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8" r:id="rId3"/>
    <p:sldId id="262" r:id="rId4"/>
    <p:sldId id="261" r:id="rId5"/>
    <p:sldId id="257" r:id="rId6"/>
    <p:sldId id="267" r:id="rId7"/>
    <p:sldId id="259" r:id="rId8"/>
    <p:sldId id="263" r:id="rId9"/>
    <p:sldId id="264" r:id="rId10"/>
    <p:sldId id="265" r:id="rId11"/>
    <p:sldId id="266" r:id="rId12"/>
    <p:sldId id="260" r:id="rId13"/>
    <p:sldId id="269" r:id="rId14"/>
    <p:sldId id="268"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3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355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997775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601088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316866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3858015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967152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38428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814253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88483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748478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55767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1" y="0"/>
            <a:ext cx="5809129" cy="8229600"/>
          </a:xfrm>
          <a:prstGeom prst="rect">
            <a:avLst/>
          </a:prstGeom>
        </p:spPr>
      </p:pic>
      <p:sp>
        <p:nvSpPr>
          <p:cNvPr id="5" name="Text 1"/>
          <p:cNvSpPr/>
          <p:nvPr/>
        </p:nvSpPr>
        <p:spPr>
          <a:xfrm>
            <a:off x="6147478" y="1548065"/>
            <a:ext cx="7073672" cy="3433945"/>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Implementation Of  Quick Sort Using 8085 Assembly Language</a:t>
            </a:r>
            <a:endParaRPr lang="en-US" sz="5249" dirty="0"/>
          </a:p>
        </p:txBody>
      </p:sp>
      <p:sp>
        <p:nvSpPr>
          <p:cNvPr id="6" name="Text 2"/>
          <p:cNvSpPr/>
          <p:nvPr/>
        </p:nvSpPr>
        <p:spPr>
          <a:xfrm>
            <a:off x="10278320" y="6506925"/>
            <a:ext cx="4525701" cy="1307939"/>
          </a:xfrm>
          <a:prstGeom prst="rect">
            <a:avLst/>
          </a:prstGeom>
          <a:noFill/>
          <a:ln/>
        </p:spPr>
        <p:txBody>
          <a:bodyPr wrap="square" rtlCol="0" anchor="t"/>
          <a:lstStyle/>
          <a:p>
            <a:pPr algn="ctr"/>
            <a:r>
              <a:rPr lang="en-US" sz="2000" b="1" dirty="0" err="1">
                <a:solidFill>
                  <a:schemeClr val="bg1"/>
                </a:solidFill>
                <a:effectLst/>
                <a:latin typeface="Times New Roman" panose="02020603050405020304" pitchFamily="18" charset="0"/>
                <a:ea typeface="Times New Roman" panose="02020603050405020304" pitchFamily="18" charset="0"/>
              </a:rPr>
              <a:t>Saidinesh</a:t>
            </a:r>
            <a:r>
              <a:rPr lang="en-US" sz="2000" b="1" dirty="0">
                <a:solidFill>
                  <a:schemeClr val="bg1"/>
                </a:solidFill>
                <a:effectLst/>
                <a:latin typeface="Times New Roman" panose="02020603050405020304" pitchFamily="18" charset="0"/>
                <a:ea typeface="Times New Roman" panose="02020603050405020304" pitchFamily="18" charset="0"/>
              </a:rPr>
              <a:t>  (RA2211029010016)</a:t>
            </a:r>
            <a:endParaRPr lang="en-IN" sz="2000" dirty="0">
              <a:solidFill>
                <a:schemeClr val="bg1"/>
              </a:solidFill>
              <a:effectLst/>
              <a:latin typeface="Times New Roman" panose="02020603050405020304" pitchFamily="18" charset="0"/>
              <a:ea typeface="Times New Roman" panose="02020603050405020304" pitchFamily="18" charset="0"/>
            </a:endParaRPr>
          </a:p>
          <a:p>
            <a:pPr algn="ctr"/>
            <a:r>
              <a:rPr lang="en-US" sz="2000" b="1" dirty="0">
                <a:solidFill>
                  <a:schemeClr val="bg1"/>
                </a:solidFill>
                <a:effectLst/>
                <a:latin typeface="Times New Roman" panose="02020603050405020304" pitchFamily="18" charset="0"/>
                <a:ea typeface="Times New Roman" panose="02020603050405020304" pitchFamily="18" charset="0"/>
              </a:rPr>
              <a:t>Naga </a:t>
            </a:r>
            <a:r>
              <a:rPr lang="en-US" sz="2000" b="1" dirty="0" err="1">
                <a:solidFill>
                  <a:schemeClr val="bg1"/>
                </a:solidFill>
                <a:effectLst/>
                <a:latin typeface="Times New Roman" panose="02020603050405020304" pitchFamily="18" charset="0"/>
                <a:ea typeface="Times New Roman" panose="02020603050405020304" pitchFamily="18" charset="0"/>
              </a:rPr>
              <a:t>kiran</a:t>
            </a:r>
            <a:r>
              <a:rPr lang="en-US" sz="2000" b="1" dirty="0">
                <a:solidFill>
                  <a:schemeClr val="bg1"/>
                </a:solidFill>
                <a:effectLst/>
                <a:latin typeface="Times New Roman" panose="02020603050405020304" pitchFamily="18" charset="0"/>
                <a:ea typeface="Times New Roman" panose="02020603050405020304" pitchFamily="18" charset="0"/>
              </a:rPr>
              <a:t>   (2211028010230)</a:t>
            </a:r>
            <a:endParaRPr lang="en-IN" sz="2000" dirty="0">
              <a:solidFill>
                <a:schemeClr val="bg1"/>
              </a:solidFill>
              <a:effectLst/>
              <a:latin typeface="Times New Roman" panose="02020603050405020304" pitchFamily="18" charset="0"/>
              <a:ea typeface="Times New Roman" panose="02020603050405020304" pitchFamily="18" charset="0"/>
            </a:endParaRPr>
          </a:p>
          <a:p>
            <a:pPr algn="ctr"/>
            <a:r>
              <a:rPr lang="en-US" sz="2000" b="1" dirty="0">
                <a:solidFill>
                  <a:schemeClr val="bg1"/>
                </a:solidFill>
                <a:effectLst/>
                <a:latin typeface="Times New Roman" panose="02020603050405020304" pitchFamily="18" charset="0"/>
                <a:ea typeface="Times New Roman" panose="02020603050405020304" pitchFamily="18" charset="0"/>
              </a:rPr>
              <a:t>Rahul   (2211029010024)</a:t>
            </a:r>
            <a:endParaRPr lang="en-IN" sz="2000" dirty="0">
              <a:solidFill>
                <a:schemeClr val="bg1"/>
              </a:solidFill>
              <a:effectLst/>
              <a:latin typeface="Times New Roman" panose="02020603050405020304" pitchFamily="18" charset="0"/>
              <a:ea typeface="Times New Roman" panose="02020603050405020304" pitchFamily="18" charset="0"/>
            </a:endParaRPr>
          </a:p>
          <a:p>
            <a:pPr marL="0" indent="0">
              <a:lnSpc>
                <a:spcPts val="2799"/>
              </a:lnSpc>
              <a:buNone/>
            </a:pPr>
            <a:endParaRPr lang="en-US"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014" y="-119241"/>
            <a:ext cx="14614264" cy="8348841"/>
          </a:xfrm>
          <a:prstGeom prst="rect">
            <a:avLst/>
          </a:prstGeom>
          <a:solidFill>
            <a:srgbClr val="00002E">
              <a:alpha val="75000"/>
            </a:srgbClr>
          </a:solidFill>
          <a:ln w="38814">
            <a:solidFill>
              <a:srgbClr val="262654"/>
            </a:solidFill>
            <a:prstDash val="solid"/>
          </a:ln>
        </p:spPr>
        <p:txBody>
          <a:bodyPr/>
          <a:lstStyle/>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8. While2 loop:</a:t>
            </a:r>
          </a:p>
          <a:p>
            <a:r>
              <a:rPr lang="en-US" dirty="0">
                <a:solidFill>
                  <a:schemeClr val="bg1"/>
                </a:solidFill>
                <a:latin typeface="Times New Roman" panose="02020603050405020304" pitchFamily="18" charset="0"/>
                <a:cs typeface="Times New Roman" panose="02020603050405020304" pitchFamily="18" charset="0"/>
              </a:rPr>
              <a:t>                                Decrement the value of j</a:t>
            </a:r>
          </a:p>
          <a:p>
            <a:r>
              <a:rPr lang="en-US" dirty="0">
                <a:solidFill>
                  <a:schemeClr val="bg1"/>
                </a:solidFill>
                <a:latin typeface="Times New Roman" panose="02020603050405020304" pitchFamily="18" charset="0"/>
                <a:cs typeface="Times New Roman" panose="02020603050405020304" pitchFamily="18" charset="0"/>
              </a:rPr>
              <a:t>                                Check if the value of pivot is equal to 0</a:t>
            </a:r>
          </a:p>
          <a:p>
            <a:r>
              <a:rPr lang="en-US" dirty="0">
                <a:solidFill>
                  <a:schemeClr val="bg1"/>
                </a:solidFill>
                <a:latin typeface="Times New Roman" panose="02020603050405020304" pitchFamily="18" charset="0"/>
                <a:cs typeface="Times New Roman" panose="02020603050405020304" pitchFamily="18" charset="0"/>
              </a:rPr>
              <a:t>                                               If yes, go to IF label</a:t>
            </a:r>
          </a:p>
          <a:p>
            <a:r>
              <a:rPr lang="en-US" dirty="0">
                <a:solidFill>
                  <a:schemeClr val="bg1"/>
                </a:solidFill>
                <a:latin typeface="Times New Roman" panose="02020603050405020304" pitchFamily="18" charset="0"/>
                <a:cs typeface="Times New Roman" panose="02020603050405020304" pitchFamily="18" charset="0"/>
              </a:rPr>
              <a:t>                                Check if the value of pivot is less than 0</a:t>
            </a:r>
          </a:p>
          <a:p>
            <a:r>
              <a:rPr lang="en-US" dirty="0">
                <a:solidFill>
                  <a:schemeClr val="bg1"/>
                </a:solidFill>
                <a:latin typeface="Times New Roman" panose="02020603050405020304" pitchFamily="18" charset="0"/>
                <a:cs typeface="Times New Roman" panose="02020603050405020304" pitchFamily="18" charset="0"/>
              </a:rPr>
              <a:t>                                               If no, go to MainCondition label</a:t>
            </a:r>
          </a:p>
          <a:p>
            <a:endParaRPr lang="en-US"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9. IF label:</a:t>
            </a:r>
          </a:p>
          <a:p>
            <a:r>
              <a:rPr lang="en-US" sz="24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Store the value of j in i</a:t>
            </a:r>
          </a:p>
          <a:p>
            <a:r>
              <a:rPr lang="en-US" dirty="0">
                <a:solidFill>
                  <a:schemeClr val="bg1"/>
                </a:solidFill>
                <a:latin typeface="Times New Roman" panose="02020603050405020304" pitchFamily="18" charset="0"/>
                <a:cs typeface="Times New Roman" panose="02020603050405020304" pitchFamily="18" charset="0"/>
              </a:rPr>
              <a:t>                                Move the data pointer (h) to last</a:t>
            </a:r>
          </a:p>
          <a:p>
            <a:r>
              <a:rPr lang="en-US" dirty="0">
                <a:solidFill>
                  <a:schemeClr val="bg1"/>
                </a:solidFill>
                <a:latin typeface="Times New Roman" panose="02020603050405020304" pitchFamily="18" charset="0"/>
                <a:cs typeface="Times New Roman" panose="02020603050405020304" pitchFamily="18" charset="0"/>
              </a:rPr>
              <a:t>                                Check if the value of last is less than a</a:t>
            </a:r>
          </a:p>
          <a:p>
            <a:r>
              <a:rPr lang="en-US" dirty="0">
                <a:solidFill>
                  <a:schemeClr val="bg1"/>
                </a:solidFill>
                <a:latin typeface="Times New Roman" panose="02020603050405020304" pitchFamily="18" charset="0"/>
                <a:cs typeface="Times New Roman" panose="02020603050405020304" pitchFamily="18" charset="0"/>
              </a:rPr>
              <a:t>                                               If yes, go to While1 label</a:t>
            </a:r>
          </a:p>
          <a:p>
            <a:endParaRPr lang="en-US"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10. MainCondition label:</a:t>
            </a:r>
          </a:p>
          <a:p>
            <a:endParaRPr lang="en-US" sz="2400"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Check if i (current element) is less than j</a:t>
            </a:r>
          </a:p>
          <a:p>
            <a:r>
              <a:rPr lang="en-US" dirty="0">
                <a:solidFill>
                  <a:schemeClr val="bg1"/>
                </a:solidFill>
                <a:latin typeface="Times New Roman" panose="02020603050405020304" pitchFamily="18" charset="0"/>
                <a:cs typeface="Times New Roman" panose="02020603050405020304" pitchFamily="18" charset="0"/>
              </a:rPr>
              <a:t>                                               If no, go to MainWhile label</a:t>
            </a:r>
          </a:p>
          <a:p>
            <a:r>
              <a:rPr lang="en-US" dirty="0">
                <a:solidFill>
                  <a:schemeClr val="bg1"/>
                </a:solidFill>
                <a:latin typeface="Times New Roman" panose="02020603050405020304" pitchFamily="18" charset="0"/>
                <a:cs typeface="Times New Roman" panose="02020603050405020304" pitchFamily="18" charset="0"/>
              </a:rPr>
              <a:t>                                  Store the value of i in a</a:t>
            </a:r>
          </a:p>
          <a:p>
            <a:r>
              <a:rPr lang="en-US" dirty="0">
                <a:solidFill>
                  <a:schemeClr val="bg1"/>
                </a:solidFill>
                <a:latin typeface="Times New Roman" panose="02020603050405020304" pitchFamily="18" charset="0"/>
                <a:cs typeface="Times New Roman" panose="02020603050405020304" pitchFamily="18" charset="0"/>
              </a:rPr>
              <a:t>                                  Move the data pointer (h) to pivot</a:t>
            </a:r>
          </a:p>
          <a:p>
            <a:r>
              <a:rPr lang="en-US" dirty="0">
                <a:solidFill>
                  <a:schemeClr val="bg1"/>
                </a:solidFill>
                <a:latin typeface="Times New Roman" panose="02020603050405020304" pitchFamily="18" charset="0"/>
                <a:cs typeface="Times New Roman" panose="02020603050405020304" pitchFamily="18" charset="0"/>
              </a:rPr>
              <a:t>                                  Store the value of b in c</a:t>
            </a:r>
          </a:p>
          <a:p>
            <a:r>
              <a:rPr lang="en-US" dirty="0">
                <a:solidFill>
                  <a:schemeClr val="bg1"/>
                </a:solidFill>
                <a:latin typeface="Times New Roman" panose="02020603050405020304" pitchFamily="18" charset="0"/>
                <a:cs typeface="Times New Roman" panose="02020603050405020304" pitchFamily="18" charset="0"/>
              </a:rPr>
              <a:t>                                  Store the value of b in memory location pointed to by h</a:t>
            </a:r>
          </a:p>
          <a:p>
            <a:r>
              <a:rPr lang="en-US" dirty="0">
                <a:solidFill>
                  <a:schemeClr val="bg1"/>
                </a:solidFill>
                <a:latin typeface="Times New Roman" panose="02020603050405020304" pitchFamily="18" charset="0"/>
                <a:cs typeface="Times New Roman" panose="02020603050405020304" pitchFamily="18" charset="0"/>
              </a:rPr>
              <a:t>                                  Move the data pointer (h) to temp</a:t>
            </a:r>
          </a:p>
          <a:p>
            <a:r>
              <a:rPr lang="en-US" dirty="0">
                <a:solidFill>
                  <a:schemeClr val="bg1"/>
                </a:solidFill>
                <a:latin typeface="Times New Roman" panose="02020603050405020304" pitchFamily="18" charset="0"/>
                <a:cs typeface="Times New Roman" panose="02020603050405020304" pitchFamily="18" charset="0"/>
              </a:rPr>
              <a:t>                                  Store the value of b in memory location pointed to by h</a:t>
            </a: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Text 3"/>
          <p:cNvSpPr/>
          <p:nvPr/>
        </p:nvSpPr>
        <p:spPr>
          <a:xfrm>
            <a:off x="3838456" y="3495556"/>
            <a:ext cx="2567940" cy="243007"/>
          </a:xfrm>
          <a:prstGeom prst="rect">
            <a:avLst/>
          </a:prstGeom>
          <a:noFill/>
          <a:ln/>
        </p:spPr>
        <p:txBody>
          <a:bodyPr wrap="none" rtlCol="0" anchor="t"/>
          <a:lstStyle/>
          <a:p>
            <a:pPr marL="0" indent="0" algn="l">
              <a:lnSpc>
                <a:spcPts val="1914"/>
              </a:lnSpc>
              <a:buNone/>
            </a:pPr>
            <a:endParaRPr lang="en-US" sz="1531" dirty="0"/>
          </a:p>
        </p:txBody>
      </p:sp>
      <p:sp>
        <p:nvSpPr>
          <p:cNvPr id="8" name="Text 4"/>
          <p:cNvSpPr/>
          <p:nvPr/>
        </p:nvSpPr>
        <p:spPr>
          <a:xfrm>
            <a:off x="3838456" y="3894058"/>
            <a:ext cx="3360063" cy="746165"/>
          </a:xfrm>
          <a:prstGeom prst="rect">
            <a:avLst/>
          </a:prstGeom>
          <a:noFill/>
          <a:ln/>
        </p:spPr>
        <p:txBody>
          <a:bodyPr wrap="square" rtlCol="0" anchor="t"/>
          <a:lstStyle/>
          <a:p>
            <a:pPr marL="0" indent="0" algn="l">
              <a:lnSpc>
                <a:spcPts val="1960"/>
              </a:lnSpc>
              <a:buNone/>
            </a:pPr>
            <a:endParaRPr lang="en-US" sz="1225" dirty="0"/>
          </a:p>
        </p:txBody>
      </p:sp>
      <p:sp>
        <p:nvSpPr>
          <p:cNvPr id="11" name="Text 6"/>
          <p:cNvSpPr/>
          <p:nvPr/>
        </p:nvSpPr>
        <p:spPr>
          <a:xfrm>
            <a:off x="7431762" y="3495675"/>
            <a:ext cx="3223260" cy="243007"/>
          </a:xfrm>
          <a:prstGeom prst="rect">
            <a:avLst/>
          </a:prstGeom>
          <a:noFill/>
          <a:ln/>
        </p:spPr>
        <p:txBody>
          <a:bodyPr wrap="none" rtlCol="0" anchor="t"/>
          <a:lstStyle/>
          <a:p>
            <a:pPr marL="0" indent="0" algn="l">
              <a:lnSpc>
                <a:spcPts val="1914"/>
              </a:lnSpc>
              <a:buNone/>
            </a:pPr>
            <a:endParaRPr lang="en-US" sz="1531" dirty="0"/>
          </a:p>
        </p:txBody>
      </p:sp>
      <p:sp>
        <p:nvSpPr>
          <p:cNvPr id="12" name="Text 7"/>
          <p:cNvSpPr/>
          <p:nvPr/>
        </p:nvSpPr>
        <p:spPr>
          <a:xfrm>
            <a:off x="7431762" y="3894177"/>
            <a:ext cx="3360182" cy="746165"/>
          </a:xfrm>
          <a:prstGeom prst="rect">
            <a:avLst/>
          </a:prstGeom>
          <a:noFill/>
          <a:ln/>
        </p:spPr>
        <p:txBody>
          <a:bodyPr wrap="square" rtlCol="0" anchor="t"/>
          <a:lstStyle/>
          <a:p>
            <a:pPr marL="0" indent="0" algn="l">
              <a:lnSpc>
                <a:spcPts val="1960"/>
              </a:lnSpc>
              <a:buNone/>
            </a:pPr>
            <a:endParaRPr lang="en-US" sz="1225" dirty="0"/>
          </a:p>
        </p:txBody>
      </p:sp>
      <p:sp>
        <p:nvSpPr>
          <p:cNvPr id="15" name="Text 9"/>
          <p:cNvSpPr/>
          <p:nvPr/>
        </p:nvSpPr>
        <p:spPr>
          <a:xfrm>
            <a:off x="3838456" y="7144464"/>
            <a:ext cx="2301240" cy="243007"/>
          </a:xfrm>
          <a:prstGeom prst="rect">
            <a:avLst/>
          </a:prstGeom>
          <a:noFill/>
          <a:ln/>
        </p:spPr>
        <p:txBody>
          <a:bodyPr wrap="none" rtlCol="0" anchor="t"/>
          <a:lstStyle/>
          <a:p>
            <a:pPr marL="0" indent="0" algn="l">
              <a:lnSpc>
                <a:spcPts val="1914"/>
              </a:lnSpc>
              <a:buNone/>
            </a:pPr>
            <a:endParaRPr lang="en-US" sz="1531" dirty="0"/>
          </a:p>
        </p:txBody>
      </p:sp>
      <p:sp>
        <p:nvSpPr>
          <p:cNvPr id="16" name="Text 10"/>
          <p:cNvSpPr/>
          <p:nvPr/>
        </p:nvSpPr>
        <p:spPr>
          <a:xfrm>
            <a:off x="3838456" y="7542967"/>
            <a:ext cx="3360063" cy="497443"/>
          </a:xfrm>
          <a:prstGeom prst="rect">
            <a:avLst/>
          </a:prstGeom>
          <a:noFill/>
          <a:ln/>
        </p:spPr>
        <p:txBody>
          <a:bodyPr wrap="square" rtlCol="0" anchor="t"/>
          <a:lstStyle/>
          <a:p>
            <a:pPr marL="0" indent="0" algn="l">
              <a:lnSpc>
                <a:spcPts val="1960"/>
              </a:lnSpc>
              <a:buNone/>
            </a:pPr>
            <a:endParaRPr lang="en-US" sz="1225" dirty="0"/>
          </a:p>
        </p:txBody>
      </p:sp>
    </p:spTree>
    <p:extLst>
      <p:ext uri="{BB962C8B-B14F-4D97-AF65-F5344CB8AC3E}">
        <p14:creationId xmlns:p14="http://schemas.microsoft.com/office/powerpoint/2010/main" val="93260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014" y="-119241"/>
            <a:ext cx="14614264" cy="8348841"/>
          </a:xfrm>
          <a:prstGeom prst="rect">
            <a:avLst/>
          </a:prstGeom>
          <a:solidFill>
            <a:srgbClr val="00002E">
              <a:alpha val="75000"/>
            </a:srgbClr>
          </a:solidFill>
          <a:ln w="38814">
            <a:solidFill>
              <a:srgbClr val="262654"/>
            </a:solidFill>
            <a:prstDash val="solid"/>
          </a:ln>
        </p:spPr>
        <p:txBody>
          <a:bodyPr/>
          <a:lstStyle/>
          <a:p>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buAutoNum type="arabicPeriod" startAt="11"/>
            </a:pPr>
            <a:r>
              <a:rPr lang="en-US" sz="2400" dirty="0">
                <a:solidFill>
                  <a:schemeClr val="bg1"/>
                </a:solidFill>
                <a:latin typeface="Times New Roman" panose="02020603050405020304" pitchFamily="18" charset="0"/>
                <a:cs typeface="Times New Roman" panose="02020603050405020304" pitchFamily="18" charset="0"/>
              </a:rPr>
              <a:t>Swap i and j: </a:t>
            </a:r>
          </a:p>
          <a:p>
            <a:r>
              <a:rPr lang="en-US" sz="24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Move the data pointer (h) to j</a:t>
            </a:r>
          </a:p>
          <a:p>
            <a:r>
              <a:rPr lang="en-US" dirty="0">
                <a:solidFill>
                  <a:schemeClr val="bg1"/>
                </a:solidFill>
                <a:latin typeface="Times New Roman" panose="02020603050405020304" pitchFamily="18" charset="0"/>
                <a:cs typeface="Times New Roman" panose="02020603050405020304" pitchFamily="18" charset="0"/>
              </a:rPr>
              <a:t>                                        Store the value of c in b</a:t>
            </a:r>
          </a:p>
          <a:p>
            <a:r>
              <a:rPr lang="en-US" dirty="0">
                <a:solidFill>
                  <a:schemeClr val="bg1"/>
                </a:solidFill>
                <a:latin typeface="Times New Roman" panose="02020603050405020304" pitchFamily="18" charset="0"/>
                <a:cs typeface="Times New Roman" panose="02020603050405020304" pitchFamily="18" charset="0"/>
              </a:rPr>
              <a:t>                                        Store the value of c in memory location pointed to by h</a:t>
            </a:r>
          </a:p>
          <a:p>
            <a:r>
              <a:rPr lang="en-US" dirty="0">
                <a:solidFill>
                  <a:schemeClr val="bg1"/>
                </a:solidFill>
                <a:latin typeface="Times New Roman" panose="02020603050405020304" pitchFamily="18" charset="0"/>
                <a:cs typeface="Times New Roman" panose="02020603050405020304" pitchFamily="18" charset="0"/>
              </a:rPr>
              <a:t>                                        Exchange the contents of b and memory location pointed to by h</a:t>
            </a: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12. Recursive calls to quicksort: </a:t>
            </a:r>
          </a:p>
          <a:p>
            <a:r>
              <a:rPr lang="en-US" sz="24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Save the value of c (last element)</a:t>
            </a:r>
          </a:p>
          <a:p>
            <a:r>
              <a:rPr lang="en-US" dirty="0">
                <a:solidFill>
                  <a:schemeClr val="bg1"/>
                </a:solidFill>
                <a:latin typeface="Times New Roman" panose="02020603050405020304" pitchFamily="18" charset="0"/>
                <a:cs typeface="Times New Roman" panose="02020603050405020304" pitchFamily="18" charset="0"/>
              </a:rPr>
              <a:t>                                        Decrement the value of c (last element)</a:t>
            </a:r>
          </a:p>
          <a:p>
            <a:r>
              <a:rPr lang="en-US" dirty="0">
                <a:solidFill>
                  <a:schemeClr val="bg1"/>
                </a:solidFill>
                <a:latin typeface="Times New Roman" panose="02020603050405020304" pitchFamily="18" charset="0"/>
                <a:cs typeface="Times New Roman" panose="02020603050405020304" pitchFamily="18" charset="0"/>
              </a:rPr>
              <a:t>                                        Move the data pointer (h) to first</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Text 3"/>
          <p:cNvSpPr/>
          <p:nvPr/>
        </p:nvSpPr>
        <p:spPr>
          <a:xfrm>
            <a:off x="3838456" y="3495556"/>
            <a:ext cx="2567940" cy="243007"/>
          </a:xfrm>
          <a:prstGeom prst="rect">
            <a:avLst/>
          </a:prstGeom>
          <a:noFill/>
          <a:ln/>
        </p:spPr>
        <p:txBody>
          <a:bodyPr wrap="none" rtlCol="0" anchor="t"/>
          <a:lstStyle/>
          <a:p>
            <a:pPr marL="0" indent="0" algn="l">
              <a:lnSpc>
                <a:spcPts val="1914"/>
              </a:lnSpc>
              <a:buNone/>
            </a:pPr>
            <a:endParaRPr lang="en-US" sz="1531" dirty="0"/>
          </a:p>
        </p:txBody>
      </p:sp>
      <p:sp>
        <p:nvSpPr>
          <p:cNvPr id="8" name="Text 4"/>
          <p:cNvSpPr/>
          <p:nvPr/>
        </p:nvSpPr>
        <p:spPr>
          <a:xfrm>
            <a:off x="3838456" y="3894058"/>
            <a:ext cx="3360063" cy="746165"/>
          </a:xfrm>
          <a:prstGeom prst="rect">
            <a:avLst/>
          </a:prstGeom>
          <a:noFill/>
          <a:ln/>
        </p:spPr>
        <p:txBody>
          <a:bodyPr wrap="square" rtlCol="0" anchor="t"/>
          <a:lstStyle/>
          <a:p>
            <a:pPr marL="0" indent="0" algn="l">
              <a:lnSpc>
                <a:spcPts val="1960"/>
              </a:lnSpc>
              <a:buNone/>
            </a:pPr>
            <a:endParaRPr lang="en-US" sz="1225" dirty="0"/>
          </a:p>
        </p:txBody>
      </p:sp>
      <p:sp>
        <p:nvSpPr>
          <p:cNvPr id="11" name="Text 6"/>
          <p:cNvSpPr/>
          <p:nvPr/>
        </p:nvSpPr>
        <p:spPr>
          <a:xfrm>
            <a:off x="7431762" y="3495675"/>
            <a:ext cx="3223260" cy="243007"/>
          </a:xfrm>
          <a:prstGeom prst="rect">
            <a:avLst/>
          </a:prstGeom>
          <a:noFill/>
          <a:ln/>
        </p:spPr>
        <p:txBody>
          <a:bodyPr wrap="none" rtlCol="0" anchor="t"/>
          <a:lstStyle/>
          <a:p>
            <a:pPr marL="0" indent="0" algn="l">
              <a:lnSpc>
                <a:spcPts val="1914"/>
              </a:lnSpc>
              <a:buNone/>
            </a:pPr>
            <a:endParaRPr lang="en-US" sz="1531" dirty="0"/>
          </a:p>
        </p:txBody>
      </p:sp>
      <p:sp>
        <p:nvSpPr>
          <p:cNvPr id="12" name="Text 7"/>
          <p:cNvSpPr/>
          <p:nvPr/>
        </p:nvSpPr>
        <p:spPr>
          <a:xfrm>
            <a:off x="7431762" y="3894177"/>
            <a:ext cx="3360182" cy="746165"/>
          </a:xfrm>
          <a:prstGeom prst="rect">
            <a:avLst/>
          </a:prstGeom>
          <a:noFill/>
          <a:ln/>
        </p:spPr>
        <p:txBody>
          <a:bodyPr wrap="square" rtlCol="0" anchor="t"/>
          <a:lstStyle/>
          <a:p>
            <a:pPr marL="0" indent="0" algn="l">
              <a:lnSpc>
                <a:spcPts val="1960"/>
              </a:lnSpc>
              <a:buNone/>
            </a:pPr>
            <a:endParaRPr lang="en-US" sz="1225" dirty="0"/>
          </a:p>
        </p:txBody>
      </p:sp>
      <p:sp>
        <p:nvSpPr>
          <p:cNvPr id="15" name="Text 9"/>
          <p:cNvSpPr/>
          <p:nvPr/>
        </p:nvSpPr>
        <p:spPr>
          <a:xfrm>
            <a:off x="3838456" y="7144464"/>
            <a:ext cx="2301240" cy="243007"/>
          </a:xfrm>
          <a:prstGeom prst="rect">
            <a:avLst/>
          </a:prstGeom>
          <a:noFill/>
          <a:ln/>
        </p:spPr>
        <p:txBody>
          <a:bodyPr wrap="none" rtlCol="0" anchor="t"/>
          <a:lstStyle/>
          <a:p>
            <a:pPr marL="0" indent="0" algn="l">
              <a:lnSpc>
                <a:spcPts val="1914"/>
              </a:lnSpc>
              <a:buNone/>
            </a:pPr>
            <a:endParaRPr lang="en-US" sz="1531" dirty="0"/>
          </a:p>
        </p:txBody>
      </p:sp>
      <p:sp>
        <p:nvSpPr>
          <p:cNvPr id="16" name="Text 10"/>
          <p:cNvSpPr/>
          <p:nvPr/>
        </p:nvSpPr>
        <p:spPr>
          <a:xfrm>
            <a:off x="3838456" y="7542967"/>
            <a:ext cx="3360063" cy="497443"/>
          </a:xfrm>
          <a:prstGeom prst="rect">
            <a:avLst/>
          </a:prstGeom>
          <a:noFill/>
          <a:ln/>
        </p:spPr>
        <p:txBody>
          <a:bodyPr wrap="square" rtlCol="0" anchor="t"/>
          <a:lstStyle/>
          <a:p>
            <a:pPr marL="0" indent="0" algn="l">
              <a:lnSpc>
                <a:spcPts val="1960"/>
              </a:lnSpc>
              <a:buNone/>
            </a:pPr>
            <a:endParaRPr lang="en-US" sz="1225" dirty="0"/>
          </a:p>
        </p:txBody>
      </p:sp>
    </p:spTree>
    <p:extLst>
      <p:ext uri="{BB962C8B-B14F-4D97-AF65-F5344CB8AC3E}">
        <p14:creationId xmlns:p14="http://schemas.microsoft.com/office/powerpoint/2010/main" val="706593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5843944" y="274635"/>
            <a:ext cx="2049991"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Output</a:t>
            </a:r>
          </a:p>
        </p:txBody>
      </p:sp>
      <p:sp>
        <p:nvSpPr>
          <p:cNvPr id="5" name="Text 2"/>
          <p:cNvSpPr/>
          <p:nvPr/>
        </p:nvSpPr>
        <p:spPr>
          <a:xfrm>
            <a:off x="2128470" y="2261999"/>
            <a:ext cx="9933503" cy="1421606"/>
          </a:xfrm>
          <a:prstGeom prst="rect">
            <a:avLst/>
          </a:prstGeom>
          <a:noFill/>
          <a:ln/>
        </p:spPr>
        <p:txBody>
          <a:bodyPr wrap="square" rtlCol="0" anchor="t"/>
          <a:lstStyle/>
          <a:p>
            <a:pPr marL="0" indent="0">
              <a:lnSpc>
                <a:spcPts val="2799"/>
              </a:lnSpc>
              <a:buNone/>
            </a:pPr>
            <a:endParaRPr lang="en-US" sz="2400" dirty="0">
              <a:latin typeface="Times New Roman" panose="02020603050405020304" pitchFamily="18" charset="0"/>
              <a:cs typeface="Times New Roman" panose="02020603050405020304" pitchFamily="18" charset="0"/>
            </a:endParaRPr>
          </a:p>
        </p:txBody>
      </p:sp>
      <p:sp>
        <p:nvSpPr>
          <p:cNvPr id="6" name="Text 3"/>
          <p:cNvSpPr/>
          <p:nvPr/>
        </p:nvSpPr>
        <p:spPr>
          <a:xfrm>
            <a:off x="2128470" y="4545996"/>
            <a:ext cx="9933503" cy="1066205"/>
          </a:xfrm>
          <a:prstGeom prst="rect">
            <a:avLst/>
          </a:prstGeom>
          <a:noFill/>
          <a:ln/>
        </p:spPr>
        <p:txBody>
          <a:bodyPr wrap="square" rtlCol="0" anchor="t"/>
          <a:lstStyle/>
          <a:p>
            <a:pPr marL="0" indent="0">
              <a:lnSpc>
                <a:spcPts val="2799"/>
              </a:lnSpc>
              <a:buNone/>
            </a:pP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CD570B1-38C5-A743-DD95-C710E7148413}"/>
              </a:ext>
            </a:extLst>
          </p:cNvPr>
          <p:cNvPicPr>
            <a:picLocks noChangeAspect="1"/>
          </p:cNvPicPr>
          <p:nvPr/>
        </p:nvPicPr>
        <p:blipFill>
          <a:blip r:embed="rId4"/>
          <a:stretch>
            <a:fillRect/>
          </a:stretch>
        </p:blipFill>
        <p:spPr>
          <a:xfrm>
            <a:off x="821802" y="1500465"/>
            <a:ext cx="12801600" cy="5547360"/>
          </a:xfrm>
          <a:prstGeom prst="rect">
            <a:avLst/>
          </a:prstGeom>
        </p:spPr>
      </p:pic>
      <p:sp>
        <p:nvSpPr>
          <p:cNvPr id="11" name="TextBox 10">
            <a:extLst>
              <a:ext uri="{FF2B5EF4-FFF2-40B4-BE49-F238E27FC236}">
                <a16:creationId xmlns:a16="http://schemas.microsoft.com/office/drawing/2014/main" id="{1EDE89B4-58C1-D6A6-4160-ACE93C93B29A}"/>
              </a:ext>
            </a:extLst>
          </p:cNvPr>
          <p:cNvSpPr txBox="1"/>
          <p:nvPr/>
        </p:nvSpPr>
        <p:spPr>
          <a:xfrm>
            <a:off x="4111907" y="7431539"/>
            <a:ext cx="7344136" cy="461665"/>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data generated randomly in 2000h memory location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5843944" y="274635"/>
            <a:ext cx="2049991" cy="694373"/>
          </a:xfrm>
          <a:prstGeom prst="rect">
            <a:avLst/>
          </a:prstGeom>
          <a:noFill/>
          <a:ln/>
        </p:spPr>
        <p:txBody>
          <a:bodyPr wrap="none" rtlCol="0" anchor="t"/>
          <a:lstStyle/>
          <a:p>
            <a:pPr marL="0" indent="0">
              <a:lnSpc>
                <a:spcPts val="5468"/>
              </a:lnSpc>
              <a:buNone/>
            </a:pPr>
            <a:endParaRPr lang="en-US" sz="4374" b="1" dirty="0">
              <a:solidFill>
                <a:srgbClr val="FFFFFF"/>
              </a:solidFill>
              <a:latin typeface="Times New Roman" panose="02020603050405020304" pitchFamily="18" charset="0"/>
              <a:ea typeface="Nunito" pitchFamily="34" charset="-122"/>
              <a:cs typeface="Times New Roman" panose="02020603050405020304" pitchFamily="18" charset="0"/>
            </a:endParaRPr>
          </a:p>
        </p:txBody>
      </p:sp>
      <p:sp>
        <p:nvSpPr>
          <p:cNvPr id="5" name="Text 2"/>
          <p:cNvSpPr/>
          <p:nvPr/>
        </p:nvSpPr>
        <p:spPr>
          <a:xfrm>
            <a:off x="2128470" y="2261999"/>
            <a:ext cx="9933503" cy="1421606"/>
          </a:xfrm>
          <a:prstGeom prst="rect">
            <a:avLst/>
          </a:prstGeom>
          <a:noFill/>
          <a:ln/>
        </p:spPr>
        <p:txBody>
          <a:bodyPr wrap="square" rtlCol="0" anchor="t"/>
          <a:lstStyle/>
          <a:p>
            <a:pPr marL="0" indent="0">
              <a:lnSpc>
                <a:spcPts val="2799"/>
              </a:lnSpc>
              <a:buNone/>
            </a:pPr>
            <a:endParaRPr lang="en-US" sz="2400" dirty="0">
              <a:latin typeface="Times New Roman" panose="02020603050405020304" pitchFamily="18" charset="0"/>
              <a:cs typeface="Times New Roman" panose="02020603050405020304" pitchFamily="18" charset="0"/>
            </a:endParaRPr>
          </a:p>
        </p:txBody>
      </p:sp>
      <p:sp>
        <p:nvSpPr>
          <p:cNvPr id="6" name="Text 3"/>
          <p:cNvSpPr/>
          <p:nvPr/>
        </p:nvSpPr>
        <p:spPr>
          <a:xfrm>
            <a:off x="2128470" y="4545996"/>
            <a:ext cx="9933503" cy="1066205"/>
          </a:xfrm>
          <a:prstGeom prst="rect">
            <a:avLst/>
          </a:prstGeom>
          <a:noFill/>
          <a:ln/>
        </p:spPr>
        <p:txBody>
          <a:bodyPr wrap="square" rtlCol="0" anchor="t"/>
          <a:lstStyle/>
          <a:p>
            <a:pPr marL="0" indent="0">
              <a:lnSpc>
                <a:spcPts val="2799"/>
              </a:lnSpc>
              <a:buNone/>
            </a:pP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EDE89B4-58C1-D6A6-4160-ACE93C93B29A}"/>
              </a:ext>
            </a:extLst>
          </p:cNvPr>
          <p:cNvSpPr txBox="1"/>
          <p:nvPr/>
        </p:nvSpPr>
        <p:spPr>
          <a:xfrm>
            <a:off x="4111907" y="7057185"/>
            <a:ext cx="7344136" cy="461665"/>
          </a:xfrm>
          <a:prstGeom prst="rect">
            <a:avLst/>
          </a:prstGeom>
          <a:noFill/>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Now data is sorted at 2100h memory location </a:t>
            </a:r>
          </a:p>
        </p:txBody>
      </p:sp>
      <p:pic>
        <p:nvPicPr>
          <p:cNvPr id="8" name="Picture 7">
            <a:extLst>
              <a:ext uri="{FF2B5EF4-FFF2-40B4-BE49-F238E27FC236}">
                <a16:creationId xmlns:a16="http://schemas.microsoft.com/office/drawing/2014/main" id="{2309BD06-C1E5-A32C-EDD3-23DAFA5D9517}"/>
              </a:ext>
            </a:extLst>
          </p:cNvPr>
          <p:cNvPicPr>
            <a:picLocks noChangeAspect="1"/>
          </p:cNvPicPr>
          <p:nvPr/>
        </p:nvPicPr>
        <p:blipFill>
          <a:blip r:embed="rId4"/>
          <a:stretch>
            <a:fillRect/>
          </a:stretch>
        </p:blipFill>
        <p:spPr>
          <a:xfrm>
            <a:off x="633459" y="507343"/>
            <a:ext cx="13363482" cy="5839093"/>
          </a:xfrm>
          <a:prstGeom prst="rect">
            <a:avLst/>
          </a:prstGeom>
        </p:spPr>
      </p:pic>
    </p:spTree>
    <p:extLst>
      <p:ext uri="{BB962C8B-B14F-4D97-AF65-F5344CB8AC3E}">
        <p14:creationId xmlns:p14="http://schemas.microsoft.com/office/powerpoint/2010/main" val="69637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2128470" y="963274"/>
            <a:ext cx="5890260"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Testing and Debugging</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2128470" y="2261999"/>
            <a:ext cx="9933503" cy="1421606"/>
          </a:xfrm>
          <a:prstGeom prst="rect">
            <a:avLst/>
          </a:prstGeom>
          <a:noFill/>
          <a:ln/>
        </p:spPr>
        <p:txBody>
          <a:bodyPr wrap="square" rtlCol="0" anchor="t"/>
          <a:lstStyle/>
          <a:p>
            <a:pPr marL="0" indent="0">
              <a:lnSpc>
                <a:spcPts val="2799"/>
              </a:lnSpc>
              <a:buNone/>
            </a:pPr>
            <a:r>
              <a:rPr lang="en-US" sz="2400" dirty="0">
                <a:solidFill>
                  <a:srgbClr val="FFFFFF"/>
                </a:solidFill>
                <a:latin typeface="Times New Roman" panose="02020603050405020304" pitchFamily="18" charset="0"/>
                <a:ea typeface="PT Sans" pitchFamily="34" charset="-122"/>
                <a:cs typeface="Times New Roman" panose="02020603050405020304" pitchFamily="18" charset="0"/>
              </a:rPr>
              <a:t>The testing and debugging phase is a critical part of the software development process. It involves identifying and fixing any issues or bugs in the code to ensure the software functions as intended. During this phase, various testing techniques are used, such as unit testing, integration testing, and system testing.</a:t>
            </a:r>
          </a:p>
          <a:p>
            <a:pPr marL="0" indent="0">
              <a:lnSpc>
                <a:spcPts val="2799"/>
              </a:lnSpc>
              <a:buNone/>
            </a:pPr>
            <a:endParaRPr lang="en-US" sz="2400" dirty="0">
              <a:solidFill>
                <a:srgbClr val="FFFFFF"/>
              </a:solidFill>
              <a:latin typeface="Times New Roman" panose="02020603050405020304" pitchFamily="18" charset="0"/>
              <a:cs typeface="Times New Roman" panose="02020603050405020304" pitchFamily="18" charset="0"/>
            </a:endParaRPr>
          </a:p>
          <a:p>
            <a:pPr marL="0" indent="0">
              <a:lnSpc>
                <a:spcPts val="2799"/>
              </a:lnSpc>
              <a:buNone/>
            </a:pPr>
            <a:endParaRPr lang="en-US" sz="2400" dirty="0">
              <a:solidFill>
                <a:srgbClr val="FFFFFF"/>
              </a:solidFill>
              <a:latin typeface="Times New Roman" panose="02020603050405020304" pitchFamily="18" charset="0"/>
              <a:cs typeface="Times New Roman" panose="02020603050405020304" pitchFamily="18" charset="0"/>
            </a:endParaRPr>
          </a:p>
          <a:p>
            <a:pPr marL="0" indent="0">
              <a:lnSpc>
                <a:spcPts val="2799"/>
              </a:lnSpc>
              <a:buNone/>
            </a:pPr>
            <a:endParaRPr lang="en-US" sz="2400" dirty="0">
              <a:latin typeface="Times New Roman" panose="02020603050405020304" pitchFamily="18" charset="0"/>
              <a:cs typeface="Times New Roman" panose="02020603050405020304" pitchFamily="18" charset="0"/>
            </a:endParaRPr>
          </a:p>
        </p:txBody>
      </p:sp>
      <p:sp>
        <p:nvSpPr>
          <p:cNvPr id="6" name="Text 3"/>
          <p:cNvSpPr/>
          <p:nvPr/>
        </p:nvSpPr>
        <p:spPr>
          <a:xfrm>
            <a:off x="2128470" y="4545996"/>
            <a:ext cx="9933503" cy="1066205"/>
          </a:xfrm>
          <a:prstGeom prst="rect">
            <a:avLst/>
          </a:prstGeom>
          <a:noFill/>
          <a:ln/>
        </p:spPr>
        <p:txBody>
          <a:bodyPr wrap="square" rtlCol="0" anchor="t"/>
          <a:lstStyle/>
          <a:p>
            <a:pPr marL="0" indent="0">
              <a:lnSpc>
                <a:spcPts val="2799"/>
              </a:lnSpc>
              <a:buNone/>
            </a:pPr>
            <a:r>
              <a:rPr lang="en-US" sz="2400" dirty="0">
                <a:solidFill>
                  <a:srgbClr val="FFFFFF"/>
                </a:solidFill>
                <a:latin typeface="Times New Roman" panose="02020603050405020304" pitchFamily="18" charset="0"/>
                <a:ea typeface="PT Sans" pitchFamily="34" charset="-122"/>
                <a:cs typeface="Times New Roman" panose="02020603050405020304" pitchFamily="18" charset="0"/>
              </a:rPr>
              <a:t>In addition to testing, debugging is also an important aspect. Debugging involves identifying and fixing errors or unexpected behavior in the code. This can be done using debugging tools, such as breakpoints, stepping through the code, and examining variable values.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28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4" name="Text 1"/>
          <p:cNvSpPr/>
          <p:nvPr/>
        </p:nvSpPr>
        <p:spPr>
          <a:xfrm>
            <a:off x="5253635" y="705235"/>
            <a:ext cx="5890260"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Conclusion </a:t>
            </a:r>
            <a:endParaRPr lang="en-US" sz="4374" dirty="0">
              <a:latin typeface="Times New Roman" panose="02020603050405020304" pitchFamily="18" charset="0"/>
              <a:cs typeface="Times New Roman" panose="02020603050405020304" pitchFamily="18" charset="0"/>
            </a:endParaRPr>
          </a:p>
        </p:txBody>
      </p:sp>
      <p:sp>
        <p:nvSpPr>
          <p:cNvPr id="5" name="Text 2"/>
          <p:cNvSpPr/>
          <p:nvPr/>
        </p:nvSpPr>
        <p:spPr>
          <a:xfrm>
            <a:off x="2128470" y="2261999"/>
            <a:ext cx="9933503" cy="1421606"/>
          </a:xfrm>
          <a:prstGeom prst="rect">
            <a:avLst/>
          </a:prstGeom>
          <a:noFill/>
          <a:ln/>
        </p:spPr>
        <p:txBody>
          <a:bodyPr wrap="square" rtlCol="0" anchor="t"/>
          <a:lstStyle/>
          <a:p>
            <a:pPr marL="0" indent="0">
              <a:lnSpc>
                <a:spcPts val="2799"/>
              </a:lnSpc>
              <a:buNone/>
            </a:pPr>
            <a:endParaRPr lang="en-US" sz="2400" dirty="0">
              <a:latin typeface="Times New Roman" panose="02020603050405020304" pitchFamily="18" charset="0"/>
              <a:cs typeface="Times New Roman" panose="02020603050405020304" pitchFamily="18" charset="0"/>
            </a:endParaRPr>
          </a:p>
        </p:txBody>
      </p:sp>
      <p:sp>
        <p:nvSpPr>
          <p:cNvPr id="6" name="Text 3"/>
          <p:cNvSpPr/>
          <p:nvPr/>
        </p:nvSpPr>
        <p:spPr>
          <a:xfrm>
            <a:off x="2128470" y="4545996"/>
            <a:ext cx="9933503" cy="1066205"/>
          </a:xfrm>
          <a:prstGeom prst="rect">
            <a:avLst/>
          </a:prstGeom>
          <a:noFill/>
          <a:ln/>
        </p:spPr>
        <p:txBody>
          <a:bodyPr wrap="square" rtlCol="0" anchor="t"/>
          <a:lstStyle/>
          <a:p>
            <a:pPr marL="0" indent="0">
              <a:lnSpc>
                <a:spcPts val="2799"/>
              </a:lnSpc>
              <a:buNone/>
            </a:pP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06FDE85-7DB4-4226-18D4-5833F344E707}"/>
              </a:ext>
            </a:extLst>
          </p:cNvPr>
          <p:cNvSpPr txBox="1"/>
          <p:nvPr/>
        </p:nvSpPr>
        <p:spPr>
          <a:xfrm>
            <a:off x="1261641" y="1747777"/>
            <a:ext cx="11539959" cy="4832092"/>
          </a:xfrm>
          <a:prstGeom prst="rect">
            <a:avLst/>
          </a:prstGeom>
          <a:noFill/>
        </p:spPr>
        <p:txBody>
          <a:bodyPr wrap="square">
            <a:spAutoFit/>
          </a:bodyPr>
          <a:lstStyle/>
          <a:p>
            <a:endParaRPr lang="en-IN" sz="2800" dirty="0">
              <a:solidFill>
                <a:schemeClr val="bg1"/>
              </a:solidFill>
              <a:latin typeface="Times New Roman" panose="02020603050405020304" pitchFamily="18" charset="0"/>
              <a:cs typeface="Times New Roman" panose="02020603050405020304" pitchFamily="18" charset="0"/>
            </a:endParaRPr>
          </a:p>
          <a:p>
            <a:r>
              <a:rPr lang="en-IN" sz="2800" dirty="0">
                <a:solidFill>
                  <a:schemeClr val="bg1"/>
                </a:solidFill>
                <a:latin typeface="Times New Roman" panose="02020603050405020304" pitchFamily="18" charset="0"/>
                <a:cs typeface="Times New Roman" panose="02020603050405020304" pitchFamily="18" charset="0"/>
              </a:rPr>
              <a:t>Implementing the quicksort algorithm in 8085 assembly language is a challenging but rewarding task. The algorithm requires careful manipulation of memory pointers and stack operations, as well as an understanding of the 8085-instruction set.</a:t>
            </a:r>
          </a:p>
          <a:p>
            <a:endParaRPr lang="en-IN" sz="2800" dirty="0">
              <a:solidFill>
                <a:schemeClr val="bg1"/>
              </a:solidFill>
              <a:latin typeface="Times New Roman" panose="02020603050405020304" pitchFamily="18" charset="0"/>
              <a:cs typeface="Times New Roman" panose="02020603050405020304" pitchFamily="18" charset="0"/>
            </a:endParaRPr>
          </a:p>
          <a:p>
            <a:r>
              <a:rPr lang="en-US" sz="2800" dirty="0">
                <a:solidFill>
                  <a:schemeClr val="bg1"/>
                </a:solidFill>
                <a:latin typeface="Times New Roman" panose="02020603050405020304" pitchFamily="18" charset="0"/>
                <a:cs typeface="Times New Roman" panose="02020603050405020304" pitchFamily="18" charset="0"/>
              </a:rPr>
              <a:t>Overall, implementing quicksort in 8085 assembly language provides a valuable learning experience in low-level programming, memory management, and algorithm optimization. It also demonstrates the power of assembly language in achieving high-performance code for resource-constrained systems.</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658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468082"/>
          </a:xfrm>
          <a:prstGeom prst="rect">
            <a:avLst/>
          </a:prstGeom>
          <a:solidFill>
            <a:srgbClr val="00002E">
              <a:alpha val="75000"/>
            </a:srgbClr>
          </a:solidFill>
          <a:ln w="38814">
            <a:solidFill>
              <a:srgbClr val="262654"/>
            </a:solidFill>
            <a:prstDash val="solid"/>
          </a:ln>
        </p:spPr>
        <p:txBody>
          <a:bodyPr/>
          <a:lstStyle/>
          <a:p>
            <a:endParaRPr lang="en-IN"/>
          </a:p>
        </p:txBody>
      </p:sp>
      <p:sp>
        <p:nvSpPr>
          <p:cNvPr id="4" name="Text 1"/>
          <p:cNvSpPr/>
          <p:nvPr/>
        </p:nvSpPr>
        <p:spPr>
          <a:xfrm>
            <a:off x="3838456" y="427673"/>
            <a:ext cx="6896100" cy="486013"/>
          </a:xfrm>
          <a:prstGeom prst="rect">
            <a:avLst/>
          </a:prstGeom>
          <a:noFill/>
          <a:ln/>
        </p:spPr>
        <p:txBody>
          <a:bodyPr wrap="none" rtlCol="0" anchor="t"/>
          <a:lstStyle/>
          <a:p>
            <a:pPr marL="0" indent="0" algn="ctr">
              <a:lnSpc>
                <a:spcPts val="3827"/>
              </a:lnSpc>
              <a:buNone/>
            </a:pPr>
            <a:r>
              <a:rPr lang="en-US" sz="3600" b="1" dirty="0">
                <a:solidFill>
                  <a:srgbClr val="FFFFFF"/>
                </a:solidFill>
                <a:latin typeface="Times New Roman" panose="02020603050405020304" pitchFamily="18" charset="0"/>
                <a:ea typeface="Nunito" pitchFamily="34" charset="-122"/>
                <a:cs typeface="Times New Roman" panose="02020603050405020304" pitchFamily="18" charset="0"/>
              </a:rPr>
              <a:t>Overview of 8085 Assembly Language</a:t>
            </a:r>
            <a:endParaRPr lang="en-US" sz="3600" dirty="0">
              <a:latin typeface="Times New Roman" panose="02020603050405020304" pitchFamily="18" charset="0"/>
              <a:cs typeface="Times New Roman" panose="02020603050405020304" pitchFamily="18" charset="0"/>
            </a:endParaRPr>
          </a:p>
        </p:txBody>
      </p:sp>
      <p:sp>
        <p:nvSpPr>
          <p:cNvPr id="7" name="Text 3"/>
          <p:cNvSpPr/>
          <p:nvPr/>
        </p:nvSpPr>
        <p:spPr>
          <a:xfrm>
            <a:off x="3838456" y="3495556"/>
            <a:ext cx="2567940" cy="243007"/>
          </a:xfrm>
          <a:prstGeom prst="rect">
            <a:avLst/>
          </a:prstGeom>
          <a:noFill/>
          <a:ln/>
        </p:spPr>
        <p:txBody>
          <a:bodyPr wrap="none" rtlCol="0" anchor="t"/>
          <a:lstStyle/>
          <a:p>
            <a:pPr marL="0" indent="0" algn="l">
              <a:lnSpc>
                <a:spcPts val="1914"/>
              </a:lnSpc>
              <a:buNone/>
            </a:pPr>
            <a:endParaRPr lang="en-US" sz="1531" dirty="0"/>
          </a:p>
        </p:txBody>
      </p:sp>
      <p:sp>
        <p:nvSpPr>
          <p:cNvPr id="8" name="Text 4"/>
          <p:cNvSpPr/>
          <p:nvPr/>
        </p:nvSpPr>
        <p:spPr>
          <a:xfrm>
            <a:off x="3838456" y="3894058"/>
            <a:ext cx="3360063" cy="746165"/>
          </a:xfrm>
          <a:prstGeom prst="rect">
            <a:avLst/>
          </a:prstGeom>
          <a:noFill/>
          <a:ln/>
        </p:spPr>
        <p:txBody>
          <a:bodyPr wrap="square" rtlCol="0" anchor="t"/>
          <a:lstStyle/>
          <a:p>
            <a:pPr marL="0" indent="0" algn="l">
              <a:lnSpc>
                <a:spcPts val="1960"/>
              </a:lnSpc>
              <a:buNone/>
            </a:pPr>
            <a:endParaRPr lang="en-US" sz="1225" dirty="0"/>
          </a:p>
        </p:txBody>
      </p:sp>
      <p:sp>
        <p:nvSpPr>
          <p:cNvPr id="11" name="Text 6"/>
          <p:cNvSpPr/>
          <p:nvPr/>
        </p:nvSpPr>
        <p:spPr>
          <a:xfrm>
            <a:off x="7431762" y="3495675"/>
            <a:ext cx="3223260" cy="243007"/>
          </a:xfrm>
          <a:prstGeom prst="rect">
            <a:avLst/>
          </a:prstGeom>
          <a:noFill/>
          <a:ln/>
        </p:spPr>
        <p:txBody>
          <a:bodyPr wrap="none" rtlCol="0" anchor="t"/>
          <a:lstStyle/>
          <a:p>
            <a:pPr marL="0" indent="0" algn="l">
              <a:lnSpc>
                <a:spcPts val="1914"/>
              </a:lnSpc>
              <a:buNone/>
            </a:pPr>
            <a:endParaRPr lang="en-US" sz="1531" dirty="0"/>
          </a:p>
        </p:txBody>
      </p:sp>
      <p:sp>
        <p:nvSpPr>
          <p:cNvPr id="12" name="Text 7"/>
          <p:cNvSpPr/>
          <p:nvPr/>
        </p:nvSpPr>
        <p:spPr>
          <a:xfrm>
            <a:off x="7431762" y="3894177"/>
            <a:ext cx="3360182" cy="746165"/>
          </a:xfrm>
          <a:prstGeom prst="rect">
            <a:avLst/>
          </a:prstGeom>
          <a:noFill/>
          <a:ln/>
        </p:spPr>
        <p:txBody>
          <a:bodyPr wrap="square" rtlCol="0" anchor="t"/>
          <a:lstStyle/>
          <a:p>
            <a:pPr marL="0" indent="0" algn="l">
              <a:lnSpc>
                <a:spcPts val="1960"/>
              </a:lnSpc>
              <a:buNone/>
            </a:pPr>
            <a:endParaRPr lang="en-US" sz="1225" dirty="0"/>
          </a:p>
        </p:txBody>
      </p:sp>
      <p:sp>
        <p:nvSpPr>
          <p:cNvPr id="15" name="Text 9"/>
          <p:cNvSpPr/>
          <p:nvPr/>
        </p:nvSpPr>
        <p:spPr>
          <a:xfrm>
            <a:off x="3838456" y="7144464"/>
            <a:ext cx="2301240" cy="243007"/>
          </a:xfrm>
          <a:prstGeom prst="rect">
            <a:avLst/>
          </a:prstGeom>
          <a:noFill/>
          <a:ln/>
        </p:spPr>
        <p:txBody>
          <a:bodyPr wrap="none" rtlCol="0" anchor="t"/>
          <a:lstStyle/>
          <a:p>
            <a:pPr marL="0" indent="0" algn="l">
              <a:lnSpc>
                <a:spcPts val="1914"/>
              </a:lnSpc>
              <a:buNone/>
            </a:pPr>
            <a:endParaRPr lang="en-US" sz="1531" dirty="0"/>
          </a:p>
        </p:txBody>
      </p:sp>
      <p:sp>
        <p:nvSpPr>
          <p:cNvPr id="16" name="Text 10"/>
          <p:cNvSpPr/>
          <p:nvPr/>
        </p:nvSpPr>
        <p:spPr>
          <a:xfrm>
            <a:off x="3838456" y="7542967"/>
            <a:ext cx="3360063" cy="497443"/>
          </a:xfrm>
          <a:prstGeom prst="rect">
            <a:avLst/>
          </a:prstGeom>
          <a:noFill/>
          <a:ln/>
        </p:spPr>
        <p:txBody>
          <a:bodyPr wrap="square" rtlCol="0" anchor="t"/>
          <a:lstStyle/>
          <a:p>
            <a:pPr marL="0" indent="0" algn="l">
              <a:lnSpc>
                <a:spcPts val="1960"/>
              </a:lnSpc>
              <a:buNone/>
            </a:pPr>
            <a:endParaRPr lang="en-US" sz="1225" dirty="0"/>
          </a:p>
        </p:txBody>
      </p:sp>
      <p:sp>
        <p:nvSpPr>
          <p:cNvPr id="19" name="TextBox 18">
            <a:extLst>
              <a:ext uri="{FF2B5EF4-FFF2-40B4-BE49-F238E27FC236}">
                <a16:creationId xmlns:a16="http://schemas.microsoft.com/office/drawing/2014/main" id="{BED9358D-BBDC-E0A9-5EDC-7A3C2388F62D}"/>
              </a:ext>
            </a:extLst>
          </p:cNvPr>
          <p:cNvSpPr txBox="1"/>
          <p:nvPr/>
        </p:nvSpPr>
        <p:spPr>
          <a:xfrm>
            <a:off x="398032" y="2041506"/>
            <a:ext cx="13995699" cy="4893647"/>
          </a:xfrm>
          <a:prstGeom prst="rect">
            <a:avLst/>
          </a:prstGeom>
          <a:noFill/>
        </p:spPr>
        <p:txBody>
          <a:bodyPr wrap="square">
            <a:spAutoFit/>
          </a:bodyPr>
          <a:lstStyle/>
          <a:p>
            <a:pPr marL="342900" indent="-342900" algn="l">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8085 assembly language is a low-level programming language that is used to program the 8085 microprocessor. It is a machine-dependent language, which means that the instructions are specific to the 8085 microprocessor and cannot be used with other microprocessors.</a:t>
            </a:r>
          </a:p>
          <a:p>
            <a:pPr marL="342900" indent="-342900" algn="l">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Assembly language programs are written using mnemonics, which are abbreviations for the machine code instructions. For example, the mnemonic for the MOV instruction, which moves data from one location to another, is MOV.</a:t>
            </a:r>
          </a:p>
          <a:p>
            <a:pPr marL="342900" indent="-342900" algn="l">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Assembly language programs are typically written in a text editor and then assembled into machine code using an assembler. The assembler is a program that converts the assembly language instructions into machine code instructions that the 8085 microprocessor can understand.</a:t>
            </a:r>
          </a:p>
          <a:p>
            <a:pPr marL="342900" indent="-342900" algn="l">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8085 assembly language programs are typically used for writing low-level software, such as device drivers and operating system kernels. This is because assembly language programs are very efficient and can be used to directly control the hardware. However, assembly language programs are also more difficult to write than high-level language programs, such as C or Java.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468082"/>
          </a:xfrm>
          <a:prstGeom prst="rect">
            <a:avLst/>
          </a:prstGeom>
          <a:solidFill>
            <a:srgbClr val="00002E">
              <a:alpha val="75000"/>
            </a:srgbClr>
          </a:solidFill>
          <a:ln w="38814">
            <a:solidFill>
              <a:srgbClr val="262654"/>
            </a:solidFill>
            <a:prstDash val="solid"/>
          </a:ln>
        </p:spPr>
        <p:txBody>
          <a:bodyPr/>
          <a:lstStyle/>
          <a:p>
            <a:endParaRPr lang="en-IN"/>
          </a:p>
        </p:txBody>
      </p:sp>
      <p:sp>
        <p:nvSpPr>
          <p:cNvPr id="4" name="Text 1"/>
          <p:cNvSpPr/>
          <p:nvPr/>
        </p:nvSpPr>
        <p:spPr>
          <a:xfrm>
            <a:off x="268941" y="427673"/>
            <a:ext cx="14124790" cy="486013"/>
          </a:xfrm>
          <a:prstGeom prst="rect">
            <a:avLst/>
          </a:prstGeom>
          <a:noFill/>
          <a:ln/>
        </p:spPr>
        <p:txBody>
          <a:bodyPr wrap="none" rtlCol="0" anchor="t"/>
          <a:lstStyle/>
          <a:p>
            <a:pPr marL="0" indent="0" algn="ctr">
              <a:lnSpc>
                <a:spcPts val="3827"/>
              </a:lnSpc>
              <a:buNone/>
            </a:pPr>
            <a:r>
              <a:rPr lang="en-US" sz="3600" dirty="0">
                <a:solidFill>
                  <a:schemeClr val="bg1"/>
                </a:solidFill>
                <a:latin typeface="Times New Roman" panose="02020603050405020304" pitchFamily="18" charset="0"/>
                <a:cs typeface="Times New Roman" panose="02020603050405020304" pitchFamily="18" charset="0"/>
              </a:rPr>
              <a:t>Characteristics of 8085 Assembly Language Program</a:t>
            </a:r>
          </a:p>
        </p:txBody>
      </p:sp>
      <p:sp>
        <p:nvSpPr>
          <p:cNvPr id="7" name="Text 3"/>
          <p:cNvSpPr/>
          <p:nvPr/>
        </p:nvSpPr>
        <p:spPr>
          <a:xfrm>
            <a:off x="3838456" y="3495556"/>
            <a:ext cx="2567940" cy="243007"/>
          </a:xfrm>
          <a:prstGeom prst="rect">
            <a:avLst/>
          </a:prstGeom>
          <a:noFill/>
          <a:ln/>
        </p:spPr>
        <p:txBody>
          <a:bodyPr wrap="none" rtlCol="0" anchor="t"/>
          <a:lstStyle/>
          <a:p>
            <a:pPr marL="0" indent="0" algn="l">
              <a:lnSpc>
                <a:spcPts val="1914"/>
              </a:lnSpc>
              <a:buNone/>
            </a:pPr>
            <a:endParaRPr lang="en-US" sz="1531" dirty="0"/>
          </a:p>
        </p:txBody>
      </p:sp>
      <p:sp>
        <p:nvSpPr>
          <p:cNvPr id="8" name="Text 4"/>
          <p:cNvSpPr/>
          <p:nvPr/>
        </p:nvSpPr>
        <p:spPr>
          <a:xfrm>
            <a:off x="3838456" y="3894058"/>
            <a:ext cx="3360063" cy="746165"/>
          </a:xfrm>
          <a:prstGeom prst="rect">
            <a:avLst/>
          </a:prstGeom>
          <a:noFill/>
          <a:ln/>
        </p:spPr>
        <p:txBody>
          <a:bodyPr wrap="square" rtlCol="0" anchor="t"/>
          <a:lstStyle/>
          <a:p>
            <a:pPr marL="0" indent="0" algn="l">
              <a:lnSpc>
                <a:spcPts val="1960"/>
              </a:lnSpc>
              <a:buNone/>
            </a:pPr>
            <a:endParaRPr lang="en-US" sz="1225" dirty="0"/>
          </a:p>
        </p:txBody>
      </p:sp>
      <p:sp>
        <p:nvSpPr>
          <p:cNvPr id="11" name="Text 6"/>
          <p:cNvSpPr/>
          <p:nvPr/>
        </p:nvSpPr>
        <p:spPr>
          <a:xfrm>
            <a:off x="7431762" y="3495675"/>
            <a:ext cx="3223260" cy="243007"/>
          </a:xfrm>
          <a:prstGeom prst="rect">
            <a:avLst/>
          </a:prstGeom>
          <a:noFill/>
          <a:ln/>
        </p:spPr>
        <p:txBody>
          <a:bodyPr wrap="none" rtlCol="0" anchor="t"/>
          <a:lstStyle/>
          <a:p>
            <a:pPr marL="0" indent="0" algn="l">
              <a:lnSpc>
                <a:spcPts val="1914"/>
              </a:lnSpc>
              <a:buNone/>
            </a:pPr>
            <a:endParaRPr lang="en-US" sz="1531" dirty="0"/>
          </a:p>
        </p:txBody>
      </p:sp>
      <p:sp>
        <p:nvSpPr>
          <p:cNvPr id="12" name="Text 7"/>
          <p:cNvSpPr/>
          <p:nvPr/>
        </p:nvSpPr>
        <p:spPr>
          <a:xfrm>
            <a:off x="7431762" y="3894177"/>
            <a:ext cx="3360182" cy="746165"/>
          </a:xfrm>
          <a:prstGeom prst="rect">
            <a:avLst/>
          </a:prstGeom>
          <a:noFill/>
          <a:ln/>
        </p:spPr>
        <p:txBody>
          <a:bodyPr wrap="square" rtlCol="0" anchor="t"/>
          <a:lstStyle/>
          <a:p>
            <a:pPr marL="0" indent="0" algn="l">
              <a:lnSpc>
                <a:spcPts val="1960"/>
              </a:lnSpc>
              <a:buNone/>
            </a:pPr>
            <a:endParaRPr lang="en-US" sz="1225" dirty="0"/>
          </a:p>
        </p:txBody>
      </p:sp>
      <p:sp>
        <p:nvSpPr>
          <p:cNvPr id="15" name="Text 9"/>
          <p:cNvSpPr/>
          <p:nvPr/>
        </p:nvSpPr>
        <p:spPr>
          <a:xfrm>
            <a:off x="3838456" y="7144464"/>
            <a:ext cx="2301240" cy="243007"/>
          </a:xfrm>
          <a:prstGeom prst="rect">
            <a:avLst/>
          </a:prstGeom>
          <a:noFill/>
          <a:ln/>
        </p:spPr>
        <p:txBody>
          <a:bodyPr wrap="none" rtlCol="0" anchor="t"/>
          <a:lstStyle/>
          <a:p>
            <a:pPr marL="0" indent="0" algn="l">
              <a:lnSpc>
                <a:spcPts val="1914"/>
              </a:lnSpc>
              <a:buNone/>
            </a:pPr>
            <a:endParaRPr lang="en-US" sz="1531" dirty="0"/>
          </a:p>
        </p:txBody>
      </p:sp>
      <p:sp>
        <p:nvSpPr>
          <p:cNvPr id="16" name="Text 10"/>
          <p:cNvSpPr/>
          <p:nvPr/>
        </p:nvSpPr>
        <p:spPr>
          <a:xfrm>
            <a:off x="3838456" y="7542967"/>
            <a:ext cx="3360063" cy="497443"/>
          </a:xfrm>
          <a:prstGeom prst="rect">
            <a:avLst/>
          </a:prstGeom>
          <a:noFill/>
          <a:ln/>
        </p:spPr>
        <p:txBody>
          <a:bodyPr wrap="square" rtlCol="0" anchor="t"/>
          <a:lstStyle/>
          <a:p>
            <a:pPr marL="0" indent="0" algn="l">
              <a:lnSpc>
                <a:spcPts val="1960"/>
              </a:lnSpc>
              <a:buNone/>
            </a:pPr>
            <a:endParaRPr lang="en-US" sz="1225" dirty="0"/>
          </a:p>
        </p:txBody>
      </p:sp>
      <p:sp>
        <p:nvSpPr>
          <p:cNvPr id="19" name="TextBox 18">
            <a:extLst>
              <a:ext uri="{FF2B5EF4-FFF2-40B4-BE49-F238E27FC236}">
                <a16:creationId xmlns:a16="http://schemas.microsoft.com/office/drawing/2014/main" id="{BED9358D-BBDC-E0A9-5EDC-7A3C2388F62D}"/>
              </a:ext>
            </a:extLst>
          </p:cNvPr>
          <p:cNvSpPr txBox="1"/>
          <p:nvPr/>
        </p:nvSpPr>
        <p:spPr>
          <a:xfrm>
            <a:off x="268941" y="1287811"/>
            <a:ext cx="13995699" cy="7048083"/>
          </a:xfrm>
          <a:prstGeom prst="rect">
            <a:avLst/>
          </a:prstGeom>
          <a:noFill/>
        </p:spPr>
        <p:txBody>
          <a:bodyPr wrap="square">
            <a:spAutoFit/>
          </a:bodyPr>
          <a:lstStyle/>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Mnemonics: Assembly language programs for the 8085 use mnemonics to represent the machine instructions. These mnemonics are human-readable and provide a more user-friendly way to program the microprocessor. For example, "LDA" is used to load the accumulator with data, and "ADD" is used to add numbers in the accumulator.</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Registers: The 8085 has a set of registers, including the accumulator (A), the general-purpose registers B, C, D, E, H, and L, a stack pointer (SP), and a program counter (PC). These registers are used for data manipulation and control flow in assembly language programs.</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Addressing Modes: The 8085 supports various addressing modes, such as immediate, direct, register indirect, and indexed. These modes determine how operands are accessed or addressed in instructions.</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Instructions: The 8085-assembly language provides a range of instructions for arithmetic, logic, data transfer, and control operations. Instructions can have one or more operands and are represented using mnemonics. For example, "ADD" adds two numbers, "MOV" transfers data between registers or memory locations, and "JMP" is used for unconditional branching.</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Conditional Branching: Assembly language programs for the 8085 often include conditional branching instructions (e.g., "JZ" for jump if zero, "JC" for jump if carry, etc.) to implement decision-making and control flow.</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Stack Operations: The 8085-assembly language includes instructions for stack manipulation, such as "PUSH" and "POP," which are used to save and restore data from the stack. The stack is essential for subroutine calls and returns.</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Direct Memory Access: The 8085 allows direct access to memory locations, and you can load, store, or manipulate data stored in memory locations using instructions like "LDA" and "STA."</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Input and Output Operations: The 8085 provides instructions for input and output operations, which are crucial for interfacing with external devices. "IN" and "OUT" instructions are used for this purpose.</a:t>
            </a:r>
          </a:p>
          <a:p>
            <a:pPr algn="l">
              <a:buFont typeface="+mj-lt"/>
              <a:buAutoNum type="arabicPeriod"/>
            </a:pPr>
            <a:r>
              <a:rPr lang="en-US" sz="2000" dirty="0">
                <a:solidFill>
                  <a:schemeClr val="bg1"/>
                </a:solidFill>
                <a:latin typeface="Times New Roman" panose="02020603050405020304" pitchFamily="18" charset="0"/>
                <a:cs typeface="Times New Roman" panose="02020603050405020304" pitchFamily="18" charset="0"/>
              </a:rPr>
              <a:t>Labels and Comments: Assembly language programs may include labels and comments to make the code more understandable and maintainable. Labels are used for defining addresses or symbols, and comments provide explanations about the code.</a:t>
            </a:r>
          </a:p>
          <a:p>
            <a:pPr marL="342900" indent="-342900" algn="l">
              <a:buFont typeface="Wingdings" panose="05000000000000000000" pitchFamily="2" charset="2"/>
              <a:buChar char="§"/>
            </a:pP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841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468082"/>
          </a:xfrm>
          <a:prstGeom prst="rect">
            <a:avLst/>
          </a:prstGeom>
          <a:solidFill>
            <a:srgbClr val="00002E">
              <a:alpha val="75000"/>
            </a:srgbClr>
          </a:solidFill>
          <a:ln w="38814">
            <a:solidFill>
              <a:srgbClr val="262654"/>
            </a:solidFill>
            <a:prstDash val="solid"/>
          </a:ln>
        </p:spPr>
        <p:txBody>
          <a:bodyPr/>
          <a:lstStyle/>
          <a:p>
            <a:endParaRPr lang="en-IN"/>
          </a:p>
        </p:txBody>
      </p:sp>
      <p:sp>
        <p:nvSpPr>
          <p:cNvPr id="4" name="Text 1"/>
          <p:cNvSpPr/>
          <p:nvPr/>
        </p:nvSpPr>
        <p:spPr>
          <a:xfrm>
            <a:off x="3838456" y="427673"/>
            <a:ext cx="6896100" cy="486013"/>
          </a:xfrm>
          <a:prstGeom prst="rect">
            <a:avLst/>
          </a:prstGeom>
          <a:noFill/>
          <a:ln/>
        </p:spPr>
        <p:txBody>
          <a:bodyPr wrap="none" rtlCol="0" anchor="t"/>
          <a:lstStyle/>
          <a:p>
            <a:pPr marL="0" indent="0">
              <a:lnSpc>
                <a:spcPts val="3827"/>
              </a:lnSpc>
              <a:buNone/>
            </a:pPr>
            <a:r>
              <a:rPr lang="en-US" sz="3062" b="1" dirty="0">
                <a:solidFill>
                  <a:srgbClr val="FFFFFF"/>
                </a:solidFill>
                <a:latin typeface="Times New Roman" panose="02020603050405020304" pitchFamily="18" charset="0"/>
                <a:ea typeface="Nunito" pitchFamily="34" charset="-122"/>
                <a:cs typeface="Times New Roman" panose="02020603050405020304" pitchFamily="18" charset="0"/>
              </a:rPr>
              <a:t>Overview of 8085 Assembly Language</a:t>
            </a:r>
            <a:endParaRPr lang="en-US" sz="3062" dirty="0">
              <a:latin typeface="Times New Roman" panose="02020603050405020304" pitchFamily="18" charset="0"/>
              <a:cs typeface="Times New Roman" panose="02020603050405020304" pitchFamily="18" charset="0"/>
            </a:endParaRPr>
          </a:p>
        </p:txBody>
      </p:sp>
      <p:sp>
        <p:nvSpPr>
          <p:cNvPr id="5" name="Shape 2"/>
          <p:cNvSpPr/>
          <p:nvPr/>
        </p:nvSpPr>
        <p:spPr>
          <a:xfrm>
            <a:off x="3838456" y="1224677"/>
            <a:ext cx="3360063" cy="2076569"/>
          </a:xfrm>
          <a:prstGeom prst="roundRect">
            <a:avLst>
              <a:gd name="adj" fmla="val 13482"/>
            </a:avLst>
          </a:prstGeom>
          <a:noFill/>
          <a:ln w="19407">
            <a:solidFill>
              <a:srgbClr val="F2B42D"/>
            </a:solidFill>
            <a:prstDash val="solid"/>
          </a:ln>
        </p:spPr>
        <p:txBody>
          <a:bodyPr/>
          <a:lstStyle/>
          <a:p>
            <a:endParaRPr lang="en-IN"/>
          </a:p>
        </p:txBody>
      </p:sp>
      <p:pic>
        <p:nvPicPr>
          <p:cNvPr id="6" name="Image 1" descr="preencoded.png"/>
          <p:cNvPicPr>
            <a:picLocks noChangeAspect="1"/>
          </p:cNvPicPr>
          <p:nvPr/>
        </p:nvPicPr>
        <p:blipFill>
          <a:blip r:embed="rId4"/>
          <a:stretch>
            <a:fillRect/>
          </a:stretch>
        </p:blipFill>
        <p:spPr>
          <a:xfrm>
            <a:off x="3857863" y="1244084"/>
            <a:ext cx="3321248" cy="2037755"/>
          </a:xfrm>
          <a:prstGeom prst="rect">
            <a:avLst/>
          </a:prstGeom>
        </p:spPr>
      </p:pic>
      <p:sp>
        <p:nvSpPr>
          <p:cNvPr id="7" name="Text 3"/>
          <p:cNvSpPr/>
          <p:nvPr/>
        </p:nvSpPr>
        <p:spPr>
          <a:xfrm>
            <a:off x="3838456" y="3495556"/>
            <a:ext cx="2567940" cy="243007"/>
          </a:xfrm>
          <a:prstGeom prst="rect">
            <a:avLst/>
          </a:prstGeom>
          <a:noFill/>
          <a:ln/>
        </p:spPr>
        <p:txBody>
          <a:bodyPr wrap="none" rtlCol="0" anchor="t"/>
          <a:lstStyle/>
          <a:p>
            <a:pPr marL="0" indent="0" algn="l">
              <a:lnSpc>
                <a:spcPts val="1914"/>
              </a:lnSpc>
              <a:buNone/>
            </a:pPr>
            <a:r>
              <a:rPr lang="en-US" sz="1531" b="1" dirty="0">
                <a:solidFill>
                  <a:srgbClr val="F2B42D"/>
                </a:solidFill>
                <a:latin typeface="Nunito" pitchFamily="34" charset="0"/>
                <a:ea typeface="Nunito" pitchFamily="34" charset="-122"/>
                <a:cs typeface="Nunito" pitchFamily="34" charset="-120"/>
              </a:rPr>
              <a:t>What is assembly language?</a:t>
            </a:r>
            <a:endParaRPr lang="en-US" sz="1531" dirty="0"/>
          </a:p>
        </p:txBody>
      </p:sp>
      <p:sp>
        <p:nvSpPr>
          <p:cNvPr id="8" name="Text 4"/>
          <p:cNvSpPr/>
          <p:nvPr/>
        </p:nvSpPr>
        <p:spPr>
          <a:xfrm>
            <a:off x="3838456" y="3894058"/>
            <a:ext cx="3360063" cy="746165"/>
          </a:xfrm>
          <a:prstGeom prst="rect">
            <a:avLst/>
          </a:prstGeom>
          <a:noFill/>
          <a:ln/>
        </p:spPr>
        <p:txBody>
          <a:bodyPr wrap="square" rtlCol="0" anchor="t"/>
          <a:lstStyle/>
          <a:p>
            <a:pPr marL="0" indent="0" algn="l">
              <a:lnSpc>
                <a:spcPts val="1960"/>
              </a:lnSpc>
              <a:buNone/>
            </a:pPr>
            <a:r>
              <a:rPr lang="en-US" sz="1225" dirty="0">
                <a:solidFill>
                  <a:srgbClr val="FFFFFF"/>
                </a:solidFill>
                <a:latin typeface="PT Sans" pitchFamily="34" charset="0"/>
                <a:ea typeface="PT Sans" pitchFamily="34" charset="-122"/>
                <a:cs typeface="PT Sans" pitchFamily="34" charset="-120"/>
              </a:rPr>
              <a:t>Assembly language provides a human-readable representation of the machine-level code that a computer CPU understands.</a:t>
            </a:r>
            <a:endParaRPr lang="en-US" sz="1225" dirty="0"/>
          </a:p>
        </p:txBody>
      </p:sp>
      <p:sp>
        <p:nvSpPr>
          <p:cNvPr id="9" name="Shape 5"/>
          <p:cNvSpPr/>
          <p:nvPr/>
        </p:nvSpPr>
        <p:spPr>
          <a:xfrm>
            <a:off x="7431762" y="1224677"/>
            <a:ext cx="3360182" cy="2076688"/>
          </a:xfrm>
          <a:prstGeom prst="roundRect">
            <a:avLst>
              <a:gd name="adj" fmla="val 13482"/>
            </a:avLst>
          </a:prstGeom>
          <a:noFill/>
          <a:ln w="19407">
            <a:solidFill>
              <a:srgbClr val="D7425E"/>
            </a:solidFill>
            <a:prstDash val="solid"/>
          </a:ln>
        </p:spPr>
        <p:txBody>
          <a:bodyPr/>
          <a:lstStyle/>
          <a:p>
            <a:endParaRPr lang="en-IN"/>
          </a:p>
        </p:txBody>
      </p:sp>
      <p:pic>
        <p:nvPicPr>
          <p:cNvPr id="10" name="Image 2" descr="preencoded.png"/>
          <p:cNvPicPr>
            <a:picLocks noChangeAspect="1"/>
          </p:cNvPicPr>
          <p:nvPr/>
        </p:nvPicPr>
        <p:blipFill>
          <a:blip r:embed="rId5"/>
          <a:stretch>
            <a:fillRect/>
          </a:stretch>
        </p:blipFill>
        <p:spPr>
          <a:xfrm>
            <a:off x="7451169" y="1244084"/>
            <a:ext cx="3321368" cy="2037874"/>
          </a:xfrm>
          <a:prstGeom prst="rect">
            <a:avLst/>
          </a:prstGeom>
        </p:spPr>
      </p:pic>
      <p:sp>
        <p:nvSpPr>
          <p:cNvPr id="11" name="Text 6"/>
          <p:cNvSpPr/>
          <p:nvPr/>
        </p:nvSpPr>
        <p:spPr>
          <a:xfrm>
            <a:off x="7431762" y="3495675"/>
            <a:ext cx="3223260" cy="243007"/>
          </a:xfrm>
          <a:prstGeom prst="rect">
            <a:avLst/>
          </a:prstGeom>
          <a:noFill/>
          <a:ln/>
        </p:spPr>
        <p:txBody>
          <a:bodyPr wrap="none" rtlCol="0" anchor="t"/>
          <a:lstStyle/>
          <a:p>
            <a:pPr marL="0" indent="0" algn="l">
              <a:lnSpc>
                <a:spcPts val="1914"/>
              </a:lnSpc>
              <a:buNone/>
            </a:pPr>
            <a:r>
              <a:rPr lang="en-US" sz="1531" b="1" dirty="0">
                <a:solidFill>
                  <a:srgbClr val="D7425E"/>
                </a:solidFill>
                <a:latin typeface="Nunito" pitchFamily="34" charset="0"/>
                <a:ea typeface="Nunito" pitchFamily="34" charset="-122"/>
                <a:cs typeface="Nunito" pitchFamily="34" charset="-120"/>
              </a:rPr>
              <a:t>The Anatomy of an 8085 Instruction</a:t>
            </a:r>
            <a:endParaRPr lang="en-US" sz="1531" dirty="0"/>
          </a:p>
        </p:txBody>
      </p:sp>
      <p:sp>
        <p:nvSpPr>
          <p:cNvPr id="12" name="Text 7"/>
          <p:cNvSpPr/>
          <p:nvPr/>
        </p:nvSpPr>
        <p:spPr>
          <a:xfrm>
            <a:off x="7431762" y="3894177"/>
            <a:ext cx="3360182" cy="746165"/>
          </a:xfrm>
          <a:prstGeom prst="rect">
            <a:avLst/>
          </a:prstGeom>
          <a:noFill/>
          <a:ln/>
        </p:spPr>
        <p:txBody>
          <a:bodyPr wrap="square" rtlCol="0" anchor="t"/>
          <a:lstStyle/>
          <a:p>
            <a:pPr marL="0" indent="0" algn="l">
              <a:lnSpc>
                <a:spcPts val="1960"/>
              </a:lnSpc>
              <a:buNone/>
            </a:pPr>
            <a:r>
              <a:rPr lang="en-US" sz="1225" dirty="0">
                <a:solidFill>
                  <a:srgbClr val="FFFFFF"/>
                </a:solidFill>
                <a:latin typeface="PT Sans" pitchFamily="34" charset="0"/>
                <a:ea typeface="PT Sans" pitchFamily="34" charset="-122"/>
                <a:cs typeface="PT Sans" pitchFamily="34" charset="-120"/>
              </a:rPr>
              <a:t>An 8085-assembly code instruction comprises an operation code mnemonic, an operand, and comments.</a:t>
            </a:r>
            <a:endParaRPr lang="en-US" sz="1225" dirty="0"/>
          </a:p>
        </p:txBody>
      </p:sp>
      <p:sp>
        <p:nvSpPr>
          <p:cNvPr id="13" name="Shape 8"/>
          <p:cNvSpPr/>
          <p:nvPr/>
        </p:nvSpPr>
        <p:spPr>
          <a:xfrm>
            <a:off x="5606474" y="4905730"/>
            <a:ext cx="3360063" cy="2076569"/>
          </a:xfrm>
          <a:prstGeom prst="roundRect">
            <a:avLst>
              <a:gd name="adj" fmla="val 13482"/>
            </a:avLst>
          </a:prstGeom>
          <a:noFill/>
          <a:ln w="19407">
            <a:solidFill>
              <a:srgbClr val="DD785E"/>
            </a:solidFill>
            <a:prstDash val="solid"/>
          </a:ln>
        </p:spPr>
        <p:txBody>
          <a:bodyPr/>
          <a:lstStyle/>
          <a:p>
            <a:endParaRPr lang="en-IN"/>
          </a:p>
        </p:txBody>
      </p:sp>
      <p:pic>
        <p:nvPicPr>
          <p:cNvPr id="14" name="Image 3" descr="preencoded.png"/>
          <p:cNvPicPr>
            <a:picLocks noChangeAspect="1"/>
          </p:cNvPicPr>
          <p:nvPr/>
        </p:nvPicPr>
        <p:blipFill>
          <a:blip r:embed="rId6"/>
          <a:stretch>
            <a:fillRect/>
          </a:stretch>
        </p:blipFill>
        <p:spPr>
          <a:xfrm>
            <a:off x="5625881" y="4905611"/>
            <a:ext cx="3321248" cy="2037755"/>
          </a:xfrm>
          <a:prstGeom prst="rect">
            <a:avLst/>
          </a:prstGeom>
        </p:spPr>
      </p:pic>
      <p:sp>
        <p:nvSpPr>
          <p:cNvPr id="15" name="Text 9"/>
          <p:cNvSpPr/>
          <p:nvPr/>
        </p:nvSpPr>
        <p:spPr>
          <a:xfrm>
            <a:off x="3971806" y="7182981"/>
            <a:ext cx="2301240" cy="243007"/>
          </a:xfrm>
          <a:prstGeom prst="rect">
            <a:avLst/>
          </a:prstGeom>
          <a:noFill/>
          <a:ln/>
        </p:spPr>
        <p:txBody>
          <a:bodyPr wrap="none" rtlCol="0" anchor="t"/>
          <a:lstStyle/>
          <a:p>
            <a:pPr marL="0" indent="0" algn="l">
              <a:lnSpc>
                <a:spcPts val="1914"/>
              </a:lnSpc>
              <a:buNone/>
            </a:pPr>
            <a:r>
              <a:rPr lang="en-US" sz="1531" b="1" dirty="0">
                <a:solidFill>
                  <a:srgbClr val="DD785E"/>
                </a:solidFill>
                <a:latin typeface="Nunito" pitchFamily="34" charset="0"/>
                <a:ea typeface="Nunito" pitchFamily="34" charset="-122"/>
                <a:cs typeface="Nunito" pitchFamily="34" charset="-120"/>
              </a:rPr>
              <a:t>                                         Assembly Code Examples</a:t>
            </a:r>
            <a:endParaRPr lang="en-US" sz="1531" dirty="0"/>
          </a:p>
        </p:txBody>
      </p:sp>
      <p:sp>
        <p:nvSpPr>
          <p:cNvPr id="16" name="Text 10"/>
          <p:cNvSpPr/>
          <p:nvPr/>
        </p:nvSpPr>
        <p:spPr>
          <a:xfrm>
            <a:off x="6072370" y="7488982"/>
            <a:ext cx="3360063" cy="497443"/>
          </a:xfrm>
          <a:prstGeom prst="rect">
            <a:avLst/>
          </a:prstGeom>
          <a:noFill/>
          <a:ln/>
        </p:spPr>
        <p:txBody>
          <a:bodyPr wrap="square" rtlCol="0" anchor="t"/>
          <a:lstStyle/>
          <a:p>
            <a:pPr marL="0" indent="0" algn="l">
              <a:lnSpc>
                <a:spcPts val="1960"/>
              </a:lnSpc>
              <a:buNone/>
            </a:pPr>
            <a:r>
              <a:rPr lang="en-US" sz="1225" dirty="0">
                <a:solidFill>
                  <a:srgbClr val="FFFFFF"/>
                </a:solidFill>
                <a:latin typeface="PT Sans" pitchFamily="34" charset="0"/>
                <a:ea typeface="PT Sans" pitchFamily="34" charset="-122"/>
                <a:cs typeface="PT Sans" pitchFamily="34" charset="-120"/>
              </a:rPr>
              <a:t>A Basic Input/Output Operation, Addition, and Jump Instruction.</a:t>
            </a:r>
            <a:endParaRPr lang="en-US" sz="1225" dirty="0"/>
          </a:p>
        </p:txBody>
      </p:sp>
    </p:spTree>
    <p:extLst>
      <p:ext uri="{BB962C8B-B14F-4D97-AF65-F5344CB8AC3E}">
        <p14:creationId xmlns:p14="http://schemas.microsoft.com/office/powerpoint/2010/main" val="2589347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315200" y="0"/>
            <a:ext cx="7315200" cy="8229600"/>
          </a:xfrm>
          <a:prstGeom prst="rect">
            <a:avLst/>
          </a:prstGeom>
          <a:solidFill>
            <a:srgbClr val="00002E">
              <a:alpha val="75000"/>
            </a:srgbClr>
          </a:solidFill>
          <a:ln w="55483">
            <a:solidFill>
              <a:srgbClr val="262654"/>
            </a:solidFill>
            <a:prstDash val="solid"/>
          </a:ln>
        </p:spPr>
        <p:txBody>
          <a:bodyPr/>
          <a:lstStyle/>
          <a:p>
            <a:endParaRPr lang="en-IN"/>
          </a:p>
        </p:txBody>
      </p:sp>
      <p:sp>
        <p:nvSpPr>
          <p:cNvPr id="5" name="Text 1"/>
          <p:cNvSpPr/>
          <p:nvPr/>
        </p:nvSpPr>
        <p:spPr>
          <a:xfrm>
            <a:off x="3960376" y="515587"/>
            <a:ext cx="6499860" cy="694373"/>
          </a:xfrm>
          <a:prstGeom prst="rect">
            <a:avLst/>
          </a:prstGeom>
          <a:noFill/>
          <a:ln/>
        </p:spPr>
        <p:txBody>
          <a:bodyPr wrap="none" rtlCol="0" anchor="t"/>
          <a:lstStyle/>
          <a:p>
            <a:pPr marL="0" indent="0">
              <a:lnSpc>
                <a:spcPts val="5468"/>
              </a:lnSpc>
              <a:buNone/>
            </a:pPr>
            <a:r>
              <a:rPr lang="en-US" sz="4374" b="1" dirty="0">
                <a:solidFill>
                  <a:srgbClr val="FFFFFF"/>
                </a:solidFill>
                <a:latin typeface="Times New Roman" panose="02020603050405020304" pitchFamily="18" charset="0"/>
                <a:ea typeface="Nunito" pitchFamily="34" charset="-122"/>
                <a:cs typeface="Times New Roman" panose="02020603050405020304" pitchFamily="18" charset="0"/>
              </a:rPr>
              <a:t>The Quick Sort Algorithm</a:t>
            </a:r>
            <a:endParaRPr lang="en-US" sz="4374" dirty="0">
              <a:latin typeface="Times New Roman" panose="02020603050405020304" pitchFamily="18" charset="0"/>
              <a:cs typeface="Times New Roman" panose="02020603050405020304" pitchFamily="18" charset="0"/>
            </a:endParaRPr>
          </a:p>
        </p:txBody>
      </p:sp>
      <p:sp>
        <p:nvSpPr>
          <p:cNvPr id="7" name="Text 3"/>
          <p:cNvSpPr/>
          <p:nvPr/>
        </p:nvSpPr>
        <p:spPr>
          <a:xfrm>
            <a:off x="2598301" y="4670584"/>
            <a:ext cx="2545080" cy="347186"/>
          </a:xfrm>
          <a:prstGeom prst="rect">
            <a:avLst/>
          </a:prstGeom>
          <a:noFill/>
          <a:ln/>
        </p:spPr>
        <p:txBody>
          <a:bodyPr wrap="none" rtlCol="0" anchor="t"/>
          <a:lstStyle/>
          <a:p>
            <a:pPr marL="0" indent="0">
              <a:lnSpc>
                <a:spcPts val="2734"/>
              </a:lnSpc>
              <a:buNone/>
            </a:pPr>
            <a:endParaRPr lang="en-US" sz="2187" dirty="0"/>
          </a:p>
        </p:txBody>
      </p:sp>
      <p:sp>
        <p:nvSpPr>
          <p:cNvPr id="8" name="Text 4"/>
          <p:cNvSpPr/>
          <p:nvPr/>
        </p:nvSpPr>
        <p:spPr>
          <a:xfrm>
            <a:off x="2598301" y="5239941"/>
            <a:ext cx="2663190" cy="1777008"/>
          </a:xfrm>
          <a:prstGeom prst="rect">
            <a:avLst/>
          </a:prstGeom>
          <a:noFill/>
          <a:ln/>
        </p:spPr>
        <p:txBody>
          <a:bodyPr wrap="square" rtlCol="0" anchor="t"/>
          <a:lstStyle/>
          <a:p>
            <a:pPr marL="0" indent="0">
              <a:lnSpc>
                <a:spcPts val="2799"/>
              </a:lnSpc>
              <a:buNone/>
            </a:pPr>
            <a:endParaRPr lang="en-US" sz="1750" dirty="0"/>
          </a:p>
        </p:txBody>
      </p:sp>
      <p:sp>
        <p:nvSpPr>
          <p:cNvPr id="10" name="Text 6"/>
          <p:cNvSpPr/>
          <p:nvPr/>
        </p:nvSpPr>
        <p:spPr>
          <a:xfrm>
            <a:off x="5983486" y="4670584"/>
            <a:ext cx="2453640" cy="347186"/>
          </a:xfrm>
          <a:prstGeom prst="rect">
            <a:avLst/>
          </a:prstGeom>
          <a:noFill/>
          <a:ln/>
        </p:spPr>
        <p:txBody>
          <a:bodyPr wrap="none" rtlCol="0" anchor="t"/>
          <a:lstStyle/>
          <a:p>
            <a:pPr marL="0" indent="0">
              <a:lnSpc>
                <a:spcPts val="2734"/>
              </a:lnSpc>
              <a:buNone/>
            </a:pPr>
            <a:endParaRPr lang="en-US" sz="2187" dirty="0"/>
          </a:p>
        </p:txBody>
      </p:sp>
      <p:sp>
        <p:nvSpPr>
          <p:cNvPr id="11" name="Text 7"/>
          <p:cNvSpPr/>
          <p:nvPr/>
        </p:nvSpPr>
        <p:spPr>
          <a:xfrm>
            <a:off x="5983486" y="5239941"/>
            <a:ext cx="2663190" cy="1777008"/>
          </a:xfrm>
          <a:prstGeom prst="rect">
            <a:avLst/>
          </a:prstGeom>
          <a:noFill/>
          <a:ln/>
        </p:spPr>
        <p:txBody>
          <a:bodyPr wrap="square" rtlCol="0" anchor="t"/>
          <a:lstStyle/>
          <a:p>
            <a:pPr marL="0" indent="0">
              <a:lnSpc>
                <a:spcPts val="2799"/>
              </a:lnSpc>
              <a:buNone/>
            </a:pPr>
            <a:endParaRPr lang="en-US" sz="1750" dirty="0"/>
          </a:p>
        </p:txBody>
      </p:sp>
      <p:sp>
        <p:nvSpPr>
          <p:cNvPr id="13" name="Text 9"/>
          <p:cNvSpPr/>
          <p:nvPr/>
        </p:nvSpPr>
        <p:spPr>
          <a:xfrm>
            <a:off x="9368671" y="4670584"/>
            <a:ext cx="2663190" cy="694373"/>
          </a:xfrm>
          <a:prstGeom prst="rect">
            <a:avLst/>
          </a:prstGeom>
          <a:noFill/>
          <a:ln/>
        </p:spPr>
        <p:txBody>
          <a:bodyPr wrap="square" rtlCol="0" anchor="t"/>
          <a:lstStyle/>
          <a:p>
            <a:pPr marL="0" indent="0">
              <a:lnSpc>
                <a:spcPts val="2734"/>
              </a:lnSpc>
              <a:buNone/>
            </a:pPr>
            <a:endParaRPr lang="en-US" sz="2187" dirty="0"/>
          </a:p>
        </p:txBody>
      </p:sp>
      <p:sp>
        <p:nvSpPr>
          <p:cNvPr id="14" name="Text 10"/>
          <p:cNvSpPr/>
          <p:nvPr/>
        </p:nvSpPr>
        <p:spPr>
          <a:xfrm>
            <a:off x="9368671" y="5587127"/>
            <a:ext cx="2663190" cy="1777008"/>
          </a:xfrm>
          <a:prstGeom prst="rect">
            <a:avLst/>
          </a:prstGeom>
          <a:noFill/>
          <a:ln/>
        </p:spPr>
        <p:txBody>
          <a:bodyPr wrap="square" rtlCol="0" anchor="t"/>
          <a:lstStyle/>
          <a:p>
            <a:pPr marL="0" indent="0">
              <a:lnSpc>
                <a:spcPts val="2799"/>
              </a:lnSpc>
              <a:buNone/>
            </a:pPr>
            <a:endParaRPr lang="en-US" sz="1750" dirty="0"/>
          </a:p>
        </p:txBody>
      </p:sp>
      <p:sp>
        <p:nvSpPr>
          <p:cNvPr id="17" name="TextBox 16">
            <a:extLst>
              <a:ext uri="{FF2B5EF4-FFF2-40B4-BE49-F238E27FC236}">
                <a16:creationId xmlns:a16="http://schemas.microsoft.com/office/drawing/2014/main" id="{DB97F1E2-FA16-638D-EF99-CF20D5DC3074}"/>
              </a:ext>
            </a:extLst>
          </p:cNvPr>
          <p:cNvSpPr txBox="1"/>
          <p:nvPr/>
        </p:nvSpPr>
        <p:spPr>
          <a:xfrm>
            <a:off x="416688" y="3118188"/>
            <a:ext cx="13797023" cy="2246769"/>
          </a:xfrm>
          <a:prstGeom prst="rect">
            <a:avLst/>
          </a:prstGeom>
          <a:noFill/>
        </p:spPr>
        <p:txBody>
          <a:bodyPr wrap="square">
            <a:spAutoFit/>
          </a:bodyPr>
          <a:lstStyle/>
          <a:p>
            <a:endParaRPr lang="en-IN" sz="2800" dirty="0">
              <a:solidFill>
                <a:schemeClr val="bg1"/>
              </a:solidFill>
              <a:latin typeface="Times New Roman" panose="02020603050405020304" pitchFamily="18" charset="0"/>
              <a:cs typeface="Times New Roman" panose="02020603050405020304" pitchFamily="18" charset="0"/>
            </a:endParaRPr>
          </a:p>
          <a:p>
            <a:r>
              <a:rPr lang="en-IN" sz="2800" dirty="0">
                <a:solidFill>
                  <a:schemeClr val="bg1"/>
                </a:solidFill>
                <a:latin typeface="Times New Roman" panose="02020603050405020304" pitchFamily="18" charset="0"/>
                <a:cs typeface="Times New Roman" panose="02020603050405020304" pitchFamily="18" charset="0"/>
              </a:rPr>
              <a:t>Quicksort is a highly efficient sorting algorithm that works by recursively partitioning the data into smaller and smaller subarrays until the entire array is sorted. It is a divide-and-conquer algorithm, meaning that it repeatedly divides the input array into two smaller subarrays until each subarray contains only one element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w="55483">
            <a:solidFill>
              <a:srgbClr val="262654"/>
            </a:solidFill>
            <a:prstDash val="solid"/>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348389" y="3393043"/>
            <a:ext cx="649986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The Quick Sort Algorithm</a:t>
            </a:r>
            <a:endParaRPr lang="en-US" sz="4374" dirty="0"/>
          </a:p>
        </p:txBody>
      </p:sp>
      <p:sp>
        <p:nvSpPr>
          <p:cNvPr id="6" name="Shape 2"/>
          <p:cNvSpPr/>
          <p:nvPr/>
        </p:nvSpPr>
        <p:spPr>
          <a:xfrm>
            <a:off x="2348389" y="4420672"/>
            <a:ext cx="3163014" cy="3193375"/>
          </a:xfrm>
          <a:prstGeom prst="roundRect">
            <a:avLst>
              <a:gd name="adj" fmla="val 12645"/>
            </a:avLst>
          </a:prstGeom>
          <a:solidFill>
            <a:srgbClr val="00002E"/>
          </a:solidFill>
          <a:ln w="27742">
            <a:solidFill>
              <a:srgbClr val="F2B42D"/>
            </a:solidFill>
            <a:prstDash val="solid"/>
          </a:ln>
        </p:spPr>
        <p:txBody>
          <a:bodyPr/>
          <a:lstStyle/>
          <a:p>
            <a:endParaRPr lang="en-IN"/>
          </a:p>
        </p:txBody>
      </p:sp>
      <p:sp>
        <p:nvSpPr>
          <p:cNvPr id="7" name="Text 3"/>
          <p:cNvSpPr/>
          <p:nvPr/>
        </p:nvSpPr>
        <p:spPr>
          <a:xfrm>
            <a:off x="2598301" y="4670584"/>
            <a:ext cx="2545080"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What is Quick Sort?</a:t>
            </a:r>
            <a:endParaRPr lang="en-US" sz="2187" dirty="0"/>
          </a:p>
        </p:txBody>
      </p:sp>
      <p:sp>
        <p:nvSpPr>
          <p:cNvPr id="8" name="Text 4"/>
          <p:cNvSpPr/>
          <p:nvPr/>
        </p:nvSpPr>
        <p:spPr>
          <a:xfrm>
            <a:off x="2598301" y="5239941"/>
            <a:ext cx="2663190"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Quick Sort is an in-place sorting algorithm that manages to sort a list in a time complexity of O(nlogn).</a:t>
            </a:r>
            <a:endParaRPr lang="en-US" sz="1750" dirty="0"/>
          </a:p>
        </p:txBody>
      </p:sp>
      <p:sp>
        <p:nvSpPr>
          <p:cNvPr id="9" name="Shape 5"/>
          <p:cNvSpPr/>
          <p:nvPr/>
        </p:nvSpPr>
        <p:spPr>
          <a:xfrm>
            <a:off x="5733574" y="4420672"/>
            <a:ext cx="3163014" cy="3193375"/>
          </a:xfrm>
          <a:prstGeom prst="roundRect">
            <a:avLst>
              <a:gd name="adj" fmla="val 12645"/>
            </a:avLst>
          </a:prstGeom>
          <a:solidFill>
            <a:srgbClr val="00002E"/>
          </a:solidFill>
          <a:ln w="27742">
            <a:solidFill>
              <a:srgbClr val="D7425E"/>
            </a:solidFill>
            <a:prstDash val="solid"/>
          </a:ln>
        </p:spPr>
        <p:txBody>
          <a:bodyPr/>
          <a:lstStyle/>
          <a:p>
            <a:endParaRPr lang="en-IN"/>
          </a:p>
        </p:txBody>
      </p:sp>
      <p:sp>
        <p:nvSpPr>
          <p:cNvPr id="10" name="Text 6"/>
          <p:cNvSpPr/>
          <p:nvPr/>
        </p:nvSpPr>
        <p:spPr>
          <a:xfrm>
            <a:off x="5983486" y="4670584"/>
            <a:ext cx="2453640"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Steps in Quick Sort</a:t>
            </a:r>
            <a:endParaRPr lang="en-US" sz="2187" dirty="0"/>
          </a:p>
        </p:txBody>
      </p:sp>
      <p:sp>
        <p:nvSpPr>
          <p:cNvPr id="11" name="Text 7"/>
          <p:cNvSpPr/>
          <p:nvPr/>
        </p:nvSpPr>
        <p:spPr>
          <a:xfrm>
            <a:off x="5983486" y="5239941"/>
            <a:ext cx="2663190"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The algorithm uses a divide and conquer strategy, thus sorting a list by partitioning it into two subsequences.</a:t>
            </a:r>
            <a:endParaRPr lang="en-US" sz="1750" dirty="0"/>
          </a:p>
        </p:txBody>
      </p:sp>
      <p:sp>
        <p:nvSpPr>
          <p:cNvPr id="12" name="Shape 8"/>
          <p:cNvSpPr/>
          <p:nvPr/>
        </p:nvSpPr>
        <p:spPr>
          <a:xfrm>
            <a:off x="9118759" y="4420672"/>
            <a:ext cx="3163014" cy="3412688"/>
          </a:xfrm>
          <a:prstGeom prst="roundRect">
            <a:avLst>
              <a:gd name="adj" fmla="val 12645"/>
            </a:avLst>
          </a:prstGeom>
          <a:solidFill>
            <a:srgbClr val="00002E"/>
          </a:solidFill>
          <a:ln w="27742">
            <a:solidFill>
              <a:srgbClr val="DD785E"/>
            </a:solidFill>
            <a:prstDash val="solid"/>
          </a:ln>
        </p:spPr>
        <p:txBody>
          <a:bodyPr/>
          <a:lstStyle/>
          <a:p>
            <a:endParaRPr lang="en-IN"/>
          </a:p>
        </p:txBody>
      </p:sp>
      <p:sp>
        <p:nvSpPr>
          <p:cNvPr id="13" name="Text 9"/>
          <p:cNvSpPr/>
          <p:nvPr/>
        </p:nvSpPr>
        <p:spPr>
          <a:xfrm>
            <a:off x="9368671" y="4670584"/>
            <a:ext cx="2663190" cy="694373"/>
          </a:xfrm>
          <a:prstGeom prst="rect">
            <a:avLst/>
          </a:prstGeom>
          <a:noFill/>
          <a:ln/>
        </p:spPr>
        <p:txBody>
          <a:bodyPr wrap="squar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Applications of Quick Sort</a:t>
            </a:r>
            <a:endParaRPr lang="en-US" sz="2187" dirty="0"/>
          </a:p>
        </p:txBody>
      </p:sp>
      <p:sp>
        <p:nvSpPr>
          <p:cNvPr id="14" name="Text 10"/>
          <p:cNvSpPr/>
          <p:nvPr/>
        </p:nvSpPr>
        <p:spPr>
          <a:xfrm>
            <a:off x="9368671" y="5587127"/>
            <a:ext cx="2663190" cy="1777008"/>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Due to its fast and efficient nature, Quick Sort is commonly used as the primary sorting algorithm in many language libraries.</a:t>
            </a:r>
            <a:endParaRPr lang="en-US" sz="1750" dirty="0"/>
          </a:p>
        </p:txBody>
      </p:sp>
    </p:spTree>
    <p:extLst>
      <p:ext uri="{BB962C8B-B14F-4D97-AF65-F5344CB8AC3E}">
        <p14:creationId xmlns:p14="http://schemas.microsoft.com/office/powerpoint/2010/main" val="271056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219"/>
          </a:xfrm>
          <a:prstGeom prst="rect">
            <a:avLst/>
          </a:prstGeom>
          <a:solidFill>
            <a:srgbClr val="00002E">
              <a:alpha val="75000"/>
            </a:srgbClr>
          </a:solidFill>
          <a:ln w="42148">
            <a:solidFill>
              <a:srgbClr val="262654"/>
            </a:solidFill>
            <a:prstDash val="solid"/>
          </a:ln>
        </p:spPr>
        <p:txBody>
          <a:bodyPr/>
          <a:lstStyle/>
          <a:p>
            <a:endParaRPr lang="en-IN"/>
          </a:p>
        </p:txBody>
      </p:sp>
      <p:sp>
        <p:nvSpPr>
          <p:cNvPr id="4" name="Text 1"/>
          <p:cNvSpPr/>
          <p:nvPr/>
        </p:nvSpPr>
        <p:spPr>
          <a:xfrm>
            <a:off x="3540323" y="464344"/>
            <a:ext cx="7549753" cy="1055370"/>
          </a:xfrm>
          <a:prstGeom prst="rect">
            <a:avLst/>
          </a:prstGeom>
          <a:noFill/>
          <a:ln/>
        </p:spPr>
        <p:txBody>
          <a:bodyPr wrap="square" rtlCol="0" anchor="t"/>
          <a:lstStyle/>
          <a:p>
            <a:pPr marL="0" indent="0">
              <a:lnSpc>
                <a:spcPts val="4155"/>
              </a:lnSpc>
              <a:buNone/>
            </a:pPr>
            <a:r>
              <a:rPr lang="en-US" sz="3324" b="1" dirty="0">
                <a:solidFill>
                  <a:srgbClr val="FFFFFF"/>
                </a:solidFill>
                <a:latin typeface="Nunito" pitchFamily="34" charset="0"/>
                <a:ea typeface="Nunito" pitchFamily="34" charset="-122"/>
                <a:cs typeface="Nunito" pitchFamily="34" charset="-120"/>
              </a:rPr>
              <a:t>Implementing Quick Sort in 8085 Assembly Language</a:t>
            </a:r>
            <a:endParaRPr lang="en-US" sz="3324" dirty="0"/>
          </a:p>
        </p:txBody>
      </p:sp>
      <p:sp>
        <p:nvSpPr>
          <p:cNvPr id="5" name="Shape 2"/>
          <p:cNvSpPr/>
          <p:nvPr/>
        </p:nvSpPr>
        <p:spPr>
          <a:xfrm>
            <a:off x="3783092" y="1857375"/>
            <a:ext cx="21074" cy="5910501"/>
          </a:xfrm>
          <a:prstGeom prst="rect">
            <a:avLst/>
          </a:prstGeom>
          <a:solidFill>
            <a:srgbClr val="262654"/>
          </a:solidFill>
          <a:ln/>
        </p:spPr>
        <p:txBody>
          <a:bodyPr/>
          <a:lstStyle/>
          <a:p>
            <a:endParaRPr lang="en-IN"/>
          </a:p>
        </p:txBody>
      </p:sp>
      <p:sp>
        <p:nvSpPr>
          <p:cNvPr id="6" name="Shape 3"/>
          <p:cNvSpPr/>
          <p:nvPr/>
        </p:nvSpPr>
        <p:spPr>
          <a:xfrm>
            <a:off x="3983534" y="2168664"/>
            <a:ext cx="591026" cy="21074"/>
          </a:xfrm>
          <a:prstGeom prst="rect">
            <a:avLst/>
          </a:prstGeom>
          <a:solidFill>
            <a:srgbClr val="F2B42D"/>
          </a:solidFill>
          <a:ln/>
        </p:spPr>
        <p:txBody>
          <a:bodyPr/>
          <a:lstStyle/>
          <a:p>
            <a:endParaRPr lang="en-IN"/>
          </a:p>
        </p:txBody>
      </p:sp>
      <p:sp>
        <p:nvSpPr>
          <p:cNvPr id="7" name="Shape 4"/>
          <p:cNvSpPr/>
          <p:nvPr/>
        </p:nvSpPr>
        <p:spPr>
          <a:xfrm>
            <a:off x="3603605" y="1989296"/>
            <a:ext cx="379928" cy="379928"/>
          </a:xfrm>
          <a:prstGeom prst="roundRect">
            <a:avLst>
              <a:gd name="adj" fmla="val 80010"/>
            </a:avLst>
          </a:prstGeom>
          <a:solidFill>
            <a:srgbClr val="00002E"/>
          </a:solidFill>
          <a:ln w="21074">
            <a:solidFill>
              <a:srgbClr val="F2B42D"/>
            </a:solidFill>
            <a:prstDash val="solid"/>
          </a:ln>
        </p:spPr>
        <p:txBody>
          <a:bodyPr/>
          <a:lstStyle/>
          <a:p>
            <a:endParaRPr lang="en-IN"/>
          </a:p>
        </p:txBody>
      </p:sp>
      <p:sp>
        <p:nvSpPr>
          <p:cNvPr id="8" name="Text 5"/>
          <p:cNvSpPr/>
          <p:nvPr/>
        </p:nvSpPr>
        <p:spPr>
          <a:xfrm>
            <a:off x="3717310" y="2020848"/>
            <a:ext cx="152400" cy="316706"/>
          </a:xfrm>
          <a:prstGeom prst="rect">
            <a:avLst/>
          </a:prstGeom>
          <a:noFill/>
          <a:ln/>
        </p:spPr>
        <p:txBody>
          <a:bodyPr wrap="none" rtlCol="0" anchor="t"/>
          <a:lstStyle/>
          <a:p>
            <a:pPr marL="0" indent="0" algn="ctr">
              <a:lnSpc>
                <a:spcPts val="2493"/>
              </a:lnSpc>
              <a:buNone/>
            </a:pPr>
            <a:r>
              <a:rPr lang="en-US" sz="1995" b="1" dirty="0">
                <a:solidFill>
                  <a:srgbClr val="F2B42D"/>
                </a:solidFill>
                <a:latin typeface="Nunito" pitchFamily="34" charset="0"/>
                <a:ea typeface="Nunito" pitchFamily="34" charset="-122"/>
                <a:cs typeface="Nunito" pitchFamily="34" charset="-120"/>
              </a:rPr>
              <a:t>1</a:t>
            </a:r>
            <a:endParaRPr lang="en-US" sz="1995" dirty="0"/>
          </a:p>
        </p:txBody>
      </p:sp>
      <p:sp>
        <p:nvSpPr>
          <p:cNvPr id="9" name="Text 6"/>
          <p:cNvSpPr/>
          <p:nvPr/>
        </p:nvSpPr>
        <p:spPr>
          <a:xfrm>
            <a:off x="4722376" y="2026206"/>
            <a:ext cx="1905000" cy="263843"/>
          </a:xfrm>
          <a:prstGeom prst="rect">
            <a:avLst/>
          </a:prstGeom>
          <a:noFill/>
          <a:ln/>
        </p:spPr>
        <p:txBody>
          <a:bodyPr wrap="none" rtlCol="0" anchor="t"/>
          <a:lstStyle/>
          <a:p>
            <a:pPr marL="0" indent="0" algn="l">
              <a:lnSpc>
                <a:spcPts val="2078"/>
              </a:lnSpc>
              <a:buNone/>
            </a:pPr>
            <a:r>
              <a:rPr lang="en-US" sz="1662" b="1" dirty="0">
                <a:solidFill>
                  <a:srgbClr val="F2B42D"/>
                </a:solidFill>
                <a:latin typeface="Nunito" pitchFamily="34" charset="0"/>
                <a:ea typeface="Nunito" pitchFamily="34" charset="-122"/>
                <a:cs typeface="Nunito" pitchFamily="34" charset="-120"/>
              </a:rPr>
              <a:t>Step 1: Initialization</a:t>
            </a:r>
            <a:endParaRPr lang="en-US" sz="1662" dirty="0"/>
          </a:p>
        </p:txBody>
      </p:sp>
      <p:sp>
        <p:nvSpPr>
          <p:cNvPr id="10" name="Text 7"/>
          <p:cNvSpPr/>
          <p:nvPr/>
        </p:nvSpPr>
        <p:spPr>
          <a:xfrm>
            <a:off x="4722376" y="2458879"/>
            <a:ext cx="6367701" cy="270034"/>
          </a:xfrm>
          <a:prstGeom prst="rect">
            <a:avLst/>
          </a:prstGeom>
          <a:noFill/>
          <a:ln/>
        </p:spPr>
        <p:txBody>
          <a:bodyPr wrap="none" rtlCol="0" anchor="t"/>
          <a:lstStyle/>
          <a:p>
            <a:pPr marL="0" indent="0" algn="l">
              <a:lnSpc>
                <a:spcPts val="2128"/>
              </a:lnSpc>
              <a:buNone/>
            </a:pPr>
            <a:r>
              <a:rPr lang="en-US" sz="1330" dirty="0">
                <a:solidFill>
                  <a:srgbClr val="FFFFFF"/>
                </a:solidFill>
                <a:latin typeface="PT Sans" pitchFamily="34" charset="0"/>
                <a:ea typeface="PT Sans" pitchFamily="34" charset="-122"/>
                <a:cs typeface="PT Sans" pitchFamily="34" charset="-120"/>
              </a:rPr>
              <a:t>Initialize the stack pointer and other registers required for the algorithm.</a:t>
            </a:r>
            <a:endParaRPr lang="en-US" sz="1330" dirty="0"/>
          </a:p>
        </p:txBody>
      </p:sp>
      <p:sp>
        <p:nvSpPr>
          <p:cNvPr id="11" name="Shape 8"/>
          <p:cNvSpPr/>
          <p:nvPr/>
        </p:nvSpPr>
        <p:spPr>
          <a:xfrm>
            <a:off x="3983534" y="3688497"/>
            <a:ext cx="591026" cy="21074"/>
          </a:xfrm>
          <a:prstGeom prst="rect">
            <a:avLst/>
          </a:prstGeom>
          <a:solidFill>
            <a:srgbClr val="D7425E"/>
          </a:solidFill>
          <a:ln/>
        </p:spPr>
        <p:txBody>
          <a:bodyPr/>
          <a:lstStyle/>
          <a:p>
            <a:endParaRPr lang="en-IN"/>
          </a:p>
        </p:txBody>
      </p:sp>
      <p:sp>
        <p:nvSpPr>
          <p:cNvPr id="12" name="Shape 9"/>
          <p:cNvSpPr/>
          <p:nvPr/>
        </p:nvSpPr>
        <p:spPr>
          <a:xfrm>
            <a:off x="3603605" y="3509129"/>
            <a:ext cx="379928" cy="379928"/>
          </a:xfrm>
          <a:prstGeom prst="roundRect">
            <a:avLst>
              <a:gd name="adj" fmla="val 80010"/>
            </a:avLst>
          </a:prstGeom>
          <a:solidFill>
            <a:srgbClr val="00002E"/>
          </a:solidFill>
          <a:ln w="21074">
            <a:solidFill>
              <a:srgbClr val="D7425E"/>
            </a:solidFill>
            <a:prstDash val="solid"/>
          </a:ln>
        </p:spPr>
        <p:txBody>
          <a:bodyPr/>
          <a:lstStyle/>
          <a:p>
            <a:endParaRPr lang="en-IN"/>
          </a:p>
        </p:txBody>
      </p:sp>
      <p:sp>
        <p:nvSpPr>
          <p:cNvPr id="13" name="Text 10"/>
          <p:cNvSpPr/>
          <p:nvPr/>
        </p:nvSpPr>
        <p:spPr>
          <a:xfrm>
            <a:off x="3717310" y="3540681"/>
            <a:ext cx="152400" cy="316706"/>
          </a:xfrm>
          <a:prstGeom prst="rect">
            <a:avLst/>
          </a:prstGeom>
          <a:noFill/>
          <a:ln/>
        </p:spPr>
        <p:txBody>
          <a:bodyPr wrap="none" rtlCol="0" anchor="t"/>
          <a:lstStyle/>
          <a:p>
            <a:pPr marL="0" indent="0" algn="ctr">
              <a:lnSpc>
                <a:spcPts val="2493"/>
              </a:lnSpc>
              <a:buNone/>
            </a:pPr>
            <a:r>
              <a:rPr lang="en-US" sz="1995" b="1" dirty="0">
                <a:solidFill>
                  <a:srgbClr val="D7425E"/>
                </a:solidFill>
                <a:latin typeface="Nunito" pitchFamily="34" charset="0"/>
                <a:ea typeface="Nunito" pitchFamily="34" charset="-122"/>
                <a:cs typeface="Nunito" pitchFamily="34" charset="-120"/>
              </a:rPr>
              <a:t>2</a:t>
            </a:r>
            <a:endParaRPr lang="en-US" sz="1995" dirty="0"/>
          </a:p>
        </p:txBody>
      </p:sp>
      <p:sp>
        <p:nvSpPr>
          <p:cNvPr id="14" name="Text 11"/>
          <p:cNvSpPr/>
          <p:nvPr/>
        </p:nvSpPr>
        <p:spPr>
          <a:xfrm>
            <a:off x="4722376" y="3546038"/>
            <a:ext cx="1688663" cy="263843"/>
          </a:xfrm>
          <a:prstGeom prst="rect">
            <a:avLst/>
          </a:prstGeom>
          <a:noFill/>
          <a:ln/>
        </p:spPr>
        <p:txBody>
          <a:bodyPr wrap="none" rtlCol="0" anchor="t"/>
          <a:lstStyle/>
          <a:p>
            <a:pPr marL="0" indent="0" algn="l">
              <a:lnSpc>
                <a:spcPts val="2078"/>
              </a:lnSpc>
              <a:buNone/>
            </a:pPr>
            <a:r>
              <a:rPr lang="en-US" sz="1662" b="1" dirty="0">
                <a:solidFill>
                  <a:srgbClr val="D7425E"/>
                </a:solidFill>
                <a:latin typeface="Nunito" pitchFamily="34" charset="0"/>
                <a:ea typeface="Nunito" pitchFamily="34" charset="-122"/>
                <a:cs typeface="Nunito" pitchFamily="34" charset="-120"/>
              </a:rPr>
              <a:t>Step 2: Divide</a:t>
            </a:r>
            <a:endParaRPr lang="en-US" sz="1662" dirty="0"/>
          </a:p>
        </p:txBody>
      </p:sp>
      <p:sp>
        <p:nvSpPr>
          <p:cNvPr id="15" name="Text 12"/>
          <p:cNvSpPr/>
          <p:nvPr/>
        </p:nvSpPr>
        <p:spPr>
          <a:xfrm>
            <a:off x="4722376" y="3978712"/>
            <a:ext cx="6367701" cy="270034"/>
          </a:xfrm>
          <a:prstGeom prst="rect">
            <a:avLst/>
          </a:prstGeom>
          <a:noFill/>
          <a:ln/>
        </p:spPr>
        <p:txBody>
          <a:bodyPr wrap="none" rtlCol="0" anchor="t"/>
          <a:lstStyle/>
          <a:p>
            <a:pPr marL="0" indent="0" algn="l">
              <a:lnSpc>
                <a:spcPts val="2128"/>
              </a:lnSpc>
              <a:buNone/>
            </a:pPr>
            <a:r>
              <a:rPr lang="en-US" sz="1330" dirty="0">
                <a:solidFill>
                  <a:srgbClr val="FFFFFF"/>
                </a:solidFill>
                <a:latin typeface="PT Sans" pitchFamily="34" charset="0"/>
                <a:ea typeface="PT Sans" pitchFamily="34" charset="-122"/>
                <a:cs typeface="PT Sans" pitchFamily="34" charset="-120"/>
              </a:rPr>
              <a:t>Divide the list into two partitions using a pivot value.</a:t>
            </a:r>
            <a:endParaRPr lang="en-US" sz="1330" dirty="0"/>
          </a:p>
        </p:txBody>
      </p:sp>
      <p:sp>
        <p:nvSpPr>
          <p:cNvPr id="16" name="Shape 13"/>
          <p:cNvSpPr/>
          <p:nvPr/>
        </p:nvSpPr>
        <p:spPr>
          <a:xfrm>
            <a:off x="3983534" y="5208330"/>
            <a:ext cx="591026" cy="21074"/>
          </a:xfrm>
          <a:prstGeom prst="rect">
            <a:avLst/>
          </a:prstGeom>
          <a:solidFill>
            <a:srgbClr val="DD785E"/>
          </a:solidFill>
          <a:ln/>
        </p:spPr>
        <p:txBody>
          <a:bodyPr/>
          <a:lstStyle/>
          <a:p>
            <a:endParaRPr lang="en-IN"/>
          </a:p>
        </p:txBody>
      </p:sp>
      <p:sp>
        <p:nvSpPr>
          <p:cNvPr id="17" name="Shape 14"/>
          <p:cNvSpPr/>
          <p:nvPr/>
        </p:nvSpPr>
        <p:spPr>
          <a:xfrm>
            <a:off x="3603605" y="5028962"/>
            <a:ext cx="379928" cy="379928"/>
          </a:xfrm>
          <a:prstGeom prst="roundRect">
            <a:avLst>
              <a:gd name="adj" fmla="val 80010"/>
            </a:avLst>
          </a:prstGeom>
          <a:solidFill>
            <a:srgbClr val="00002E"/>
          </a:solidFill>
          <a:ln w="21074">
            <a:solidFill>
              <a:srgbClr val="DD785E"/>
            </a:solidFill>
            <a:prstDash val="solid"/>
          </a:ln>
        </p:spPr>
        <p:txBody>
          <a:bodyPr/>
          <a:lstStyle/>
          <a:p>
            <a:endParaRPr lang="en-IN"/>
          </a:p>
        </p:txBody>
      </p:sp>
      <p:sp>
        <p:nvSpPr>
          <p:cNvPr id="18" name="Text 15"/>
          <p:cNvSpPr/>
          <p:nvPr/>
        </p:nvSpPr>
        <p:spPr>
          <a:xfrm>
            <a:off x="3717310" y="5060513"/>
            <a:ext cx="152400" cy="316706"/>
          </a:xfrm>
          <a:prstGeom prst="rect">
            <a:avLst/>
          </a:prstGeom>
          <a:noFill/>
          <a:ln/>
        </p:spPr>
        <p:txBody>
          <a:bodyPr wrap="none" rtlCol="0" anchor="t"/>
          <a:lstStyle/>
          <a:p>
            <a:pPr marL="0" indent="0" algn="ctr">
              <a:lnSpc>
                <a:spcPts val="2493"/>
              </a:lnSpc>
              <a:buNone/>
            </a:pPr>
            <a:r>
              <a:rPr lang="en-US" sz="1995" b="1" dirty="0">
                <a:solidFill>
                  <a:srgbClr val="DD785E"/>
                </a:solidFill>
                <a:latin typeface="Nunito" pitchFamily="34" charset="0"/>
                <a:ea typeface="Nunito" pitchFamily="34" charset="-122"/>
                <a:cs typeface="Nunito" pitchFamily="34" charset="-120"/>
              </a:rPr>
              <a:t>3</a:t>
            </a:r>
            <a:endParaRPr lang="en-US" sz="1995" dirty="0"/>
          </a:p>
        </p:txBody>
      </p:sp>
      <p:sp>
        <p:nvSpPr>
          <p:cNvPr id="19" name="Text 16"/>
          <p:cNvSpPr/>
          <p:nvPr/>
        </p:nvSpPr>
        <p:spPr>
          <a:xfrm>
            <a:off x="4722376" y="5065871"/>
            <a:ext cx="1688663" cy="263843"/>
          </a:xfrm>
          <a:prstGeom prst="rect">
            <a:avLst/>
          </a:prstGeom>
          <a:noFill/>
          <a:ln/>
        </p:spPr>
        <p:txBody>
          <a:bodyPr wrap="none" rtlCol="0" anchor="t"/>
          <a:lstStyle/>
          <a:p>
            <a:pPr marL="0" indent="0" algn="l">
              <a:lnSpc>
                <a:spcPts val="2078"/>
              </a:lnSpc>
              <a:buNone/>
            </a:pPr>
            <a:r>
              <a:rPr lang="en-US" sz="1662" b="1" dirty="0">
                <a:solidFill>
                  <a:srgbClr val="DD785E"/>
                </a:solidFill>
                <a:latin typeface="Nunito" pitchFamily="34" charset="0"/>
                <a:ea typeface="Nunito" pitchFamily="34" charset="-122"/>
                <a:cs typeface="Nunito" pitchFamily="34" charset="-120"/>
              </a:rPr>
              <a:t>Step 3: Conquer</a:t>
            </a:r>
            <a:endParaRPr lang="en-US" sz="1662" dirty="0"/>
          </a:p>
        </p:txBody>
      </p:sp>
      <p:sp>
        <p:nvSpPr>
          <p:cNvPr id="20" name="Text 17"/>
          <p:cNvSpPr/>
          <p:nvPr/>
        </p:nvSpPr>
        <p:spPr>
          <a:xfrm>
            <a:off x="4722376" y="5498544"/>
            <a:ext cx="6367701" cy="270034"/>
          </a:xfrm>
          <a:prstGeom prst="rect">
            <a:avLst/>
          </a:prstGeom>
          <a:noFill/>
          <a:ln/>
        </p:spPr>
        <p:txBody>
          <a:bodyPr wrap="none" rtlCol="0" anchor="t"/>
          <a:lstStyle/>
          <a:p>
            <a:pPr marL="0" indent="0" algn="l">
              <a:lnSpc>
                <a:spcPts val="2128"/>
              </a:lnSpc>
              <a:buNone/>
            </a:pPr>
            <a:r>
              <a:rPr lang="en-US" sz="1330" dirty="0">
                <a:solidFill>
                  <a:srgbClr val="FFFFFF"/>
                </a:solidFill>
                <a:latin typeface="PT Sans" pitchFamily="34" charset="0"/>
                <a:ea typeface="PT Sans" pitchFamily="34" charset="-122"/>
                <a:cs typeface="PT Sans" pitchFamily="34" charset="-120"/>
              </a:rPr>
              <a:t>Sort each partition recursively using the same algorithm.</a:t>
            </a:r>
            <a:endParaRPr lang="en-US" sz="1330" dirty="0"/>
          </a:p>
        </p:txBody>
      </p:sp>
      <p:sp>
        <p:nvSpPr>
          <p:cNvPr id="21" name="Shape 18"/>
          <p:cNvSpPr/>
          <p:nvPr/>
        </p:nvSpPr>
        <p:spPr>
          <a:xfrm>
            <a:off x="3983534" y="6728162"/>
            <a:ext cx="591026" cy="21074"/>
          </a:xfrm>
          <a:prstGeom prst="rect">
            <a:avLst/>
          </a:prstGeom>
          <a:solidFill>
            <a:srgbClr val="48A8E2"/>
          </a:solidFill>
          <a:ln/>
        </p:spPr>
        <p:txBody>
          <a:bodyPr/>
          <a:lstStyle/>
          <a:p>
            <a:endParaRPr lang="en-IN"/>
          </a:p>
        </p:txBody>
      </p:sp>
      <p:sp>
        <p:nvSpPr>
          <p:cNvPr id="22" name="Shape 19"/>
          <p:cNvSpPr/>
          <p:nvPr/>
        </p:nvSpPr>
        <p:spPr>
          <a:xfrm>
            <a:off x="3603605" y="6548795"/>
            <a:ext cx="379928" cy="379928"/>
          </a:xfrm>
          <a:prstGeom prst="roundRect">
            <a:avLst>
              <a:gd name="adj" fmla="val 80010"/>
            </a:avLst>
          </a:prstGeom>
          <a:solidFill>
            <a:srgbClr val="00002E"/>
          </a:solidFill>
          <a:ln w="21074">
            <a:solidFill>
              <a:srgbClr val="48A8E2"/>
            </a:solidFill>
            <a:prstDash val="solid"/>
          </a:ln>
        </p:spPr>
        <p:txBody>
          <a:bodyPr/>
          <a:lstStyle/>
          <a:p>
            <a:endParaRPr lang="en-IN"/>
          </a:p>
        </p:txBody>
      </p:sp>
      <p:sp>
        <p:nvSpPr>
          <p:cNvPr id="23" name="Text 20"/>
          <p:cNvSpPr/>
          <p:nvPr/>
        </p:nvSpPr>
        <p:spPr>
          <a:xfrm>
            <a:off x="3717310" y="6580346"/>
            <a:ext cx="152400" cy="316706"/>
          </a:xfrm>
          <a:prstGeom prst="rect">
            <a:avLst/>
          </a:prstGeom>
          <a:noFill/>
          <a:ln/>
        </p:spPr>
        <p:txBody>
          <a:bodyPr wrap="none" rtlCol="0" anchor="t"/>
          <a:lstStyle/>
          <a:p>
            <a:pPr marL="0" indent="0" algn="ctr">
              <a:lnSpc>
                <a:spcPts val="2493"/>
              </a:lnSpc>
              <a:buNone/>
            </a:pPr>
            <a:r>
              <a:rPr lang="en-US" sz="1995" b="1" dirty="0">
                <a:solidFill>
                  <a:srgbClr val="48A8E2"/>
                </a:solidFill>
                <a:latin typeface="Nunito" pitchFamily="34" charset="0"/>
                <a:ea typeface="Nunito" pitchFamily="34" charset="-122"/>
                <a:cs typeface="Nunito" pitchFamily="34" charset="-120"/>
              </a:rPr>
              <a:t>4</a:t>
            </a:r>
            <a:endParaRPr lang="en-US" sz="1995" dirty="0"/>
          </a:p>
        </p:txBody>
      </p:sp>
      <p:sp>
        <p:nvSpPr>
          <p:cNvPr id="24" name="Text 21"/>
          <p:cNvSpPr/>
          <p:nvPr/>
        </p:nvSpPr>
        <p:spPr>
          <a:xfrm>
            <a:off x="4722376" y="6585704"/>
            <a:ext cx="1688663" cy="263843"/>
          </a:xfrm>
          <a:prstGeom prst="rect">
            <a:avLst/>
          </a:prstGeom>
          <a:noFill/>
          <a:ln/>
        </p:spPr>
        <p:txBody>
          <a:bodyPr wrap="none" rtlCol="0" anchor="t"/>
          <a:lstStyle/>
          <a:p>
            <a:pPr marL="0" indent="0" algn="l">
              <a:lnSpc>
                <a:spcPts val="2078"/>
              </a:lnSpc>
              <a:buNone/>
            </a:pPr>
            <a:r>
              <a:rPr lang="en-US" sz="1662" b="1" dirty="0">
                <a:solidFill>
                  <a:srgbClr val="48A8E2"/>
                </a:solidFill>
                <a:latin typeface="Nunito" pitchFamily="34" charset="0"/>
                <a:ea typeface="Nunito" pitchFamily="34" charset="-122"/>
                <a:cs typeface="Nunito" pitchFamily="34" charset="-120"/>
              </a:rPr>
              <a:t>Step 4: Combine</a:t>
            </a:r>
            <a:endParaRPr lang="en-US" sz="1662" dirty="0"/>
          </a:p>
        </p:txBody>
      </p:sp>
      <p:sp>
        <p:nvSpPr>
          <p:cNvPr id="25" name="Text 22"/>
          <p:cNvSpPr/>
          <p:nvPr/>
        </p:nvSpPr>
        <p:spPr>
          <a:xfrm>
            <a:off x="4722376" y="7018377"/>
            <a:ext cx="6367701" cy="270034"/>
          </a:xfrm>
          <a:prstGeom prst="rect">
            <a:avLst/>
          </a:prstGeom>
          <a:noFill/>
          <a:ln/>
        </p:spPr>
        <p:txBody>
          <a:bodyPr wrap="none" rtlCol="0" anchor="t"/>
          <a:lstStyle/>
          <a:p>
            <a:pPr marL="0" indent="0" algn="l">
              <a:lnSpc>
                <a:spcPts val="2128"/>
              </a:lnSpc>
              <a:buNone/>
            </a:pPr>
            <a:r>
              <a:rPr lang="en-US" sz="1330" dirty="0">
                <a:solidFill>
                  <a:srgbClr val="FFFFFF"/>
                </a:solidFill>
                <a:latin typeface="PT Sans" pitchFamily="34" charset="0"/>
                <a:ea typeface="PT Sans" pitchFamily="34" charset="-122"/>
                <a:cs typeface="PT Sans" pitchFamily="34" charset="-120"/>
              </a:rPr>
              <a:t>Combine the results by swapping the values in the list</a:t>
            </a:r>
            <a:endParaRPr lang="en-US" sz="133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6136" y="-119241"/>
            <a:ext cx="14614264" cy="8348841"/>
          </a:xfrm>
          <a:prstGeom prst="rect">
            <a:avLst/>
          </a:prstGeom>
          <a:solidFill>
            <a:srgbClr val="00002E">
              <a:alpha val="75000"/>
            </a:srgbClr>
          </a:solidFill>
          <a:ln w="38814">
            <a:solidFill>
              <a:srgbClr val="262654"/>
            </a:solidFill>
            <a:prstDash val="solid"/>
          </a:ln>
        </p:spPr>
        <p:txBody>
          <a:bodyPr/>
          <a:lstStyle/>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400" dirty="0">
                <a:solidFill>
                  <a:schemeClr val="bg1"/>
                </a:solidFill>
                <a:latin typeface="Times New Roman" panose="02020603050405020304" pitchFamily="18" charset="0"/>
                <a:cs typeface="Times New Roman" panose="02020603050405020304" pitchFamily="18" charset="0"/>
              </a:rPr>
              <a:t>Initialize variables: number: </a:t>
            </a:r>
          </a:p>
          <a:p>
            <a:r>
              <a:rPr lang="en-US" sz="20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number:  Constant value 76h (used for generating random numbers)</a:t>
            </a:r>
          </a:p>
          <a:p>
            <a:r>
              <a:rPr lang="en-US" dirty="0">
                <a:solidFill>
                  <a:schemeClr val="bg1"/>
                </a:solidFill>
                <a:latin typeface="Times New Roman" panose="02020603050405020304" pitchFamily="18" charset="0"/>
                <a:cs typeface="Times New Roman" panose="02020603050405020304" pitchFamily="18" charset="0"/>
              </a:rPr>
              <a:t>                                                  first: Memory location for storing the first element</a:t>
            </a:r>
          </a:p>
          <a:p>
            <a:r>
              <a:rPr lang="en-US" dirty="0">
                <a:solidFill>
                  <a:schemeClr val="bg1"/>
                </a:solidFill>
                <a:latin typeface="Times New Roman" panose="02020603050405020304" pitchFamily="18" charset="0"/>
                <a:cs typeface="Times New Roman" panose="02020603050405020304" pitchFamily="18" charset="0"/>
              </a:rPr>
              <a:t>                                                  pivot: Memory location for storing the pivot element</a:t>
            </a:r>
          </a:p>
          <a:p>
            <a:r>
              <a:rPr lang="en-US" dirty="0">
                <a:solidFill>
                  <a:schemeClr val="bg1"/>
                </a:solidFill>
                <a:latin typeface="Times New Roman" panose="02020603050405020304" pitchFamily="18" charset="0"/>
                <a:cs typeface="Times New Roman" panose="02020603050405020304" pitchFamily="18" charset="0"/>
              </a:rPr>
              <a:t>                                                  last: Memory location for storing the last element</a:t>
            </a:r>
          </a:p>
          <a:p>
            <a:r>
              <a:rPr lang="en-US" dirty="0">
                <a:solidFill>
                  <a:schemeClr val="bg1"/>
                </a:solidFill>
                <a:latin typeface="Times New Roman" panose="02020603050405020304" pitchFamily="18" charset="0"/>
                <a:cs typeface="Times New Roman" panose="02020603050405020304" pitchFamily="18" charset="0"/>
              </a:rPr>
              <a:t>                                                  i: Counter variable for the quicksort function</a:t>
            </a:r>
          </a:p>
          <a:p>
            <a:r>
              <a:rPr lang="en-US" dirty="0">
                <a:solidFill>
                  <a:schemeClr val="bg1"/>
                </a:solidFill>
                <a:latin typeface="Times New Roman" panose="02020603050405020304" pitchFamily="18" charset="0"/>
                <a:cs typeface="Times New Roman" panose="02020603050405020304" pitchFamily="18" charset="0"/>
              </a:rPr>
              <a:t>                                                  j: Counter variable for the quicksort function</a:t>
            </a:r>
          </a:p>
          <a:p>
            <a:r>
              <a:rPr lang="en-US" dirty="0">
                <a:solidFill>
                  <a:schemeClr val="bg1"/>
                </a:solidFill>
                <a:latin typeface="Times New Roman" panose="02020603050405020304" pitchFamily="18" charset="0"/>
                <a:cs typeface="Times New Roman" panose="02020603050405020304" pitchFamily="18" charset="0"/>
              </a:rPr>
              <a:t>                                                  temp: Temporary memory location for swapping elements</a:t>
            </a:r>
          </a:p>
          <a:p>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startAt="2"/>
            </a:pPr>
            <a:r>
              <a:rPr lang="en-US" sz="2400" dirty="0">
                <a:solidFill>
                  <a:schemeClr val="bg1"/>
                </a:solidFill>
                <a:latin typeface="Times New Roman" panose="02020603050405020304" pitchFamily="18" charset="0"/>
                <a:cs typeface="Times New Roman" panose="02020603050405020304" pitchFamily="18" charset="0"/>
              </a:rPr>
              <a:t>Generate random numbers:</a:t>
            </a:r>
          </a:p>
          <a:p>
            <a:r>
              <a:rPr lang="en-US" dirty="0">
                <a:solidFill>
                  <a:schemeClr val="bg1"/>
                </a:solidFill>
                <a:latin typeface="Times New Roman" panose="02020603050405020304" pitchFamily="18" charset="0"/>
                <a:cs typeface="Times New Roman" panose="02020603050405020304" pitchFamily="18" charset="0"/>
              </a:rPr>
              <a:t>                                                  Initialize variables a and c to 0</a:t>
            </a:r>
          </a:p>
          <a:p>
            <a:r>
              <a:rPr lang="en-US" dirty="0">
                <a:solidFill>
                  <a:schemeClr val="bg1"/>
                </a:solidFill>
                <a:latin typeface="Times New Roman" panose="02020603050405020304" pitchFamily="18" charset="0"/>
                <a:cs typeface="Times New Roman" panose="02020603050405020304" pitchFamily="18" charset="0"/>
              </a:rPr>
              <a:t>                                                  Move the value of number to b</a:t>
            </a:r>
          </a:p>
          <a:p>
            <a:r>
              <a:rPr lang="en-US" dirty="0">
                <a:solidFill>
                  <a:schemeClr val="bg1"/>
                </a:solidFill>
                <a:latin typeface="Times New Roman" panose="02020603050405020304" pitchFamily="18" charset="0"/>
                <a:cs typeface="Times New Roman" panose="02020603050405020304" pitchFamily="18" charset="0"/>
              </a:rPr>
              <a:t>                                                  Perform bit manipulation to generate random numbers</a:t>
            </a:r>
          </a:p>
          <a:p>
            <a:r>
              <a:rPr lang="en-US" dirty="0">
                <a:solidFill>
                  <a:schemeClr val="bg1"/>
                </a:solidFill>
                <a:latin typeface="Times New Roman" panose="02020603050405020304" pitchFamily="18" charset="0"/>
                <a:cs typeface="Times New Roman" panose="02020603050405020304" pitchFamily="18" charset="0"/>
              </a:rPr>
              <a:t>                                                  Store the generated random number in memory locations starting from 2000h</a:t>
            </a:r>
          </a:p>
          <a:p>
            <a:endParaRPr lang="en-US"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startAt="3"/>
            </a:pPr>
            <a:r>
              <a:rPr lang="en-US" sz="2400" dirty="0">
                <a:solidFill>
                  <a:schemeClr val="bg1"/>
                </a:solidFill>
                <a:latin typeface="Times New Roman" panose="02020603050405020304" pitchFamily="18" charset="0"/>
                <a:cs typeface="Times New Roman" panose="02020603050405020304" pitchFamily="18" charset="0"/>
              </a:rPr>
              <a:t>Move generated numbers to 2100h:</a:t>
            </a:r>
          </a:p>
          <a:p>
            <a:r>
              <a:rPr lang="en-US" dirty="0">
                <a:solidFill>
                  <a:schemeClr val="bg1"/>
                </a:solidFill>
                <a:latin typeface="Times New Roman" panose="02020603050405020304" pitchFamily="18" charset="0"/>
                <a:cs typeface="Times New Roman" panose="02020603050405020304" pitchFamily="18" charset="0"/>
              </a:rPr>
              <a:t>                                                  Initialize variable a to 0</a:t>
            </a:r>
          </a:p>
          <a:p>
            <a:r>
              <a:rPr lang="en-US" dirty="0">
                <a:solidFill>
                  <a:schemeClr val="bg1"/>
                </a:solidFill>
                <a:latin typeface="Times New Roman" panose="02020603050405020304" pitchFamily="18" charset="0"/>
                <a:cs typeface="Times New Roman" panose="02020603050405020304" pitchFamily="18" charset="0"/>
              </a:rPr>
              <a:t>                                                  Initialize variable c to 31</a:t>
            </a:r>
          </a:p>
          <a:p>
            <a:r>
              <a:rPr lang="en-US" dirty="0">
                <a:solidFill>
                  <a:schemeClr val="bg1"/>
                </a:solidFill>
                <a:latin typeface="Times New Roman" panose="02020603050405020304" pitchFamily="18" charset="0"/>
                <a:cs typeface="Times New Roman" panose="02020603050405020304" pitchFamily="18" charset="0"/>
              </a:rPr>
              <a:t>                                                  Move the data pointer (h) to 2100h</a:t>
            </a:r>
          </a:p>
          <a:p>
            <a:r>
              <a:rPr lang="en-US" dirty="0">
                <a:solidFill>
                  <a:schemeClr val="bg1"/>
                </a:solidFill>
                <a:latin typeface="Times New Roman" panose="02020603050405020304" pitchFamily="18" charset="0"/>
                <a:cs typeface="Times New Roman" panose="02020603050405020304" pitchFamily="18" charset="0"/>
              </a:rPr>
              <a:t>                                                  Exchange the contents of b and memory location pointed to by h</a:t>
            </a:r>
          </a:p>
          <a:p>
            <a:r>
              <a:rPr lang="en-US" dirty="0">
                <a:solidFill>
                  <a:schemeClr val="bg1"/>
                </a:solidFill>
                <a:latin typeface="Times New Roman" panose="02020603050405020304" pitchFamily="18" charset="0"/>
                <a:cs typeface="Times New Roman" panose="02020603050405020304" pitchFamily="18" charset="0"/>
              </a:rPr>
              <a:t>                                                  Move the data pointer (h) to 2000h</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 1"/>
          <p:cNvSpPr/>
          <p:nvPr/>
        </p:nvSpPr>
        <p:spPr>
          <a:xfrm>
            <a:off x="268941" y="427673"/>
            <a:ext cx="14124790" cy="486013"/>
          </a:xfrm>
          <a:prstGeom prst="rect">
            <a:avLst/>
          </a:prstGeom>
          <a:noFill/>
          <a:ln/>
        </p:spPr>
        <p:txBody>
          <a:bodyPr wrap="none" rtlCol="0" anchor="t"/>
          <a:lstStyle/>
          <a:p>
            <a:pPr marL="0" indent="0" algn="ctr">
              <a:lnSpc>
                <a:spcPts val="3827"/>
              </a:lnSpc>
              <a:buNone/>
            </a:pPr>
            <a:r>
              <a:rPr lang="en-US" sz="3600" dirty="0">
                <a:solidFill>
                  <a:schemeClr val="bg1"/>
                </a:solidFill>
                <a:latin typeface="Times New Roman" panose="02020603050405020304" pitchFamily="18" charset="0"/>
                <a:cs typeface="Times New Roman" panose="02020603050405020304" pitchFamily="18" charset="0"/>
              </a:rPr>
              <a:t>Break down of Code Algorithm</a:t>
            </a:r>
          </a:p>
        </p:txBody>
      </p:sp>
      <p:sp>
        <p:nvSpPr>
          <p:cNvPr id="7" name="Text 3"/>
          <p:cNvSpPr/>
          <p:nvPr/>
        </p:nvSpPr>
        <p:spPr>
          <a:xfrm>
            <a:off x="3838456" y="3495556"/>
            <a:ext cx="2567940" cy="243007"/>
          </a:xfrm>
          <a:prstGeom prst="rect">
            <a:avLst/>
          </a:prstGeom>
          <a:noFill/>
          <a:ln/>
        </p:spPr>
        <p:txBody>
          <a:bodyPr wrap="none" rtlCol="0" anchor="t"/>
          <a:lstStyle/>
          <a:p>
            <a:pPr marL="0" indent="0" algn="l">
              <a:lnSpc>
                <a:spcPts val="1914"/>
              </a:lnSpc>
              <a:buNone/>
            </a:pPr>
            <a:endParaRPr lang="en-US" sz="1531" dirty="0"/>
          </a:p>
        </p:txBody>
      </p:sp>
      <p:sp>
        <p:nvSpPr>
          <p:cNvPr id="8" name="Text 4"/>
          <p:cNvSpPr/>
          <p:nvPr/>
        </p:nvSpPr>
        <p:spPr>
          <a:xfrm>
            <a:off x="3838456" y="3894058"/>
            <a:ext cx="3360063" cy="746165"/>
          </a:xfrm>
          <a:prstGeom prst="rect">
            <a:avLst/>
          </a:prstGeom>
          <a:noFill/>
          <a:ln/>
        </p:spPr>
        <p:txBody>
          <a:bodyPr wrap="square" rtlCol="0" anchor="t"/>
          <a:lstStyle/>
          <a:p>
            <a:pPr marL="0" indent="0" algn="l">
              <a:lnSpc>
                <a:spcPts val="1960"/>
              </a:lnSpc>
              <a:buNone/>
            </a:pPr>
            <a:endParaRPr lang="en-US" sz="1225" dirty="0"/>
          </a:p>
        </p:txBody>
      </p:sp>
      <p:sp>
        <p:nvSpPr>
          <p:cNvPr id="11" name="Text 6"/>
          <p:cNvSpPr/>
          <p:nvPr/>
        </p:nvSpPr>
        <p:spPr>
          <a:xfrm>
            <a:off x="7431762" y="3495675"/>
            <a:ext cx="3223260" cy="243007"/>
          </a:xfrm>
          <a:prstGeom prst="rect">
            <a:avLst/>
          </a:prstGeom>
          <a:noFill/>
          <a:ln/>
        </p:spPr>
        <p:txBody>
          <a:bodyPr wrap="none" rtlCol="0" anchor="t"/>
          <a:lstStyle/>
          <a:p>
            <a:pPr marL="0" indent="0" algn="l">
              <a:lnSpc>
                <a:spcPts val="1914"/>
              </a:lnSpc>
              <a:buNone/>
            </a:pPr>
            <a:endParaRPr lang="en-US" sz="1531" dirty="0"/>
          </a:p>
        </p:txBody>
      </p:sp>
      <p:sp>
        <p:nvSpPr>
          <p:cNvPr id="12" name="Text 7"/>
          <p:cNvSpPr/>
          <p:nvPr/>
        </p:nvSpPr>
        <p:spPr>
          <a:xfrm>
            <a:off x="7431762" y="3894177"/>
            <a:ext cx="3360182" cy="746165"/>
          </a:xfrm>
          <a:prstGeom prst="rect">
            <a:avLst/>
          </a:prstGeom>
          <a:noFill/>
          <a:ln/>
        </p:spPr>
        <p:txBody>
          <a:bodyPr wrap="square" rtlCol="0" anchor="t"/>
          <a:lstStyle/>
          <a:p>
            <a:pPr marL="0" indent="0" algn="l">
              <a:lnSpc>
                <a:spcPts val="1960"/>
              </a:lnSpc>
              <a:buNone/>
            </a:pPr>
            <a:endParaRPr lang="en-US" sz="1225" dirty="0"/>
          </a:p>
        </p:txBody>
      </p:sp>
      <p:sp>
        <p:nvSpPr>
          <p:cNvPr id="15" name="Text 9"/>
          <p:cNvSpPr/>
          <p:nvPr/>
        </p:nvSpPr>
        <p:spPr>
          <a:xfrm>
            <a:off x="3838456" y="7144464"/>
            <a:ext cx="2301240" cy="243007"/>
          </a:xfrm>
          <a:prstGeom prst="rect">
            <a:avLst/>
          </a:prstGeom>
          <a:noFill/>
          <a:ln/>
        </p:spPr>
        <p:txBody>
          <a:bodyPr wrap="none" rtlCol="0" anchor="t"/>
          <a:lstStyle/>
          <a:p>
            <a:pPr marL="0" indent="0" algn="l">
              <a:lnSpc>
                <a:spcPts val="1914"/>
              </a:lnSpc>
              <a:buNone/>
            </a:pPr>
            <a:endParaRPr lang="en-US" sz="1531" dirty="0"/>
          </a:p>
        </p:txBody>
      </p:sp>
      <p:sp>
        <p:nvSpPr>
          <p:cNvPr id="16" name="Text 10"/>
          <p:cNvSpPr/>
          <p:nvPr/>
        </p:nvSpPr>
        <p:spPr>
          <a:xfrm>
            <a:off x="3838456" y="7542967"/>
            <a:ext cx="3360063" cy="497443"/>
          </a:xfrm>
          <a:prstGeom prst="rect">
            <a:avLst/>
          </a:prstGeom>
          <a:noFill/>
          <a:ln/>
        </p:spPr>
        <p:txBody>
          <a:bodyPr wrap="square" rtlCol="0" anchor="t"/>
          <a:lstStyle/>
          <a:p>
            <a:pPr marL="0" indent="0" algn="l">
              <a:lnSpc>
                <a:spcPts val="1960"/>
              </a:lnSpc>
              <a:buNone/>
            </a:pPr>
            <a:endParaRPr lang="en-US" sz="1225" dirty="0"/>
          </a:p>
        </p:txBody>
      </p:sp>
    </p:spTree>
    <p:extLst>
      <p:ext uri="{BB962C8B-B14F-4D97-AF65-F5344CB8AC3E}">
        <p14:creationId xmlns:p14="http://schemas.microsoft.com/office/powerpoint/2010/main" val="2471465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7014" y="-119241"/>
            <a:ext cx="14614264" cy="8348841"/>
          </a:xfrm>
          <a:prstGeom prst="rect">
            <a:avLst/>
          </a:prstGeom>
          <a:solidFill>
            <a:srgbClr val="00002E">
              <a:alpha val="75000"/>
            </a:srgbClr>
          </a:solidFill>
          <a:ln w="38814">
            <a:solidFill>
              <a:srgbClr val="262654"/>
            </a:solidFill>
            <a:prstDash val="solid"/>
          </a:ln>
        </p:spPr>
        <p:txBody>
          <a:bodyPr/>
          <a:lstStyle/>
          <a:p>
            <a:endParaRPr lang="en-US" sz="2000" dirty="0">
              <a:solidFill>
                <a:schemeClr val="bg1"/>
              </a:solidFill>
              <a:latin typeface="Times New Roman" panose="02020603050405020304" pitchFamily="18" charset="0"/>
              <a:cs typeface="Times New Roman" panose="02020603050405020304" pitchFamily="18" charset="0"/>
            </a:endParaRPr>
          </a:p>
          <a:p>
            <a:pPr marL="457200" indent="-457200">
              <a:buAutoNum type="arabicPeriod" startAt="4"/>
            </a:pPr>
            <a:r>
              <a:rPr lang="en-US" sz="2400" dirty="0">
                <a:solidFill>
                  <a:schemeClr val="bg1"/>
                </a:solidFill>
                <a:latin typeface="Times New Roman" panose="02020603050405020304" pitchFamily="18" charset="0"/>
                <a:cs typeface="Times New Roman" panose="02020603050405020304" pitchFamily="18" charset="0"/>
              </a:rPr>
              <a:t>quicksort function:</a:t>
            </a:r>
          </a:p>
          <a:p>
            <a:r>
              <a:rPr lang="en-US" sz="24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Check if c (last element) is less than a (first element)</a:t>
            </a:r>
          </a:p>
          <a:p>
            <a:r>
              <a:rPr lang="en-US" dirty="0">
                <a:solidFill>
                  <a:schemeClr val="bg1"/>
                </a:solidFill>
                <a:latin typeface="Times New Roman" panose="02020603050405020304" pitchFamily="18" charset="0"/>
                <a:cs typeface="Times New Roman" panose="02020603050405020304" pitchFamily="18" charset="0"/>
              </a:rPr>
              <a:t>                                                If yes, go to NOSORT label</a:t>
            </a:r>
          </a:p>
          <a:p>
            <a:r>
              <a:rPr lang="en-US" dirty="0">
                <a:solidFill>
                  <a:schemeClr val="bg1"/>
                </a:solidFill>
                <a:latin typeface="Times New Roman" panose="02020603050405020304" pitchFamily="18" charset="0"/>
                <a:cs typeface="Times New Roman" panose="02020603050405020304" pitchFamily="18" charset="0"/>
              </a:rPr>
              <a:t>                                     Store the value of a (first element) in pivot, i, and first</a:t>
            </a:r>
          </a:p>
          <a:p>
            <a:r>
              <a:rPr lang="en-US" dirty="0">
                <a:solidFill>
                  <a:schemeClr val="bg1"/>
                </a:solidFill>
                <a:latin typeface="Times New Roman" panose="02020603050405020304" pitchFamily="18" charset="0"/>
                <a:cs typeface="Times New Roman" panose="02020603050405020304" pitchFamily="18" charset="0"/>
              </a:rPr>
              <a:t>                                     Move the data pointer (h) to last</a:t>
            </a:r>
          </a:p>
          <a:p>
            <a:r>
              <a:rPr lang="en-US" dirty="0">
                <a:solidFill>
                  <a:schemeClr val="bg1"/>
                </a:solidFill>
                <a:latin typeface="Times New Roman" panose="02020603050405020304" pitchFamily="18" charset="0"/>
                <a:cs typeface="Times New Roman" panose="02020603050405020304" pitchFamily="18" charset="0"/>
              </a:rPr>
              <a:t>                                     Store the value of c (last element) in j and last</a:t>
            </a:r>
          </a:p>
          <a:p>
            <a:endParaRPr lang="en-US"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5. Main while loop:</a:t>
            </a:r>
          </a:p>
          <a:p>
            <a:r>
              <a:rPr lang="en-US" sz="24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Check if i (current element) is less than j</a:t>
            </a:r>
          </a:p>
          <a:p>
            <a:r>
              <a:rPr lang="en-US" dirty="0">
                <a:solidFill>
                  <a:schemeClr val="bg1"/>
                </a:solidFill>
                <a:latin typeface="Times New Roman" panose="02020603050405020304" pitchFamily="18" charset="0"/>
                <a:cs typeface="Times New Roman" panose="02020603050405020304" pitchFamily="18" charset="0"/>
              </a:rPr>
              <a:t>                                                If no, go to MainWhile label</a:t>
            </a:r>
          </a:p>
          <a:p>
            <a:r>
              <a:rPr lang="en-US" dirty="0">
                <a:solidFill>
                  <a:schemeClr val="bg1"/>
                </a:solidFill>
                <a:latin typeface="Times New Roman" panose="02020603050405020304" pitchFamily="18" charset="0"/>
                <a:cs typeface="Times New Roman" panose="02020603050405020304" pitchFamily="18" charset="0"/>
              </a:rPr>
              <a:t>                                    Increment the value of I</a:t>
            </a:r>
          </a:p>
          <a:p>
            <a:r>
              <a:rPr lang="en-US" dirty="0">
                <a:solidFill>
                  <a:schemeClr val="bg1"/>
                </a:solidFill>
                <a:latin typeface="Times New Roman" panose="02020603050405020304" pitchFamily="18" charset="0"/>
                <a:cs typeface="Times New Roman" panose="02020603050405020304" pitchFamily="18" charset="0"/>
              </a:rPr>
              <a:t>                                    Check if i (current element) is equal to pivot</a:t>
            </a:r>
          </a:p>
          <a:p>
            <a:r>
              <a:rPr lang="en-US" dirty="0">
                <a:solidFill>
                  <a:schemeClr val="bg1"/>
                </a:solidFill>
                <a:latin typeface="Times New Roman" panose="02020603050405020304" pitchFamily="18" charset="0"/>
                <a:cs typeface="Times New Roman" panose="02020603050405020304" pitchFamily="18" charset="0"/>
              </a:rPr>
              <a:t>                                               If yes, go to CheckWhile2 label</a:t>
            </a:r>
          </a:p>
          <a:p>
            <a:r>
              <a:rPr lang="en-US" dirty="0">
                <a:solidFill>
                  <a:schemeClr val="bg1"/>
                </a:solidFill>
                <a:latin typeface="Times New Roman" panose="02020603050405020304" pitchFamily="18" charset="0"/>
                <a:cs typeface="Times New Roman" panose="02020603050405020304" pitchFamily="18" charset="0"/>
              </a:rPr>
              <a:t>                                    Check if the value of i (current element) is less than the value of pivot</a:t>
            </a:r>
          </a:p>
          <a:p>
            <a:r>
              <a:rPr lang="en-US" dirty="0">
                <a:solidFill>
                  <a:schemeClr val="bg1"/>
                </a:solidFill>
                <a:latin typeface="Times New Roman" panose="02020603050405020304" pitchFamily="18" charset="0"/>
                <a:cs typeface="Times New Roman" panose="02020603050405020304" pitchFamily="18" charset="0"/>
              </a:rPr>
              <a:t>                                               If no, go to While1Condition2 label</a:t>
            </a:r>
          </a:p>
          <a:p>
            <a:endParaRPr lang="en-US" dirty="0">
              <a:solidFill>
                <a:schemeClr val="bg1"/>
              </a:solidFill>
              <a:latin typeface="Times New Roman" panose="02020603050405020304" pitchFamily="18" charset="0"/>
              <a:cs typeface="Times New Roman" panose="02020603050405020304" pitchFamily="18" charset="0"/>
            </a:endParaRPr>
          </a:p>
          <a:p>
            <a:r>
              <a:rPr lang="en-US" sz="2400" dirty="0">
                <a:solidFill>
                  <a:schemeClr val="bg1"/>
                </a:solidFill>
                <a:latin typeface="Times New Roman" panose="02020603050405020304" pitchFamily="18" charset="0"/>
                <a:cs typeface="Times New Roman" panose="02020603050405020304" pitchFamily="18" charset="0"/>
              </a:rPr>
              <a:t>6. While1 loop:</a:t>
            </a:r>
          </a:p>
          <a:p>
            <a:r>
              <a:rPr lang="en-US" dirty="0">
                <a:solidFill>
                  <a:schemeClr val="bg1"/>
                </a:solidFill>
                <a:latin typeface="Times New Roman" panose="02020603050405020304" pitchFamily="18" charset="0"/>
                <a:cs typeface="Times New Roman" panose="02020603050405020304" pitchFamily="18" charset="0"/>
              </a:rPr>
              <a:t>                                    Increment the value of a</a:t>
            </a:r>
          </a:p>
          <a:p>
            <a:r>
              <a:rPr lang="en-US" dirty="0">
                <a:solidFill>
                  <a:schemeClr val="bg1"/>
                </a:solidFill>
                <a:latin typeface="Times New Roman" panose="02020603050405020304" pitchFamily="18" charset="0"/>
                <a:cs typeface="Times New Roman" panose="02020603050405020304" pitchFamily="18" charset="0"/>
              </a:rPr>
              <a:t>                                    Store the value of a in I</a:t>
            </a:r>
          </a:p>
          <a:p>
            <a:r>
              <a:rPr lang="en-US" dirty="0">
                <a:solidFill>
                  <a:schemeClr val="bg1"/>
                </a:solidFill>
                <a:latin typeface="Times New Roman" panose="02020603050405020304" pitchFamily="18" charset="0"/>
                <a:cs typeface="Times New Roman" panose="02020603050405020304" pitchFamily="18" charset="0"/>
              </a:rPr>
              <a:t>                                    Check if the value of pivot is equal to 0</a:t>
            </a:r>
          </a:p>
          <a:p>
            <a:r>
              <a:rPr lang="en-US" dirty="0">
                <a:solidFill>
                  <a:schemeClr val="bg1"/>
                </a:solidFill>
                <a:latin typeface="Times New Roman" panose="02020603050405020304" pitchFamily="18" charset="0"/>
                <a:cs typeface="Times New Roman" panose="02020603050405020304" pitchFamily="18" charset="0"/>
              </a:rPr>
              <a:t>                                                If yes, go to While1Condition2 label</a:t>
            </a:r>
          </a:p>
          <a:p>
            <a:r>
              <a:rPr lang="en-US" dirty="0">
                <a:solidFill>
                  <a:schemeClr val="bg1"/>
                </a:solidFill>
                <a:latin typeface="Times New Roman" panose="02020603050405020304" pitchFamily="18" charset="0"/>
                <a:cs typeface="Times New Roman" panose="02020603050405020304" pitchFamily="18" charset="0"/>
              </a:rPr>
              <a:t>                                    Check if the value of pivot is less than 0</a:t>
            </a:r>
          </a:p>
          <a:p>
            <a:r>
              <a:rPr lang="en-US" dirty="0">
                <a:solidFill>
                  <a:schemeClr val="bg1"/>
                </a:solidFill>
                <a:latin typeface="Times New Roman" panose="02020603050405020304" pitchFamily="18" charset="0"/>
                <a:cs typeface="Times New Roman" panose="02020603050405020304" pitchFamily="18" charset="0"/>
              </a:rPr>
              <a:t>                                                If no, go to CheckWhile2 label</a:t>
            </a:r>
          </a:p>
          <a:p>
            <a:r>
              <a:rPr lang="en-US" sz="2400" dirty="0">
                <a:solidFill>
                  <a:schemeClr val="bg1"/>
                </a:solidFill>
                <a:latin typeface="Times New Roman" panose="02020603050405020304" pitchFamily="18" charset="0"/>
                <a:cs typeface="Times New Roman" panose="02020603050405020304" pitchFamily="18" charset="0"/>
              </a:rPr>
              <a:t>7. CheckWhile2 label:</a:t>
            </a:r>
          </a:p>
          <a:p>
            <a:r>
              <a:rPr lang="en-US" sz="2400"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Go to While2 label</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Text 3"/>
          <p:cNvSpPr/>
          <p:nvPr/>
        </p:nvSpPr>
        <p:spPr>
          <a:xfrm>
            <a:off x="3838456" y="3495556"/>
            <a:ext cx="2567940" cy="243007"/>
          </a:xfrm>
          <a:prstGeom prst="rect">
            <a:avLst/>
          </a:prstGeom>
          <a:noFill/>
          <a:ln/>
        </p:spPr>
        <p:txBody>
          <a:bodyPr wrap="none" rtlCol="0" anchor="t"/>
          <a:lstStyle/>
          <a:p>
            <a:pPr marL="0" indent="0" algn="l">
              <a:lnSpc>
                <a:spcPts val="1914"/>
              </a:lnSpc>
              <a:buNone/>
            </a:pPr>
            <a:endParaRPr lang="en-US" sz="1531" dirty="0"/>
          </a:p>
        </p:txBody>
      </p:sp>
      <p:sp>
        <p:nvSpPr>
          <p:cNvPr id="8" name="Text 4"/>
          <p:cNvSpPr/>
          <p:nvPr/>
        </p:nvSpPr>
        <p:spPr>
          <a:xfrm>
            <a:off x="3838456" y="3894058"/>
            <a:ext cx="3360063" cy="746165"/>
          </a:xfrm>
          <a:prstGeom prst="rect">
            <a:avLst/>
          </a:prstGeom>
          <a:noFill/>
          <a:ln/>
        </p:spPr>
        <p:txBody>
          <a:bodyPr wrap="square" rtlCol="0" anchor="t"/>
          <a:lstStyle/>
          <a:p>
            <a:pPr marL="0" indent="0" algn="l">
              <a:lnSpc>
                <a:spcPts val="1960"/>
              </a:lnSpc>
              <a:buNone/>
            </a:pPr>
            <a:endParaRPr lang="en-US" sz="1225" dirty="0"/>
          </a:p>
        </p:txBody>
      </p:sp>
      <p:sp>
        <p:nvSpPr>
          <p:cNvPr id="11" name="Text 6"/>
          <p:cNvSpPr/>
          <p:nvPr/>
        </p:nvSpPr>
        <p:spPr>
          <a:xfrm>
            <a:off x="7431762" y="3495675"/>
            <a:ext cx="3223260" cy="243007"/>
          </a:xfrm>
          <a:prstGeom prst="rect">
            <a:avLst/>
          </a:prstGeom>
          <a:noFill/>
          <a:ln/>
        </p:spPr>
        <p:txBody>
          <a:bodyPr wrap="none" rtlCol="0" anchor="t"/>
          <a:lstStyle/>
          <a:p>
            <a:pPr marL="0" indent="0" algn="l">
              <a:lnSpc>
                <a:spcPts val="1914"/>
              </a:lnSpc>
              <a:buNone/>
            </a:pPr>
            <a:endParaRPr lang="en-US" sz="1531" dirty="0"/>
          </a:p>
        </p:txBody>
      </p:sp>
      <p:sp>
        <p:nvSpPr>
          <p:cNvPr id="12" name="Text 7"/>
          <p:cNvSpPr/>
          <p:nvPr/>
        </p:nvSpPr>
        <p:spPr>
          <a:xfrm>
            <a:off x="7431762" y="3894177"/>
            <a:ext cx="3360182" cy="746165"/>
          </a:xfrm>
          <a:prstGeom prst="rect">
            <a:avLst/>
          </a:prstGeom>
          <a:noFill/>
          <a:ln/>
        </p:spPr>
        <p:txBody>
          <a:bodyPr wrap="square" rtlCol="0" anchor="t"/>
          <a:lstStyle/>
          <a:p>
            <a:pPr marL="0" indent="0" algn="l">
              <a:lnSpc>
                <a:spcPts val="1960"/>
              </a:lnSpc>
              <a:buNone/>
            </a:pPr>
            <a:endParaRPr lang="en-US" sz="1225" dirty="0"/>
          </a:p>
        </p:txBody>
      </p:sp>
      <p:sp>
        <p:nvSpPr>
          <p:cNvPr id="15" name="Text 9"/>
          <p:cNvSpPr/>
          <p:nvPr/>
        </p:nvSpPr>
        <p:spPr>
          <a:xfrm>
            <a:off x="3838456" y="7144464"/>
            <a:ext cx="2301240" cy="243007"/>
          </a:xfrm>
          <a:prstGeom prst="rect">
            <a:avLst/>
          </a:prstGeom>
          <a:noFill/>
          <a:ln/>
        </p:spPr>
        <p:txBody>
          <a:bodyPr wrap="none" rtlCol="0" anchor="t"/>
          <a:lstStyle/>
          <a:p>
            <a:pPr marL="0" indent="0" algn="l">
              <a:lnSpc>
                <a:spcPts val="1914"/>
              </a:lnSpc>
              <a:buNone/>
            </a:pPr>
            <a:endParaRPr lang="en-US" sz="1531" dirty="0"/>
          </a:p>
        </p:txBody>
      </p:sp>
      <p:sp>
        <p:nvSpPr>
          <p:cNvPr id="16" name="Text 10"/>
          <p:cNvSpPr/>
          <p:nvPr/>
        </p:nvSpPr>
        <p:spPr>
          <a:xfrm>
            <a:off x="3838456" y="7542967"/>
            <a:ext cx="3360063" cy="497443"/>
          </a:xfrm>
          <a:prstGeom prst="rect">
            <a:avLst/>
          </a:prstGeom>
          <a:noFill/>
          <a:ln/>
        </p:spPr>
        <p:txBody>
          <a:bodyPr wrap="square" rtlCol="0" anchor="t"/>
          <a:lstStyle/>
          <a:p>
            <a:pPr marL="0" indent="0" algn="l">
              <a:lnSpc>
                <a:spcPts val="1960"/>
              </a:lnSpc>
              <a:buNone/>
            </a:pPr>
            <a:endParaRPr lang="en-US" sz="1225" dirty="0"/>
          </a:p>
        </p:txBody>
      </p:sp>
    </p:spTree>
    <p:extLst>
      <p:ext uri="{BB962C8B-B14F-4D97-AF65-F5344CB8AC3E}">
        <p14:creationId xmlns:p14="http://schemas.microsoft.com/office/powerpoint/2010/main" val="534145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1771</Words>
  <Application>Microsoft Office PowerPoint</Application>
  <PresentationFormat>Custom</PresentationFormat>
  <Paragraphs>167</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Nunito</vt:lpstr>
      <vt:lpstr>PT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 Dinesh Pappala</cp:lastModifiedBy>
  <cp:revision>3</cp:revision>
  <dcterms:created xsi:type="dcterms:W3CDTF">2023-11-09T04:03:33Z</dcterms:created>
  <dcterms:modified xsi:type="dcterms:W3CDTF">2023-11-13T11:23:14Z</dcterms:modified>
</cp:coreProperties>
</file>