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60" r:id="rId18"/>
    <p:sldId id="261" r:id="rId19"/>
    <p:sldId id="283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1DDB-FDF0-48FE-A02F-9B9E1F9DA40C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07A9B94-0589-422B-A9D9-01D84A50F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0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1DDB-FDF0-48FE-A02F-9B9E1F9DA40C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B94-0589-422B-A9D9-01D84A50F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5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1DDB-FDF0-48FE-A02F-9B9E1F9DA40C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B94-0589-422B-A9D9-01D84A50F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1DDB-FDF0-48FE-A02F-9B9E1F9DA40C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B94-0589-422B-A9D9-01D84A50F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7A31DDB-FDF0-48FE-A02F-9B9E1F9DA40C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07A9B94-0589-422B-A9D9-01D84A50F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9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1DDB-FDF0-48FE-A02F-9B9E1F9DA40C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B94-0589-422B-A9D9-01D84A50F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4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1DDB-FDF0-48FE-A02F-9B9E1F9DA40C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B94-0589-422B-A9D9-01D84A50F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8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1DDB-FDF0-48FE-A02F-9B9E1F9DA40C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B94-0589-422B-A9D9-01D84A50F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0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1DDB-FDF0-48FE-A02F-9B9E1F9DA40C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B94-0589-422B-A9D9-01D84A50F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1DDB-FDF0-48FE-A02F-9B9E1F9DA40C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B94-0589-422B-A9D9-01D84A50F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9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1DDB-FDF0-48FE-A02F-9B9E1F9DA40C}" type="datetimeFigureOut">
              <a:rPr lang="en-US" smtClean="0"/>
              <a:t>08-Jan-21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B94-0589-422B-A9D9-01D84A50F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8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7A31DDB-FDF0-48FE-A02F-9B9E1F9DA40C}" type="datetimeFigureOut">
              <a:rPr lang="en-US" smtClean="0"/>
              <a:t>08-Jan-21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7A9B94-0589-422B-A9D9-01D84A50F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rsera.org/learn/convolutiona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amos.github.io/2016/01/19/openfa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76249" y="1332287"/>
            <a:ext cx="9785130" cy="1785905"/>
          </a:xfrm>
          <a:prstGeom prst="rect">
            <a:avLst/>
          </a:prstGeom>
        </p:spPr>
        <p:txBody>
          <a:bodyPr vert="horz" lIns="98966" tIns="49483" rIns="98966" bIns="49483" rtlCol="0" anchor="ctr">
            <a:noAutofit/>
          </a:bodyPr>
          <a:lstStyle>
            <a:lvl1pPr algn="l" defTabSz="989655" rtl="0" eaLnBrk="1" latinLnBrk="0" hangingPunct="1">
              <a:spcBef>
                <a:spcPct val="0"/>
              </a:spcBef>
              <a:buNone/>
              <a:defRPr sz="5200" b="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8965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Intelligent Surveillance system with Face Recognition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                      Using FaceNet and SVM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03975" y="4066589"/>
            <a:ext cx="8597462" cy="1657514"/>
          </a:xfrm>
          <a:prstGeom prst="rect">
            <a:avLst/>
          </a:prstGeom>
        </p:spPr>
        <p:txBody>
          <a:bodyPr vert="horz" lIns="98966" tIns="49483" rIns="98966" bIns="49483" rtlCol="0">
            <a:normAutofit/>
          </a:bodyPr>
          <a:lstStyle>
            <a:lvl1pPr marL="0" indent="0" algn="l" defTabSz="989655" rtl="0" eaLnBrk="1" latinLnBrk="0" hangingPunct="1">
              <a:spcBef>
                <a:spcPct val="20000"/>
              </a:spcBef>
              <a:buFont typeface="Arial" pitchFamily="34" charset="0"/>
              <a:buNone/>
              <a:defRPr sz="35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94828" indent="0" algn="ctr" defTabSz="989655" rtl="0" eaLnBrk="1" latinLnBrk="0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89655" indent="0" algn="ctr" defTabSz="989655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4483" indent="0" algn="ctr" defTabSz="989655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9310" indent="0" algn="ctr" defTabSz="989655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4138" indent="0" algn="ctr" defTabSz="989655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68965" indent="0" algn="ctr" defTabSz="989655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3793" indent="0" algn="ctr" defTabSz="989655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58620" indent="0" algn="ctr" defTabSz="989655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896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                                   Sai Kumar Dandla</a:t>
            </a:r>
          </a:p>
          <a:p>
            <a:pPr marL="0" marR="0" lvl="0" indent="0" algn="l" defTabSz="9896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Calibri"/>
              </a:rPr>
              <a:t>SE (Machine Learning Specialization) | Certified DS Professional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02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725" y="818539"/>
            <a:ext cx="3531761" cy="47014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2956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</a:t>
            </a:r>
            <a:r>
              <a:rPr sz="2956" spc="-22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56" spc="-22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956" spc="-28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sz="29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8102" y="1717604"/>
            <a:ext cx="1633593" cy="969685"/>
          </a:xfrm>
          <a:prstGeom prst="rect">
            <a:avLst/>
          </a:prstGeom>
        </p:spPr>
        <p:txBody>
          <a:bodyPr vert="horz" wrap="square" lIns="0" tIns="127187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100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Desired:‐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78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sz="2400" b="0" i="0" u="none" strike="noStrike" kern="1200" cap="none" spc="-20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problem: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9937" y="3249161"/>
            <a:ext cx="9101958" cy="248238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52428" marR="226371" lvl="0" indent="-285750" algn="l" defTabSz="914400" rtl="0" eaLnBrk="1" fontAlgn="auto" latinLnBrk="0" hangingPunct="1">
              <a:lnSpc>
                <a:spcPct val="101499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317143" algn="l"/>
              </a:tabLst>
              <a:defRPr/>
            </a:pPr>
            <a:r>
              <a:rPr kumimoji="0" sz="2000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model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can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learn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to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ma</a:t>
            </a:r>
            <a:r>
              <a:rPr kumimoji="0" sz="200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same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encoding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for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different  </a:t>
            </a:r>
            <a:r>
              <a:rPr kumimoji="0" sz="20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images </a:t>
            </a:r>
            <a:r>
              <a:rPr kumimoji="0" sz="20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of </a:t>
            </a:r>
            <a:r>
              <a:rPr kumimoji="0" sz="20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 </a:t>
            </a:r>
            <a:r>
              <a:rPr kumimoji="0" sz="20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same</a:t>
            </a:r>
            <a:r>
              <a:rPr kumimoji="0" sz="2000" b="0" i="0" u="none" strike="noStrike" kern="1200" cap="none" spc="-3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person.</a:t>
            </a:r>
            <a:endParaRPr lang="en-US" sz="2000" spc="-66" dirty="0">
              <a:solidFill>
                <a:prstClr val="black"/>
              </a:solidFill>
              <a:latin typeface="Calibri" panose="020F0502020204030204" pitchFamily="34" charset="0"/>
              <a:cs typeface="Trebuchet MS"/>
            </a:endParaRPr>
          </a:p>
          <a:p>
            <a:pPr marL="352428" marR="226371" lvl="0" indent="-285750" algn="l" defTabSz="914400" rtl="0" eaLnBrk="1" fontAlgn="auto" latinLnBrk="0" hangingPunct="1">
              <a:lnSpc>
                <a:spcPct val="101499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317143" algn="l"/>
              </a:tabLst>
              <a:defRPr/>
            </a:pPr>
            <a:endParaRPr kumimoji="0" lang="en-US" sz="2000" b="0" i="0" u="none" strike="noStrike" kern="1200" cap="none" spc="-66" normalizeH="0" baseline="1424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352428" marR="226371" lvl="0" indent="-285750" algn="l" defTabSz="914400" rtl="0" eaLnBrk="1" fontAlgn="auto" latinLnBrk="0" hangingPunct="1">
              <a:lnSpc>
                <a:spcPct val="101499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317143" algn="l"/>
              </a:tabLst>
              <a:defRPr/>
            </a:pPr>
            <a:r>
              <a:rPr kumimoji="0" lang="en-US" sz="1600" b="0" i="0" u="none" strike="noStrike" kern="1200" cap="none" spc="-139" normalizeH="0" baseline="14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           </a:t>
            </a:r>
            <a:r>
              <a:rPr kumimoji="0" sz="3200" b="0" i="0" u="none" strike="noStrike" kern="1200" cap="none" spc="-139" normalizeH="0" baseline="14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That</a:t>
            </a:r>
            <a:r>
              <a:rPr kumimoji="0" sz="3200" b="0" i="0" u="none" strike="noStrike" kern="1200" cap="none" spc="-184" normalizeH="0" baseline="14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3200" b="0" i="0" u="none" strike="noStrike" kern="1200" cap="none" spc="-99" normalizeH="0" baseline="14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makes</a:t>
            </a:r>
            <a:r>
              <a:rPr kumimoji="0" lang="en-US" sz="3200" b="0" i="0" u="none" strike="noStrike" kern="1200" cap="none" spc="-99" normalizeH="0" baseline="1424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||</a:t>
            </a:r>
            <a:r>
              <a:rPr kumimoji="0" sz="2000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𝑓(𝑥</a:t>
            </a:r>
            <a:r>
              <a:rPr kumimoji="0" sz="2400" b="0" i="0" u="none" strike="noStrike" kern="1200" cap="none" spc="-205" normalizeH="0" baseline="28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a</a:t>
            </a:r>
            <a:r>
              <a:rPr kumimoji="0" sz="2000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)—</a:t>
            </a:r>
            <a:r>
              <a:rPr kumimoji="0" sz="2000" b="0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 </a:t>
            </a:r>
            <a:r>
              <a:rPr kumimoji="0" sz="2000" b="0" i="0" u="none" strike="noStrike" kern="1200" cap="none" spc="-2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𝑓(𝑥</a:t>
            </a:r>
            <a:r>
              <a:rPr kumimoji="0" sz="2400" b="0" i="0" u="none" strike="noStrike" kern="1200" cap="none" spc="-324" normalizeH="0" baseline="28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p</a:t>
            </a:r>
            <a:r>
              <a:rPr kumimoji="0" sz="2000" b="0" i="0" u="none" strike="noStrike" kern="1200" cap="none" spc="-2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)</a:t>
            </a:r>
            <a:r>
              <a:rPr kumimoji="0" lang="en-US" sz="2000" b="0" i="0" u="none" strike="noStrike" kern="1200" cap="none" spc="-216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   || </a:t>
            </a:r>
            <a:r>
              <a:rPr kumimoji="0" sz="2000" b="0" i="0" u="none" strike="noStrike" kern="1200" cap="none" spc="0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2 </a:t>
            </a:r>
            <a:r>
              <a:rPr kumimoji="0" sz="2000" b="0" i="0" u="none" strike="noStrike" kern="1200" cap="none" spc="1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=</a:t>
            </a:r>
            <a:r>
              <a:rPr kumimoji="0" sz="2000" b="0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 </a:t>
            </a:r>
            <a:r>
              <a:rPr kumimoji="0" sz="20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0</a:t>
            </a:r>
            <a:endParaRPr kumimoji="0" lang="en-US" sz="2000" b="0" i="0" u="none" strike="noStrike" kern="1200" cap="none" spc="-93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Georgia"/>
            </a:endParaRPr>
          </a:p>
          <a:p>
            <a:pPr marL="66678" marR="226371" lvl="0" algn="l" defTabSz="914400" rtl="0" eaLnBrk="1" fontAlgn="auto" latinLnBrk="0" hangingPunct="1">
              <a:lnSpc>
                <a:spcPct val="101499"/>
              </a:lnSpc>
              <a:spcBef>
                <a:spcPts val="84"/>
              </a:spcBef>
              <a:spcAft>
                <a:spcPts val="0"/>
              </a:spcAft>
              <a:buClrTx/>
              <a:buSzTx/>
              <a:tabLst>
                <a:tab pos="317143" algn="l"/>
              </a:tabLst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Georgia"/>
            </a:endParaRPr>
          </a:p>
          <a:p>
            <a:pPr marL="352428" marR="0" lvl="0" indent="-285750" algn="l" defTabSz="914400" rtl="0" eaLnBrk="1" fontAlgn="auto" latinLnBrk="0" hangingPunct="1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317143" algn="l"/>
              </a:tabLst>
              <a:defRPr/>
            </a:pPr>
            <a:r>
              <a:rPr kumimoji="0" sz="2000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Unfortunately,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it</a:t>
            </a:r>
            <a:r>
              <a:rPr kumimoji="0" sz="2000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will</a:t>
            </a:r>
            <a:r>
              <a:rPr kumimoji="0" sz="2000" b="0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satisfy</a:t>
            </a:r>
            <a:r>
              <a:rPr kumimoji="0" sz="2000" b="0" i="0" u="none" strike="noStrike" kern="1200" cap="none" spc="-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triplet</a:t>
            </a:r>
            <a:r>
              <a:rPr kumimoji="0" sz="2000" b="0" i="0" u="none" strike="noStrike" kern="1200" cap="none" spc="-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loss</a:t>
            </a:r>
            <a:r>
              <a:rPr kumimoji="0" sz="2000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function.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352428" marR="0" lvl="0" indent="-285750" algn="l" defTabSz="914400" rtl="0" eaLnBrk="1" fontAlgn="auto" latinLnBrk="0" hangingPunct="1">
              <a:lnSpc>
                <a:spcPct val="100000"/>
              </a:lnSpc>
              <a:spcBef>
                <a:spcPts val="90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317143" algn="l"/>
              </a:tabLst>
              <a:defRPr/>
            </a:pPr>
            <a:r>
              <a:rPr kumimoji="0" sz="2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Model </a:t>
            </a:r>
            <a:r>
              <a:rPr kumimoji="0" sz="200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stops</a:t>
            </a:r>
            <a:r>
              <a:rPr kumimoji="0" sz="2000" b="0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learning.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352428" marR="38102" lvl="0" indent="-285750" algn="l" defTabSz="914400" rtl="0" eaLnBrk="1" fontAlgn="auto" latinLnBrk="0" hangingPunct="1">
              <a:lnSpc>
                <a:spcPct val="101299"/>
              </a:lnSpc>
              <a:spcBef>
                <a:spcPts val="887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317143" algn="l"/>
              </a:tabLst>
              <a:defRPr/>
            </a:pPr>
            <a:r>
              <a:rPr kumimoji="0" sz="20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Solution:</a:t>
            </a:r>
            <a:r>
              <a:rPr kumimoji="0" sz="2000" b="0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add</a:t>
            </a:r>
            <a:r>
              <a:rPr kumimoji="0" sz="200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</a:t>
            </a:r>
            <a:r>
              <a:rPr kumimoji="0" sz="200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margin</a:t>
            </a:r>
            <a:r>
              <a:rPr kumimoji="0" sz="20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𝛼</a:t>
            </a:r>
            <a:r>
              <a:rPr kumimoji="0" sz="20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 </a:t>
            </a:r>
            <a:r>
              <a:rPr kumimoji="0" sz="20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to</a:t>
            </a:r>
            <a:r>
              <a:rPr kumimoji="0" sz="2000" b="0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always</a:t>
            </a:r>
            <a:r>
              <a:rPr kumimoji="0" sz="200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have</a:t>
            </a:r>
            <a:r>
              <a:rPr kumimoji="0" sz="2000" b="0" i="0" u="none" strike="noStrike" kern="1200" cap="none" spc="-1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gap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between</a:t>
            </a:r>
            <a:r>
              <a:rPr kumimoji="0" sz="20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and</a:t>
            </a:r>
            <a:r>
              <a:rPr kumimoji="0" sz="20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  </a:t>
            </a:r>
            <a:r>
              <a:rPr kumimoji="0" sz="20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versus </a:t>
            </a:r>
            <a:r>
              <a:rPr kumimoji="0" sz="2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 </a:t>
            </a:r>
            <a:r>
              <a:rPr kumimoji="0" sz="200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and</a:t>
            </a:r>
            <a:r>
              <a:rPr kumimoji="0" sz="2000" b="0" i="0" u="none" strike="noStrike" kern="1200" cap="none" spc="-3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lang="en-US" sz="2000" b="0" i="0" u="none" strike="noStrike" kern="1200" cap="none" spc="-3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  </a:t>
            </a:r>
            <a:r>
              <a:rPr kumimoji="0" sz="2000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N.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66297" y="1934358"/>
            <a:ext cx="75079" cy="235324"/>
          </a:xfrm>
          <a:custGeom>
            <a:avLst/>
            <a:gdLst/>
            <a:ahLst/>
            <a:cxnLst/>
            <a:rect l="l" t="t" r="r" b="b"/>
            <a:pathLst>
              <a:path w="85089" h="266700">
                <a:moveTo>
                  <a:pt x="22098" y="0"/>
                </a:moveTo>
                <a:lnTo>
                  <a:pt x="0" y="0"/>
                </a:lnTo>
                <a:lnTo>
                  <a:pt x="0" y="266700"/>
                </a:lnTo>
                <a:lnTo>
                  <a:pt x="22098" y="266700"/>
                </a:lnTo>
                <a:lnTo>
                  <a:pt x="22098" y="0"/>
                </a:lnTo>
                <a:close/>
              </a:path>
              <a:path w="85089" h="266700">
                <a:moveTo>
                  <a:pt x="84582" y="0"/>
                </a:moveTo>
                <a:lnTo>
                  <a:pt x="62484" y="0"/>
                </a:lnTo>
                <a:lnTo>
                  <a:pt x="62484" y="266700"/>
                </a:lnTo>
                <a:lnTo>
                  <a:pt x="84582" y="266700"/>
                </a:lnTo>
                <a:lnTo>
                  <a:pt x="84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8911" y="1855917"/>
            <a:ext cx="1673599" cy="32484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3619" marR="0" lvl="0" indent="0" algn="l" defTabSz="91440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30" b="0" i="0" u="none" strike="noStrike" kern="1200" cap="none" spc="-2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𝑓(𝑥</a:t>
            </a:r>
            <a:r>
              <a:rPr kumimoji="0" sz="2184" b="0" i="0" u="none" strike="noStrike" kern="1200" cap="none" spc="-370" normalizeH="0" baseline="2861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</a:t>
            </a:r>
            <a:r>
              <a:rPr kumimoji="0" sz="2030" b="0" i="0" u="none" strike="noStrike" kern="1200" cap="none" spc="-2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) </a:t>
            </a:r>
            <a:r>
              <a:rPr kumimoji="0" sz="2030" b="0" i="0" u="none" strike="noStrike" kern="1200" cap="none" spc="-22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—</a:t>
            </a:r>
            <a:r>
              <a:rPr kumimoji="0" sz="2030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2030" b="0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𝑓(𝑥</a:t>
            </a:r>
            <a:r>
              <a:rPr kumimoji="0" sz="2184" b="0" i="0" u="none" strike="noStrike" kern="1200" cap="none" spc="-397" normalizeH="0" baseline="2861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</a:t>
            </a:r>
            <a:r>
              <a:rPr kumimoji="0" sz="2030" b="0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)</a:t>
            </a:r>
            <a:r>
              <a:rPr kumimoji="0" lang="en-US" sz="2030" b="0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 ||</a:t>
            </a:r>
            <a:endParaRPr kumimoji="0" sz="20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4465" y="2126802"/>
            <a:ext cx="618425" cy="23931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1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6" b="0" i="0" u="none" strike="noStrike" kern="1200" cap="none" spc="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</a:t>
            </a:r>
            <a:endParaRPr kumimoji="0" sz="145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8538" y="1717604"/>
            <a:ext cx="917063" cy="23648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3619" marR="0" lvl="0" indent="0" algn="l" defTabSz="91440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6" b="0" i="0" u="none" strike="noStrike" kern="1200" cap="none" spc="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</a:t>
            </a:r>
            <a:r>
              <a:rPr kumimoji="0" sz="1456" b="0" i="0" u="none" strike="noStrike" kern="1200" cap="none" spc="2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endParaRPr kumimoji="0" sz="3044" b="0" i="0" u="none" strike="noStrike" kern="1200" cap="none" spc="0" normalizeH="0" baseline="-21739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61218" y="1934358"/>
            <a:ext cx="75079" cy="235324"/>
          </a:xfrm>
          <a:custGeom>
            <a:avLst/>
            <a:gdLst/>
            <a:ahLst/>
            <a:cxnLst/>
            <a:rect l="l" t="t" r="r" b="b"/>
            <a:pathLst>
              <a:path w="85089" h="266700">
                <a:moveTo>
                  <a:pt x="22098" y="0"/>
                </a:moveTo>
                <a:lnTo>
                  <a:pt x="0" y="0"/>
                </a:lnTo>
                <a:lnTo>
                  <a:pt x="0" y="266700"/>
                </a:lnTo>
                <a:lnTo>
                  <a:pt x="22098" y="266700"/>
                </a:lnTo>
                <a:lnTo>
                  <a:pt x="22098" y="0"/>
                </a:lnTo>
                <a:close/>
              </a:path>
              <a:path w="85089" h="266700">
                <a:moveTo>
                  <a:pt x="84582" y="0"/>
                </a:moveTo>
                <a:lnTo>
                  <a:pt x="62484" y="0"/>
                </a:lnTo>
                <a:lnTo>
                  <a:pt x="62484" y="266700"/>
                </a:lnTo>
                <a:lnTo>
                  <a:pt x="84582" y="266700"/>
                </a:lnTo>
                <a:lnTo>
                  <a:pt x="84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3832" y="1855917"/>
            <a:ext cx="1678081" cy="32484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3619" marR="0" lvl="0" indent="0" algn="l" defTabSz="91440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30" b="0" i="0" u="none" strike="noStrike" kern="1200" cap="none" spc="-2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𝑓(𝑥</a:t>
            </a:r>
            <a:r>
              <a:rPr kumimoji="0" sz="2184" b="0" i="0" u="none" strike="noStrike" kern="1200" cap="none" spc="-370" normalizeH="0" baseline="2861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</a:t>
            </a:r>
            <a:r>
              <a:rPr kumimoji="0" sz="2030" b="0" i="0" u="none" strike="noStrike" kern="1200" cap="none" spc="-2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) </a:t>
            </a:r>
            <a:r>
              <a:rPr kumimoji="0" sz="2030" b="0" i="0" u="none" strike="noStrike" kern="1200" cap="none" spc="-22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—</a:t>
            </a:r>
            <a:r>
              <a:rPr kumimoji="0" sz="2030" b="0" i="0" u="none" strike="noStrike" kern="1200" cap="none" spc="-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2030" b="0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𝑓(𝑥</a:t>
            </a:r>
            <a:r>
              <a:rPr kumimoji="0" sz="2184" b="0" i="0" u="none" strike="noStrike" kern="1200" cap="none" spc="-397" normalizeH="0" baseline="2861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</a:t>
            </a:r>
            <a:r>
              <a:rPr kumimoji="0" sz="2030" b="0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)</a:t>
            </a:r>
            <a:r>
              <a:rPr kumimoji="0" lang="en-US" sz="2030" b="0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||</a:t>
            </a:r>
            <a:endParaRPr kumimoji="0" sz="20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94458" y="1868926"/>
            <a:ext cx="132229" cy="399996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ts val="1490"/>
              </a:lnSpc>
              <a:spcBef>
                <a:spcPts val="1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6" b="0" i="0" u="none" strike="noStrike" kern="1200" cap="none" spc="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</a:t>
            </a:r>
            <a:endParaRPr kumimoji="0" sz="145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1206" marR="0" lvl="0" indent="0" algn="l" defTabSz="914400" rtl="0" eaLnBrk="1" fontAlgn="auto" latinLnBrk="0" hangingPunct="1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6" b="0" i="0" u="none" strike="noStrike" kern="1200" cap="none" spc="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</a:t>
            </a:r>
            <a:endParaRPr kumimoji="0" sz="145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0C535-E8A4-49E3-A7AD-E1AD620F756C}"/>
              </a:ext>
            </a:extLst>
          </p:cNvPr>
          <p:cNvSpPr txBox="1"/>
          <p:nvPr/>
        </p:nvSpPr>
        <p:spPr>
          <a:xfrm>
            <a:off x="5472582" y="1868926"/>
            <a:ext cx="71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0520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766" y="734913"/>
            <a:ext cx="3799693" cy="47014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2956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</a:t>
            </a:r>
            <a:r>
              <a:rPr lang="en-US" sz="2956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956" spc="-22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6" spc="-28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sz="29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2457" y="1749686"/>
            <a:ext cx="650501" cy="32484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3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Thus</a:t>
            </a:r>
            <a:r>
              <a:rPr kumimoji="0" sz="2030" b="0" i="0" u="none" strike="noStrike" kern="1200" cap="none" spc="-2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30" b="0" i="0" u="none" strike="noStrike" kern="1200" cap="none" spc="-20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endParaRPr kumimoji="0" sz="20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7837" y="1824765"/>
            <a:ext cx="63874" cy="201706"/>
          </a:xfrm>
          <a:custGeom>
            <a:avLst/>
            <a:gdLst/>
            <a:ahLst/>
            <a:cxnLst/>
            <a:rect l="l" t="t" r="r" b="b"/>
            <a:pathLst>
              <a:path w="72389" h="228600">
                <a:moveTo>
                  <a:pt x="19050" y="0"/>
                </a:moveTo>
                <a:lnTo>
                  <a:pt x="0" y="0"/>
                </a:lnTo>
                <a:lnTo>
                  <a:pt x="0" y="228600"/>
                </a:lnTo>
                <a:lnTo>
                  <a:pt x="19050" y="228600"/>
                </a:lnTo>
                <a:lnTo>
                  <a:pt x="19050" y="0"/>
                </a:lnTo>
                <a:close/>
              </a:path>
              <a:path w="72389" h="228600">
                <a:moveTo>
                  <a:pt x="72390" y="0"/>
                </a:moveTo>
                <a:lnTo>
                  <a:pt x="53340" y="0"/>
                </a:lnTo>
                <a:lnTo>
                  <a:pt x="53340" y="228600"/>
                </a:lnTo>
                <a:lnTo>
                  <a:pt x="72390" y="228600"/>
                </a:lnTo>
                <a:lnTo>
                  <a:pt x="7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0507" y="1824765"/>
            <a:ext cx="63874" cy="201706"/>
          </a:xfrm>
          <a:custGeom>
            <a:avLst/>
            <a:gdLst/>
            <a:ahLst/>
            <a:cxnLst/>
            <a:rect l="l" t="t" r="r" b="b"/>
            <a:pathLst>
              <a:path w="72389" h="228600">
                <a:moveTo>
                  <a:pt x="19050" y="0"/>
                </a:moveTo>
                <a:lnTo>
                  <a:pt x="0" y="0"/>
                </a:lnTo>
                <a:lnTo>
                  <a:pt x="0" y="228600"/>
                </a:lnTo>
                <a:lnTo>
                  <a:pt x="19050" y="228600"/>
                </a:lnTo>
                <a:lnTo>
                  <a:pt x="19050" y="0"/>
                </a:lnTo>
                <a:close/>
              </a:path>
              <a:path w="72389" h="228600">
                <a:moveTo>
                  <a:pt x="72390" y="0"/>
                </a:moveTo>
                <a:lnTo>
                  <a:pt x="53340" y="0"/>
                </a:lnTo>
                <a:lnTo>
                  <a:pt x="53340" y="228600"/>
                </a:lnTo>
                <a:lnTo>
                  <a:pt x="72390" y="228600"/>
                </a:lnTo>
                <a:lnTo>
                  <a:pt x="7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7656" y="1755738"/>
            <a:ext cx="1447240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21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𝑓(𝑥</a:t>
            </a:r>
            <a:r>
              <a:rPr kumimoji="0" sz="1919" b="0" i="0" u="none" strike="noStrike" kern="1200" cap="none" spc="-205" normalizeH="0" baseline="28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</a:t>
            </a:r>
            <a:r>
              <a:rPr kumimoji="0" sz="1721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)—</a:t>
            </a:r>
            <a:r>
              <a:rPr kumimoji="0" sz="1721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21" b="0" i="0" u="none" strike="noStrike" kern="1200" cap="none" spc="-2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𝑓(𝑥</a:t>
            </a:r>
            <a:r>
              <a:rPr kumimoji="0" sz="1919" b="0" i="0" u="none" strike="noStrike" kern="1200" cap="none" spc="-324" normalizeH="0" baseline="28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</a:t>
            </a:r>
            <a:r>
              <a:rPr kumimoji="0" sz="1721" b="0" i="0" u="none" strike="noStrike" kern="1200" cap="none" spc="-2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)</a:t>
            </a:r>
            <a:endParaRPr kumimoji="0" sz="172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7399" y="1864658"/>
            <a:ext cx="116541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79" b="0" i="0" u="none" strike="noStrike" kern="1200" cap="none" spc="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</a:t>
            </a:r>
            <a:endParaRPr kumimoji="0" sz="12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4987" y="1755738"/>
            <a:ext cx="84940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19" b="0" i="0" u="none" strike="noStrike" kern="1200" cap="none" spc="33" normalizeH="0" baseline="28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 </a:t>
            </a:r>
            <a:r>
              <a:rPr kumimoji="0" sz="1721" b="0" i="0" u="none" strike="noStrike" kern="1200" cap="none" spc="1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+</a:t>
            </a:r>
            <a:r>
              <a:rPr kumimoji="0" sz="1721" b="0" i="0" u="none" strike="noStrike" kern="1200" cap="none" spc="4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21" b="0" i="0" u="none" strike="noStrike" kern="1200" cap="none" spc="-6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𝛼</a:t>
            </a:r>
            <a:r>
              <a:rPr kumimoji="0" sz="1721" b="0" i="0" u="none" strike="noStrike" kern="1200" cap="none" spc="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endParaRPr kumimoji="0" sz="172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9075" y="1824765"/>
            <a:ext cx="63874" cy="201706"/>
          </a:xfrm>
          <a:custGeom>
            <a:avLst/>
            <a:gdLst/>
            <a:ahLst/>
            <a:cxnLst/>
            <a:rect l="l" t="t" r="r" b="b"/>
            <a:pathLst>
              <a:path w="72389" h="228600">
                <a:moveTo>
                  <a:pt x="19050" y="0"/>
                </a:moveTo>
                <a:lnTo>
                  <a:pt x="0" y="0"/>
                </a:lnTo>
                <a:lnTo>
                  <a:pt x="0" y="228600"/>
                </a:lnTo>
                <a:lnTo>
                  <a:pt x="19050" y="228600"/>
                </a:lnTo>
                <a:lnTo>
                  <a:pt x="19050" y="0"/>
                </a:lnTo>
                <a:close/>
              </a:path>
              <a:path w="72389" h="228600">
                <a:moveTo>
                  <a:pt x="72390" y="0"/>
                </a:moveTo>
                <a:lnTo>
                  <a:pt x="53340" y="0"/>
                </a:lnTo>
                <a:lnTo>
                  <a:pt x="53340" y="228600"/>
                </a:lnTo>
                <a:lnTo>
                  <a:pt x="72390" y="228600"/>
                </a:lnTo>
                <a:lnTo>
                  <a:pt x="7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67711" y="1824765"/>
            <a:ext cx="63874" cy="201706"/>
          </a:xfrm>
          <a:custGeom>
            <a:avLst/>
            <a:gdLst/>
            <a:ahLst/>
            <a:cxnLst/>
            <a:rect l="l" t="t" r="r" b="b"/>
            <a:pathLst>
              <a:path w="72389" h="228600">
                <a:moveTo>
                  <a:pt x="19050" y="0"/>
                </a:moveTo>
                <a:lnTo>
                  <a:pt x="0" y="0"/>
                </a:lnTo>
                <a:lnTo>
                  <a:pt x="0" y="228600"/>
                </a:lnTo>
                <a:lnTo>
                  <a:pt x="19050" y="228600"/>
                </a:lnTo>
                <a:lnTo>
                  <a:pt x="19050" y="0"/>
                </a:lnTo>
                <a:close/>
              </a:path>
              <a:path w="72389" h="228600">
                <a:moveTo>
                  <a:pt x="72390" y="0"/>
                </a:moveTo>
                <a:lnTo>
                  <a:pt x="53340" y="0"/>
                </a:lnTo>
                <a:lnTo>
                  <a:pt x="53340" y="228600"/>
                </a:lnTo>
                <a:lnTo>
                  <a:pt x="72390" y="228600"/>
                </a:lnTo>
                <a:lnTo>
                  <a:pt x="7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4861" y="1755738"/>
            <a:ext cx="1451162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21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𝑓(𝑥</a:t>
            </a:r>
            <a:r>
              <a:rPr kumimoji="0" sz="1919" b="0" i="0" u="none" strike="noStrike" kern="1200" cap="none" spc="-205" normalizeH="0" baseline="28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</a:t>
            </a:r>
            <a:r>
              <a:rPr kumimoji="0" sz="1721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)—</a:t>
            </a:r>
            <a:r>
              <a:rPr kumimoji="0" sz="1721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21" b="0" i="0" u="none" strike="noStrike" kern="1200" cap="none" spc="-2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𝑓(𝑥</a:t>
            </a:r>
            <a:r>
              <a:rPr kumimoji="0" sz="1919" b="0" i="0" u="none" strike="noStrike" kern="1200" cap="none" spc="-324" normalizeH="0" baseline="28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</a:t>
            </a:r>
            <a:r>
              <a:rPr kumimoji="0" sz="1721" b="0" i="0" u="none" strike="noStrike" kern="1200" cap="none" spc="-2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)</a:t>
            </a:r>
            <a:endParaRPr kumimoji="0" sz="172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48636" y="1730184"/>
            <a:ext cx="116541" cy="34417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ts val="1297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79" b="0" i="0" u="none" strike="noStrike" kern="1200" cap="none" spc="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</a:t>
            </a:r>
            <a:endParaRPr kumimoji="0" sz="12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1206" marR="0" lvl="0" indent="0" algn="l" defTabSz="914400" rtl="0" eaLnBrk="1" fontAlgn="auto" latinLnBrk="0" hangingPunct="1">
              <a:lnSpc>
                <a:spcPts val="12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79" b="0" i="0" u="none" strike="noStrike" kern="1200" cap="none" spc="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</a:t>
            </a:r>
            <a:endParaRPr kumimoji="0" sz="12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42746" y="2333402"/>
            <a:ext cx="2193887" cy="1756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29386" y="5046380"/>
            <a:ext cx="48185" cy="206749"/>
          </a:xfrm>
          <a:custGeom>
            <a:avLst/>
            <a:gdLst/>
            <a:ahLst/>
            <a:cxnLst/>
            <a:rect l="l" t="t" r="r" b="b"/>
            <a:pathLst>
              <a:path w="54609" h="234314">
                <a:moveTo>
                  <a:pt x="54610" y="0"/>
                </a:moveTo>
                <a:lnTo>
                  <a:pt x="34290" y="0"/>
                </a:lnTo>
                <a:lnTo>
                  <a:pt x="0" y="0"/>
                </a:lnTo>
                <a:lnTo>
                  <a:pt x="0" y="9906"/>
                </a:lnTo>
                <a:lnTo>
                  <a:pt x="34290" y="9906"/>
                </a:lnTo>
                <a:lnTo>
                  <a:pt x="34290" y="224790"/>
                </a:lnTo>
                <a:lnTo>
                  <a:pt x="0" y="224790"/>
                </a:lnTo>
                <a:lnTo>
                  <a:pt x="0" y="233934"/>
                </a:lnTo>
                <a:lnTo>
                  <a:pt x="34290" y="233934"/>
                </a:lnTo>
                <a:lnTo>
                  <a:pt x="54610" y="233934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93762" y="5049068"/>
            <a:ext cx="63874" cy="201706"/>
          </a:xfrm>
          <a:custGeom>
            <a:avLst/>
            <a:gdLst/>
            <a:ahLst/>
            <a:cxnLst/>
            <a:rect l="l" t="t" r="r" b="b"/>
            <a:pathLst>
              <a:path w="72389" h="228600">
                <a:moveTo>
                  <a:pt x="19050" y="0"/>
                </a:moveTo>
                <a:lnTo>
                  <a:pt x="0" y="0"/>
                </a:lnTo>
                <a:lnTo>
                  <a:pt x="0" y="228600"/>
                </a:lnTo>
                <a:lnTo>
                  <a:pt x="19050" y="228600"/>
                </a:lnTo>
                <a:lnTo>
                  <a:pt x="19050" y="0"/>
                </a:lnTo>
                <a:close/>
              </a:path>
              <a:path w="72389" h="228600">
                <a:moveTo>
                  <a:pt x="72390" y="0"/>
                </a:moveTo>
                <a:lnTo>
                  <a:pt x="53340" y="0"/>
                </a:lnTo>
                <a:lnTo>
                  <a:pt x="53340" y="228600"/>
                </a:lnTo>
                <a:lnTo>
                  <a:pt x="72390" y="228600"/>
                </a:lnTo>
                <a:lnTo>
                  <a:pt x="7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17083" y="5046380"/>
            <a:ext cx="143996" cy="206749"/>
          </a:xfrm>
          <a:custGeom>
            <a:avLst/>
            <a:gdLst/>
            <a:ahLst/>
            <a:cxnLst/>
            <a:rect l="l" t="t" r="r" b="b"/>
            <a:pathLst>
              <a:path w="163194" h="234314">
                <a:moveTo>
                  <a:pt x="54622" y="0"/>
                </a:moveTo>
                <a:lnTo>
                  <a:pt x="20332" y="0"/>
                </a:lnTo>
                <a:lnTo>
                  <a:pt x="0" y="0"/>
                </a:lnTo>
                <a:lnTo>
                  <a:pt x="0" y="233934"/>
                </a:lnTo>
                <a:lnTo>
                  <a:pt x="20332" y="233934"/>
                </a:lnTo>
                <a:lnTo>
                  <a:pt x="20332" y="9906"/>
                </a:lnTo>
                <a:lnTo>
                  <a:pt x="54622" y="9906"/>
                </a:lnTo>
                <a:lnTo>
                  <a:pt x="54622" y="0"/>
                </a:lnTo>
                <a:close/>
              </a:path>
              <a:path w="163194" h="234314">
                <a:moveTo>
                  <a:pt x="54876" y="224790"/>
                </a:moveTo>
                <a:lnTo>
                  <a:pt x="20586" y="224790"/>
                </a:lnTo>
                <a:lnTo>
                  <a:pt x="20586" y="233934"/>
                </a:lnTo>
                <a:lnTo>
                  <a:pt x="54876" y="233934"/>
                </a:lnTo>
                <a:lnTo>
                  <a:pt x="54876" y="224790"/>
                </a:lnTo>
                <a:close/>
              </a:path>
              <a:path w="163194" h="234314">
                <a:moveTo>
                  <a:pt x="109740" y="3048"/>
                </a:moveTo>
                <a:lnTo>
                  <a:pt x="90690" y="3048"/>
                </a:lnTo>
                <a:lnTo>
                  <a:pt x="90690" y="231648"/>
                </a:lnTo>
                <a:lnTo>
                  <a:pt x="109740" y="231648"/>
                </a:lnTo>
                <a:lnTo>
                  <a:pt x="109740" y="3048"/>
                </a:lnTo>
                <a:close/>
              </a:path>
              <a:path w="163194" h="234314">
                <a:moveTo>
                  <a:pt x="163080" y="3048"/>
                </a:moveTo>
                <a:lnTo>
                  <a:pt x="144030" y="3048"/>
                </a:lnTo>
                <a:lnTo>
                  <a:pt x="144030" y="231648"/>
                </a:lnTo>
                <a:lnTo>
                  <a:pt x="163080" y="231648"/>
                </a:lnTo>
                <a:lnTo>
                  <a:pt x="16308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73996" y="5088961"/>
            <a:ext cx="116541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79" b="0" i="0" u="none" strike="noStrike" kern="1200" cap="none" spc="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</a:t>
            </a:r>
            <a:endParaRPr kumimoji="0" sz="12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1584" y="4894647"/>
            <a:ext cx="385482" cy="279463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79" b="0" i="0" u="none" strike="noStrike" kern="1200" cap="none" spc="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</a:t>
            </a:r>
            <a:r>
              <a:rPr kumimoji="0" sz="1279" b="0" i="0" u="none" strike="noStrike" kern="1200" cap="none" spc="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2581" b="0" i="0" u="none" strike="noStrike" kern="1200" cap="none" spc="-258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—</a:t>
            </a:r>
            <a:endParaRPr kumimoji="0" sz="2581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79220" y="5049068"/>
            <a:ext cx="63874" cy="201706"/>
          </a:xfrm>
          <a:custGeom>
            <a:avLst/>
            <a:gdLst/>
            <a:ahLst/>
            <a:cxnLst/>
            <a:rect l="l" t="t" r="r" b="b"/>
            <a:pathLst>
              <a:path w="72389" h="228600">
                <a:moveTo>
                  <a:pt x="19050" y="0"/>
                </a:moveTo>
                <a:lnTo>
                  <a:pt x="0" y="0"/>
                </a:lnTo>
                <a:lnTo>
                  <a:pt x="0" y="228600"/>
                </a:lnTo>
                <a:lnTo>
                  <a:pt x="19050" y="228600"/>
                </a:lnTo>
                <a:lnTo>
                  <a:pt x="19050" y="0"/>
                </a:lnTo>
                <a:close/>
              </a:path>
              <a:path w="72389" h="228600">
                <a:moveTo>
                  <a:pt x="72390" y="0"/>
                </a:moveTo>
                <a:lnTo>
                  <a:pt x="53340" y="0"/>
                </a:lnTo>
                <a:lnTo>
                  <a:pt x="53340" y="228600"/>
                </a:lnTo>
                <a:lnTo>
                  <a:pt x="72390" y="228600"/>
                </a:lnTo>
                <a:lnTo>
                  <a:pt x="7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77856" y="5049068"/>
            <a:ext cx="63874" cy="201706"/>
          </a:xfrm>
          <a:custGeom>
            <a:avLst/>
            <a:gdLst/>
            <a:ahLst/>
            <a:cxnLst/>
            <a:rect l="l" t="t" r="r" b="b"/>
            <a:pathLst>
              <a:path w="72389" h="228600">
                <a:moveTo>
                  <a:pt x="19050" y="0"/>
                </a:moveTo>
                <a:lnTo>
                  <a:pt x="0" y="0"/>
                </a:lnTo>
                <a:lnTo>
                  <a:pt x="0" y="228600"/>
                </a:lnTo>
                <a:lnTo>
                  <a:pt x="19050" y="228600"/>
                </a:lnTo>
                <a:lnTo>
                  <a:pt x="19050" y="0"/>
                </a:lnTo>
                <a:close/>
              </a:path>
              <a:path w="72389" h="228600">
                <a:moveTo>
                  <a:pt x="72390" y="0"/>
                </a:moveTo>
                <a:lnTo>
                  <a:pt x="53340" y="0"/>
                </a:lnTo>
                <a:lnTo>
                  <a:pt x="53340" y="228600"/>
                </a:lnTo>
                <a:lnTo>
                  <a:pt x="72390" y="228600"/>
                </a:lnTo>
                <a:lnTo>
                  <a:pt x="7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35679" y="4980041"/>
            <a:ext cx="1451162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21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𝑓(𝑥</a:t>
            </a:r>
            <a:r>
              <a:rPr kumimoji="0" sz="1919" b="0" i="0" u="none" strike="noStrike" kern="1200" cap="none" spc="-205" normalizeH="0" baseline="28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</a:t>
            </a:r>
            <a:r>
              <a:rPr kumimoji="0" sz="1721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)—</a:t>
            </a:r>
            <a:r>
              <a:rPr kumimoji="0" sz="1721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21" b="0" i="0" u="none" strike="noStrike" kern="1200" cap="none" spc="-2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𝑓(𝑥</a:t>
            </a:r>
            <a:r>
              <a:rPr kumimoji="0" sz="1919" b="0" i="0" u="none" strike="noStrike" kern="1200" cap="none" spc="-324" normalizeH="0" baseline="28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</a:t>
            </a:r>
            <a:r>
              <a:rPr kumimoji="0" sz="1721" b="0" i="0" u="none" strike="noStrike" kern="1200" cap="none" spc="-2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)</a:t>
            </a:r>
            <a:endParaRPr kumimoji="0" sz="172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59454" y="5088961"/>
            <a:ext cx="116541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79" b="0" i="0" u="none" strike="noStrike" kern="1200" cap="none" spc="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</a:t>
            </a:r>
            <a:endParaRPr kumimoji="0" sz="12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37042" y="4980041"/>
            <a:ext cx="615203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19" b="0" i="0" u="none" strike="noStrike" kern="1200" cap="none" spc="33" normalizeH="0" baseline="28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 </a:t>
            </a:r>
            <a:r>
              <a:rPr kumimoji="0" sz="1721" b="0" i="0" u="none" strike="noStrike" kern="1200" cap="none" spc="1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+</a:t>
            </a:r>
            <a:r>
              <a:rPr kumimoji="0" sz="1721" b="0" i="0" u="none" strike="noStrike" kern="1200" cap="none" spc="40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21" b="0" i="0" u="none" strike="noStrike" kern="1200" cap="none" spc="-6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𝛼</a:t>
            </a:r>
            <a:endParaRPr kumimoji="0" sz="172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9141" y="4281769"/>
            <a:ext cx="4129928" cy="724233"/>
          </a:xfrm>
          <a:prstGeom prst="rect">
            <a:avLst/>
          </a:prstGeom>
        </p:spPr>
        <p:txBody>
          <a:bodyPr vert="horz" wrap="square" lIns="0" tIns="136712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107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3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sz="2030" b="0" i="0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3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loss</a:t>
            </a:r>
            <a:r>
              <a:rPr kumimoji="0" sz="203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30" b="0" i="0" u="none" strike="noStrike" kern="1200" cap="none" spc="-10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that</a:t>
            </a:r>
            <a:r>
              <a:rPr kumimoji="0" sz="2030" b="0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3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is</a:t>
            </a:r>
            <a:r>
              <a:rPr kumimoji="0" sz="203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3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being</a:t>
            </a:r>
            <a:r>
              <a:rPr kumimoji="0" sz="2030" b="0" i="0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3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minimized</a:t>
            </a:r>
            <a:r>
              <a:rPr kumimoji="0" sz="203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3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is</a:t>
            </a:r>
            <a:r>
              <a:rPr kumimoji="0" sz="203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3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then</a:t>
            </a:r>
            <a:endParaRPr kumimoji="0" sz="20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868502" marR="0" lvl="0" indent="0" algn="l" defTabSz="914400" rtl="0" eaLnBrk="1" fontAlgn="auto" latinLnBrk="0" hangingPunct="1">
              <a:lnSpc>
                <a:spcPct val="100000"/>
              </a:lnSpc>
              <a:spcBef>
                <a:spcPts val="6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79" b="0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N</a:t>
            </a:r>
            <a:endParaRPr kumimoji="0" sz="127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06237" y="4875094"/>
            <a:ext cx="2406463" cy="659117"/>
          </a:xfrm>
          <a:prstGeom prst="rect">
            <a:avLst/>
          </a:prstGeom>
        </p:spPr>
        <p:txBody>
          <a:bodyPr vert="horz" wrap="square" lIns="0" tIns="119343" rIns="0" bIns="0" rtlCol="0">
            <a:spAutoFit/>
          </a:bodyPr>
          <a:lstStyle/>
          <a:p>
            <a:pPr marL="33619" marR="0" lvl="0" indent="0" algn="l" defTabSz="914400" rtl="0" eaLnBrk="1" fontAlgn="auto" latinLnBrk="0" hangingPunct="1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Tx/>
              <a:buSzTx/>
              <a:buFontTx/>
              <a:buNone/>
              <a:tabLst>
                <a:tab pos="982248" algn="l"/>
              </a:tabLst>
              <a:defRPr/>
            </a:pPr>
            <a:r>
              <a:rPr kumimoji="0" sz="1721" b="0" i="0" u="none" strike="noStrike" kern="1200" cap="none" spc="-79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𝐿</a:t>
            </a:r>
            <a:r>
              <a:rPr kumimoji="0" sz="1721" b="0" i="0" u="none" strike="noStrike" kern="1200" cap="none" spc="10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21" b="0" i="0" u="none" strike="noStrike" kern="1200" cap="none" spc="1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=</a:t>
            </a:r>
            <a:r>
              <a:rPr kumimoji="0" sz="1721" b="0" i="0" u="none" strike="noStrike" kern="1200" cap="none" spc="4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21" b="0" i="0" u="none" strike="noStrike" kern="1200" cap="none" spc="1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Σ	</a:t>
            </a:r>
            <a:r>
              <a:rPr kumimoji="0" sz="1721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𝑓(𝑥</a:t>
            </a:r>
            <a:r>
              <a:rPr kumimoji="0" sz="1919" b="0" i="0" u="none" strike="noStrike" kern="1200" cap="none" spc="-205" normalizeH="0" baseline="28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</a:t>
            </a:r>
            <a:r>
              <a:rPr kumimoji="0" sz="1721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)—</a:t>
            </a:r>
            <a:r>
              <a:rPr kumimoji="0" sz="1721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21" b="0" i="0" u="none" strike="noStrike" kern="1200" cap="none" spc="-22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𝑓(𝑥</a:t>
            </a:r>
            <a:r>
              <a:rPr kumimoji="0" sz="1919" b="0" i="0" u="none" strike="noStrike" kern="1200" cap="none" spc="-331" normalizeH="0" baseline="28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</a:t>
            </a:r>
            <a:r>
              <a:rPr kumimoji="0" sz="1721" b="0" i="0" u="none" strike="noStrike" kern="1200" cap="none" spc="-22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)</a:t>
            </a:r>
            <a:endParaRPr kumimoji="0" sz="172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502611" marR="0" lvl="0" indent="0" algn="l" defTabSz="914400" rtl="0" eaLnBrk="1" fontAlgn="auto" latinLnBrk="0" hangingPunct="1">
              <a:lnSpc>
                <a:spcPct val="100000"/>
              </a:lnSpc>
              <a:spcBef>
                <a:spcPts val="6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79" b="0" i="0" u="none" strike="noStrike" kern="1200" cap="none" spc="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i=1</a:t>
            </a:r>
            <a:endParaRPr kumimoji="0" sz="12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31637" y="6381474"/>
            <a:ext cx="10825655" cy="21151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lvl="0" indent="0" algn="l" defTabSz="914400" rtl="0" eaLnBrk="1" fontAlgn="auto" latinLnBrk="0" hangingPunct="1">
              <a:lnSpc>
                <a:spcPct val="102400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79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Image Source </a:t>
            </a:r>
            <a:r>
              <a:rPr kumimoji="0" sz="1279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:https://medium.com/@ahmdtaha/facenet‐a‐  </a:t>
            </a:r>
            <a:r>
              <a:rPr kumimoji="0" sz="1279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unified‐embedding‐for‐face‐recognition‐and‐clustering‐  </a:t>
            </a:r>
            <a:r>
              <a:rPr kumimoji="0" sz="1279" b="0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7d34abde9</a:t>
            </a:r>
            <a:endParaRPr kumimoji="0" sz="127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6A1BA9-DEAA-42EB-8AF6-BA96AC42BCD6}"/>
              </a:ext>
            </a:extLst>
          </p:cNvPr>
          <p:cNvSpPr txBox="1"/>
          <p:nvPr/>
        </p:nvSpPr>
        <p:spPr>
          <a:xfrm>
            <a:off x="5312770" y="1740952"/>
            <a:ext cx="153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55975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6070" y="1598601"/>
            <a:ext cx="6014661" cy="1764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7042" y="766187"/>
            <a:ext cx="3682407" cy="42596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2691" spc="-9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</a:t>
            </a:r>
            <a:r>
              <a:rPr sz="2691" spc="-19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91" spc="-19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91" spc="-2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sz="269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3036" y="3363311"/>
            <a:ext cx="8760511" cy="1973391"/>
          </a:xfrm>
          <a:prstGeom prst="rect">
            <a:avLst/>
          </a:prstGeom>
        </p:spPr>
        <p:txBody>
          <a:bodyPr vert="horz" wrap="square" lIns="0" tIns="125506" rIns="0" bIns="0" rtlCol="0">
            <a:spAutoFit/>
          </a:bodyPr>
          <a:lstStyle/>
          <a:p>
            <a:pPr marL="296396" marR="0" lvl="0" indent="-285750" algn="l" defTabSz="914400" rtl="0" eaLnBrk="1" fontAlgn="auto" latinLnBrk="0" hangingPunct="1">
              <a:lnSpc>
                <a:spcPct val="100000"/>
              </a:lnSpc>
              <a:spcBef>
                <a:spcPts val="9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261111" algn="l"/>
              </a:tabLst>
              <a:defRPr/>
            </a:pPr>
            <a:r>
              <a:rPr kumimoji="0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Triplet</a:t>
            </a:r>
            <a:r>
              <a:rPr kumimoji="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Loss</a:t>
            </a:r>
            <a:r>
              <a:rPr kumimoji="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minimizes</a:t>
            </a:r>
            <a:r>
              <a:rPr kumimoji="0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distance</a:t>
            </a:r>
            <a:r>
              <a:rPr kumimoji="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between</a:t>
            </a:r>
            <a:r>
              <a:rPr kumimoji="0" b="0" i="0" u="none" strike="noStrike" kern="1200" cap="none" spc="-10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</a:t>
            </a:r>
            <a:r>
              <a:rPr kumimoji="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anchor</a:t>
            </a:r>
            <a:r>
              <a:rPr kumimoji="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and</a:t>
            </a:r>
            <a:r>
              <a:rPr kumimoji="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</a:t>
            </a:r>
            <a:r>
              <a:rPr kumimoji="0" b="0" i="0" u="none" strike="noStrike" kern="1200" cap="none" spc="-10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positive.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296396" marR="0" lvl="0" indent="-285750" algn="l" defTabSz="914400" rtl="0" eaLnBrk="1" fontAlgn="auto" latinLnBrk="0" hangingPunct="1">
              <a:lnSpc>
                <a:spcPct val="100000"/>
              </a:lnSpc>
              <a:spcBef>
                <a:spcPts val="90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261111" algn="l"/>
              </a:tabLst>
              <a:defRPr/>
            </a:pPr>
            <a:r>
              <a:rPr kumimoji="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Maximizes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distance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between</a:t>
            </a:r>
            <a:r>
              <a:rPr kumimoji="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anchor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and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</a:t>
            </a:r>
            <a:r>
              <a:rPr kumimoji="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negative.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296396" marR="0" lvl="0" indent="-285750" algn="l" defTabSz="914400" rtl="0" eaLnBrk="1" fontAlgn="auto" latinLnBrk="0" hangingPunct="1">
              <a:lnSpc>
                <a:spcPct val="100000"/>
              </a:lnSpc>
              <a:spcBef>
                <a:spcPts val="90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261111" algn="l"/>
              </a:tabLst>
              <a:defRPr/>
            </a:pPr>
            <a:r>
              <a:rPr kumimoji="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Compact</a:t>
            </a:r>
            <a:r>
              <a:rPr kumimoji="0" b="0" i="0" u="none" strike="noStrike" kern="1200" cap="none" spc="-14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clusters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of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embedding</a:t>
            </a:r>
            <a:r>
              <a:rPr kumimoji="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of</a:t>
            </a:r>
            <a:r>
              <a:rPr kumimoji="0" b="0" i="0" u="none" strike="noStrike" kern="1200" cap="none" spc="-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same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person.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310419" marR="0" lvl="0" indent="-299213" algn="l" defTabSz="914400" rtl="0" eaLnBrk="1" fontAlgn="auto" latinLnBrk="0" hangingPunct="1">
              <a:lnSpc>
                <a:spcPct val="100000"/>
              </a:lnSpc>
              <a:spcBef>
                <a:spcPts val="90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310419" algn="l"/>
              </a:tabLst>
              <a:defRPr/>
            </a:pPr>
            <a:r>
              <a:rPr kumimoji="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Pictures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of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same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person</a:t>
            </a:r>
            <a:r>
              <a:rPr kumimoji="0" b="0" i="0" u="none" strike="noStrike" kern="1200" cap="none" spc="-1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become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close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to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each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10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other.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296396" marR="0" lvl="0" indent="-285750" algn="l" defTabSz="914400" rtl="0" eaLnBrk="1" fontAlgn="auto" latinLnBrk="0" hangingPunct="1">
              <a:lnSpc>
                <a:spcPct val="10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261111" algn="l"/>
              </a:tabLst>
              <a:defRPr/>
            </a:pPr>
            <a:r>
              <a:rPr kumimoji="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Pictures</a:t>
            </a:r>
            <a:r>
              <a:rPr kumimoji="0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of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different</a:t>
            </a:r>
            <a:r>
              <a:rPr kumimoji="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persons</a:t>
            </a:r>
            <a:r>
              <a:rPr kumimoji="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are</a:t>
            </a:r>
            <a:r>
              <a:rPr kumimoji="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far</a:t>
            </a:r>
            <a:r>
              <a:rPr kumimoji="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from</a:t>
            </a:r>
            <a:r>
              <a:rPr kumimoji="0" b="0" i="0" u="none" strike="noStrike" kern="1200" cap="none" spc="-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each</a:t>
            </a:r>
            <a:r>
              <a:rPr kumimoji="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10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other.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322312"/>
            <a:ext cx="12444247" cy="42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2961" marR="1568346" lvl="0" defTabSz="914400">
              <a:lnSpc>
                <a:spcPct val="101499"/>
              </a:lnSpc>
              <a:spcBef>
                <a:spcPts val="825"/>
              </a:spcBef>
              <a:defRPr/>
            </a:pPr>
            <a:r>
              <a:rPr lang="en-US" sz="1100" spc="-40" dirty="0">
                <a:solidFill>
                  <a:prstClr val="black"/>
                </a:solidFill>
                <a:latin typeface="Trebuchet MS"/>
                <a:cs typeface="Trebuchet MS"/>
              </a:rPr>
              <a:t>Image </a:t>
            </a:r>
            <a:r>
              <a:rPr lang="en-US" sz="1100" spc="-49" dirty="0">
                <a:solidFill>
                  <a:prstClr val="black"/>
                </a:solidFill>
                <a:latin typeface="Trebuchet MS"/>
                <a:cs typeface="Trebuchet MS"/>
              </a:rPr>
              <a:t>Source: </a:t>
            </a:r>
            <a:r>
              <a:rPr lang="en-US" sz="1100" spc="-71" dirty="0" err="1">
                <a:solidFill>
                  <a:prstClr val="black"/>
                </a:solidFill>
                <a:latin typeface="Trebuchet MS"/>
                <a:cs typeface="Trebuchet MS"/>
              </a:rPr>
              <a:t>Schroff</a:t>
            </a:r>
            <a:r>
              <a:rPr lang="en-US" sz="1100" spc="-71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lang="en-US" sz="1100" spc="-62" dirty="0">
                <a:solidFill>
                  <a:prstClr val="black"/>
                </a:solidFill>
                <a:latin typeface="Trebuchet MS"/>
                <a:cs typeface="Trebuchet MS"/>
              </a:rPr>
              <a:t>Florian, </a:t>
            </a:r>
            <a:r>
              <a:rPr lang="en-US" sz="1100" spc="-40" dirty="0">
                <a:solidFill>
                  <a:prstClr val="black"/>
                </a:solidFill>
                <a:latin typeface="Trebuchet MS"/>
                <a:cs typeface="Trebuchet MS"/>
              </a:rPr>
              <a:t>Dmitry </a:t>
            </a:r>
            <a:r>
              <a:rPr lang="en-US" sz="1100" spc="-62" dirty="0" err="1">
                <a:solidFill>
                  <a:prstClr val="black"/>
                </a:solidFill>
                <a:latin typeface="Trebuchet MS"/>
                <a:cs typeface="Trebuchet MS"/>
              </a:rPr>
              <a:t>Kalenichenko</a:t>
            </a:r>
            <a:r>
              <a:rPr lang="en-US" sz="1100" spc="-62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lang="en-US" sz="1100" spc="-31" dirty="0">
                <a:solidFill>
                  <a:prstClr val="black"/>
                </a:solidFill>
                <a:latin typeface="Trebuchet MS"/>
                <a:cs typeface="Trebuchet MS"/>
              </a:rPr>
              <a:t>and </a:t>
            </a:r>
            <a:r>
              <a:rPr lang="en-US" sz="1100" spc="-62" dirty="0">
                <a:solidFill>
                  <a:prstClr val="black"/>
                </a:solidFill>
                <a:latin typeface="Trebuchet MS"/>
                <a:cs typeface="Trebuchet MS"/>
              </a:rPr>
              <a:t>James  </a:t>
            </a:r>
            <a:r>
              <a:rPr lang="en-US" sz="1100" spc="-53" dirty="0" err="1">
                <a:solidFill>
                  <a:prstClr val="black"/>
                </a:solidFill>
                <a:latin typeface="Trebuchet MS"/>
                <a:cs typeface="Trebuchet MS"/>
              </a:rPr>
              <a:t>Philbin</a:t>
            </a:r>
            <a:r>
              <a:rPr lang="en-US" sz="1100" spc="-53" dirty="0">
                <a:solidFill>
                  <a:prstClr val="black"/>
                </a:solidFill>
                <a:latin typeface="Trebuchet MS"/>
                <a:cs typeface="Trebuchet MS"/>
              </a:rPr>
              <a:t>. "</a:t>
            </a:r>
            <a:r>
              <a:rPr lang="en-US" sz="1100" spc="-53" dirty="0" err="1">
                <a:solidFill>
                  <a:prstClr val="black"/>
                </a:solidFill>
                <a:latin typeface="Trebuchet MS"/>
                <a:cs typeface="Trebuchet MS"/>
              </a:rPr>
              <a:t>Facenet</a:t>
            </a:r>
            <a:r>
              <a:rPr lang="en-US" sz="1100" spc="-53" dirty="0">
                <a:solidFill>
                  <a:prstClr val="black"/>
                </a:solidFill>
                <a:latin typeface="Trebuchet MS"/>
                <a:cs typeface="Trebuchet MS"/>
              </a:rPr>
              <a:t>: </a:t>
            </a:r>
            <a:r>
              <a:rPr lang="en-US" sz="1100" spc="-4" dirty="0">
                <a:solidFill>
                  <a:prstClr val="black"/>
                </a:solidFill>
                <a:latin typeface="Trebuchet MS"/>
                <a:cs typeface="Trebuchet MS"/>
              </a:rPr>
              <a:t>A </a:t>
            </a:r>
            <a:r>
              <a:rPr lang="en-US" sz="1100" spc="-49" dirty="0">
                <a:solidFill>
                  <a:prstClr val="black"/>
                </a:solidFill>
                <a:latin typeface="Trebuchet MS"/>
                <a:cs typeface="Trebuchet MS"/>
              </a:rPr>
              <a:t>unified </a:t>
            </a:r>
            <a:r>
              <a:rPr lang="en-US" sz="1100" spc="-40" dirty="0">
                <a:solidFill>
                  <a:prstClr val="black"/>
                </a:solidFill>
                <a:latin typeface="Trebuchet MS"/>
                <a:cs typeface="Trebuchet MS"/>
              </a:rPr>
              <a:t>embedding </a:t>
            </a:r>
            <a:r>
              <a:rPr lang="en-US" sz="1100" spc="-49" dirty="0">
                <a:solidFill>
                  <a:prstClr val="black"/>
                </a:solidFill>
                <a:latin typeface="Trebuchet MS"/>
                <a:cs typeface="Trebuchet MS"/>
              </a:rPr>
              <a:t>for </a:t>
            </a:r>
            <a:r>
              <a:rPr lang="en-US" sz="1100" spc="-66" dirty="0">
                <a:solidFill>
                  <a:prstClr val="black"/>
                </a:solidFill>
                <a:latin typeface="Trebuchet MS"/>
                <a:cs typeface="Trebuchet MS"/>
              </a:rPr>
              <a:t>face </a:t>
            </a:r>
            <a:r>
              <a:rPr lang="en-US" sz="1100" spc="-44" dirty="0">
                <a:solidFill>
                  <a:prstClr val="black"/>
                </a:solidFill>
                <a:latin typeface="Trebuchet MS"/>
                <a:cs typeface="Trebuchet MS"/>
              </a:rPr>
              <a:t>recognition </a:t>
            </a:r>
            <a:r>
              <a:rPr lang="en-US" sz="1100" spc="-31" dirty="0">
                <a:solidFill>
                  <a:prstClr val="black"/>
                </a:solidFill>
                <a:latin typeface="Trebuchet MS"/>
                <a:cs typeface="Trebuchet MS"/>
              </a:rPr>
              <a:t>and  </a:t>
            </a:r>
            <a:r>
              <a:rPr lang="en-US" sz="1100" spc="-44" dirty="0">
                <a:solidFill>
                  <a:prstClr val="black"/>
                </a:solidFill>
                <a:latin typeface="Trebuchet MS"/>
                <a:cs typeface="Trebuchet MS"/>
              </a:rPr>
              <a:t>clustering." </a:t>
            </a:r>
            <a:r>
              <a:rPr lang="en-US" sz="1100" spc="-26" dirty="0">
                <a:solidFill>
                  <a:prstClr val="black"/>
                </a:solidFill>
                <a:latin typeface="Trebuchet MS"/>
                <a:cs typeface="Trebuchet MS"/>
              </a:rPr>
              <a:t>In </a:t>
            </a:r>
            <a:r>
              <a:rPr lang="en-US" sz="1100" i="1" spc="-62" dirty="0">
                <a:solidFill>
                  <a:prstClr val="black"/>
                </a:solidFill>
                <a:latin typeface="Arial"/>
                <a:cs typeface="Arial"/>
              </a:rPr>
              <a:t>Proceedings </a:t>
            </a:r>
            <a:r>
              <a:rPr lang="en-US" sz="1100" i="1" spc="-4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lang="en-US" sz="1100" i="1" spc="-22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lang="en-US" sz="1100" i="1" spc="-159" dirty="0">
                <a:solidFill>
                  <a:prstClr val="black"/>
                </a:solidFill>
                <a:latin typeface="Arial"/>
                <a:cs typeface="Arial"/>
              </a:rPr>
              <a:t>IEEE </a:t>
            </a:r>
            <a:r>
              <a:rPr lang="en-US" sz="1100" i="1" spc="-53" dirty="0">
                <a:solidFill>
                  <a:prstClr val="black"/>
                </a:solidFill>
                <a:latin typeface="Arial"/>
                <a:cs typeface="Arial"/>
              </a:rPr>
              <a:t>conference </a:t>
            </a:r>
            <a:r>
              <a:rPr lang="en-US" sz="1100" i="1" spc="-44" dirty="0">
                <a:solidFill>
                  <a:prstClr val="black"/>
                </a:solidFill>
                <a:latin typeface="Arial"/>
                <a:cs typeface="Arial"/>
              </a:rPr>
              <a:t>on </a:t>
            </a:r>
            <a:r>
              <a:rPr lang="en-US" sz="1100" i="1" spc="-35" dirty="0">
                <a:solidFill>
                  <a:prstClr val="black"/>
                </a:solidFill>
                <a:latin typeface="Arial"/>
                <a:cs typeface="Arial"/>
              </a:rPr>
              <a:t>computer  </a:t>
            </a:r>
            <a:r>
              <a:rPr lang="en-US" sz="1100" i="1" spc="-40" dirty="0">
                <a:solidFill>
                  <a:prstClr val="black"/>
                </a:solidFill>
                <a:latin typeface="Arial"/>
                <a:cs typeface="Arial"/>
              </a:rPr>
              <a:t>vision </a:t>
            </a:r>
            <a:r>
              <a:rPr lang="en-US" sz="1100" i="1" spc="-44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lang="en-US" sz="1100" i="1" spc="-13" dirty="0">
                <a:solidFill>
                  <a:prstClr val="black"/>
                </a:solidFill>
                <a:latin typeface="Arial"/>
                <a:cs typeface="Arial"/>
              </a:rPr>
              <a:t>pattern </a:t>
            </a:r>
            <a:r>
              <a:rPr lang="en-US" sz="1100" i="1" spc="-40" dirty="0">
                <a:solidFill>
                  <a:prstClr val="black"/>
                </a:solidFill>
                <a:latin typeface="Arial"/>
                <a:cs typeface="Arial"/>
              </a:rPr>
              <a:t>recognition</a:t>
            </a:r>
            <a:r>
              <a:rPr lang="en-US" sz="1100" spc="-40" dirty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lang="en-US" sz="1100" spc="-62" dirty="0">
                <a:solidFill>
                  <a:prstClr val="black"/>
                </a:solidFill>
                <a:latin typeface="Trebuchet MS"/>
                <a:cs typeface="Trebuchet MS"/>
              </a:rPr>
              <a:t>pp. </a:t>
            </a:r>
            <a:r>
              <a:rPr lang="en-US" sz="1100" spc="-35" dirty="0">
                <a:solidFill>
                  <a:prstClr val="black"/>
                </a:solidFill>
                <a:latin typeface="Trebuchet MS"/>
                <a:cs typeface="Trebuchet MS"/>
              </a:rPr>
              <a:t>815‐823.</a:t>
            </a:r>
            <a:r>
              <a:rPr lang="en-US" sz="1100" spc="-22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lang="en-US" sz="1100" spc="-35" dirty="0">
                <a:solidFill>
                  <a:prstClr val="black"/>
                </a:solidFill>
                <a:latin typeface="Trebuchet MS"/>
                <a:cs typeface="Trebuchet MS"/>
              </a:rPr>
              <a:t>2015.</a:t>
            </a:r>
            <a:endParaRPr lang="en-US" sz="110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353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339" y="726347"/>
            <a:ext cx="5186083" cy="47014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2956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</a:t>
            </a:r>
            <a:r>
              <a:rPr sz="2956" spc="-212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56" spc="-212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956" spc="-1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sz="29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5515" y="2463378"/>
            <a:ext cx="9567623" cy="3133814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582146" marR="0" lvl="0" indent="-571500" algn="l" defTabSz="91440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388865" algn="l"/>
                <a:tab pos="389425" algn="l"/>
              </a:tabLst>
              <a:defRPr/>
            </a:pPr>
            <a:r>
              <a:rPr kumimoji="0" sz="240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Selecting</a:t>
            </a:r>
            <a:r>
              <a:rPr kumimoji="0" sz="2400" b="0" i="0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all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possible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triplets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would</a:t>
            </a:r>
            <a:r>
              <a:rPr kumimoji="0" sz="2400" b="0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result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in</a:t>
            </a:r>
            <a:r>
              <a:rPr kumimoji="0" sz="2400" b="0" i="0" u="none" strike="noStrike" kern="1200" cap="none" spc="-14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many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triplets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that</a:t>
            </a:r>
            <a:r>
              <a:rPr kumimoji="0" lang="en-US" sz="24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satisfy </a:t>
            </a:r>
          </a:p>
          <a:p>
            <a:pPr marL="10646" marR="0" lvl="0" algn="l" defTabSz="91440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tabLst>
                <a:tab pos="388865" algn="l"/>
                <a:tab pos="389425" algn="l"/>
              </a:tabLst>
              <a:defRPr/>
            </a:pPr>
            <a:r>
              <a:rPr lang="en-US" sz="2400" spc="-93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			</a:t>
            </a:r>
            <a:endParaRPr kumimoji="0" lang="en-US" sz="2400" b="0" i="0" u="none" strike="noStrike" kern="1200" cap="none" spc="-93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582146" marR="0" lvl="0" indent="-571500" algn="l" defTabSz="91440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388865" algn="l"/>
                <a:tab pos="389425" algn="l"/>
              </a:tabLst>
              <a:defRPr/>
            </a:pPr>
            <a:endParaRPr lang="en-US" sz="2400" spc="-93" dirty="0">
              <a:solidFill>
                <a:prstClr val="black"/>
              </a:solidFill>
              <a:latin typeface="Calibri" panose="020F0502020204030204" pitchFamily="34" charset="0"/>
              <a:cs typeface="Trebuchet MS"/>
            </a:endParaRPr>
          </a:p>
          <a:p>
            <a:pPr marL="582146" marR="4483" lvl="0" indent="-571500" defTabSz="914400">
              <a:lnSpc>
                <a:spcPct val="100400"/>
              </a:lnSpc>
              <a:spcBef>
                <a:spcPts val="84"/>
              </a:spcBef>
              <a:buFont typeface="+mj-lt"/>
              <a:buAutoNum type="romanLcPeriod"/>
              <a:tabLst>
                <a:tab pos="388865" algn="l"/>
                <a:tab pos="389425" algn="l"/>
              </a:tabLst>
              <a:defRPr/>
            </a:pPr>
            <a:r>
              <a:rPr lang="en-US" sz="2400" spc="-93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These</a:t>
            </a:r>
            <a:r>
              <a:rPr lang="en-US" sz="2400" spc="-150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97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triplets</a:t>
            </a:r>
            <a:r>
              <a:rPr lang="en-US" sz="2400" spc="-141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71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would</a:t>
            </a:r>
            <a:r>
              <a:rPr lang="en-US" sz="2400" spc="-146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62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not</a:t>
            </a:r>
            <a:r>
              <a:rPr lang="en-US" sz="2400" spc="-150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93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contribute</a:t>
            </a:r>
            <a:r>
              <a:rPr lang="en-US" sz="2400" spc="-141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79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to</a:t>
            </a:r>
            <a:r>
              <a:rPr lang="en-US" sz="2400" spc="-146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88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the</a:t>
            </a:r>
            <a:r>
              <a:rPr lang="en-US" sz="2400" spc="-141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93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training</a:t>
            </a:r>
            <a:r>
              <a:rPr lang="en-US" sz="2400" spc="-150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66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and</a:t>
            </a:r>
            <a:r>
              <a:rPr lang="en-US" sz="2400" spc="-141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88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result</a:t>
            </a:r>
            <a:r>
              <a:rPr lang="en-US" sz="2400" spc="-128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79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in  </a:t>
            </a:r>
            <a:r>
              <a:rPr lang="en-US" sz="2400" spc="-75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slower </a:t>
            </a:r>
            <a:r>
              <a:rPr lang="en-US" sz="2400" spc="-106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convergence, </a:t>
            </a:r>
            <a:r>
              <a:rPr lang="en-US" sz="2400" spc="-62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as </a:t>
            </a:r>
            <a:r>
              <a:rPr lang="en-US" sz="2400" spc="-88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they </a:t>
            </a:r>
            <a:r>
              <a:rPr lang="en-US" sz="2400" spc="-71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would </a:t>
            </a:r>
            <a:r>
              <a:rPr lang="en-US" sz="2400" spc="-110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still </a:t>
            </a:r>
            <a:r>
              <a:rPr lang="en-US" sz="2400" spc="-79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be </a:t>
            </a:r>
            <a:r>
              <a:rPr lang="en-US" sz="2400" spc="-66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passed through </a:t>
            </a:r>
            <a:r>
              <a:rPr lang="en-US" sz="2400" spc="-88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the  </a:t>
            </a:r>
            <a:r>
              <a:rPr lang="en-US" sz="2400" spc="-101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network.</a:t>
            </a: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cs typeface="Trebuchet MS"/>
            </a:endParaRPr>
          </a:p>
          <a:p>
            <a:pPr marL="410696" marR="647174" lvl="0" indent="-400050" defTabSz="914400">
              <a:lnSpc>
                <a:spcPct val="100400"/>
              </a:lnSpc>
              <a:spcBef>
                <a:spcPts val="878"/>
              </a:spcBef>
              <a:buFont typeface="+mj-lt"/>
              <a:buAutoNum type="romanLcPeriod"/>
              <a:tabLst>
                <a:tab pos="447699" algn="l"/>
                <a:tab pos="448259" algn="l"/>
              </a:tabLst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</a:rPr>
              <a:t>	</a:t>
            </a:r>
            <a:r>
              <a:rPr lang="en-US" sz="2400" spc="-93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It</a:t>
            </a:r>
            <a:r>
              <a:rPr lang="en-US" sz="2400" spc="-154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71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is</a:t>
            </a:r>
            <a:r>
              <a:rPr lang="en-US" sz="2400" spc="-154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110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crucial</a:t>
            </a:r>
            <a:r>
              <a:rPr lang="en-US" sz="2400" spc="-150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79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to</a:t>
            </a:r>
            <a:r>
              <a:rPr lang="en-US" sz="2400" spc="-154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106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select</a:t>
            </a:r>
            <a:r>
              <a:rPr lang="en-US" sz="2400" spc="-150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79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hard</a:t>
            </a:r>
            <a:r>
              <a:rPr lang="en-US" sz="2400" spc="-146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110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triplets,</a:t>
            </a:r>
            <a:r>
              <a:rPr lang="en-US" sz="2400" spc="-150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106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that</a:t>
            </a:r>
            <a:r>
              <a:rPr lang="en-US" sz="2400" spc="-141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101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are</a:t>
            </a:r>
            <a:r>
              <a:rPr lang="en-US" sz="2400" spc="-150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115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active</a:t>
            </a:r>
            <a:r>
              <a:rPr lang="en-US" sz="2400" spc="-150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66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and</a:t>
            </a:r>
            <a:r>
              <a:rPr lang="en-US" sz="2400" spc="-137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101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can  </a:t>
            </a:r>
            <a:r>
              <a:rPr lang="en-US" sz="2400" spc="-97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therefore </a:t>
            </a:r>
            <a:r>
              <a:rPr lang="en-US" sz="2400" spc="-93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contribute </a:t>
            </a:r>
            <a:r>
              <a:rPr lang="en-US" sz="2400" spc="-79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to </a:t>
            </a:r>
            <a:r>
              <a:rPr lang="en-US" sz="2400" spc="-75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improving </a:t>
            </a:r>
            <a:r>
              <a:rPr lang="en-US" sz="2400" spc="-88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the</a:t>
            </a:r>
            <a:r>
              <a:rPr lang="en-US" sz="2400" spc="-424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 </a:t>
            </a:r>
            <a:r>
              <a:rPr lang="en-US" sz="2400" spc="-106" dirty="0">
                <a:solidFill>
                  <a:prstClr val="black"/>
                </a:solidFill>
                <a:latin typeface="Calibri" panose="020F0502020204030204" pitchFamily="34" charset="0"/>
                <a:cs typeface="Trebuchet MS"/>
              </a:rPr>
              <a:t>model.</a:t>
            </a: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cs typeface="Trebuchet MS"/>
            </a:endParaRPr>
          </a:p>
          <a:p>
            <a:pPr marL="582146" marR="0" lvl="0" indent="-571500" algn="l" defTabSz="914400" rtl="0" eaLnBrk="1" fontAlgn="auto" latinLnBrk="0" hangingPunct="1">
              <a:lnSpc>
                <a:spcPct val="100000"/>
              </a:lnSpc>
              <a:spcBef>
                <a:spcPts val="97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388865" algn="l"/>
                <a:tab pos="389425" algn="l"/>
              </a:tabLst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0964" y="6500431"/>
            <a:ext cx="4093509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6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Image </a:t>
            </a:r>
            <a:r>
              <a:rPr kumimoji="0" sz="1456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Source:</a:t>
            </a:r>
            <a:r>
              <a:rPr kumimoji="0" sz="1456" b="0" i="0" u="none" strike="noStrike" kern="1200" cap="none" spc="-19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6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https://omoindrot.github.io/triplet‐loss</a:t>
            </a:r>
            <a:endParaRPr kumimoji="0" sz="145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3F55BAA-960C-4C40-A0FC-B75C3CA10ED8}"/>
              </a:ext>
            </a:extLst>
          </p:cNvPr>
          <p:cNvSpPr/>
          <p:nvPr/>
        </p:nvSpPr>
        <p:spPr>
          <a:xfrm>
            <a:off x="4657837" y="3216245"/>
            <a:ext cx="63874" cy="201706"/>
          </a:xfrm>
          <a:custGeom>
            <a:avLst/>
            <a:gdLst/>
            <a:ahLst/>
            <a:cxnLst/>
            <a:rect l="l" t="t" r="r" b="b"/>
            <a:pathLst>
              <a:path w="72389" h="228600">
                <a:moveTo>
                  <a:pt x="19050" y="0"/>
                </a:moveTo>
                <a:lnTo>
                  <a:pt x="0" y="0"/>
                </a:lnTo>
                <a:lnTo>
                  <a:pt x="0" y="228600"/>
                </a:lnTo>
                <a:lnTo>
                  <a:pt x="19050" y="228600"/>
                </a:lnTo>
                <a:lnTo>
                  <a:pt x="19050" y="0"/>
                </a:lnTo>
                <a:close/>
              </a:path>
              <a:path w="72389" h="228600">
                <a:moveTo>
                  <a:pt x="72390" y="0"/>
                </a:moveTo>
                <a:lnTo>
                  <a:pt x="53340" y="0"/>
                </a:lnTo>
                <a:lnTo>
                  <a:pt x="53340" y="228600"/>
                </a:lnTo>
                <a:lnTo>
                  <a:pt x="72390" y="228600"/>
                </a:lnTo>
                <a:lnTo>
                  <a:pt x="7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DE041DD-19C4-4810-979A-AAA2A0B1AA27}"/>
              </a:ext>
            </a:extLst>
          </p:cNvPr>
          <p:cNvSpPr/>
          <p:nvPr/>
        </p:nvSpPr>
        <p:spPr>
          <a:xfrm>
            <a:off x="3160507" y="3216245"/>
            <a:ext cx="63874" cy="201706"/>
          </a:xfrm>
          <a:custGeom>
            <a:avLst/>
            <a:gdLst/>
            <a:ahLst/>
            <a:cxnLst/>
            <a:rect l="l" t="t" r="r" b="b"/>
            <a:pathLst>
              <a:path w="72389" h="228600">
                <a:moveTo>
                  <a:pt x="19050" y="0"/>
                </a:moveTo>
                <a:lnTo>
                  <a:pt x="0" y="0"/>
                </a:lnTo>
                <a:lnTo>
                  <a:pt x="0" y="228600"/>
                </a:lnTo>
                <a:lnTo>
                  <a:pt x="19050" y="228600"/>
                </a:lnTo>
                <a:lnTo>
                  <a:pt x="19050" y="0"/>
                </a:lnTo>
                <a:close/>
              </a:path>
              <a:path w="72389" h="228600">
                <a:moveTo>
                  <a:pt x="72390" y="0"/>
                </a:moveTo>
                <a:lnTo>
                  <a:pt x="53340" y="0"/>
                </a:lnTo>
                <a:lnTo>
                  <a:pt x="53340" y="228600"/>
                </a:lnTo>
                <a:lnTo>
                  <a:pt x="72390" y="228600"/>
                </a:lnTo>
                <a:lnTo>
                  <a:pt x="7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924959B-2923-4AE3-A179-72CDCEDBBC19}"/>
              </a:ext>
            </a:extLst>
          </p:cNvPr>
          <p:cNvSpPr txBox="1"/>
          <p:nvPr/>
        </p:nvSpPr>
        <p:spPr>
          <a:xfrm>
            <a:off x="3217656" y="3147218"/>
            <a:ext cx="1447240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21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𝑓(𝑥</a:t>
            </a:r>
            <a:r>
              <a:rPr kumimoji="0" sz="1919" b="0" i="0" u="none" strike="noStrike" kern="1200" cap="none" spc="-205" normalizeH="0" baseline="28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</a:t>
            </a:r>
            <a:r>
              <a:rPr kumimoji="0" sz="1721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)—</a:t>
            </a:r>
            <a:r>
              <a:rPr kumimoji="0" sz="1721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21" b="0" i="0" u="none" strike="noStrike" kern="1200" cap="none" spc="-2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𝑓(𝑥</a:t>
            </a:r>
            <a:r>
              <a:rPr kumimoji="0" sz="1919" b="0" i="0" u="none" strike="noStrike" kern="1200" cap="none" spc="-324" normalizeH="0" baseline="28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</a:t>
            </a:r>
            <a:r>
              <a:rPr kumimoji="0" sz="1721" b="0" i="0" u="none" strike="noStrike" kern="1200" cap="none" spc="-2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)</a:t>
            </a:r>
            <a:endParaRPr kumimoji="0" sz="172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A3E1A70-7C2B-4B5F-90B6-794251F371C5}"/>
              </a:ext>
            </a:extLst>
          </p:cNvPr>
          <p:cNvSpPr txBox="1"/>
          <p:nvPr/>
        </p:nvSpPr>
        <p:spPr>
          <a:xfrm>
            <a:off x="4737399" y="3256138"/>
            <a:ext cx="116541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79" b="0" i="0" u="none" strike="noStrike" kern="1200" cap="none" spc="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</a:t>
            </a:r>
            <a:endParaRPr kumimoji="0" sz="12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618D2866-B9D9-47B9-B8A3-8495FFA3E726}"/>
              </a:ext>
            </a:extLst>
          </p:cNvPr>
          <p:cNvSpPr txBox="1"/>
          <p:nvPr/>
        </p:nvSpPr>
        <p:spPr>
          <a:xfrm>
            <a:off x="4714987" y="3147218"/>
            <a:ext cx="849406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19" b="0" i="0" u="none" strike="noStrike" kern="1200" cap="none" spc="33" normalizeH="0" baseline="28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 </a:t>
            </a:r>
            <a:r>
              <a:rPr kumimoji="0" sz="1721" b="0" i="0" u="none" strike="noStrike" kern="1200" cap="none" spc="1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+</a:t>
            </a:r>
            <a:r>
              <a:rPr kumimoji="0" sz="1721" b="0" i="0" u="none" strike="noStrike" kern="1200" cap="none" spc="4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21" b="0" i="0" u="none" strike="noStrike" kern="1200" cap="none" spc="-6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𝛼</a:t>
            </a:r>
            <a:r>
              <a:rPr kumimoji="0" sz="1721" b="0" i="0" u="none" strike="noStrike" kern="1200" cap="none" spc="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endParaRPr kumimoji="0" sz="172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61560D9B-91E4-4D2B-836B-183B1219434F}"/>
              </a:ext>
            </a:extLst>
          </p:cNvPr>
          <p:cNvSpPr/>
          <p:nvPr/>
        </p:nvSpPr>
        <p:spPr>
          <a:xfrm>
            <a:off x="7169075" y="3216245"/>
            <a:ext cx="63874" cy="201706"/>
          </a:xfrm>
          <a:custGeom>
            <a:avLst/>
            <a:gdLst/>
            <a:ahLst/>
            <a:cxnLst/>
            <a:rect l="l" t="t" r="r" b="b"/>
            <a:pathLst>
              <a:path w="72389" h="228600">
                <a:moveTo>
                  <a:pt x="19050" y="0"/>
                </a:moveTo>
                <a:lnTo>
                  <a:pt x="0" y="0"/>
                </a:lnTo>
                <a:lnTo>
                  <a:pt x="0" y="228600"/>
                </a:lnTo>
                <a:lnTo>
                  <a:pt x="19050" y="228600"/>
                </a:lnTo>
                <a:lnTo>
                  <a:pt x="19050" y="0"/>
                </a:lnTo>
                <a:close/>
              </a:path>
              <a:path w="72389" h="228600">
                <a:moveTo>
                  <a:pt x="72390" y="0"/>
                </a:moveTo>
                <a:lnTo>
                  <a:pt x="53340" y="0"/>
                </a:lnTo>
                <a:lnTo>
                  <a:pt x="53340" y="228600"/>
                </a:lnTo>
                <a:lnTo>
                  <a:pt x="72390" y="228600"/>
                </a:lnTo>
                <a:lnTo>
                  <a:pt x="7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8228C49C-AC47-4076-9158-CEAFCA705E26}"/>
              </a:ext>
            </a:extLst>
          </p:cNvPr>
          <p:cNvSpPr/>
          <p:nvPr/>
        </p:nvSpPr>
        <p:spPr>
          <a:xfrm>
            <a:off x="5667711" y="3216245"/>
            <a:ext cx="63874" cy="201706"/>
          </a:xfrm>
          <a:custGeom>
            <a:avLst/>
            <a:gdLst/>
            <a:ahLst/>
            <a:cxnLst/>
            <a:rect l="l" t="t" r="r" b="b"/>
            <a:pathLst>
              <a:path w="72389" h="228600">
                <a:moveTo>
                  <a:pt x="19050" y="0"/>
                </a:moveTo>
                <a:lnTo>
                  <a:pt x="0" y="0"/>
                </a:lnTo>
                <a:lnTo>
                  <a:pt x="0" y="228600"/>
                </a:lnTo>
                <a:lnTo>
                  <a:pt x="19050" y="228600"/>
                </a:lnTo>
                <a:lnTo>
                  <a:pt x="19050" y="0"/>
                </a:lnTo>
                <a:close/>
              </a:path>
              <a:path w="72389" h="228600">
                <a:moveTo>
                  <a:pt x="72390" y="0"/>
                </a:moveTo>
                <a:lnTo>
                  <a:pt x="53340" y="0"/>
                </a:lnTo>
                <a:lnTo>
                  <a:pt x="53340" y="228600"/>
                </a:lnTo>
                <a:lnTo>
                  <a:pt x="72390" y="228600"/>
                </a:lnTo>
                <a:lnTo>
                  <a:pt x="7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439A71E5-16A7-41EE-AF8F-69F3BDF2A681}"/>
              </a:ext>
            </a:extLst>
          </p:cNvPr>
          <p:cNvSpPr txBox="1"/>
          <p:nvPr/>
        </p:nvSpPr>
        <p:spPr>
          <a:xfrm>
            <a:off x="5724861" y="3147218"/>
            <a:ext cx="1451162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 marR="0" lvl="0" indent="0" algn="l" defTabSz="914400" rtl="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21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𝑓(𝑥</a:t>
            </a:r>
            <a:r>
              <a:rPr kumimoji="0" sz="1919" b="0" i="0" u="none" strike="noStrike" kern="1200" cap="none" spc="-205" normalizeH="0" baseline="28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</a:t>
            </a:r>
            <a:r>
              <a:rPr kumimoji="0" sz="1721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)—</a:t>
            </a:r>
            <a:r>
              <a:rPr kumimoji="0" sz="1721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721" b="0" i="0" u="none" strike="noStrike" kern="1200" cap="none" spc="-2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𝑓(𝑥</a:t>
            </a:r>
            <a:r>
              <a:rPr kumimoji="0" sz="1919" b="0" i="0" u="none" strike="noStrike" kern="1200" cap="none" spc="-324" normalizeH="0" baseline="287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</a:t>
            </a:r>
            <a:r>
              <a:rPr kumimoji="0" sz="1721" b="0" i="0" u="none" strike="noStrike" kern="1200" cap="none" spc="-2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)</a:t>
            </a:r>
            <a:endParaRPr kumimoji="0" sz="172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A8200A97-2A78-4DCC-AC62-10AE215565F3}"/>
              </a:ext>
            </a:extLst>
          </p:cNvPr>
          <p:cNvSpPr txBox="1"/>
          <p:nvPr/>
        </p:nvSpPr>
        <p:spPr>
          <a:xfrm>
            <a:off x="7248636" y="3121664"/>
            <a:ext cx="116541" cy="34417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ts val="1297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79" b="0" i="0" u="none" strike="noStrike" kern="1200" cap="none" spc="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</a:t>
            </a:r>
            <a:endParaRPr kumimoji="0" sz="12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1206" marR="0" lvl="0" indent="0" algn="l" defTabSz="914400" rtl="0" eaLnBrk="1" fontAlgn="auto" latinLnBrk="0" hangingPunct="1">
              <a:lnSpc>
                <a:spcPts val="12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79" b="0" i="0" u="none" strike="noStrike" kern="1200" cap="none" spc="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</a:t>
            </a:r>
            <a:endParaRPr kumimoji="0" sz="12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093A6-3009-4C19-B36C-894E7941DDAC}"/>
              </a:ext>
            </a:extLst>
          </p:cNvPr>
          <p:cNvSpPr txBox="1"/>
          <p:nvPr/>
        </p:nvSpPr>
        <p:spPr>
          <a:xfrm>
            <a:off x="5312770" y="3132432"/>
            <a:ext cx="153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10862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577" y="876991"/>
            <a:ext cx="6192035" cy="47014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2956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</a:t>
            </a:r>
            <a:r>
              <a:rPr sz="2956" spc="-212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6" spc="-1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sz="29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7686" y="2019300"/>
            <a:ext cx="6206378" cy="63553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8522" marR="4483" lvl="0" indent="-337875" algn="l" defTabSz="914400" rtl="0" eaLnBrk="1" fontAlgn="auto" latinLnBrk="0" hangingPunct="1">
              <a:lnSpc>
                <a:spcPct val="100400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349082" algn="l"/>
              </a:tabLst>
              <a:defRPr/>
            </a:pPr>
            <a:r>
              <a:rPr kumimoji="0" sz="203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</a:t>
            </a:r>
            <a:r>
              <a:rPr kumimoji="0" sz="203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3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order</a:t>
            </a:r>
            <a:r>
              <a:rPr kumimoji="0" sz="203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3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03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3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ensure</a:t>
            </a:r>
            <a:r>
              <a:rPr kumimoji="0" sz="203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3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fast</a:t>
            </a:r>
            <a:r>
              <a:rPr kumimoji="0" sz="2030" b="0" i="0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3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convergence</a:t>
            </a:r>
            <a:r>
              <a:rPr kumimoji="0" sz="2030" b="0" i="0" u="none" strike="noStrike" kern="1200" cap="none" spc="-16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3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it</a:t>
            </a:r>
            <a:r>
              <a:rPr kumimoji="0" sz="203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3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203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30" b="0" i="0" u="none" strike="noStrike" kern="1200" cap="none" spc="-10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crucial</a:t>
            </a:r>
            <a:r>
              <a:rPr kumimoji="0" sz="203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3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030" b="0" i="0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30" b="0" i="0" u="none" strike="noStrike" kern="1200" cap="none" spc="-10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select  </a:t>
            </a:r>
            <a:r>
              <a:rPr kumimoji="0" sz="203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triplets </a:t>
            </a:r>
            <a:r>
              <a:rPr kumimoji="0" sz="2030" b="0" i="0" u="none" strike="noStrike" kern="1200" cap="none" spc="-10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that </a:t>
            </a:r>
            <a:r>
              <a:rPr kumimoji="0" sz="2030" b="0" i="0" u="none" strike="noStrike" kern="1200" cap="none" spc="-10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violate </a:t>
            </a:r>
            <a:r>
              <a:rPr kumimoji="0" sz="2030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03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triplet </a:t>
            </a:r>
            <a:r>
              <a:rPr kumimoji="0" sz="203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constraint</a:t>
            </a:r>
            <a:r>
              <a:rPr kumimoji="0" sz="2030" b="0" i="0" u="none" strike="noStrike" kern="1200" cap="none" spc="-4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30" b="0" i="0" u="none" strike="noStrike" kern="1200" cap="none" spc="-2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sz="20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3736" y="5438886"/>
            <a:ext cx="4093509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6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Image </a:t>
            </a:r>
            <a:r>
              <a:rPr kumimoji="0" sz="1456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Source:</a:t>
            </a:r>
            <a:r>
              <a:rPr kumimoji="0" sz="1456" b="0" i="0" u="none" strike="noStrike" kern="1200" cap="none" spc="-19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6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https://omoindrot.github.io/triplet‐loss</a:t>
            </a:r>
            <a:endParaRPr kumimoji="0" sz="1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2268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306" y="1023790"/>
            <a:ext cx="4403094" cy="503627"/>
          </a:xfrm>
          <a:prstGeom prst="rect">
            <a:avLst/>
          </a:prstGeom>
        </p:spPr>
        <p:txBody>
          <a:bodyPr vert="horz" wrap="square" lIns="0" tIns="1456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5"/>
              </a:spcBef>
            </a:pPr>
            <a:r>
              <a:rPr sz="3177" spc="-10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Triplet</a:t>
            </a:r>
            <a:r>
              <a:rPr sz="3177" spc="-20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77" spc="-1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sz="31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95217" y="1472959"/>
            <a:ext cx="3072176" cy="3120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1088" y="6164099"/>
            <a:ext cx="4093509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6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Image </a:t>
            </a:r>
            <a:r>
              <a:rPr kumimoji="0" sz="1456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Source:</a:t>
            </a:r>
            <a:r>
              <a:rPr kumimoji="0" sz="1456" b="0" i="0" u="none" strike="noStrike" kern="1200" cap="none" spc="-19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6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https://omoindrot.github.io/triplet‐loss</a:t>
            </a:r>
            <a:endParaRPr kumimoji="0" sz="145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0659" y="2177649"/>
            <a:ext cx="5374333" cy="123416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67847" marR="4483" lvl="0" indent="-457200" algn="l" defTabSz="914400" rtl="0" eaLnBrk="1" fontAlgn="auto" latinLnBrk="0" hangingPunct="1">
              <a:lnSpc>
                <a:spcPct val="100400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>
                <a:tab pos="349082" algn="l"/>
              </a:tabLst>
              <a:defRPr/>
            </a:pPr>
            <a:r>
              <a:rPr kumimoji="0" sz="240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Selecting </a:t>
            </a:r>
            <a:r>
              <a:rPr kumimoji="0" sz="2400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hardest </a:t>
            </a:r>
            <a:r>
              <a:rPr kumimoji="0" sz="2400" b="0" i="0" u="none" strike="noStrike" kern="1200" cap="none" spc="-10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negative </a:t>
            </a:r>
            <a:r>
              <a:rPr kumimoji="0" sz="24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may collapse</a:t>
            </a:r>
            <a:r>
              <a:rPr kumimoji="0" sz="2400" b="0" i="0" u="none" strike="noStrike" kern="1200" cap="none" spc="-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  model: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f(x)=0.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467847" marR="0" lvl="0" indent="-457200" algn="l" defTabSz="914400" rtl="0" eaLnBrk="1" fontAlgn="auto" latinLnBrk="0" hangingPunct="1">
              <a:lnSpc>
                <a:spcPct val="100000"/>
              </a:lnSpc>
              <a:spcBef>
                <a:spcPts val="887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>
                <a:tab pos="349082" algn="l"/>
              </a:tabLst>
              <a:defRPr/>
            </a:pP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Select 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semi‐hard</a:t>
            </a:r>
            <a:r>
              <a:rPr kumimoji="0" sz="2400" b="0" i="0" u="none" strike="noStrike" kern="1200" cap="none" spc="-2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negative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098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552" y="721375"/>
            <a:ext cx="4422626" cy="503627"/>
          </a:xfrm>
          <a:prstGeom prst="rect">
            <a:avLst/>
          </a:prstGeom>
        </p:spPr>
        <p:txBody>
          <a:bodyPr vert="horz" wrap="square" lIns="0" tIns="1456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5"/>
              </a:spcBef>
            </a:pPr>
            <a:r>
              <a:rPr sz="3177" spc="-30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sz="3177" spc="-30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77" spc="-20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77" spc="-9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sz="31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2272" y="3629264"/>
            <a:ext cx="5771825" cy="2288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3484" y="1709415"/>
            <a:ext cx="7489451" cy="1044291"/>
          </a:xfrm>
          <a:prstGeom prst="rect">
            <a:avLst/>
          </a:prstGeom>
        </p:spPr>
        <p:txBody>
          <a:bodyPr vert="horz" wrap="square" lIns="0" tIns="125506" rIns="0" bIns="0" rtlCol="0">
            <a:spAutoFit/>
          </a:bodyPr>
          <a:lstStyle/>
          <a:p>
            <a:pPr marL="296396" marR="0" lvl="0" indent="-285750" algn="l" defTabSz="914400" rtl="0" eaLnBrk="1" fontAlgn="auto" latinLnBrk="0" hangingPunct="1">
              <a:lnSpc>
                <a:spcPct val="100000"/>
              </a:lnSpc>
              <a:spcBef>
                <a:spcPts val="9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272317" algn="l"/>
              </a:tabLst>
              <a:defRPr/>
            </a:pPr>
            <a:r>
              <a:rPr kumimoji="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Pass</a:t>
            </a:r>
            <a:r>
              <a:rPr kumimoji="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reference</a:t>
            </a:r>
            <a:r>
              <a:rPr kumimoji="0" b="0" i="0" u="none" strike="noStrike" kern="1200" cap="none" spc="-10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image</a:t>
            </a:r>
            <a:r>
              <a:rPr kumimoji="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and</a:t>
            </a:r>
            <a:r>
              <a:rPr kumimoji="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query</a:t>
            </a:r>
            <a:r>
              <a:rPr kumimoji="0" b="0" i="0" u="none" strike="noStrike" kern="1200" cap="none" spc="-10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image</a:t>
            </a:r>
            <a:r>
              <a:rPr kumimoji="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through</a:t>
            </a:r>
            <a:r>
              <a:rPr kumimoji="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embedding</a:t>
            </a:r>
            <a:r>
              <a:rPr kumimoji="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network.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296396" marR="0" lvl="0" indent="-285750" algn="l" defTabSz="914400" rtl="0" eaLnBrk="1" fontAlgn="auto" latinLnBrk="0" hangingPunct="1">
              <a:lnSpc>
                <a:spcPct val="100000"/>
              </a:lnSpc>
              <a:spcBef>
                <a:spcPts val="90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272317" algn="l"/>
              </a:tabLst>
              <a:defRPr/>
            </a:pPr>
            <a:r>
              <a:rPr kumimoji="0" b="0" i="0" u="none" strike="noStrike" kern="1200" cap="none" spc="-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Use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distance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between</a:t>
            </a:r>
            <a:r>
              <a:rPr kumimoji="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them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for</a:t>
            </a:r>
            <a:r>
              <a:rPr kumimoji="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verification.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0" marR="2140998" lvl="0" indent="0" algn="r" defTabSz="914400" rtl="0" eaLnBrk="1" fontAlgn="auto" latinLnBrk="0" hangingPunct="1">
              <a:lnSpc>
                <a:spcPct val="100000"/>
              </a:lnSpc>
              <a:spcBef>
                <a:spcPts val="4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7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4208" y="6472798"/>
            <a:ext cx="8828688" cy="21151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lvl="0" indent="0" algn="l" defTabSz="914400" rtl="0" eaLnBrk="1" fontAlgn="auto" latinLnBrk="0" hangingPunct="1">
              <a:lnSpc>
                <a:spcPct val="102400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79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Image </a:t>
            </a:r>
            <a:r>
              <a:rPr kumimoji="0" sz="1279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Source </a:t>
            </a:r>
            <a:r>
              <a:rPr kumimoji="0" sz="1279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  </a:t>
            </a:r>
            <a:r>
              <a:rPr kumimoji="0" sz="1279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ht</a:t>
            </a:r>
            <a:r>
              <a:rPr kumimoji="0" sz="1279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3"/>
              </a:rPr>
              <a:t>tps://www</a:t>
            </a:r>
            <a:r>
              <a:rPr kumimoji="0" sz="1279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.cours</a:t>
            </a:r>
            <a:r>
              <a:rPr kumimoji="0" sz="1279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3"/>
              </a:rPr>
              <a:t>era.org/learn/convolutional‐neur</a:t>
            </a:r>
            <a:r>
              <a:rPr kumimoji="0" sz="1279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al‐  </a:t>
            </a:r>
            <a:r>
              <a:rPr kumimoji="0" sz="1279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networks?specialization=deep‐learning</a:t>
            </a:r>
            <a:endParaRPr kumimoji="0" sz="127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632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343C4F8-D162-4050-BB9C-342AAB2F4A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552" y="721375"/>
            <a:ext cx="4422626" cy="503627"/>
          </a:xfrm>
          <a:prstGeom prst="rect">
            <a:avLst/>
          </a:prstGeom>
        </p:spPr>
        <p:txBody>
          <a:bodyPr vert="horz" wrap="square" lIns="0" tIns="1456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5"/>
              </a:spcBef>
            </a:pPr>
            <a:r>
              <a:rPr lang="en-US" sz="3177" spc="-30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 COLLECTION</a:t>
            </a:r>
            <a:endParaRPr sz="31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28861-7E8B-44C5-B5B6-AD9988CB5EBB}"/>
              </a:ext>
            </a:extLst>
          </p:cNvPr>
          <p:cNvSpPr txBox="1"/>
          <p:nvPr/>
        </p:nvSpPr>
        <p:spPr>
          <a:xfrm>
            <a:off x="1868555" y="1855304"/>
            <a:ext cx="543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Set for prototype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E0EF1C-6FE8-4296-9B3D-3F8A72E2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0" y="2700816"/>
            <a:ext cx="8576227" cy="359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2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1DEADD4-B8DA-4378-A23A-AD509F72B6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552" y="721375"/>
            <a:ext cx="4422626" cy="503627"/>
          </a:xfrm>
          <a:prstGeom prst="rect">
            <a:avLst/>
          </a:prstGeom>
        </p:spPr>
        <p:txBody>
          <a:bodyPr vert="horz" wrap="square" lIns="0" tIns="1456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5"/>
              </a:spcBef>
            </a:pPr>
            <a:r>
              <a:rPr lang="en-US" sz="3177" spc="-30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 OF  EXCUTION</a:t>
            </a:r>
            <a:endParaRPr sz="31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1DE2D-4DEC-4069-BAE4-044560634243}"/>
              </a:ext>
            </a:extLst>
          </p:cNvPr>
          <p:cNvSpPr txBox="1"/>
          <p:nvPr/>
        </p:nvSpPr>
        <p:spPr>
          <a:xfrm>
            <a:off x="2160104" y="188180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Code Implementation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3599B-E5A0-4D78-B2C8-CA78180C8EBC}"/>
              </a:ext>
            </a:extLst>
          </p:cNvPr>
          <p:cNvSpPr txBox="1"/>
          <p:nvPr/>
        </p:nvSpPr>
        <p:spPr>
          <a:xfrm>
            <a:off x="845552" y="3592262"/>
            <a:ext cx="6096000" cy="58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77" cap="all" spc="-309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8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892" y="809421"/>
            <a:ext cx="3577481" cy="3806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400" b="1" spc="-14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sz="1941" b="1" spc="-141" dirty="0">
                <a:solidFill>
                  <a:srgbClr val="002060"/>
                </a:solidFill>
                <a:latin typeface="Trebuchet MS"/>
                <a:cs typeface="Trebuchet MS"/>
              </a:rPr>
              <a:t>:</a:t>
            </a:r>
            <a:endParaRPr sz="1941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466" y="1734060"/>
            <a:ext cx="7941857" cy="108001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82656" marR="4483" lvl="0" indent="-171450" algn="l" defTabSz="914400" rtl="0" eaLnBrk="1" fontAlgn="auto" latinLnBrk="0" hangingPunct="1">
              <a:lnSpc>
                <a:spcPct val="152300"/>
              </a:lnSpc>
              <a:spcBef>
                <a:spcPts val="84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>
                <a:tab pos="177062" algn="l"/>
              </a:tabLst>
              <a:defRPr/>
            </a:pPr>
            <a:r>
              <a:rPr kumimoji="0" sz="1147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Schroff, </a:t>
            </a:r>
            <a:r>
              <a:rPr kumimoji="0" sz="1147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Florian, </a:t>
            </a:r>
            <a:r>
              <a:rPr kumimoji="0" sz="1147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Dmitry </a:t>
            </a:r>
            <a:r>
              <a:rPr kumimoji="0" sz="1147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Kalenichenko, </a:t>
            </a:r>
            <a:r>
              <a:rPr kumimoji="0" sz="1147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and </a:t>
            </a:r>
            <a:r>
              <a:rPr kumimoji="0" sz="1147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James </a:t>
            </a:r>
            <a:r>
              <a:rPr kumimoji="0" sz="1147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Philbin. "Facenet: </a:t>
            </a:r>
            <a:r>
              <a:rPr kumimoji="0" sz="1147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  </a:t>
            </a:r>
            <a:r>
              <a:rPr kumimoji="0" sz="1147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unified</a:t>
            </a:r>
            <a:r>
              <a:rPr kumimoji="0" sz="1147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147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embedding</a:t>
            </a:r>
            <a:r>
              <a:rPr kumimoji="0" sz="1147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147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for</a:t>
            </a:r>
            <a:r>
              <a:rPr kumimoji="0" sz="1147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147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face</a:t>
            </a:r>
            <a:r>
              <a:rPr kumimoji="0" sz="1147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147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recognition</a:t>
            </a:r>
            <a:r>
              <a:rPr kumimoji="0" sz="1147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147" b="0" i="0" u="none" strike="noStrike" kern="1200" cap="none" spc="-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and</a:t>
            </a:r>
            <a:r>
              <a:rPr kumimoji="0" sz="1147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147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clustering."</a:t>
            </a:r>
            <a:r>
              <a:rPr kumimoji="0" sz="1147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147" b="0" i="0" u="none" strike="noStrike" kern="1200" cap="none" spc="-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In</a:t>
            </a:r>
            <a:r>
              <a:rPr kumimoji="0" sz="1147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147" b="0" i="1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Proceedings</a:t>
            </a:r>
            <a:r>
              <a:rPr kumimoji="0" sz="1147" b="0" i="1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</a:t>
            </a:r>
            <a:r>
              <a:rPr kumimoji="0" sz="1147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of</a:t>
            </a:r>
            <a:r>
              <a:rPr kumimoji="0" sz="1147" b="0" i="1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 </a:t>
            </a:r>
            <a:r>
              <a:rPr kumimoji="0" sz="1147" b="0" i="1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the  </a:t>
            </a:r>
            <a:r>
              <a:rPr kumimoji="0" sz="1147" b="0" i="1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IEEE </a:t>
            </a:r>
            <a:r>
              <a:rPr kumimoji="0" sz="1147" b="0" i="1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conference </a:t>
            </a:r>
            <a:r>
              <a:rPr kumimoji="0" sz="1147" b="0" i="1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on </a:t>
            </a:r>
            <a:r>
              <a:rPr kumimoji="0" sz="1147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computer </a:t>
            </a:r>
            <a:r>
              <a:rPr kumimoji="0" sz="1147" b="0" i="1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vision and </a:t>
            </a:r>
            <a:r>
              <a:rPr kumimoji="0" sz="1147" b="0" i="1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pattern </a:t>
            </a:r>
            <a:r>
              <a:rPr kumimoji="0" sz="1147" b="0" i="1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</a:rPr>
              <a:t>recognition</a:t>
            </a:r>
            <a:r>
              <a:rPr kumimoji="0" sz="1147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, </a:t>
            </a:r>
            <a:r>
              <a:rPr kumimoji="0" sz="1147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pp. </a:t>
            </a:r>
            <a:r>
              <a:rPr kumimoji="0" sz="1147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815‐823.  2015.</a:t>
            </a:r>
            <a:endParaRPr kumimoji="0" sz="114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210122" marR="0" lvl="0" indent="-199475" algn="l" defTabSz="914400" rtl="0" eaLnBrk="1" fontAlgn="auto" latinLnBrk="0" hangingPunct="1">
              <a:lnSpc>
                <a:spcPct val="100000"/>
              </a:lnSpc>
              <a:spcBef>
                <a:spcPts val="719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>
                <a:tab pos="210682" algn="l"/>
              </a:tabLst>
              <a:defRPr/>
            </a:pPr>
            <a:r>
              <a:rPr kumimoji="0" sz="1147" b="0" i="0" u="sng" strike="noStrike" kern="1200" cap="none" spc="-57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>
                  <a:solidFill>
                    <a:srgbClr val="0563C1"/>
                  </a:solidFill>
                </a:uFill>
                <a:latin typeface="Calibri" panose="020F0502020204030204" pitchFamily="34" charset="0"/>
                <a:cs typeface="Trebuchet MS"/>
              </a:rPr>
              <a:t>https://omoindrot.github.io/triplet‐loss</a:t>
            </a:r>
            <a:endParaRPr kumimoji="0" sz="114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182096" marR="0" lvl="0" indent="-171450" algn="l" defTabSz="914400" rtl="0" eaLnBrk="1" fontAlgn="auto" latinLnBrk="0" hangingPunct="1">
              <a:lnSpc>
                <a:spcPct val="100000"/>
              </a:lnSpc>
              <a:spcBef>
                <a:spcPts val="719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>
                <a:tab pos="177062" algn="l"/>
              </a:tabLst>
              <a:defRPr/>
            </a:pPr>
            <a:r>
              <a:rPr kumimoji="0" sz="1147" b="0" i="0" u="sng" strike="noStrike" kern="1200" cap="none" spc="-62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>
                  <a:solidFill>
                    <a:srgbClr val="0563C1"/>
                  </a:solidFill>
                </a:uFill>
                <a:latin typeface="Calibri" panose="020F0502020204030204" pitchFamily="34" charset="0"/>
                <a:cs typeface="Trebuchet MS"/>
                <a:hlinkClick r:id="rId2"/>
              </a:rPr>
              <a:t>http://bamos.github.io/2016/01/19/openface‐0.2.0/</a:t>
            </a:r>
            <a:endParaRPr kumimoji="0" sz="114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6872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18592" y="1332535"/>
            <a:ext cx="8253207" cy="522530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53546" marR="0" lvl="0" indent="-342900" algn="l" defTabSz="914400" rtl="0" eaLnBrk="1" fontAlgn="auto" latinLnBrk="0" hangingPunct="1">
              <a:lnSpc>
                <a:spcPct val="100000"/>
              </a:lnSpc>
              <a:spcBef>
                <a:spcPts val="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286326" algn="l"/>
              </a:tabLst>
              <a:defRPr/>
            </a:pP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  <a:r>
              <a:rPr kumimoji="0" sz="2000" b="0" i="0" u="none" strike="noStrike" kern="1200" cap="none" spc="-84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kumimoji="0" sz="2000" b="0" i="0" u="none" strike="noStrike" kern="1200" cap="none" spc="-243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84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546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286326" algn="l"/>
              </a:tabLst>
              <a:defRPr/>
            </a:pPr>
            <a:r>
              <a:rPr kumimoji="0" sz="2000" b="0" i="0" u="none" strike="noStrike" kern="1200" cap="none" spc="-53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One shot</a:t>
            </a:r>
            <a:r>
              <a:rPr kumimoji="0" sz="2000" b="0" i="0" u="none" strike="noStrike" kern="1200" cap="none" spc="-278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84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546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286326" algn="l"/>
              </a:tabLst>
              <a:defRPr/>
            </a:pPr>
            <a:r>
              <a:rPr kumimoji="0" sz="2000" b="0" i="0" u="none" strike="noStrike" kern="1200" cap="none" spc="-10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FaceNet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2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546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286326" algn="l"/>
              </a:tabLst>
              <a:defRPr/>
            </a:pPr>
            <a:r>
              <a:rPr kumimoji="0" sz="2000" b="0" i="0" u="none" strike="noStrike" kern="1200" cap="none" spc="-132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Triplet</a:t>
            </a:r>
            <a:r>
              <a:rPr kumimoji="0" sz="2000" b="0" i="0" u="none" strike="noStrike" kern="1200" cap="none" spc="-172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66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6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546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231974" algn="l"/>
              </a:tabLst>
              <a:defRPr/>
            </a:pPr>
            <a:r>
              <a:rPr kumimoji="0" sz="2000" b="0" i="0" u="none" strike="noStrike" kern="1200" cap="none" spc="-132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Triplet</a:t>
            </a:r>
            <a:r>
              <a:rPr kumimoji="0" sz="2000" b="0" i="0" u="none" strike="noStrike" kern="1200" cap="none" spc="-172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93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kumimoji="0" lang="en-US" sz="2000" b="0" i="0" u="none" strike="noStrike" kern="1200" cap="none" spc="-93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546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231974" algn="l"/>
              </a:tabLst>
              <a:defRPr/>
            </a:pPr>
            <a:endParaRPr kumimoji="0" lang="en-US" sz="2000" b="0" i="0" u="none" strike="noStrike" kern="1200" cap="none" spc="-93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546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231974" algn="l"/>
              </a:tabLst>
              <a:defRPr/>
            </a:pPr>
            <a:r>
              <a:rPr lang="en-US" sz="2000" spc="-93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353546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231974" algn="l"/>
              </a:tabLst>
              <a:defRPr/>
            </a:pPr>
            <a:endParaRPr lang="en-US" sz="2000" spc="-93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546" lvl="0" indent="-342900" defTabSz="914400">
              <a:buFont typeface="Wingdings" panose="05000000000000000000" pitchFamily="2" charset="2"/>
              <a:buChar char="ü"/>
              <a:tabLst>
                <a:tab pos="231974" algn="l"/>
              </a:tabLst>
            </a:pPr>
            <a:r>
              <a:rPr lang="en-US" sz="2000" spc="-93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Execution</a:t>
            </a:r>
          </a:p>
          <a:p>
            <a:pPr marL="353546" lvl="0" indent="-342900" defTabSz="914400">
              <a:buFont typeface="Wingdings" panose="05000000000000000000" pitchFamily="2" charset="2"/>
              <a:buChar char="ü"/>
              <a:tabLst>
                <a:tab pos="231974" algn="l"/>
              </a:tabLst>
            </a:pPr>
            <a:endParaRPr lang="en-US" sz="2000" spc="-93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546" lvl="0" indent="-342900" defTabSz="914400">
              <a:buFont typeface="Wingdings" panose="05000000000000000000" pitchFamily="2" charset="2"/>
              <a:buChar char="ü"/>
              <a:tabLst>
                <a:tab pos="231974" algn="l"/>
              </a:tabLst>
            </a:pPr>
            <a:r>
              <a:rPr lang="en-US" sz="2000" spc="-93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10646" lvl="0" defTabSz="914400">
              <a:tabLst>
                <a:tab pos="231974" algn="l"/>
              </a:tabLst>
            </a:pPr>
            <a:endParaRPr lang="en-US" sz="1941" spc="-93" dirty="0">
              <a:solidFill>
                <a:srgbClr val="00B0F0"/>
              </a:solidFill>
              <a:latin typeface="Trebuchet MS"/>
              <a:cs typeface="Trebuchet MS"/>
            </a:endParaRPr>
          </a:p>
          <a:p>
            <a:pPr marL="353546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231974" algn="l"/>
              </a:tabLst>
              <a:defRPr/>
            </a:pPr>
            <a:endParaRPr kumimoji="0" sz="1941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088" y="462455"/>
            <a:ext cx="352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</p:txBody>
      </p:sp>
    </p:spTree>
    <p:extLst>
      <p:ext uri="{BB962C8B-B14F-4D97-AF65-F5344CB8AC3E}">
        <p14:creationId xmlns:p14="http://schemas.microsoft.com/office/powerpoint/2010/main" val="1017186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86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4116" y="718485"/>
            <a:ext cx="5358932" cy="459451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912" spc="-29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  <a:r>
              <a:rPr lang="en-US" sz="2912" spc="-29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12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sz="2912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12" spc="-23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29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5800" y="2141150"/>
            <a:ext cx="9525372" cy="2475874"/>
          </a:xfrm>
          <a:prstGeom prst="rect">
            <a:avLst/>
          </a:prstGeom>
        </p:spPr>
        <p:txBody>
          <a:bodyPr vert="horz" wrap="square" lIns="0" tIns="72838" rIns="0" bIns="0" rtlCol="0">
            <a:spAutoFit/>
          </a:bodyPr>
          <a:lstStyle/>
          <a:p>
            <a:pPr marL="11206" marR="4483" lvl="0" indent="0" algn="just" defTabSz="914400" rtl="0" eaLnBrk="1" fontAlgn="auto" latinLnBrk="0" hangingPunct="1">
              <a:lnSpc>
                <a:spcPct val="80300"/>
              </a:lnSpc>
              <a:spcBef>
                <a:spcPts val="57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Face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recognition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system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has</a:t>
            </a:r>
            <a:r>
              <a:rPr kumimoji="0" sz="2400" b="0" i="0" u="none" strike="noStrike" kern="1200" cap="none" spc="-14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become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10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integral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part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of  </a:t>
            </a:r>
            <a:r>
              <a:rPr kumimoji="0" sz="240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our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modern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day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to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day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life.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Various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application</a:t>
            </a:r>
            <a:r>
              <a:rPr kumimoji="0" sz="2400" b="0" i="0" u="none" strike="noStrike" kern="1200" cap="none" spc="-14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of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face  </a:t>
            </a:r>
            <a:r>
              <a:rPr kumimoji="0" sz="2400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recognition system</a:t>
            </a:r>
            <a:r>
              <a:rPr kumimoji="0" sz="2400" b="0" i="0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are: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510455" marR="0" lvl="0" indent="-302575" algn="l" defTabSz="914400" rtl="0" eaLnBrk="1" fontAlgn="auto" latinLnBrk="0" hangingPunct="1">
              <a:lnSpc>
                <a:spcPct val="100000"/>
              </a:lnSpc>
              <a:spcBef>
                <a:spcPts val="1787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>
                <a:tab pos="511015" algn="l"/>
              </a:tabLst>
              <a:defRPr/>
            </a:pPr>
            <a:r>
              <a:rPr kumimoji="0" sz="1721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Payments</a:t>
            </a:r>
            <a:endParaRPr kumimoji="0" sz="172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0455" marR="0" lvl="0" indent="-302575" algn="l" defTabSz="914400" rtl="0" eaLnBrk="1" fontAlgn="auto" latinLnBrk="0" hangingPunct="1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>
                <a:tab pos="511015" algn="l"/>
              </a:tabLst>
              <a:defRPr/>
            </a:pPr>
            <a:r>
              <a:rPr kumimoji="0" sz="1721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Access </a:t>
            </a:r>
            <a:r>
              <a:rPr kumimoji="0" sz="1721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721" b="0" i="0" u="none" strike="noStrike" kern="1200" cap="none" spc="-20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721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security</a:t>
            </a:r>
            <a:endParaRPr kumimoji="0" sz="172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0455" marR="0" lvl="0" indent="-302575" algn="l" defTabSz="914400" rtl="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>
                <a:tab pos="511015" algn="l"/>
              </a:tabLst>
              <a:defRPr/>
            </a:pPr>
            <a:r>
              <a:rPr kumimoji="0" sz="1721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Criminal</a:t>
            </a:r>
            <a:r>
              <a:rPr kumimoji="0" sz="1721" b="0" i="0" u="none" strike="noStrike" kern="1200" cap="none" spc="-14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721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identification</a:t>
            </a:r>
            <a:endParaRPr kumimoji="0" sz="172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0455" marR="0" lvl="0" indent="-302575" algn="l" defTabSz="914400" rtl="0" eaLnBrk="1" fontAlgn="auto" latinLnBrk="0" hangingPunct="1">
              <a:lnSpc>
                <a:spcPct val="100000"/>
              </a:lnSpc>
              <a:spcBef>
                <a:spcPts val="48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>
                <a:tab pos="511015" algn="l"/>
              </a:tabLst>
              <a:defRPr/>
            </a:pPr>
            <a:r>
              <a:rPr kumimoji="0" sz="1721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Advertising</a:t>
            </a:r>
            <a:endParaRPr kumimoji="0" sz="172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0455" marR="0" lvl="0" indent="-302575" algn="l" defTabSz="914400" rtl="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>
                <a:tab pos="511015" algn="l"/>
              </a:tabLst>
              <a:defRPr/>
            </a:pPr>
            <a:r>
              <a:rPr kumimoji="0" sz="1721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Healthcare</a:t>
            </a:r>
            <a:endParaRPr kumimoji="0" sz="172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0576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246" y="692579"/>
            <a:ext cx="5180256" cy="459451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912" spc="-29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  <a:r>
              <a:rPr lang="en-US" sz="2912" spc="-29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12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sz="2912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12" spc="-23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291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2502" y="2113210"/>
            <a:ext cx="5107650" cy="2011939"/>
          </a:xfrm>
          <a:prstGeom prst="rect">
            <a:avLst/>
          </a:prstGeom>
        </p:spPr>
        <p:txBody>
          <a:bodyPr vert="horz" wrap="square" lIns="0" tIns="115421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Challenges: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537329" marR="0" lvl="0" indent="-400050" algn="l" defTabSz="914400" rtl="0" eaLnBrk="1" fontAlgn="auto" latinLnBrk="0" hangingPunct="1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400071" algn="l"/>
              </a:tabLst>
              <a:defRPr/>
            </a:pPr>
            <a:r>
              <a:rPr kumimoji="0" sz="20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Different </a:t>
            </a:r>
            <a:r>
              <a:rPr kumimoji="0" sz="20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illumination</a:t>
            </a:r>
            <a:r>
              <a:rPr kumimoji="0" sz="20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condition.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537890" marR="4483" lvl="0" indent="-400050" algn="l" defTabSz="914400" rtl="0" eaLnBrk="1" fontAlgn="auto" latinLnBrk="0" hangingPunct="1">
              <a:lnSpc>
                <a:spcPts val="1730"/>
              </a:lnSpc>
              <a:spcBef>
                <a:spcPts val="904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400071" algn="l"/>
              </a:tabLst>
              <a:defRPr/>
            </a:pPr>
            <a:r>
              <a:rPr kumimoji="0" sz="20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Different </a:t>
            </a:r>
            <a:r>
              <a:rPr kumimoji="0" sz="200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Pose and </a:t>
            </a:r>
            <a:r>
              <a:rPr kumimoji="0" sz="20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orientation</a:t>
            </a:r>
            <a:r>
              <a:rPr kumimoji="0" sz="2000" b="0" i="0" u="none" strike="noStrike" kern="1200" cap="none" spc="-3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of  </a:t>
            </a:r>
            <a:r>
              <a:rPr kumimoji="0" sz="2000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image.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537329" marR="0" lvl="0" indent="-400050" algn="l" defTabSz="914400" rtl="0" eaLnBrk="1" fontAlgn="auto" latinLnBrk="0" hangingPunct="1">
              <a:lnSpc>
                <a:spcPct val="100000"/>
              </a:lnSpc>
              <a:spcBef>
                <a:spcPts val="666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400071" algn="l"/>
              </a:tabLst>
              <a:defRPr/>
            </a:pPr>
            <a:r>
              <a:rPr kumimoji="0" sz="20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Other 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variational</a:t>
            </a:r>
            <a:r>
              <a:rPr kumimoji="0" sz="2000" b="0" i="0" u="none" strike="noStrike" kern="1200" cap="none" spc="-2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conditions.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537329" marR="0" lvl="0" indent="-400050" algn="l" defTabSz="914400" rtl="0" eaLnBrk="1" fontAlgn="auto" latinLnBrk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400071" algn="l"/>
              </a:tabLst>
              <a:defRPr/>
            </a:pPr>
            <a:r>
              <a:rPr kumimoji="0" sz="2000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Limited </a:t>
            </a:r>
            <a:r>
              <a:rPr kumimoji="0" sz="20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Dataset for</a:t>
            </a:r>
            <a:r>
              <a:rPr kumimoji="0" sz="2000" b="0" i="0" u="none" strike="noStrike" kern="1200" cap="none" spc="-2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training.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1335" y="5871697"/>
            <a:ext cx="7710845" cy="36738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lvl="0" indent="0" algn="l" defTabSz="914400" rtl="0" eaLnBrk="1" fontAlgn="auto" latinLnBrk="0" hangingPunct="1">
              <a:lnSpc>
                <a:spcPct val="101499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47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Image </a:t>
            </a:r>
            <a:r>
              <a:rPr kumimoji="0" sz="1147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Source: </a:t>
            </a:r>
            <a:r>
              <a:rPr kumimoji="0" sz="1147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Schroff, </a:t>
            </a:r>
            <a:r>
              <a:rPr kumimoji="0" sz="1147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Florian, </a:t>
            </a:r>
            <a:r>
              <a:rPr kumimoji="0" sz="1147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Dmitry </a:t>
            </a:r>
            <a:r>
              <a:rPr kumimoji="0" sz="1147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Kalenichenko, </a:t>
            </a:r>
            <a:r>
              <a:rPr kumimoji="0" sz="1147" b="0" i="0" u="none" strike="noStrike" kern="1200" cap="none" spc="-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 </a:t>
            </a:r>
            <a:r>
              <a:rPr kumimoji="0" sz="1147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James  </a:t>
            </a:r>
            <a:r>
              <a:rPr kumimoji="0" sz="1147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Philbin. "Facenet: </a:t>
            </a:r>
            <a:r>
              <a:rPr kumimoji="0" sz="1147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 </a:t>
            </a:r>
            <a:r>
              <a:rPr kumimoji="0" sz="1147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unified </a:t>
            </a:r>
            <a:r>
              <a:rPr kumimoji="0" sz="1147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embedding </a:t>
            </a:r>
            <a:r>
              <a:rPr kumimoji="0" sz="1147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 </a:t>
            </a:r>
            <a:r>
              <a:rPr kumimoji="0" sz="1147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face </a:t>
            </a:r>
            <a:r>
              <a:rPr kumimoji="0" sz="1147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recognition </a:t>
            </a:r>
            <a:r>
              <a:rPr kumimoji="0" sz="1147" b="0" i="0" u="none" strike="noStrike" kern="1200" cap="none" spc="-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  </a:t>
            </a:r>
            <a:r>
              <a:rPr kumimoji="0" sz="1147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clustering." </a:t>
            </a:r>
            <a:r>
              <a:rPr kumimoji="0" sz="1147" b="0" i="0" u="none" strike="noStrike" kern="1200" cap="none" spc="-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 </a:t>
            </a:r>
            <a:r>
              <a:rPr kumimoji="0" sz="1147" b="0" i="1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Proceedings </a:t>
            </a:r>
            <a:r>
              <a:rPr kumimoji="0" sz="1147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</a:t>
            </a:r>
            <a:r>
              <a:rPr kumimoji="0" sz="1147" b="0" i="1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147" b="0" i="1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IEEE </a:t>
            </a:r>
            <a:r>
              <a:rPr kumimoji="0" sz="1147" b="0" i="1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conference </a:t>
            </a:r>
            <a:r>
              <a:rPr kumimoji="0" sz="1147" b="0" i="1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 </a:t>
            </a:r>
            <a:r>
              <a:rPr kumimoji="0" sz="1147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  </a:t>
            </a:r>
            <a:r>
              <a:rPr kumimoji="0" sz="1147" b="0" i="1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vision </a:t>
            </a:r>
            <a:r>
              <a:rPr kumimoji="0" sz="1147" b="0" i="1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1147" b="0" i="1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pattern </a:t>
            </a:r>
            <a:r>
              <a:rPr kumimoji="0" sz="1147" b="0" i="1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recognition</a:t>
            </a:r>
            <a:r>
              <a:rPr kumimoji="0" sz="1147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 </a:t>
            </a:r>
            <a:r>
              <a:rPr kumimoji="0" sz="1147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pp. </a:t>
            </a:r>
            <a:r>
              <a:rPr kumimoji="0" sz="1147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815‐823.</a:t>
            </a:r>
            <a:r>
              <a:rPr kumimoji="0" sz="1147" b="0" i="0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47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2015.</a:t>
            </a:r>
            <a:endParaRPr kumimoji="0" sz="114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88646" y="1938393"/>
            <a:ext cx="3045202" cy="3400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28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2861" y="848963"/>
            <a:ext cx="4344560" cy="47014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2956" spc="-20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956" spc="-20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6" spc="-16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Shot</a:t>
            </a:r>
            <a:r>
              <a:rPr sz="2956" spc="-14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6" spc="-10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29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5229" y="1874666"/>
            <a:ext cx="8589805" cy="285293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53546" marR="194992" lvl="0" indent="-342900" algn="l" defTabSz="914400" rtl="0" eaLnBrk="1" fontAlgn="auto" latinLnBrk="0" hangingPunct="1">
              <a:lnSpc>
                <a:spcPct val="101499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>
                <a:tab pos="335634" algn="l"/>
                <a:tab pos="336194" algn="l"/>
              </a:tabLst>
              <a:defRPr/>
            </a:pPr>
            <a:r>
              <a:rPr kumimoji="0" sz="240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One‐shot</a:t>
            </a:r>
            <a:r>
              <a:rPr kumimoji="0" sz="24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learning</a:t>
            </a:r>
            <a:r>
              <a:rPr kumimoji="0" sz="2400" b="0" i="0" u="none" strike="noStrike" kern="1200" cap="none" spc="-1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is</a:t>
            </a:r>
            <a:r>
              <a:rPr kumimoji="0" sz="24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</a:t>
            </a:r>
            <a:r>
              <a:rPr kumimoji="0" sz="24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object</a:t>
            </a:r>
            <a:r>
              <a:rPr kumimoji="0" sz="24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categorization</a:t>
            </a:r>
            <a:r>
              <a:rPr kumimoji="0" sz="2400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problem,</a:t>
            </a:r>
            <a:r>
              <a:rPr kumimoji="0" sz="24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found  </a:t>
            </a:r>
            <a:r>
              <a:rPr kumimoji="0" sz="24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mostly in </a:t>
            </a:r>
            <a:r>
              <a:rPr kumimoji="0" sz="24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computer</a:t>
            </a:r>
            <a:r>
              <a:rPr kumimoji="0" sz="2400" b="0" i="0" u="none" strike="noStrike" kern="1200" cap="none" spc="-2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vision.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353546" marR="4483" lvl="0" indent="-342900" algn="l" defTabSz="914400" rtl="0" eaLnBrk="1" fontAlgn="auto" latinLnBrk="0" hangingPunct="1">
              <a:lnSpc>
                <a:spcPct val="101499"/>
              </a:lnSpc>
              <a:spcBef>
                <a:spcPts val="874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>
                <a:tab pos="385503" algn="l"/>
                <a:tab pos="386063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	</a:t>
            </a:r>
            <a:r>
              <a:rPr kumimoji="0" sz="2400" b="0" i="0" u="none" strike="noStrike" kern="1200" cap="none" spc="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Most</a:t>
            </a:r>
            <a:r>
              <a:rPr kumimoji="0" sz="2400" b="0" i="0" u="none" strike="noStrike" kern="1200" cap="none" spc="-36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machine </a:t>
            </a:r>
            <a:r>
              <a:rPr kumimoji="0" sz="24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learning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based </a:t>
            </a:r>
            <a:r>
              <a:rPr kumimoji="0" sz="240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object 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categorization </a:t>
            </a:r>
            <a:r>
              <a:rPr kumimoji="0" sz="24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algorithms  </a:t>
            </a:r>
            <a:r>
              <a:rPr kumimoji="0" sz="24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require training </a:t>
            </a:r>
            <a:r>
              <a:rPr kumimoji="0" sz="2400" b="0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on </a:t>
            </a:r>
            <a:r>
              <a:rPr kumimoji="0" sz="2400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hundreds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or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thousands </a:t>
            </a:r>
            <a:r>
              <a:rPr kumimoji="0" sz="24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of </a:t>
            </a:r>
            <a:r>
              <a:rPr kumimoji="0" sz="24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samples/images  </a:t>
            </a:r>
            <a:r>
              <a:rPr kumimoji="0" sz="2400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and </a:t>
            </a:r>
            <a:r>
              <a:rPr kumimoji="0" sz="24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very </a:t>
            </a:r>
            <a:r>
              <a:rPr kumimoji="0" sz="2400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large</a:t>
            </a:r>
            <a:r>
              <a:rPr kumimoji="0" sz="2400" b="0" i="0" u="none" strike="noStrike" kern="1200" cap="none" spc="-27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datasets,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353546" marR="244862" lvl="0" indent="-342900" algn="l" defTabSz="914400" rtl="0" eaLnBrk="1" fontAlgn="auto" latinLnBrk="0" hangingPunct="1">
              <a:lnSpc>
                <a:spcPct val="101499"/>
              </a:lnSpc>
              <a:spcBef>
                <a:spcPts val="874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>
                <a:tab pos="335634" algn="l"/>
                <a:tab pos="336194" algn="l"/>
              </a:tabLst>
              <a:defRPr/>
            </a:pPr>
            <a:r>
              <a:rPr kumimoji="0" sz="240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One‐shot </a:t>
            </a:r>
            <a:r>
              <a:rPr kumimoji="0" sz="24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learning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aims </a:t>
            </a:r>
            <a:r>
              <a:rPr kumimoji="0" sz="24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to </a:t>
            </a:r>
            <a:r>
              <a:rPr kumimoji="0" sz="24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learn </a:t>
            </a:r>
            <a:r>
              <a:rPr kumimoji="0" sz="24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information </a:t>
            </a:r>
            <a:r>
              <a:rPr kumimoji="0" sz="240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about </a:t>
            </a:r>
            <a:r>
              <a:rPr kumimoji="0" sz="240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object 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categories</a:t>
            </a:r>
            <a:r>
              <a:rPr kumimoji="0" sz="24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from</a:t>
            </a:r>
            <a:r>
              <a:rPr kumimoji="0" sz="2400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one,</a:t>
            </a:r>
            <a:r>
              <a:rPr kumimoji="0" sz="24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or</a:t>
            </a:r>
            <a:r>
              <a:rPr kumimoji="0" sz="240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only</a:t>
            </a:r>
            <a:r>
              <a:rPr kumimoji="0" sz="24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</a:t>
            </a:r>
            <a:r>
              <a:rPr kumimoji="0" sz="24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1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few,</a:t>
            </a:r>
            <a:r>
              <a:rPr kumimoji="0" sz="2400" b="0" i="0" u="none" strike="noStrike" kern="1200" cap="none" spc="-1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training</a:t>
            </a:r>
            <a:r>
              <a:rPr kumimoji="0" sz="24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samples/images.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292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9708" y="727406"/>
            <a:ext cx="7089175" cy="47014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9"/>
              </a:spcBef>
            </a:pPr>
            <a:r>
              <a:rPr sz="2956" spc="-20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956" spc="-20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6" spc="-16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Shot</a:t>
            </a:r>
            <a:r>
              <a:rPr lang="en-US" sz="2956" spc="-16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6" spc="-14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6" spc="-10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29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7128" y="1665534"/>
            <a:ext cx="8087286" cy="3178336"/>
          </a:xfrm>
          <a:prstGeom prst="rect">
            <a:avLst/>
          </a:prstGeom>
        </p:spPr>
        <p:txBody>
          <a:bodyPr vert="horz" wrap="square" lIns="0" tIns="125506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9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Face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Recognition</a:t>
            </a:r>
            <a:r>
              <a:rPr kumimoji="0" sz="2000" b="0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as</a:t>
            </a:r>
            <a:r>
              <a:rPr kumimoji="0" sz="2000" b="0" i="0" u="none" strike="noStrike" kern="1200" cap="none" spc="-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One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shot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Learning: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467847" marR="227492" lvl="0" indent="-457200" algn="l" defTabSz="914400" rtl="0" eaLnBrk="1" fontAlgn="auto" latinLnBrk="0" hangingPunct="1">
              <a:lnSpc>
                <a:spcPct val="101499"/>
              </a:lnSpc>
              <a:spcBef>
                <a:spcPts val="874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>
                <a:tab pos="348522" algn="l"/>
                <a:tab pos="349082" algn="l"/>
              </a:tabLst>
              <a:defRPr/>
            </a:pPr>
            <a:r>
              <a:rPr kumimoji="0" sz="20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Consider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facial</a:t>
            </a:r>
            <a:r>
              <a:rPr kumimoji="0" sz="2000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recognition</a:t>
            </a:r>
            <a:r>
              <a:rPr kumimoji="0" sz="2000" b="0" i="0" u="none" strike="noStrike" kern="1200" cap="none" spc="-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system</a:t>
            </a:r>
            <a:r>
              <a:rPr kumimoji="0" sz="200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which</a:t>
            </a:r>
            <a:r>
              <a:rPr kumimoji="0" sz="2000" b="0" i="0" u="none" strike="noStrike" kern="1200" cap="none" spc="-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is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used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by</a:t>
            </a:r>
            <a:r>
              <a:rPr kumimoji="0" sz="200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small  organization for security</a:t>
            </a:r>
            <a:r>
              <a:rPr kumimoji="0" sz="2000" b="0" i="0" u="none" strike="noStrike" kern="1200" cap="none" spc="-2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purpose.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467847" marR="0" lvl="0" indent="-457200" algn="l" defTabSz="914400" rtl="0" eaLnBrk="1" fontAlgn="auto" latinLnBrk="0" hangingPunct="1">
              <a:lnSpc>
                <a:spcPct val="100000"/>
              </a:lnSpc>
              <a:spcBef>
                <a:spcPts val="904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>
                <a:tab pos="348522" algn="l"/>
                <a:tab pos="349082" algn="l"/>
              </a:tabLst>
              <a:defRPr/>
            </a:pPr>
            <a:r>
              <a:rPr kumimoji="0" sz="20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It</a:t>
            </a:r>
            <a:r>
              <a:rPr kumimoji="0" sz="2000" b="0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has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one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image</a:t>
            </a:r>
            <a:r>
              <a:rPr kumimoji="0" sz="200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of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every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person</a:t>
            </a:r>
            <a:r>
              <a:rPr kumimoji="0" sz="20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working</a:t>
            </a:r>
            <a:r>
              <a:rPr kumimoji="0" sz="2000" b="0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in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that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company.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467847" marR="0" lvl="0" indent="-457200" algn="l" defTabSz="914400" rtl="0" eaLnBrk="1" fontAlgn="auto" latinLnBrk="0" hangingPunct="1">
              <a:lnSpc>
                <a:spcPct val="100000"/>
              </a:lnSpc>
              <a:spcBef>
                <a:spcPts val="904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>
                <a:tab pos="348522" algn="l"/>
                <a:tab pos="349082" algn="l"/>
              </a:tabLst>
              <a:defRPr/>
            </a:pPr>
            <a:r>
              <a:rPr kumimoji="0" sz="2000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network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needs</a:t>
            </a:r>
            <a:r>
              <a:rPr kumimoji="0" sz="2000" b="0" i="0" u="none" strike="noStrike" kern="1200" cap="none" spc="-1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to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be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train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using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those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few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images,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467847" marR="4483" lvl="0" indent="-457200" algn="l" defTabSz="914400" rtl="0" eaLnBrk="1" fontAlgn="auto" latinLnBrk="0" hangingPunct="1">
              <a:lnSpc>
                <a:spcPct val="101499"/>
              </a:lnSpc>
              <a:spcBef>
                <a:spcPts val="874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>
                <a:tab pos="348522" algn="l"/>
                <a:tab pos="349082" algn="l"/>
              </a:tabLst>
              <a:defRPr/>
            </a:pPr>
            <a:r>
              <a:rPr kumimoji="0" sz="20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It</a:t>
            </a:r>
            <a:r>
              <a:rPr kumimoji="0" sz="2000" b="0" i="0" u="none" strike="noStrike" kern="1200" cap="none" spc="-14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can</a:t>
            </a:r>
            <a:r>
              <a:rPr kumimoji="0" sz="2000" b="0" i="0" u="none" strike="noStrike" kern="1200" cap="none" spc="-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identify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</a:t>
            </a:r>
            <a:r>
              <a:rPr kumimoji="0" sz="2000" b="0" i="0" u="none" strike="noStrike" kern="1200" cap="none" spc="-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person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who</a:t>
            </a:r>
            <a:r>
              <a:rPr kumimoji="0" sz="2000" b="0" i="0" u="none" strike="noStrike" kern="1200" cap="none" spc="-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is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not</a:t>
            </a:r>
            <a:r>
              <a:rPr kumimoji="0" sz="2000" b="0" i="0" u="none" strike="noStrike" kern="1200" cap="none" spc="-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working</a:t>
            </a:r>
            <a:r>
              <a:rPr kumimoji="0" sz="2000" b="0" i="0" u="none" strike="noStrike" kern="1200" cap="none" spc="-14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in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sz="2000" b="0" i="0" u="none" strike="noStrike" kern="1200" cap="none" spc="-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company</a:t>
            </a:r>
            <a:r>
              <a:rPr kumimoji="0" sz="2000" b="0" i="0" u="none" strike="noStrike" kern="1200" cap="none" spc="-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and  </a:t>
            </a:r>
            <a:r>
              <a:rPr kumimoji="0" sz="20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also</a:t>
            </a:r>
            <a:r>
              <a:rPr kumimoji="0" sz="2000" b="0" i="0" u="none" strike="noStrike" kern="1200" cap="none" spc="-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verify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who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is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working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currently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in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sz="20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company.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467847" marR="0" lvl="0" indent="-457200" algn="l" defTabSz="914400" rtl="0" eaLnBrk="1" fontAlgn="auto" latinLnBrk="0" hangingPunct="1">
              <a:lnSpc>
                <a:spcPct val="100000"/>
              </a:lnSpc>
              <a:spcBef>
                <a:spcPts val="909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>
                <a:tab pos="348522" algn="l"/>
                <a:tab pos="349082" algn="l"/>
              </a:tabLst>
              <a:defRPr/>
            </a:pP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This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problem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becomes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one</a:t>
            </a:r>
            <a:r>
              <a:rPr kumimoji="0" sz="200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shot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or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few</a:t>
            </a:r>
            <a:r>
              <a:rPr kumimoji="0" sz="2000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shot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learning</a:t>
            </a:r>
            <a:r>
              <a:rPr kumimoji="0" sz="20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0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problem</a:t>
            </a:r>
            <a:r>
              <a:rPr kumimoji="0" sz="1721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sz="172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491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184" y="786136"/>
            <a:ext cx="3534335" cy="503627"/>
          </a:xfrm>
          <a:prstGeom prst="rect">
            <a:avLst/>
          </a:prstGeom>
        </p:spPr>
        <p:txBody>
          <a:bodyPr vert="horz" wrap="square" lIns="0" tIns="1456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5"/>
              </a:spcBef>
            </a:pPr>
            <a:r>
              <a:rPr sz="3177" spc="-22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FaceNet</a:t>
            </a:r>
            <a:endParaRPr sz="31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4208" y="3192212"/>
            <a:ext cx="5060576" cy="444466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10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FaceNet </a:t>
            </a:r>
            <a:r>
              <a:rPr kumimoji="0" sz="2800" b="0" i="0" u="none" strike="noStrike" kern="1200" cap="none" spc="-10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learns </a:t>
            </a:r>
            <a:r>
              <a:rPr kumimoji="0" sz="2800" b="0" i="0" u="none" strike="noStrike" kern="1200" cap="none" spc="-1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 </a:t>
            </a:r>
            <a:r>
              <a:rPr kumimoji="0" sz="2800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embedding</a:t>
            </a:r>
            <a:r>
              <a:rPr kumimoji="0" sz="2800" b="0" i="0" u="none" strike="noStrike" kern="1200" cap="none" spc="-4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800" b="0" i="0" u="none" strike="noStrike" kern="1200" cap="none" spc="-10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function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4625" y="3302926"/>
            <a:ext cx="183216" cy="305921"/>
          </a:xfrm>
          <a:custGeom>
            <a:avLst/>
            <a:gdLst/>
            <a:ahLst/>
            <a:cxnLst/>
            <a:rect l="l" t="t" r="r" b="b"/>
            <a:pathLst>
              <a:path w="207645" h="346710">
                <a:moveTo>
                  <a:pt x="207264" y="2286"/>
                </a:moveTo>
                <a:lnTo>
                  <a:pt x="200560" y="1285"/>
                </a:lnTo>
                <a:lnTo>
                  <a:pt x="193071" y="571"/>
                </a:lnTo>
                <a:lnTo>
                  <a:pt x="184868" y="142"/>
                </a:lnTo>
                <a:lnTo>
                  <a:pt x="176022" y="0"/>
                </a:lnTo>
                <a:lnTo>
                  <a:pt x="161174" y="1012"/>
                </a:lnTo>
                <a:lnTo>
                  <a:pt x="124206" y="16764"/>
                </a:lnTo>
                <a:lnTo>
                  <a:pt x="99774" y="50732"/>
                </a:lnTo>
                <a:lnTo>
                  <a:pt x="92202" y="73914"/>
                </a:lnTo>
                <a:lnTo>
                  <a:pt x="89916" y="78486"/>
                </a:lnTo>
                <a:lnTo>
                  <a:pt x="57150" y="94488"/>
                </a:lnTo>
                <a:lnTo>
                  <a:pt x="54864" y="106680"/>
                </a:lnTo>
                <a:lnTo>
                  <a:pt x="86106" y="106680"/>
                </a:lnTo>
                <a:lnTo>
                  <a:pt x="46482" y="281178"/>
                </a:lnTo>
                <a:lnTo>
                  <a:pt x="33528" y="317754"/>
                </a:lnTo>
                <a:lnTo>
                  <a:pt x="17526" y="329946"/>
                </a:lnTo>
                <a:lnTo>
                  <a:pt x="6858" y="329946"/>
                </a:lnTo>
                <a:lnTo>
                  <a:pt x="4572" y="329184"/>
                </a:lnTo>
                <a:lnTo>
                  <a:pt x="3048" y="329184"/>
                </a:lnTo>
                <a:lnTo>
                  <a:pt x="0" y="345186"/>
                </a:lnTo>
                <a:lnTo>
                  <a:pt x="6858" y="346710"/>
                </a:lnTo>
                <a:lnTo>
                  <a:pt x="12192" y="346710"/>
                </a:lnTo>
                <a:lnTo>
                  <a:pt x="56388" y="326898"/>
                </a:lnTo>
                <a:lnTo>
                  <a:pt x="77283" y="286178"/>
                </a:lnTo>
                <a:lnTo>
                  <a:pt x="116586" y="106680"/>
                </a:lnTo>
                <a:lnTo>
                  <a:pt x="163830" y="106680"/>
                </a:lnTo>
                <a:lnTo>
                  <a:pt x="167640" y="88392"/>
                </a:lnTo>
                <a:lnTo>
                  <a:pt x="120396" y="88392"/>
                </a:lnTo>
                <a:lnTo>
                  <a:pt x="124968" y="67818"/>
                </a:lnTo>
                <a:lnTo>
                  <a:pt x="127265" y="58662"/>
                </a:lnTo>
                <a:lnTo>
                  <a:pt x="129635" y="50577"/>
                </a:lnTo>
                <a:lnTo>
                  <a:pt x="132147" y="43493"/>
                </a:lnTo>
                <a:lnTo>
                  <a:pt x="134874" y="37338"/>
                </a:lnTo>
                <a:lnTo>
                  <a:pt x="137922" y="29718"/>
                </a:lnTo>
                <a:lnTo>
                  <a:pt x="142494" y="23622"/>
                </a:lnTo>
                <a:lnTo>
                  <a:pt x="147066" y="19812"/>
                </a:lnTo>
                <a:lnTo>
                  <a:pt x="152400" y="16002"/>
                </a:lnTo>
                <a:lnTo>
                  <a:pt x="157734" y="14478"/>
                </a:lnTo>
                <a:lnTo>
                  <a:pt x="170688" y="14478"/>
                </a:lnTo>
                <a:lnTo>
                  <a:pt x="183642" y="34290"/>
                </a:lnTo>
                <a:lnTo>
                  <a:pt x="200406" y="34290"/>
                </a:lnTo>
                <a:lnTo>
                  <a:pt x="207264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18518" y="3287463"/>
            <a:ext cx="404532" cy="308162"/>
            <a:chOff x="6528054" y="2284476"/>
            <a:chExt cx="458470" cy="349250"/>
          </a:xfrm>
        </p:grpSpPr>
        <p:sp>
          <p:nvSpPr>
            <p:cNvPr id="6" name="object 6"/>
            <p:cNvSpPr/>
            <p:nvPr/>
          </p:nvSpPr>
          <p:spPr>
            <a:xfrm>
              <a:off x="6528054" y="2284476"/>
              <a:ext cx="458470" cy="349250"/>
            </a:xfrm>
            <a:custGeom>
              <a:avLst/>
              <a:gdLst/>
              <a:ahLst/>
              <a:cxnLst/>
              <a:rect l="l" t="t" r="r" b="b"/>
              <a:pathLst>
                <a:path w="458470" h="349250">
                  <a:moveTo>
                    <a:pt x="457961" y="174498"/>
                  </a:moveTo>
                  <a:lnTo>
                    <a:pt x="450913" y="112871"/>
                  </a:lnTo>
                  <a:lnTo>
                    <a:pt x="429005" y="60960"/>
                  </a:lnTo>
                  <a:lnTo>
                    <a:pt x="394144" y="22193"/>
                  </a:lnTo>
                  <a:lnTo>
                    <a:pt x="346709" y="0"/>
                  </a:lnTo>
                  <a:lnTo>
                    <a:pt x="341375" y="13716"/>
                  </a:lnTo>
                  <a:lnTo>
                    <a:pt x="361664" y="22729"/>
                  </a:lnTo>
                  <a:lnTo>
                    <a:pt x="379094" y="34956"/>
                  </a:lnTo>
                  <a:lnTo>
                    <a:pt x="405383" y="69342"/>
                  </a:lnTo>
                  <a:lnTo>
                    <a:pt x="420814" y="115633"/>
                  </a:lnTo>
                  <a:lnTo>
                    <a:pt x="425957" y="172212"/>
                  </a:lnTo>
                  <a:lnTo>
                    <a:pt x="425957" y="292152"/>
                  </a:lnTo>
                  <a:lnTo>
                    <a:pt x="429005" y="288036"/>
                  </a:lnTo>
                  <a:lnTo>
                    <a:pt x="441888" y="263330"/>
                  </a:lnTo>
                  <a:lnTo>
                    <a:pt x="450913" y="236124"/>
                  </a:lnTo>
                  <a:lnTo>
                    <a:pt x="456223" y="206490"/>
                  </a:lnTo>
                  <a:lnTo>
                    <a:pt x="457961" y="174498"/>
                  </a:lnTo>
                  <a:close/>
                </a:path>
                <a:path w="458470" h="349250">
                  <a:moveTo>
                    <a:pt x="425957" y="292152"/>
                  </a:moveTo>
                  <a:lnTo>
                    <a:pt x="425957" y="172212"/>
                  </a:lnTo>
                  <a:lnTo>
                    <a:pt x="424672" y="203239"/>
                  </a:lnTo>
                  <a:lnTo>
                    <a:pt x="420814" y="231267"/>
                  </a:lnTo>
                  <a:lnTo>
                    <a:pt x="405383" y="278892"/>
                  </a:lnTo>
                  <a:lnTo>
                    <a:pt x="379190" y="313848"/>
                  </a:lnTo>
                  <a:lnTo>
                    <a:pt x="342137" y="334518"/>
                  </a:lnTo>
                  <a:lnTo>
                    <a:pt x="346709" y="348996"/>
                  </a:lnTo>
                  <a:lnTo>
                    <a:pt x="371998" y="340006"/>
                  </a:lnTo>
                  <a:lnTo>
                    <a:pt x="394144" y="326802"/>
                  </a:lnTo>
                  <a:lnTo>
                    <a:pt x="413146" y="309455"/>
                  </a:lnTo>
                  <a:lnTo>
                    <a:pt x="425957" y="292152"/>
                  </a:lnTo>
                  <a:close/>
                </a:path>
                <a:path w="458470" h="349250">
                  <a:moveTo>
                    <a:pt x="115823" y="13716"/>
                  </a:moveTo>
                  <a:lnTo>
                    <a:pt x="111251" y="0"/>
                  </a:lnTo>
                  <a:lnTo>
                    <a:pt x="85951" y="8996"/>
                  </a:lnTo>
                  <a:lnTo>
                    <a:pt x="63817" y="22193"/>
                  </a:lnTo>
                  <a:lnTo>
                    <a:pt x="28955" y="60960"/>
                  </a:lnTo>
                  <a:lnTo>
                    <a:pt x="7048" y="112871"/>
                  </a:lnTo>
                  <a:lnTo>
                    <a:pt x="0" y="174498"/>
                  </a:lnTo>
                  <a:lnTo>
                    <a:pt x="1738" y="206557"/>
                  </a:lnTo>
                  <a:lnTo>
                    <a:pt x="6953" y="236124"/>
                  </a:lnTo>
                  <a:lnTo>
                    <a:pt x="15751" y="263330"/>
                  </a:lnTo>
                  <a:lnTo>
                    <a:pt x="28193" y="288036"/>
                  </a:lnTo>
                  <a:lnTo>
                    <a:pt x="32003" y="293042"/>
                  </a:lnTo>
                  <a:lnTo>
                    <a:pt x="32003" y="172212"/>
                  </a:lnTo>
                  <a:lnTo>
                    <a:pt x="33289" y="142636"/>
                  </a:lnTo>
                  <a:lnTo>
                    <a:pt x="43576" y="91201"/>
                  </a:lnTo>
                  <a:lnTo>
                    <a:pt x="64281" y="50470"/>
                  </a:lnTo>
                  <a:lnTo>
                    <a:pt x="95976" y="22729"/>
                  </a:lnTo>
                  <a:lnTo>
                    <a:pt x="115823" y="13716"/>
                  </a:lnTo>
                  <a:close/>
                </a:path>
                <a:path w="458470" h="349250">
                  <a:moveTo>
                    <a:pt x="115823" y="334518"/>
                  </a:moveTo>
                  <a:lnTo>
                    <a:pt x="78771" y="313848"/>
                  </a:lnTo>
                  <a:lnTo>
                    <a:pt x="52577" y="278892"/>
                  </a:lnTo>
                  <a:lnTo>
                    <a:pt x="37147" y="231267"/>
                  </a:lnTo>
                  <a:lnTo>
                    <a:pt x="32003" y="172212"/>
                  </a:lnTo>
                  <a:lnTo>
                    <a:pt x="32003" y="293042"/>
                  </a:lnTo>
                  <a:lnTo>
                    <a:pt x="44493" y="309455"/>
                  </a:lnTo>
                  <a:lnTo>
                    <a:pt x="63722" y="326802"/>
                  </a:lnTo>
                  <a:lnTo>
                    <a:pt x="85963" y="340011"/>
                  </a:lnTo>
                  <a:lnTo>
                    <a:pt x="111251" y="348996"/>
                  </a:lnTo>
                  <a:lnTo>
                    <a:pt x="115823" y="334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656832" y="2387346"/>
              <a:ext cx="189738" cy="1821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  <p:sp>
        <p:nvSpPr>
          <p:cNvPr id="8" name="object 8"/>
          <p:cNvSpPr/>
          <p:nvPr/>
        </p:nvSpPr>
        <p:spPr>
          <a:xfrm>
            <a:off x="7864960" y="3389661"/>
            <a:ext cx="48745" cy="191621"/>
          </a:xfrm>
          <a:custGeom>
            <a:avLst/>
            <a:gdLst/>
            <a:ahLst/>
            <a:cxnLst/>
            <a:rect l="l" t="t" r="r" b="b"/>
            <a:pathLst>
              <a:path w="55245" h="217169">
                <a:moveTo>
                  <a:pt x="21336" y="207325"/>
                </a:moveTo>
                <a:lnTo>
                  <a:pt x="21336" y="160020"/>
                </a:lnTo>
                <a:lnTo>
                  <a:pt x="20574" y="167640"/>
                </a:lnTo>
                <a:lnTo>
                  <a:pt x="19050" y="173736"/>
                </a:lnTo>
                <a:lnTo>
                  <a:pt x="18288" y="179832"/>
                </a:lnTo>
                <a:lnTo>
                  <a:pt x="16002" y="185166"/>
                </a:lnTo>
                <a:lnTo>
                  <a:pt x="12954" y="189738"/>
                </a:lnTo>
                <a:lnTo>
                  <a:pt x="10668" y="194310"/>
                </a:lnTo>
                <a:lnTo>
                  <a:pt x="6096" y="199644"/>
                </a:lnTo>
                <a:lnTo>
                  <a:pt x="0" y="205740"/>
                </a:lnTo>
                <a:lnTo>
                  <a:pt x="9906" y="217170"/>
                </a:lnTo>
                <a:lnTo>
                  <a:pt x="17597" y="210585"/>
                </a:lnTo>
                <a:lnTo>
                  <a:pt x="21336" y="207325"/>
                </a:lnTo>
                <a:close/>
              </a:path>
              <a:path w="55245" h="217169">
                <a:moveTo>
                  <a:pt x="54864" y="156972"/>
                </a:moveTo>
                <a:lnTo>
                  <a:pt x="54864" y="140208"/>
                </a:lnTo>
                <a:lnTo>
                  <a:pt x="51816" y="123444"/>
                </a:lnTo>
                <a:lnTo>
                  <a:pt x="19812" y="123444"/>
                </a:lnTo>
                <a:lnTo>
                  <a:pt x="20371" y="130302"/>
                </a:lnTo>
                <a:lnTo>
                  <a:pt x="20859" y="137160"/>
                </a:lnTo>
                <a:lnTo>
                  <a:pt x="21205" y="144018"/>
                </a:lnTo>
                <a:lnTo>
                  <a:pt x="21336" y="150876"/>
                </a:lnTo>
                <a:lnTo>
                  <a:pt x="21336" y="207325"/>
                </a:lnTo>
                <a:lnTo>
                  <a:pt x="24574" y="204501"/>
                </a:lnTo>
                <a:lnTo>
                  <a:pt x="50292" y="172212"/>
                </a:lnTo>
                <a:lnTo>
                  <a:pt x="53340" y="165354"/>
                </a:lnTo>
                <a:lnTo>
                  <a:pt x="54864" y="156972"/>
                </a:lnTo>
                <a:close/>
              </a:path>
              <a:path w="55245" h="217169">
                <a:moveTo>
                  <a:pt x="54864" y="42672"/>
                </a:moveTo>
                <a:lnTo>
                  <a:pt x="54864" y="0"/>
                </a:lnTo>
                <a:lnTo>
                  <a:pt x="17526" y="0"/>
                </a:lnTo>
                <a:lnTo>
                  <a:pt x="17526" y="42672"/>
                </a:lnTo>
                <a:lnTo>
                  <a:pt x="54864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77393" y="3290152"/>
            <a:ext cx="25213" cy="302559"/>
          </a:xfrm>
          <a:custGeom>
            <a:avLst/>
            <a:gdLst/>
            <a:ahLst/>
            <a:cxnLst/>
            <a:rect l="l" t="t" r="r" b="b"/>
            <a:pathLst>
              <a:path w="28575" h="342900">
                <a:moveTo>
                  <a:pt x="28194" y="342899"/>
                </a:moveTo>
                <a:lnTo>
                  <a:pt x="28194" y="0"/>
                </a:lnTo>
                <a:lnTo>
                  <a:pt x="0" y="0"/>
                </a:lnTo>
                <a:lnTo>
                  <a:pt x="0" y="342899"/>
                </a:lnTo>
                <a:lnTo>
                  <a:pt x="28194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06796" y="3290152"/>
            <a:ext cx="25213" cy="302559"/>
          </a:xfrm>
          <a:custGeom>
            <a:avLst/>
            <a:gdLst/>
            <a:ahLst/>
            <a:cxnLst/>
            <a:rect l="l" t="t" r="r" b="b"/>
            <a:pathLst>
              <a:path w="28575" h="342900">
                <a:moveTo>
                  <a:pt x="28194" y="342899"/>
                </a:moveTo>
                <a:lnTo>
                  <a:pt x="28194" y="0"/>
                </a:lnTo>
                <a:lnTo>
                  <a:pt x="0" y="0"/>
                </a:lnTo>
                <a:lnTo>
                  <a:pt x="0" y="342899"/>
                </a:lnTo>
                <a:lnTo>
                  <a:pt x="28194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73752" y="3290152"/>
            <a:ext cx="25213" cy="302559"/>
          </a:xfrm>
          <a:custGeom>
            <a:avLst/>
            <a:gdLst/>
            <a:ahLst/>
            <a:cxnLst/>
            <a:rect l="l" t="t" r="r" b="b"/>
            <a:pathLst>
              <a:path w="28575" h="342900">
                <a:moveTo>
                  <a:pt x="28194" y="342899"/>
                </a:moveTo>
                <a:lnTo>
                  <a:pt x="28194" y="0"/>
                </a:lnTo>
                <a:lnTo>
                  <a:pt x="0" y="0"/>
                </a:lnTo>
                <a:lnTo>
                  <a:pt x="0" y="342899"/>
                </a:lnTo>
                <a:lnTo>
                  <a:pt x="28194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44348" y="3290152"/>
            <a:ext cx="246529" cy="318807"/>
          </a:xfrm>
          <a:custGeom>
            <a:avLst/>
            <a:gdLst/>
            <a:ahLst/>
            <a:cxnLst/>
            <a:rect l="l" t="t" r="r" b="b"/>
            <a:pathLst>
              <a:path w="279400" h="361314">
                <a:moveTo>
                  <a:pt x="28194" y="0"/>
                </a:moveTo>
                <a:lnTo>
                  <a:pt x="0" y="0"/>
                </a:lnTo>
                <a:lnTo>
                  <a:pt x="0" y="342900"/>
                </a:lnTo>
                <a:lnTo>
                  <a:pt x="28194" y="342900"/>
                </a:lnTo>
                <a:lnTo>
                  <a:pt x="28194" y="0"/>
                </a:lnTo>
                <a:close/>
              </a:path>
              <a:path w="279400" h="361314">
                <a:moveTo>
                  <a:pt x="278892" y="16764"/>
                </a:moveTo>
                <a:lnTo>
                  <a:pt x="272186" y="15773"/>
                </a:lnTo>
                <a:lnTo>
                  <a:pt x="264693" y="15049"/>
                </a:lnTo>
                <a:lnTo>
                  <a:pt x="256489" y="14630"/>
                </a:lnTo>
                <a:lnTo>
                  <a:pt x="247650" y="14478"/>
                </a:lnTo>
                <a:lnTo>
                  <a:pt x="232791" y="15494"/>
                </a:lnTo>
                <a:lnTo>
                  <a:pt x="195834" y="31242"/>
                </a:lnTo>
                <a:lnTo>
                  <a:pt x="171399" y="65214"/>
                </a:lnTo>
                <a:lnTo>
                  <a:pt x="163830" y="88392"/>
                </a:lnTo>
                <a:lnTo>
                  <a:pt x="161544" y="92964"/>
                </a:lnTo>
                <a:lnTo>
                  <a:pt x="128778" y="108966"/>
                </a:lnTo>
                <a:lnTo>
                  <a:pt x="126492" y="121158"/>
                </a:lnTo>
                <a:lnTo>
                  <a:pt x="157734" y="121158"/>
                </a:lnTo>
                <a:lnTo>
                  <a:pt x="118110" y="295656"/>
                </a:lnTo>
                <a:lnTo>
                  <a:pt x="105156" y="332232"/>
                </a:lnTo>
                <a:lnTo>
                  <a:pt x="89154" y="344424"/>
                </a:lnTo>
                <a:lnTo>
                  <a:pt x="78486" y="344424"/>
                </a:lnTo>
                <a:lnTo>
                  <a:pt x="76200" y="343662"/>
                </a:lnTo>
                <a:lnTo>
                  <a:pt x="74676" y="343662"/>
                </a:lnTo>
                <a:lnTo>
                  <a:pt x="71628" y="359664"/>
                </a:lnTo>
                <a:lnTo>
                  <a:pt x="78486" y="361188"/>
                </a:lnTo>
                <a:lnTo>
                  <a:pt x="83820" y="361188"/>
                </a:lnTo>
                <a:lnTo>
                  <a:pt x="128016" y="341376"/>
                </a:lnTo>
                <a:lnTo>
                  <a:pt x="148907" y="300659"/>
                </a:lnTo>
                <a:lnTo>
                  <a:pt x="188214" y="121158"/>
                </a:lnTo>
                <a:lnTo>
                  <a:pt x="235458" y="121158"/>
                </a:lnTo>
                <a:lnTo>
                  <a:pt x="239268" y="102870"/>
                </a:lnTo>
                <a:lnTo>
                  <a:pt x="192024" y="102870"/>
                </a:lnTo>
                <a:lnTo>
                  <a:pt x="196596" y="82296"/>
                </a:lnTo>
                <a:lnTo>
                  <a:pt x="198882" y="73152"/>
                </a:lnTo>
                <a:lnTo>
                  <a:pt x="201256" y="65062"/>
                </a:lnTo>
                <a:lnTo>
                  <a:pt x="203771" y="57975"/>
                </a:lnTo>
                <a:lnTo>
                  <a:pt x="206502" y="51816"/>
                </a:lnTo>
                <a:lnTo>
                  <a:pt x="209550" y="44196"/>
                </a:lnTo>
                <a:lnTo>
                  <a:pt x="214122" y="38100"/>
                </a:lnTo>
                <a:lnTo>
                  <a:pt x="218694" y="34290"/>
                </a:lnTo>
                <a:lnTo>
                  <a:pt x="224028" y="30480"/>
                </a:lnTo>
                <a:lnTo>
                  <a:pt x="229362" y="28956"/>
                </a:lnTo>
                <a:lnTo>
                  <a:pt x="242316" y="28956"/>
                </a:lnTo>
                <a:lnTo>
                  <a:pt x="255270" y="48768"/>
                </a:lnTo>
                <a:lnTo>
                  <a:pt x="272034" y="48768"/>
                </a:lnTo>
                <a:lnTo>
                  <a:pt x="278892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632116" y="3301582"/>
            <a:ext cx="405093" cy="308162"/>
            <a:chOff x="7903464" y="2300477"/>
            <a:chExt cx="459105" cy="349250"/>
          </a:xfrm>
        </p:grpSpPr>
        <p:sp>
          <p:nvSpPr>
            <p:cNvPr id="14" name="object 14"/>
            <p:cNvSpPr/>
            <p:nvPr/>
          </p:nvSpPr>
          <p:spPr>
            <a:xfrm>
              <a:off x="7903464" y="2300477"/>
              <a:ext cx="116205" cy="349250"/>
            </a:xfrm>
            <a:custGeom>
              <a:avLst/>
              <a:gdLst/>
              <a:ahLst/>
              <a:cxnLst/>
              <a:rect l="l" t="t" r="r" b="b"/>
              <a:pathLst>
                <a:path w="116204" h="349250">
                  <a:moveTo>
                    <a:pt x="115823" y="334518"/>
                  </a:moveTo>
                  <a:lnTo>
                    <a:pt x="78771" y="313563"/>
                  </a:lnTo>
                  <a:lnTo>
                    <a:pt x="52577" y="278892"/>
                  </a:lnTo>
                  <a:lnTo>
                    <a:pt x="37147" y="231267"/>
                  </a:lnTo>
                  <a:lnTo>
                    <a:pt x="32003" y="172212"/>
                  </a:lnTo>
                  <a:lnTo>
                    <a:pt x="33289" y="142636"/>
                  </a:lnTo>
                  <a:lnTo>
                    <a:pt x="43576" y="91201"/>
                  </a:lnTo>
                  <a:lnTo>
                    <a:pt x="64281" y="50470"/>
                  </a:lnTo>
                  <a:lnTo>
                    <a:pt x="95976" y="22729"/>
                  </a:lnTo>
                  <a:lnTo>
                    <a:pt x="115823" y="13716"/>
                  </a:lnTo>
                  <a:lnTo>
                    <a:pt x="111251" y="0"/>
                  </a:lnTo>
                  <a:lnTo>
                    <a:pt x="63722" y="22193"/>
                  </a:lnTo>
                  <a:lnTo>
                    <a:pt x="28193" y="60960"/>
                  </a:lnTo>
                  <a:lnTo>
                    <a:pt x="6953" y="112871"/>
                  </a:lnTo>
                  <a:lnTo>
                    <a:pt x="0" y="174498"/>
                  </a:lnTo>
                  <a:lnTo>
                    <a:pt x="1726" y="206490"/>
                  </a:lnTo>
                  <a:lnTo>
                    <a:pt x="15751" y="263330"/>
                  </a:lnTo>
                  <a:lnTo>
                    <a:pt x="44493" y="309348"/>
                  </a:lnTo>
                  <a:lnTo>
                    <a:pt x="85951" y="339685"/>
                  </a:lnTo>
                  <a:lnTo>
                    <a:pt x="111251" y="348996"/>
                  </a:lnTo>
                  <a:lnTo>
                    <a:pt x="115823" y="334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032242" y="2387345"/>
              <a:ext cx="189738" cy="1821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245602" y="2300477"/>
              <a:ext cx="116839" cy="349250"/>
            </a:xfrm>
            <a:custGeom>
              <a:avLst/>
              <a:gdLst/>
              <a:ahLst/>
              <a:cxnLst/>
              <a:rect l="l" t="t" r="r" b="b"/>
              <a:pathLst>
                <a:path w="116840" h="349250">
                  <a:moveTo>
                    <a:pt x="116585" y="174498"/>
                  </a:moveTo>
                  <a:lnTo>
                    <a:pt x="109251" y="112871"/>
                  </a:lnTo>
                  <a:lnTo>
                    <a:pt x="87629" y="60960"/>
                  </a:lnTo>
                  <a:lnTo>
                    <a:pt x="52101" y="22193"/>
                  </a:lnTo>
                  <a:lnTo>
                    <a:pt x="4571" y="0"/>
                  </a:lnTo>
                  <a:lnTo>
                    <a:pt x="0" y="13716"/>
                  </a:lnTo>
                  <a:lnTo>
                    <a:pt x="19847" y="22729"/>
                  </a:lnTo>
                  <a:lnTo>
                    <a:pt x="37052" y="34956"/>
                  </a:lnTo>
                  <a:lnTo>
                    <a:pt x="63245" y="69342"/>
                  </a:lnTo>
                  <a:lnTo>
                    <a:pt x="79343" y="115633"/>
                  </a:lnTo>
                  <a:lnTo>
                    <a:pt x="84581" y="172212"/>
                  </a:lnTo>
                  <a:lnTo>
                    <a:pt x="83177" y="203239"/>
                  </a:lnTo>
                  <a:lnTo>
                    <a:pt x="72366" y="256436"/>
                  </a:lnTo>
                  <a:lnTo>
                    <a:pt x="51649" y="297870"/>
                  </a:lnTo>
                  <a:lnTo>
                    <a:pt x="20169" y="325826"/>
                  </a:lnTo>
                  <a:lnTo>
                    <a:pt x="0" y="334518"/>
                  </a:lnTo>
                  <a:lnTo>
                    <a:pt x="4571" y="348996"/>
                  </a:lnTo>
                  <a:lnTo>
                    <a:pt x="52387" y="326517"/>
                  </a:lnTo>
                  <a:lnTo>
                    <a:pt x="87629" y="288036"/>
                  </a:lnTo>
                  <a:lnTo>
                    <a:pt x="109251" y="236124"/>
                  </a:lnTo>
                  <a:lnTo>
                    <a:pt x="114740" y="206490"/>
                  </a:lnTo>
                  <a:lnTo>
                    <a:pt x="116585" y="174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232078" y="3350216"/>
            <a:ext cx="163046" cy="32078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2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514242" y="3397057"/>
            <a:ext cx="200025" cy="21851"/>
          </a:xfrm>
          <a:custGeom>
            <a:avLst/>
            <a:gdLst/>
            <a:ahLst/>
            <a:cxnLst/>
            <a:rect l="l" t="t" r="r" b="b"/>
            <a:pathLst>
              <a:path w="226695" h="24764">
                <a:moveTo>
                  <a:pt x="226314" y="24384"/>
                </a:moveTo>
                <a:lnTo>
                  <a:pt x="226314" y="0"/>
                </a:lnTo>
                <a:lnTo>
                  <a:pt x="0" y="0"/>
                </a:lnTo>
                <a:lnTo>
                  <a:pt x="0" y="24384"/>
                </a:lnTo>
                <a:lnTo>
                  <a:pt x="22631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514242" y="3464293"/>
            <a:ext cx="200025" cy="21851"/>
          </a:xfrm>
          <a:custGeom>
            <a:avLst/>
            <a:gdLst/>
            <a:ahLst/>
            <a:cxnLst/>
            <a:rect l="l" t="t" r="r" b="b"/>
            <a:pathLst>
              <a:path w="226695" h="24764">
                <a:moveTo>
                  <a:pt x="226314" y="24384"/>
                </a:moveTo>
                <a:lnTo>
                  <a:pt x="226314" y="0"/>
                </a:lnTo>
                <a:lnTo>
                  <a:pt x="0" y="0"/>
                </a:lnTo>
                <a:lnTo>
                  <a:pt x="0" y="24384"/>
                </a:lnTo>
                <a:lnTo>
                  <a:pt x="22631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859832" y="3311667"/>
            <a:ext cx="129428" cy="224678"/>
          </a:xfrm>
          <a:custGeom>
            <a:avLst/>
            <a:gdLst/>
            <a:ahLst/>
            <a:cxnLst/>
            <a:rect l="l" t="t" r="r" b="b"/>
            <a:pathLst>
              <a:path w="146684" h="254635">
                <a:moveTo>
                  <a:pt x="146304" y="254507"/>
                </a:moveTo>
                <a:lnTo>
                  <a:pt x="146304" y="240791"/>
                </a:lnTo>
                <a:lnTo>
                  <a:pt x="136398" y="240029"/>
                </a:lnTo>
                <a:lnTo>
                  <a:pt x="128778" y="240029"/>
                </a:lnTo>
                <a:lnTo>
                  <a:pt x="112776" y="237743"/>
                </a:lnTo>
                <a:lnTo>
                  <a:pt x="105155" y="234695"/>
                </a:lnTo>
                <a:lnTo>
                  <a:pt x="102108" y="233171"/>
                </a:lnTo>
                <a:lnTo>
                  <a:pt x="100584" y="230885"/>
                </a:lnTo>
                <a:lnTo>
                  <a:pt x="98298" y="228599"/>
                </a:lnTo>
                <a:lnTo>
                  <a:pt x="96774" y="225551"/>
                </a:lnTo>
                <a:lnTo>
                  <a:pt x="95250" y="218693"/>
                </a:lnTo>
                <a:lnTo>
                  <a:pt x="95249" y="48767"/>
                </a:lnTo>
                <a:lnTo>
                  <a:pt x="95571" y="9441"/>
                </a:lnTo>
                <a:lnTo>
                  <a:pt x="96011" y="0"/>
                </a:lnTo>
                <a:lnTo>
                  <a:pt x="86105" y="0"/>
                </a:lnTo>
                <a:lnTo>
                  <a:pt x="0" y="51053"/>
                </a:lnTo>
                <a:lnTo>
                  <a:pt x="7619" y="65531"/>
                </a:lnTo>
                <a:lnTo>
                  <a:pt x="15323" y="60233"/>
                </a:lnTo>
                <a:lnTo>
                  <a:pt x="22383" y="55721"/>
                </a:lnTo>
                <a:lnTo>
                  <a:pt x="41909" y="44195"/>
                </a:lnTo>
                <a:lnTo>
                  <a:pt x="47243" y="42671"/>
                </a:lnTo>
                <a:lnTo>
                  <a:pt x="54863" y="42671"/>
                </a:lnTo>
                <a:lnTo>
                  <a:pt x="57149" y="43433"/>
                </a:lnTo>
                <a:lnTo>
                  <a:pt x="60197" y="48005"/>
                </a:lnTo>
                <a:lnTo>
                  <a:pt x="61721" y="51815"/>
                </a:lnTo>
                <a:lnTo>
                  <a:pt x="61721" y="214121"/>
                </a:lnTo>
                <a:lnTo>
                  <a:pt x="39624" y="237743"/>
                </a:lnTo>
                <a:lnTo>
                  <a:pt x="34349" y="238756"/>
                </a:lnTo>
                <a:lnTo>
                  <a:pt x="27717" y="239553"/>
                </a:lnTo>
                <a:lnTo>
                  <a:pt x="10667" y="240791"/>
                </a:lnTo>
                <a:lnTo>
                  <a:pt x="10667" y="254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03267" y="3192212"/>
            <a:ext cx="123825" cy="444466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10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6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23578" y="3841482"/>
            <a:ext cx="183216" cy="305921"/>
          </a:xfrm>
          <a:custGeom>
            <a:avLst/>
            <a:gdLst/>
            <a:ahLst/>
            <a:cxnLst/>
            <a:rect l="l" t="t" r="r" b="b"/>
            <a:pathLst>
              <a:path w="207644" h="346710">
                <a:moveTo>
                  <a:pt x="207263" y="2286"/>
                </a:moveTo>
                <a:lnTo>
                  <a:pt x="200560" y="1285"/>
                </a:lnTo>
                <a:lnTo>
                  <a:pt x="193071" y="571"/>
                </a:lnTo>
                <a:lnTo>
                  <a:pt x="184868" y="142"/>
                </a:lnTo>
                <a:lnTo>
                  <a:pt x="176021" y="0"/>
                </a:lnTo>
                <a:lnTo>
                  <a:pt x="161174" y="1012"/>
                </a:lnTo>
                <a:lnTo>
                  <a:pt x="124205" y="16764"/>
                </a:lnTo>
                <a:lnTo>
                  <a:pt x="99774" y="50732"/>
                </a:lnTo>
                <a:lnTo>
                  <a:pt x="92201" y="73914"/>
                </a:lnTo>
                <a:lnTo>
                  <a:pt x="89915" y="78486"/>
                </a:lnTo>
                <a:lnTo>
                  <a:pt x="57149" y="94488"/>
                </a:lnTo>
                <a:lnTo>
                  <a:pt x="54863" y="106680"/>
                </a:lnTo>
                <a:lnTo>
                  <a:pt x="86105" y="106680"/>
                </a:lnTo>
                <a:lnTo>
                  <a:pt x="46481" y="281178"/>
                </a:lnTo>
                <a:lnTo>
                  <a:pt x="33527" y="317754"/>
                </a:lnTo>
                <a:lnTo>
                  <a:pt x="17525" y="329946"/>
                </a:lnTo>
                <a:lnTo>
                  <a:pt x="6857" y="329946"/>
                </a:lnTo>
                <a:lnTo>
                  <a:pt x="4571" y="329184"/>
                </a:lnTo>
                <a:lnTo>
                  <a:pt x="3047" y="329184"/>
                </a:lnTo>
                <a:lnTo>
                  <a:pt x="0" y="345186"/>
                </a:lnTo>
                <a:lnTo>
                  <a:pt x="6857" y="346710"/>
                </a:lnTo>
                <a:lnTo>
                  <a:pt x="12191" y="346710"/>
                </a:lnTo>
                <a:lnTo>
                  <a:pt x="56387" y="326898"/>
                </a:lnTo>
                <a:lnTo>
                  <a:pt x="77283" y="286178"/>
                </a:lnTo>
                <a:lnTo>
                  <a:pt x="116585" y="106680"/>
                </a:lnTo>
                <a:lnTo>
                  <a:pt x="163829" y="106680"/>
                </a:lnTo>
                <a:lnTo>
                  <a:pt x="167639" y="88392"/>
                </a:lnTo>
                <a:lnTo>
                  <a:pt x="120395" y="88392"/>
                </a:lnTo>
                <a:lnTo>
                  <a:pt x="124967" y="67818"/>
                </a:lnTo>
                <a:lnTo>
                  <a:pt x="127265" y="58662"/>
                </a:lnTo>
                <a:lnTo>
                  <a:pt x="129635" y="50577"/>
                </a:lnTo>
                <a:lnTo>
                  <a:pt x="132147" y="43493"/>
                </a:lnTo>
                <a:lnTo>
                  <a:pt x="134873" y="37338"/>
                </a:lnTo>
                <a:lnTo>
                  <a:pt x="137921" y="29718"/>
                </a:lnTo>
                <a:lnTo>
                  <a:pt x="142493" y="23622"/>
                </a:lnTo>
                <a:lnTo>
                  <a:pt x="147065" y="19812"/>
                </a:lnTo>
                <a:lnTo>
                  <a:pt x="152399" y="16002"/>
                </a:lnTo>
                <a:lnTo>
                  <a:pt x="157733" y="14478"/>
                </a:lnTo>
                <a:lnTo>
                  <a:pt x="170687" y="14478"/>
                </a:lnTo>
                <a:lnTo>
                  <a:pt x="183641" y="34290"/>
                </a:lnTo>
                <a:lnTo>
                  <a:pt x="200405" y="34290"/>
                </a:lnTo>
                <a:lnTo>
                  <a:pt x="207263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46127" y="3928215"/>
            <a:ext cx="33057" cy="38100"/>
          </a:xfrm>
          <a:custGeom>
            <a:avLst/>
            <a:gdLst/>
            <a:ahLst/>
            <a:cxnLst/>
            <a:rect l="l" t="t" r="r" b="b"/>
            <a:pathLst>
              <a:path w="37464" h="43180">
                <a:moveTo>
                  <a:pt x="37337" y="42672"/>
                </a:moveTo>
                <a:lnTo>
                  <a:pt x="37337" y="0"/>
                </a:lnTo>
                <a:lnTo>
                  <a:pt x="0" y="0"/>
                </a:lnTo>
                <a:lnTo>
                  <a:pt x="0" y="42672"/>
                </a:lnTo>
                <a:lnTo>
                  <a:pt x="37337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46127" y="4037136"/>
            <a:ext cx="33057" cy="38100"/>
          </a:xfrm>
          <a:custGeom>
            <a:avLst/>
            <a:gdLst/>
            <a:ahLst/>
            <a:cxnLst/>
            <a:rect l="l" t="t" r="r" b="b"/>
            <a:pathLst>
              <a:path w="37464" h="43180">
                <a:moveTo>
                  <a:pt x="37337" y="42671"/>
                </a:moveTo>
                <a:lnTo>
                  <a:pt x="37337" y="0"/>
                </a:lnTo>
                <a:lnTo>
                  <a:pt x="0" y="0"/>
                </a:lnTo>
                <a:lnTo>
                  <a:pt x="0" y="42671"/>
                </a:lnTo>
                <a:lnTo>
                  <a:pt x="37337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66477" y="3916785"/>
            <a:ext cx="167415" cy="160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65001" y="3883167"/>
            <a:ext cx="160020" cy="191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49407" y="3852911"/>
            <a:ext cx="184896" cy="221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51337" y="3699167"/>
            <a:ext cx="599515" cy="32078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M</a:t>
            </a:r>
            <a:r>
              <a:rPr kumimoji="0" sz="2000" b="0" i="0" u="none" strike="noStrike" kern="1200" cap="none" spc="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×</a:t>
            </a:r>
            <a:r>
              <a:rPr kumimoji="0" sz="2000" b="0" i="0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N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69859" y="3912750"/>
            <a:ext cx="241487" cy="134471"/>
          </a:xfrm>
          <a:custGeom>
            <a:avLst/>
            <a:gdLst/>
            <a:ahLst/>
            <a:cxnLst/>
            <a:rect l="l" t="t" r="r" b="b"/>
            <a:pathLst>
              <a:path w="273685" h="152400">
                <a:moveTo>
                  <a:pt x="273558" y="81534"/>
                </a:moveTo>
                <a:lnTo>
                  <a:pt x="273558" y="70104"/>
                </a:lnTo>
                <a:lnTo>
                  <a:pt x="201168" y="0"/>
                </a:lnTo>
                <a:lnTo>
                  <a:pt x="190500" y="9906"/>
                </a:lnTo>
                <a:lnTo>
                  <a:pt x="233172" y="64008"/>
                </a:lnTo>
                <a:lnTo>
                  <a:pt x="0" y="64008"/>
                </a:lnTo>
                <a:lnTo>
                  <a:pt x="0" y="88392"/>
                </a:lnTo>
                <a:lnTo>
                  <a:pt x="233172" y="88392"/>
                </a:lnTo>
                <a:lnTo>
                  <a:pt x="190500" y="141732"/>
                </a:lnTo>
                <a:lnTo>
                  <a:pt x="201168" y="152400"/>
                </a:lnTo>
                <a:lnTo>
                  <a:pt x="273558" y="815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31585" y="3852911"/>
            <a:ext cx="184897" cy="221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11103" y="3609072"/>
            <a:ext cx="333375" cy="42394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 marR="0" lvl="0" indent="0" algn="l" defTabSz="914400" rtl="0" eaLnBrk="1" fontAlgn="auto" latinLnBrk="0" hangingPunct="1">
              <a:lnSpc>
                <a:spcPct val="100000"/>
              </a:lnSpc>
              <a:spcBef>
                <a:spcPts val="10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d</a:t>
            </a:r>
            <a:r>
              <a:rPr kumimoji="0" sz="4000" b="0" i="0" u="none" strike="noStrike" kern="1200" cap="none" spc="33" normalizeH="0" baseline="-2071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;</a:t>
            </a:r>
            <a:endParaRPr kumimoji="0" sz="4000" b="0" i="0" u="none" strike="noStrike" kern="1200" cap="none" spc="0" normalizeH="0" baseline="-20715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78257" y="3842827"/>
            <a:ext cx="164166" cy="234763"/>
          </a:xfrm>
          <a:custGeom>
            <a:avLst/>
            <a:gdLst/>
            <a:ahLst/>
            <a:cxnLst/>
            <a:rect l="l" t="t" r="r" b="b"/>
            <a:pathLst>
              <a:path w="186054" h="266064">
                <a:moveTo>
                  <a:pt x="148589" y="166154"/>
                </a:moveTo>
                <a:lnTo>
                  <a:pt x="148589" y="28194"/>
                </a:lnTo>
                <a:lnTo>
                  <a:pt x="147065" y="37338"/>
                </a:lnTo>
                <a:lnTo>
                  <a:pt x="146303" y="42672"/>
                </a:lnTo>
                <a:lnTo>
                  <a:pt x="145541" y="47244"/>
                </a:lnTo>
                <a:lnTo>
                  <a:pt x="144779" y="51054"/>
                </a:lnTo>
                <a:lnTo>
                  <a:pt x="134873" y="93726"/>
                </a:lnTo>
                <a:lnTo>
                  <a:pt x="128777" y="89916"/>
                </a:lnTo>
                <a:lnTo>
                  <a:pt x="121919" y="87630"/>
                </a:lnTo>
                <a:lnTo>
                  <a:pt x="109727" y="84582"/>
                </a:lnTo>
                <a:lnTo>
                  <a:pt x="102869" y="83896"/>
                </a:lnTo>
                <a:lnTo>
                  <a:pt x="95249" y="83820"/>
                </a:lnTo>
                <a:lnTo>
                  <a:pt x="81950" y="84832"/>
                </a:lnTo>
                <a:lnTo>
                  <a:pt x="46481" y="100584"/>
                </a:lnTo>
                <a:lnTo>
                  <a:pt x="19049" y="132730"/>
                </a:lnTo>
                <a:lnTo>
                  <a:pt x="2952" y="176212"/>
                </a:lnTo>
                <a:lnTo>
                  <a:pt x="0" y="207264"/>
                </a:lnTo>
                <a:lnTo>
                  <a:pt x="726" y="220329"/>
                </a:lnTo>
                <a:lnTo>
                  <a:pt x="17275" y="257258"/>
                </a:lnTo>
                <a:lnTo>
                  <a:pt x="32765" y="264880"/>
                </a:lnTo>
                <a:lnTo>
                  <a:pt x="32765" y="205740"/>
                </a:lnTo>
                <a:lnTo>
                  <a:pt x="33218" y="192714"/>
                </a:lnTo>
                <a:lnTo>
                  <a:pt x="41147" y="153924"/>
                </a:lnTo>
                <a:lnTo>
                  <a:pt x="64769" y="113538"/>
                </a:lnTo>
                <a:lnTo>
                  <a:pt x="98297" y="98298"/>
                </a:lnTo>
                <a:lnTo>
                  <a:pt x="107441" y="98298"/>
                </a:lnTo>
                <a:lnTo>
                  <a:pt x="114299" y="99822"/>
                </a:lnTo>
                <a:lnTo>
                  <a:pt x="118871" y="104394"/>
                </a:lnTo>
                <a:lnTo>
                  <a:pt x="122681" y="108966"/>
                </a:lnTo>
                <a:lnTo>
                  <a:pt x="124967" y="115824"/>
                </a:lnTo>
                <a:lnTo>
                  <a:pt x="124967" y="265938"/>
                </a:lnTo>
                <a:lnTo>
                  <a:pt x="133349" y="265875"/>
                </a:lnTo>
                <a:lnTo>
                  <a:pt x="136397" y="265627"/>
                </a:lnTo>
                <a:lnTo>
                  <a:pt x="136397" y="230886"/>
                </a:lnTo>
                <a:lnTo>
                  <a:pt x="136671" y="225742"/>
                </a:lnTo>
                <a:lnTo>
                  <a:pt x="137445" y="219456"/>
                </a:lnTo>
                <a:lnTo>
                  <a:pt x="138648" y="212026"/>
                </a:lnTo>
                <a:lnTo>
                  <a:pt x="140207" y="203454"/>
                </a:lnTo>
                <a:lnTo>
                  <a:pt x="148589" y="166154"/>
                </a:lnTo>
                <a:close/>
              </a:path>
              <a:path w="186054" h="266064">
                <a:moveTo>
                  <a:pt x="124967" y="265938"/>
                </a:moveTo>
                <a:lnTo>
                  <a:pt x="124967" y="133350"/>
                </a:lnTo>
                <a:lnTo>
                  <a:pt x="120395" y="158496"/>
                </a:lnTo>
                <a:lnTo>
                  <a:pt x="118669" y="165758"/>
                </a:lnTo>
                <a:lnTo>
                  <a:pt x="102869" y="203454"/>
                </a:lnTo>
                <a:lnTo>
                  <a:pt x="99821" y="208788"/>
                </a:lnTo>
                <a:lnTo>
                  <a:pt x="96011" y="214122"/>
                </a:lnTo>
                <a:lnTo>
                  <a:pt x="91439" y="219456"/>
                </a:lnTo>
                <a:lnTo>
                  <a:pt x="87629" y="224790"/>
                </a:lnTo>
                <a:lnTo>
                  <a:pt x="83819" y="229362"/>
                </a:lnTo>
                <a:lnTo>
                  <a:pt x="74675" y="236982"/>
                </a:lnTo>
                <a:lnTo>
                  <a:pt x="70865" y="239268"/>
                </a:lnTo>
                <a:lnTo>
                  <a:pt x="67055" y="240792"/>
                </a:lnTo>
                <a:lnTo>
                  <a:pt x="63245" y="243078"/>
                </a:lnTo>
                <a:lnTo>
                  <a:pt x="59721" y="243782"/>
                </a:lnTo>
                <a:lnTo>
                  <a:pt x="47243" y="243840"/>
                </a:lnTo>
                <a:lnTo>
                  <a:pt x="41147" y="240030"/>
                </a:lnTo>
                <a:lnTo>
                  <a:pt x="32765" y="205740"/>
                </a:lnTo>
                <a:lnTo>
                  <a:pt x="32765" y="264880"/>
                </a:lnTo>
                <a:lnTo>
                  <a:pt x="33218" y="264975"/>
                </a:lnTo>
                <a:lnTo>
                  <a:pt x="42671" y="265938"/>
                </a:lnTo>
                <a:lnTo>
                  <a:pt x="51244" y="265101"/>
                </a:lnTo>
                <a:lnTo>
                  <a:pt x="92392" y="238125"/>
                </a:lnTo>
                <a:lnTo>
                  <a:pt x="109727" y="215646"/>
                </a:lnTo>
                <a:lnTo>
                  <a:pt x="112013" y="216408"/>
                </a:lnTo>
                <a:lnTo>
                  <a:pt x="112013" y="255651"/>
                </a:lnTo>
                <a:lnTo>
                  <a:pt x="114299" y="258318"/>
                </a:lnTo>
                <a:lnTo>
                  <a:pt x="118871" y="262890"/>
                </a:lnTo>
                <a:lnTo>
                  <a:pt x="124967" y="265938"/>
                </a:lnTo>
                <a:close/>
              </a:path>
              <a:path w="186054" h="266064">
                <a:moveTo>
                  <a:pt x="112013" y="255651"/>
                </a:moveTo>
                <a:lnTo>
                  <a:pt x="112013" y="216408"/>
                </a:lnTo>
                <a:lnTo>
                  <a:pt x="108965" y="224028"/>
                </a:lnTo>
                <a:lnTo>
                  <a:pt x="107441" y="231648"/>
                </a:lnTo>
                <a:lnTo>
                  <a:pt x="107441" y="246126"/>
                </a:lnTo>
                <a:lnTo>
                  <a:pt x="109727" y="252984"/>
                </a:lnTo>
                <a:lnTo>
                  <a:pt x="112013" y="255651"/>
                </a:lnTo>
                <a:close/>
              </a:path>
              <a:path w="186054" h="266064">
                <a:moveTo>
                  <a:pt x="185927" y="0"/>
                </a:moveTo>
                <a:lnTo>
                  <a:pt x="175259" y="0"/>
                </a:lnTo>
                <a:lnTo>
                  <a:pt x="129539" y="1524"/>
                </a:lnTo>
                <a:lnTo>
                  <a:pt x="127253" y="10668"/>
                </a:lnTo>
                <a:lnTo>
                  <a:pt x="133349" y="10668"/>
                </a:lnTo>
                <a:lnTo>
                  <a:pt x="137921" y="11430"/>
                </a:lnTo>
                <a:lnTo>
                  <a:pt x="140207" y="12192"/>
                </a:lnTo>
                <a:lnTo>
                  <a:pt x="143255" y="12954"/>
                </a:lnTo>
                <a:lnTo>
                  <a:pt x="146303" y="16002"/>
                </a:lnTo>
                <a:lnTo>
                  <a:pt x="147827" y="18288"/>
                </a:lnTo>
                <a:lnTo>
                  <a:pt x="148589" y="21336"/>
                </a:lnTo>
                <a:lnTo>
                  <a:pt x="148589" y="166154"/>
                </a:lnTo>
                <a:lnTo>
                  <a:pt x="185927" y="0"/>
                </a:lnTo>
                <a:close/>
              </a:path>
              <a:path w="186054" h="266064">
                <a:moveTo>
                  <a:pt x="185927" y="233172"/>
                </a:moveTo>
                <a:lnTo>
                  <a:pt x="176021" y="223266"/>
                </a:lnTo>
                <a:lnTo>
                  <a:pt x="168401" y="231648"/>
                </a:lnTo>
                <a:lnTo>
                  <a:pt x="162305" y="237744"/>
                </a:lnTo>
                <a:lnTo>
                  <a:pt x="158495" y="240792"/>
                </a:lnTo>
                <a:lnTo>
                  <a:pt x="153923" y="243840"/>
                </a:lnTo>
                <a:lnTo>
                  <a:pt x="150113" y="245364"/>
                </a:lnTo>
                <a:lnTo>
                  <a:pt x="143255" y="245364"/>
                </a:lnTo>
                <a:lnTo>
                  <a:pt x="140207" y="243840"/>
                </a:lnTo>
                <a:lnTo>
                  <a:pt x="137159" y="239268"/>
                </a:lnTo>
                <a:lnTo>
                  <a:pt x="136397" y="236220"/>
                </a:lnTo>
                <a:lnTo>
                  <a:pt x="136397" y="265627"/>
                </a:lnTo>
                <a:lnTo>
                  <a:pt x="170687" y="248602"/>
                </a:lnTo>
                <a:lnTo>
                  <a:pt x="178093" y="241601"/>
                </a:lnTo>
                <a:lnTo>
                  <a:pt x="185927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82161" y="3879133"/>
            <a:ext cx="200360" cy="2010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08252" y="3852911"/>
            <a:ext cx="265019" cy="221876"/>
          </a:xfrm>
          <a:custGeom>
            <a:avLst/>
            <a:gdLst/>
            <a:ahLst/>
            <a:cxnLst/>
            <a:rect l="l" t="t" r="r" b="b"/>
            <a:pathLst>
              <a:path w="300354" h="251460">
                <a:moveTo>
                  <a:pt x="300227" y="0"/>
                </a:moveTo>
                <a:lnTo>
                  <a:pt x="242315" y="0"/>
                </a:lnTo>
                <a:lnTo>
                  <a:pt x="134873" y="179070"/>
                </a:lnTo>
                <a:lnTo>
                  <a:pt x="113537" y="0"/>
                </a:lnTo>
                <a:lnTo>
                  <a:pt x="48005" y="0"/>
                </a:lnTo>
                <a:lnTo>
                  <a:pt x="45719" y="9144"/>
                </a:lnTo>
                <a:lnTo>
                  <a:pt x="52577" y="9144"/>
                </a:lnTo>
                <a:lnTo>
                  <a:pt x="57149" y="10668"/>
                </a:lnTo>
                <a:lnTo>
                  <a:pt x="59435" y="12954"/>
                </a:lnTo>
                <a:lnTo>
                  <a:pt x="62483" y="15240"/>
                </a:lnTo>
                <a:lnTo>
                  <a:pt x="64007" y="19050"/>
                </a:lnTo>
                <a:lnTo>
                  <a:pt x="64007" y="34290"/>
                </a:lnTo>
                <a:lnTo>
                  <a:pt x="62483" y="44196"/>
                </a:lnTo>
                <a:lnTo>
                  <a:pt x="60959" y="49530"/>
                </a:lnTo>
                <a:lnTo>
                  <a:pt x="60197" y="54102"/>
                </a:lnTo>
                <a:lnTo>
                  <a:pt x="28955" y="195834"/>
                </a:lnTo>
                <a:lnTo>
                  <a:pt x="16763" y="234696"/>
                </a:lnTo>
                <a:lnTo>
                  <a:pt x="1523" y="242315"/>
                </a:lnTo>
                <a:lnTo>
                  <a:pt x="0" y="251460"/>
                </a:lnTo>
                <a:lnTo>
                  <a:pt x="64007" y="251460"/>
                </a:lnTo>
                <a:lnTo>
                  <a:pt x="66293" y="242315"/>
                </a:lnTo>
                <a:lnTo>
                  <a:pt x="60197" y="241554"/>
                </a:lnTo>
                <a:lnTo>
                  <a:pt x="54863" y="240029"/>
                </a:lnTo>
                <a:lnTo>
                  <a:pt x="52577" y="237744"/>
                </a:lnTo>
                <a:lnTo>
                  <a:pt x="49529" y="235458"/>
                </a:lnTo>
                <a:lnTo>
                  <a:pt x="48005" y="231647"/>
                </a:lnTo>
                <a:lnTo>
                  <a:pt x="48005" y="226314"/>
                </a:lnTo>
                <a:lnTo>
                  <a:pt x="48279" y="220289"/>
                </a:lnTo>
                <a:lnTo>
                  <a:pt x="49053" y="213550"/>
                </a:lnTo>
                <a:lnTo>
                  <a:pt x="51815" y="197358"/>
                </a:lnTo>
                <a:lnTo>
                  <a:pt x="70865" y="112776"/>
                </a:lnTo>
                <a:lnTo>
                  <a:pt x="74723" y="94761"/>
                </a:lnTo>
                <a:lnTo>
                  <a:pt x="78295" y="76104"/>
                </a:lnTo>
                <a:lnTo>
                  <a:pt x="81581" y="56733"/>
                </a:lnTo>
                <a:lnTo>
                  <a:pt x="84581" y="36576"/>
                </a:lnTo>
                <a:lnTo>
                  <a:pt x="88391" y="36576"/>
                </a:lnTo>
                <a:lnTo>
                  <a:pt x="94285" y="90046"/>
                </a:lnTo>
                <a:lnTo>
                  <a:pt x="111251" y="222504"/>
                </a:lnTo>
                <a:lnTo>
                  <a:pt x="131063" y="222504"/>
                </a:lnTo>
                <a:lnTo>
                  <a:pt x="224182" y="68556"/>
                </a:lnTo>
                <a:lnTo>
                  <a:pt x="231552" y="56007"/>
                </a:lnTo>
                <a:lnTo>
                  <a:pt x="240791" y="39624"/>
                </a:lnTo>
                <a:lnTo>
                  <a:pt x="243839" y="39624"/>
                </a:lnTo>
                <a:lnTo>
                  <a:pt x="240541" y="51054"/>
                </a:lnTo>
                <a:lnTo>
                  <a:pt x="231647" y="85344"/>
                </a:lnTo>
                <a:lnTo>
                  <a:pt x="207263" y="195834"/>
                </a:lnTo>
                <a:lnTo>
                  <a:pt x="201167" y="220979"/>
                </a:lnTo>
                <a:lnTo>
                  <a:pt x="198119" y="228600"/>
                </a:lnTo>
                <a:lnTo>
                  <a:pt x="195071" y="234696"/>
                </a:lnTo>
                <a:lnTo>
                  <a:pt x="193547" y="236982"/>
                </a:lnTo>
                <a:lnTo>
                  <a:pt x="190499" y="238506"/>
                </a:lnTo>
                <a:lnTo>
                  <a:pt x="188213" y="240029"/>
                </a:lnTo>
                <a:lnTo>
                  <a:pt x="185165" y="241554"/>
                </a:lnTo>
                <a:lnTo>
                  <a:pt x="180593" y="242315"/>
                </a:lnTo>
                <a:lnTo>
                  <a:pt x="178307" y="251460"/>
                </a:lnTo>
                <a:lnTo>
                  <a:pt x="252221" y="251460"/>
                </a:lnTo>
                <a:lnTo>
                  <a:pt x="253745" y="242315"/>
                </a:lnTo>
                <a:lnTo>
                  <a:pt x="247649" y="241554"/>
                </a:lnTo>
                <a:lnTo>
                  <a:pt x="243077" y="240029"/>
                </a:lnTo>
                <a:lnTo>
                  <a:pt x="236981" y="235458"/>
                </a:lnTo>
                <a:lnTo>
                  <a:pt x="236219" y="231647"/>
                </a:lnTo>
                <a:lnTo>
                  <a:pt x="236219" y="218694"/>
                </a:lnTo>
                <a:lnTo>
                  <a:pt x="236981" y="214884"/>
                </a:lnTo>
                <a:lnTo>
                  <a:pt x="236981" y="210311"/>
                </a:lnTo>
                <a:lnTo>
                  <a:pt x="238505" y="204978"/>
                </a:lnTo>
                <a:lnTo>
                  <a:pt x="240029" y="197358"/>
                </a:lnTo>
                <a:lnTo>
                  <a:pt x="274605" y="39338"/>
                </a:lnTo>
                <a:lnTo>
                  <a:pt x="288035" y="12191"/>
                </a:lnTo>
                <a:lnTo>
                  <a:pt x="290321" y="10667"/>
                </a:lnTo>
                <a:lnTo>
                  <a:pt x="293369" y="9905"/>
                </a:lnTo>
                <a:lnTo>
                  <a:pt x="297941" y="8381"/>
                </a:lnTo>
                <a:lnTo>
                  <a:pt x="300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94183" y="3890563"/>
            <a:ext cx="179517" cy="1795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985983" y="3852911"/>
            <a:ext cx="225238" cy="221876"/>
          </a:xfrm>
          <a:custGeom>
            <a:avLst/>
            <a:gdLst/>
            <a:ahLst/>
            <a:cxnLst/>
            <a:rect l="l" t="t" r="r" b="b"/>
            <a:pathLst>
              <a:path w="255270" h="251460">
                <a:moveTo>
                  <a:pt x="255270" y="0"/>
                </a:moveTo>
                <a:lnTo>
                  <a:pt x="191262" y="0"/>
                </a:lnTo>
                <a:lnTo>
                  <a:pt x="188976" y="9144"/>
                </a:lnTo>
                <a:lnTo>
                  <a:pt x="195072" y="9144"/>
                </a:lnTo>
                <a:lnTo>
                  <a:pt x="199644" y="10668"/>
                </a:lnTo>
                <a:lnTo>
                  <a:pt x="205740" y="15240"/>
                </a:lnTo>
                <a:lnTo>
                  <a:pt x="207264" y="19050"/>
                </a:lnTo>
                <a:lnTo>
                  <a:pt x="207264" y="25146"/>
                </a:lnTo>
                <a:lnTo>
                  <a:pt x="206978" y="31277"/>
                </a:lnTo>
                <a:lnTo>
                  <a:pt x="206121" y="38195"/>
                </a:lnTo>
                <a:lnTo>
                  <a:pt x="204692" y="45827"/>
                </a:lnTo>
                <a:lnTo>
                  <a:pt x="202692" y="54102"/>
                </a:lnTo>
                <a:lnTo>
                  <a:pt x="189738" y="112776"/>
                </a:lnTo>
                <a:lnTo>
                  <a:pt x="180594" y="158496"/>
                </a:lnTo>
                <a:lnTo>
                  <a:pt x="176022" y="180594"/>
                </a:lnTo>
                <a:lnTo>
                  <a:pt x="174593" y="189142"/>
                </a:lnTo>
                <a:lnTo>
                  <a:pt x="173736" y="195834"/>
                </a:lnTo>
                <a:lnTo>
                  <a:pt x="171450" y="195834"/>
                </a:lnTo>
                <a:lnTo>
                  <a:pt x="164592" y="171831"/>
                </a:lnTo>
                <a:lnTo>
                  <a:pt x="155448" y="143256"/>
                </a:lnTo>
                <a:lnTo>
                  <a:pt x="106680" y="0"/>
                </a:lnTo>
                <a:lnTo>
                  <a:pt x="48006" y="0"/>
                </a:lnTo>
                <a:lnTo>
                  <a:pt x="45720" y="9144"/>
                </a:lnTo>
                <a:lnTo>
                  <a:pt x="52578" y="9144"/>
                </a:lnTo>
                <a:lnTo>
                  <a:pt x="57150" y="10668"/>
                </a:lnTo>
                <a:lnTo>
                  <a:pt x="59436" y="12954"/>
                </a:lnTo>
                <a:lnTo>
                  <a:pt x="62484" y="15240"/>
                </a:lnTo>
                <a:lnTo>
                  <a:pt x="64008" y="19050"/>
                </a:lnTo>
                <a:lnTo>
                  <a:pt x="64008" y="34290"/>
                </a:lnTo>
                <a:lnTo>
                  <a:pt x="62484" y="44196"/>
                </a:lnTo>
                <a:lnTo>
                  <a:pt x="60960" y="49530"/>
                </a:lnTo>
                <a:lnTo>
                  <a:pt x="60198" y="54102"/>
                </a:lnTo>
                <a:lnTo>
                  <a:pt x="28956" y="195834"/>
                </a:lnTo>
                <a:lnTo>
                  <a:pt x="16764" y="234696"/>
                </a:lnTo>
                <a:lnTo>
                  <a:pt x="1524" y="242315"/>
                </a:lnTo>
                <a:lnTo>
                  <a:pt x="0" y="251460"/>
                </a:lnTo>
                <a:lnTo>
                  <a:pt x="64008" y="251460"/>
                </a:lnTo>
                <a:lnTo>
                  <a:pt x="66294" y="242315"/>
                </a:lnTo>
                <a:lnTo>
                  <a:pt x="60198" y="241554"/>
                </a:lnTo>
                <a:lnTo>
                  <a:pt x="54864" y="240029"/>
                </a:lnTo>
                <a:lnTo>
                  <a:pt x="52578" y="237744"/>
                </a:lnTo>
                <a:lnTo>
                  <a:pt x="49530" y="235458"/>
                </a:lnTo>
                <a:lnTo>
                  <a:pt x="48006" y="231647"/>
                </a:lnTo>
                <a:lnTo>
                  <a:pt x="48006" y="226314"/>
                </a:lnTo>
                <a:lnTo>
                  <a:pt x="48279" y="220182"/>
                </a:lnTo>
                <a:lnTo>
                  <a:pt x="49053" y="213264"/>
                </a:lnTo>
                <a:lnTo>
                  <a:pt x="51816" y="197358"/>
                </a:lnTo>
                <a:lnTo>
                  <a:pt x="68580" y="123444"/>
                </a:lnTo>
                <a:lnTo>
                  <a:pt x="79248" y="72390"/>
                </a:lnTo>
                <a:lnTo>
                  <a:pt x="81367" y="60257"/>
                </a:lnTo>
                <a:lnTo>
                  <a:pt x="84177" y="42279"/>
                </a:lnTo>
                <a:lnTo>
                  <a:pt x="84582" y="36576"/>
                </a:lnTo>
                <a:lnTo>
                  <a:pt x="87630" y="36576"/>
                </a:lnTo>
                <a:lnTo>
                  <a:pt x="91320" y="50422"/>
                </a:lnTo>
                <a:lnTo>
                  <a:pt x="95440" y="64484"/>
                </a:lnTo>
                <a:lnTo>
                  <a:pt x="104394" y="92964"/>
                </a:lnTo>
                <a:lnTo>
                  <a:pt x="158496" y="251460"/>
                </a:lnTo>
                <a:lnTo>
                  <a:pt x="183642" y="251460"/>
                </a:lnTo>
                <a:lnTo>
                  <a:pt x="226314" y="54864"/>
                </a:lnTo>
                <a:lnTo>
                  <a:pt x="234696" y="23622"/>
                </a:lnTo>
                <a:lnTo>
                  <a:pt x="236220" y="19812"/>
                </a:lnTo>
                <a:lnTo>
                  <a:pt x="239268" y="15240"/>
                </a:lnTo>
                <a:lnTo>
                  <a:pt x="241554" y="13716"/>
                </a:lnTo>
                <a:lnTo>
                  <a:pt x="243078" y="12192"/>
                </a:lnTo>
                <a:lnTo>
                  <a:pt x="245364" y="10668"/>
                </a:lnTo>
                <a:lnTo>
                  <a:pt x="248412" y="9906"/>
                </a:lnTo>
                <a:lnTo>
                  <a:pt x="253746" y="9144"/>
                </a:lnTo>
                <a:lnTo>
                  <a:pt x="255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71104" y="4579054"/>
            <a:ext cx="167415" cy="160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28658" y="4551038"/>
            <a:ext cx="107576" cy="32078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i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85496" y="4393035"/>
            <a:ext cx="531159" cy="444466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10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and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660315" y="4579054"/>
            <a:ext cx="167415" cy="160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88286" y="4551038"/>
            <a:ext cx="136712" cy="32078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74208" y="4405137"/>
            <a:ext cx="2246779" cy="444466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10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2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Take </a:t>
            </a:r>
            <a:r>
              <a:rPr kumimoji="0" sz="2800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two</a:t>
            </a:r>
            <a:r>
              <a:rPr kumimoji="0" sz="2800" b="0" i="0" u="none" strike="noStrike" kern="1200" cap="none" spc="-22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80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images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179795" y="5032218"/>
            <a:ext cx="25213" cy="402291"/>
          </a:xfrm>
          <a:custGeom>
            <a:avLst/>
            <a:gdLst/>
            <a:ahLst/>
            <a:cxnLst/>
            <a:rect l="l" t="t" r="r" b="b"/>
            <a:pathLst>
              <a:path w="28575" h="455929">
                <a:moveTo>
                  <a:pt x="28193" y="455675"/>
                </a:moveTo>
                <a:lnTo>
                  <a:pt x="28193" y="0"/>
                </a:lnTo>
                <a:lnTo>
                  <a:pt x="0" y="0"/>
                </a:lnTo>
                <a:lnTo>
                  <a:pt x="0" y="455675"/>
                </a:lnTo>
                <a:lnTo>
                  <a:pt x="28193" y="455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250391" y="5032218"/>
            <a:ext cx="245409" cy="402291"/>
          </a:xfrm>
          <a:custGeom>
            <a:avLst/>
            <a:gdLst/>
            <a:ahLst/>
            <a:cxnLst/>
            <a:rect l="l" t="t" r="r" b="b"/>
            <a:pathLst>
              <a:path w="278130" h="455929">
                <a:moveTo>
                  <a:pt x="28194" y="0"/>
                </a:moveTo>
                <a:lnTo>
                  <a:pt x="0" y="0"/>
                </a:lnTo>
                <a:lnTo>
                  <a:pt x="0" y="455676"/>
                </a:lnTo>
                <a:lnTo>
                  <a:pt x="28194" y="455676"/>
                </a:lnTo>
                <a:lnTo>
                  <a:pt x="28194" y="0"/>
                </a:lnTo>
                <a:close/>
              </a:path>
              <a:path w="278130" h="455929">
                <a:moveTo>
                  <a:pt x="278130" y="73152"/>
                </a:moveTo>
                <a:lnTo>
                  <a:pt x="271424" y="72161"/>
                </a:lnTo>
                <a:lnTo>
                  <a:pt x="263931" y="71450"/>
                </a:lnTo>
                <a:lnTo>
                  <a:pt x="255727" y="71018"/>
                </a:lnTo>
                <a:lnTo>
                  <a:pt x="246888" y="70866"/>
                </a:lnTo>
                <a:lnTo>
                  <a:pt x="232029" y="71882"/>
                </a:lnTo>
                <a:lnTo>
                  <a:pt x="195072" y="87630"/>
                </a:lnTo>
                <a:lnTo>
                  <a:pt x="170637" y="121602"/>
                </a:lnTo>
                <a:lnTo>
                  <a:pt x="163068" y="144780"/>
                </a:lnTo>
                <a:lnTo>
                  <a:pt x="160782" y="149352"/>
                </a:lnTo>
                <a:lnTo>
                  <a:pt x="128016" y="165354"/>
                </a:lnTo>
                <a:lnTo>
                  <a:pt x="125730" y="177546"/>
                </a:lnTo>
                <a:lnTo>
                  <a:pt x="156972" y="177546"/>
                </a:lnTo>
                <a:lnTo>
                  <a:pt x="117348" y="352056"/>
                </a:lnTo>
                <a:lnTo>
                  <a:pt x="104394" y="388632"/>
                </a:lnTo>
                <a:lnTo>
                  <a:pt x="88392" y="400824"/>
                </a:lnTo>
                <a:lnTo>
                  <a:pt x="77724" y="400824"/>
                </a:lnTo>
                <a:lnTo>
                  <a:pt x="75438" y="400062"/>
                </a:lnTo>
                <a:lnTo>
                  <a:pt x="73914" y="400062"/>
                </a:lnTo>
                <a:lnTo>
                  <a:pt x="70866" y="416064"/>
                </a:lnTo>
                <a:lnTo>
                  <a:pt x="77724" y="417588"/>
                </a:lnTo>
                <a:lnTo>
                  <a:pt x="83058" y="417588"/>
                </a:lnTo>
                <a:lnTo>
                  <a:pt x="127254" y="397776"/>
                </a:lnTo>
                <a:lnTo>
                  <a:pt x="148145" y="357047"/>
                </a:lnTo>
                <a:lnTo>
                  <a:pt x="187452" y="177546"/>
                </a:lnTo>
                <a:lnTo>
                  <a:pt x="234696" y="177546"/>
                </a:lnTo>
                <a:lnTo>
                  <a:pt x="238506" y="159258"/>
                </a:lnTo>
                <a:lnTo>
                  <a:pt x="191262" y="159258"/>
                </a:lnTo>
                <a:lnTo>
                  <a:pt x="195834" y="138684"/>
                </a:lnTo>
                <a:lnTo>
                  <a:pt x="198120" y="129540"/>
                </a:lnTo>
                <a:lnTo>
                  <a:pt x="200494" y="121450"/>
                </a:lnTo>
                <a:lnTo>
                  <a:pt x="203009" y="114363"/>
                </a:lnTo>
                <a:lnTo>
                  <a:pt x="205740" y="108204"/>
                </a:lnTo>
                <a:lnTo>
                  <a:pt x="208788" y="100584"/>
                </a:lnTo>
                <a:lnTo>
                  <a:pt x="213360" y="94488"/>
                </a:lnTo>
                <a:lnTo>
                  <a:pt x="217932" y="90678"/>
                </a:lnTo>
                <a:lnTo>
                  <a:pt x="223266" y="86868"/>
                </a:lnTo>
                <a:lnTo>
                  <a:pt x="228600" y="85344"/>
                </a:lnTo>
                <a:lnTo>
                  <a:pt x="241554" y="85344"/>
                </a:lnTo>
                <a:lnTo>
                  <a:pt x="254508" y="105156"/>
                </a:lnTo>
                <a:lnTo>
                  <a:pt x="271272" y="105156"/>
                </a:lnTo>
                <a:lnTo>
                  <a:pt x="278130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536813" y="5078612"/>
            <a:ext cx="499782" cy="308722"/>
            <a:chOff x="3262121" y="4314444"/>
            <a:chExt cx="566420" cy="349885"/>
          </a:xfrm>
        </p:grpSpPr>
        <p:sp>
          <p:nvSpPr>
            <p:cNvPr id="46" name="object 46"/>
            <p:cNvSpPr/>
            <p:nvPr/>
          </p:nvSpPr>
          <p:spPr>
            <a:xfrm>
              <a:off x="3262121" y="4314444"/>
              <a:ext cx="566420" cy="349885"/>
            </a:xfrm>
            <a:custGeom>
              <a:avLst/>
              <a:gdLst/>
              <a:ahLst/>
              <a:cxnLst/>
              <a:rect l="l" t="t" r="r" b="b"/>
              <a:pathLst>
                <a:path w="566420" h="349885">
                  <a:moveTo>
                    <a:pt x="566165" y="175260"/>
                  </a:moveTo>
                  <a:lnTo>
                    <a:pt x="558831" y="113633"/>
                  </a:lnTo>
                  <a:lnTo>
                    <a:pt x="537209" y="61722"/>
                  </a:lnTo>
                  <a:lnTo>
                    <a:pt x="501967" y="22859"/>
                  </a:lnTo>
                  <a:lnTo>
                    <a:pt x="454151" y="0"/>
                  </a:lnTo>
                  <a:lnTo>
                    <a:pt x="449579" y="14478"/>
                  </a:lnTo>
                  <a:lnTo>
                    <a:pt x="469868" y="23169"/>
                  </a:lnTo>
                  <a:lnTo>
                    <a:pt x="487298" y="35433"/>
                  </a:lnTo>
                  <a:lnTo>
                    <a:pt x="513587" y="70104"/>
                  </a:lnTo>
                  <a:lnTo>
                    <a:pt x="529018" y="116395"/>
                  </a:lnTo>
                  <a:lnTo>
                    <a:pt x="534161" y="172974"/>
                  </a:lnTo>
                  <a:lnTo>
                    <a:pt x="534161" y="292890"/>
                  </a:lnTo>
                  <a:lnTo>
                    <a:pt x="537209" y="288798"/>
                  </a:lnTo>
                  <a:lnTo>
                    <a:pt x="549771" y="264092"/>
                  </a:lnTo>
                  <a:lnTo>
                    <a:pt x="558831" y="236886"/>
                  </a:lnTo>
                  <a:lnTo>
                    <a:pt x="564320" y="207252"/>
                  </a:lnTo>
                  <a:lnTo>
                    <a:pt x="566165" y="175260"/>
                  </a:lnTo>
                  <a:close/>
                </a:path>
                <a:path w="566420" h="349885">
                  <a:moveTo>
                    <a:pt x="534161" y="292890"/>
                  </a:moveTo>
                  <a:lnTo>
                    <a:pt x="534161" y="172974"/>
                  </a:lnTo>
                  <a:lnTo>
                    <a:pt x="532876" y="204001"/>
                  </a:lnTo>
                  <a:lnTo>
                    <a:pt x="529018" y="232029"/>
                  </a:lnTo>
                  <a:lnTo>
                    <a:pt x="513587" y="279654"/>
                  </a:lnTo>
                  <a:lnTo>
                    <a:pt x="487394" y="314325"/>
                  </a:lnTo>
                  <a:lnTo>
                    <a:pt x="450341" y="335280"/>
                  </a:lnTo>
                  <a:lnTo>
                    <a:pt x="454151" y="349758"/>
                  </a:lnTo>
                  <a:lnTo>
                    <a:pt x="479881" y="340447"/>
                  </a:lnTo>
                  <a:lnTo>
                    <a:pt x="502253" y="327279"/>
                  </a:lnTo>
                  <a:lnTo>
                    <a:pt x="521338" y="310110"/>
                  </a:lnTo>
                  <a:lnTo>
                    <a:pt x="534161" y="292890"/>
                  </a:lnTo>
                  <a:close/>
                </a:path>
                <a:path w="566420" h="349885">
                  <a:moveTo>
                    <a:pt x="116585" y="14478"/>
                  </a:moveTo>
                  <a:lnTo>
                    <a:pt x="111251" y="0"/>
                  </a:lnTo>
                  <a:lnTo>
                    <a:pt x="85963" y="9429"/>
                  </a:lnTo>
                  <a:lnTo>
                    <a:pt x="63817" y="22860"/>
                  </a:lnTo>
                  <a:lnTo>
                    <a:pt x="28955" y="61722"/>
                  </a:lnTo>
                  <a:lnTo>
                    <a:pt x="7334" y="113633"/>
                  </a:lnTo>
                  <a:lnTo>
                    <a:pt x="0" y="175260"/>
                  </a:lnTo>
                  <a:lnTo>
                    <a:pt x="1845" y="207252"/>
                  </a:lnTo>
                  <a:lnTo>
                    <a:pt x="7334" y="236886"/>
                  </a:lnTo>
                  <a:lnTo>
                    <a:pt x="16394" y="264092"/>
                  </a:lnTo>
                  <a:lnTo>
                    <a:pt x="28955" y="288798"/>
                  </a:lnTo>
                  <a:lnTo>
                    <a:pt x="32003" y="292894"/>
                  </a:lnTo>
                  <a:lnTo>
                    <a:pt x="32003" y="172974"/>
                  </a:lnTo>
                  <a:lnTo>
                    <a:pt x="33289" y="143398"/>
                  </a:lnTo>
                  <a:lnTo>
                    <a:pt x="43576" y="91963"/>
                  </a:lnTo>
                  <a:lnTo>
                    <a:pt x="64293" y="51125"/>
                  </a:lnTo>
                  <a:lnTo>
                    <a:pt x="96297" y="23169"/>
                  </a:lnTo>
                  <a:lnTo>
                    <a:pt x="116585" y="14478"/>
                  </a:lnTo>
                  <a:close/>
                </a:path>
                <a:path w="566420" h="349885">
                  <a:moveTo>
                    <a:pt x="115823" y="335280"/>
                  </a:moveTo>
                  <a:lnTo>
                    <a:pt x="78771" y="314325"/>
                  </a:lnTo>
                  <a:lnTo>
                    <a:pt x="52577" y="279654"/>
                  </a:lnTo>
                  <a:lnTo>
                    <a:pt x="37147" y="232029"/>
                  </a:lnTo>
                  <a:lnTo>
                    <a:pt x="32003" y="172974"/>
                  </a:lnTo>
                  <a:lnTo>
                    <a:pt x="32003" y="292894"/>
                  </a:lnTo>
                  <a:lnTo>
                    <a:pt x="44815" y="310110"/>
                  </a:lnTo>
                  <a:lnTo>
                    <a:pt x="63817" y="327279"/>
                  </a:lnTo>
                  <a:lnTo>
                    <a:pt x="85963" y="340447"/>
                  </a:lnTo>
                  <a:lnTo>
                    <a:pt x="111251" y="349758"/>
                  </a:lnTo>
                  <a:lnTo>
                    <a:pt x="115823" y="335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390899" y="4418076"/>
              <a:ext cx="189737" cy="1821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  <p:sp>
        <p:nvSpPr>
          <p:cNvPr id="48" name="object 48"/>
          <p:cNvSpPr/>
          <p:nvPr/>
        </p:nvSpPr>
        <p:spPr>
          <a:xfrm>
            <a:off x="5163446" y="5222495"/>
            <a:ext cx="200025" cy="21851"/>
          </a:xfrm>
          <a:custGeom>
            <a:avLst/>
            <a:gdLst/>
            <a:ahLst/>
            <a:cxnLst/>
            <a:rect l="l" t="t" r="r" b="b"/>
            <a:pathLst>
              <a:path w="226695" h="24764">
                <a:moveTo>
                  <a:pt x="226313" y="24384"/>
                </a:moveTo>
                <a:lnTo>
                  <a:pt x="226313" y="0"/>
                </a:lnTo>
                <a:lnTo>
                  <a:pt x="0" y="0"/>
                </a:lnTo>
                <a:lnTo>
                  <a:pt x="0" y="24384"/>
                </a:lnTo>
                <a:lnTo>
                  <a:pt x="226313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458609" y="5094748"/>
            <a:ext cx="183216" cy="305921"/>
          </a:xfrm>
          <a:custGeom>
            <a:avLst/>
            <a:gdLst/>
            <a:ahLst/>
            <a:cxnLst/>
            <a:rect l="l" t="t" r="r" b="b"/>
            <a:pathLst>
              <a:path w="207645" h="346710">
                <a:moveTo>
                  <a:pt x="207264" y="2286"/>
                </a:moveTo>
                <a:lnTo>
                  <a:pt x="200560" y="1285"/>
                </a:lnTo>
                <a:lnTo>
                  <a:pt x="193071" y="571"/>
                </a:lnTo>
                <a:lnTo>
                  <a:pt x="184868" y="142"/>
                </a:lnTo>
                <a:lnTo>
                  <a:pt x="176022" y="0"/>
                </a:lnTo>
                <a:lnTo>
                  <a:pt x="161174" y="1012"/>
                </a:lnTo>
                <a:lnTo>
                  <a:pt x="124206" y="16764"/>
                </a:lnTo>
                <a:lnTo>
                  <a:pt x="99774" y="50732"/>
                </a:lnTo>
                <a:lnTo>
                  <a:pt x="92202" y="73914"/>
                </a:lnTo>
                <a:lnTo>
                  <a:pt x="89916" y="78486"/>
                </a:lnTo>
                <a:lnTo>
                  <a:pt x="57150" y="94488"/>
                </a:lnTo>
                <a:lnTo>
                  <a:pt x="54864" y="106680"/>
                </a:lnTo>
                <a:lnTo>
                  <a:pt x="86106" y="106680"/>
                </a:lnTo>
                <a:lnTo>
                  <a:pt x="46482" y="281178"/>
                </a:lnTo>
                <a:lnTo>
                  <a:pt x="33528" y="317754"/>
                </a:lnTo>
                <a:lnTo>
                  <a:pt x="17526" y="329946"/>
                </a:lnTo>
                <a:lnTo>
                  <a:pt x="6858" y="329946"/>
                </a:lnTo>
                <a:lnTo>
                  <a:pt x="4572" y="329184"/>
                </a:lnTo>
                <a:lnTo>
                  <a:pt x="3048" y="329184"/>
                </a:lnTo>
                <a:lnTo>
                  <a:pt x="0" y="345186"/>
                </a:lnTo>
                <a:lnTo>
                  <a:pt x="6858" y="346710"/>
                </a:lnTo>
                <a:lnTo>
                  <a:pt x="12192" y="346710"/>
                </a:lnTo>
                <a:lnTo>
                  <a:pt x="56388" y="326898"/>
                </a:lnTo>
                <a:lnTo>
                  <a:pt x="77283" y="286178"/>
                </a:lnTo>
                <a:lnTo>
                  <a:pt x="116586" y="106680"/>
                </a:lnTo>
                <a:lnTo>
                  <a:pt x="163830" y="106680"/>
                </a:lnTo>
                <a:lnTo>
                  <a:pt x="167640" y="88392"/>
                </a:lnTo>
                <a:lnTo>
                  <a:pt x="120396" y="88392"/>
                </a:lnTo>
                <a:lnTo>
                  <a:pt x="124968" y="67818"/>
                </a:lnTo>
                <a:lnTo>
                  <a:pt x="127265" y="58662"/>
                </a:lnTo>
                <a:lnTo>
                  <a:pt x="129635" y="50577"/>
                </a:lnTo>
                <a:lnTo>
                  <a:pt x="132147" y="43493"/>
                </a:lnTo>
                <a:lnTo>
                  <a:pt x="134874" y="37338"/>
                </a:lnTo>
                <a:lnTo>
                  <a:pt x="137922" y="29718"/>
                </a:lnTo>
                <a:lnTo>
                  <a:pt x="142494" y="23622"/>
                </a:lnTo>
                <a:lnTo>
                  <a:pt x="147066" y="19812"/>
                </a:lnTo>
                <a:lnTo>
                  <a:pt x="152400" y="16002"/>
                </a:lnTo>
                <a:lnTo>
                  <a:pt x="157734" y="14478"/>
                </a:lnTo>
                <a:lnTo>
                  <a:pt x="170688" y="14478"/>
                </a:lnTo>
                <a:lnTo>
                  <a:pt x="183642" y="34290"/>
                </a:lnTo>
                <a:lnTo>
                  <a:pt x="200406" y="34290"/>
                </a:lnTo>
                <a:lnTo>
                  <a:pt x="207264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683847" y="5093403"/>
            <a:ext cx="281268" cy="308162"/>
            <a:chOff x="4562094" y="4331208"/>
            <a:chExt cx="318770" cy="349250"/>
          </a:xfrm>
        </p:grpSpPr>
        <p:sp>
          <p:nvSpPr>
            <p:cNvPr id="51" name="object 51"/>
            <p:cNvSpPr/>
            <p:nvPr/>
          </p:nvSpPr>
          <p:spPr>
            <a:xfrm>
              <a:off x="4562094" y="4331208"/>
              <a:ext cx="116205" cy="349250"/>
            </a:xfrm>
            <a:custGeom>
              <a:avLst/>
              <a:gdLst/>
              <a:ahLst/>
              <a:cxnLst/>
              <a:rect l="l" t="t" r="r" b="b"/>
              <a:pathLst>
                <a:path w="116204" h="349250">
                  <a:moveTo>
                    <a:pt x="115823" y="334518"/>
                  </a:moveTo>
                  <a:lnTo>
                    <a:pt x="78771" y="313563"/>
                  </a:lnTo>
                  <a:lnTo>
                    <a:pt x="52577" y="278892"/>
                  </a:lnTo>
                  <a:lnTo>
                    <a:pt x="37147" y="231267"/>
                  </a:lnTo>
                  <a:lnTo>
                    <a:pt x="32003" y="172212"/>
                  </a:lnTo>
                  <a:lnTo>
                    <a:pt x="33289" y="142636"/>
                  </a:lnTo>
                  <a:lnTo>
                    <a:pt x="43576" y="91201"/>
                  </a:lnTo>
                  <a:lnTo>
                    <a:pt x="64281" y="50470"/>
                  </a:lnTo>
                  <a:lnTo>
                    <a:pt x="95976" y="22729"/>
                  </a:lnTo>
                  <a:lnTo>
                    <a:pt x="115823" y="13716"/>
                  </a:lnTo>
                  <a:lnTo>
                    <a:pt x="111251" y="0"/>
                  </a:lnTo>
                  <a:lnTo>
                    <a:pt x="63722" y="22193"/>
                  </a:lnTo>
                  <a:lnTo>
                    <a:pt x="28193" y="60960"/>
                  </a:lnTo>
                  <a:lnTo>
                    <a:pt x="6953" y="112871"/>
                  </a:lnTo>
                  <a:lnTo>
                    <a:pt x="0" y="174498"/>
                  </a:lnTo>
                  <a:lnTo>
                    <a:pt x="1726" y="206490"/>
                  </a:lnTo>
                  <a:lnTo>
                    <a:pt x="15751" y="263330"/>
                  </a:lnTo>
                  <a:lnTo>
                    <a:pt x="44493" y="309348"/>
                  </a:lnTo>
                  <a:lnTo>
                    <a:pt x="85951" y="339685"/>
                  </a:lnTo>
                  <a:lnTo>
                    <a:pt x="111251" y="348996"/>
                  </a:lnTo>
                  <a:lnTo>
                    <a:pt x="115823" y="334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4690872" y="4418076"/>
              <a:ext cx="189737" cy="1821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</p:grpSp>
      <p:sp>
        <p:nvSpPr>
          <p:cNvPr id="53" name="object 53"/>
          <p:cNvSpPr/>
          <p:nvPr/>
        </p:nvSpPr>
        <p:spPr>
          <a:xfrm>
            <a:off x="6079192" y="5093403"/>
            <a:ext cx="103093" cy="308162"/>
          </a:xfrm>
          <a:custGeom>
            <a:avLst/>
            <a:gdLst/>
            <a:ahLst/>
            <a:cxnLst/>
            <a:rect l="l" t="t" r="r" b="b"/>
            <a:pathLst>
              <a:path w="116839" h="349250">
                <a:moveTo>
                  <a:pt x="116586" y="174498"/>
                </a:moveTo>
                <a:lnTo>
                  <a:pt x="109251" y="112871"/>
                </a:lnTo>
                <a:lnTo>
                  <a:pt x="87630" y="60960"/>
                </a:lnTo>
                <a:lnTo>
                  <a:pt x="52101" y="22193"/>
                </a:lnTo>
                <a:lnTo>
                  <a:pt x="4572" y="0"/>
                </a:lnTo>
                <a:lnTo>
                  <a:pt x="0" y="13716"/>
                </a:lnTo>
                <a:lnTo>
                  <a:pt x="19847" y="22729"/>
                </a:lnTo>
                <a:lnTo>
                  <a:pt x="37052" y="34956"/>
                </a:lnTo>
                <a:lnTo>
                  <a:pt x="63246" y="69342"/>
                </a:lnTo>
                <a:lnTo>
                  <a:pt x="79343" y="115633"/>
                </a:lnTo>
                <a:lnTo>
                  <a:pt x="84582" y="172212"/>
                </a:lnTo>
                <a:lnTo>
                  <a:pt x="83177" y="203239"/>
                </a:lnTo>
                <a:lnTo>
                  <a:pt x="72366" y="256436"/>
                </a:lnTo>
                <a:lnTo>
                  <a:pt x="51649" y="297870"/>
                </a:lnTo>
                <a:lnTo>
                  <a:pt x="20169" y="325826"/>
                </a:lnTo>
                <a:lnTo>
                  <a:pt x="0" y="334518"/>
                </a:lnTo>
                <a:lnTo>
                  <a:pt x="4572" y="348996"/>
                </a:lnTo>
                <a:lnTo>
                  <a:pt x="52387" y="326517"/>
                </a:lnTo>
                <a:lnTo>
                  <a:pt x="87630" y="288036"/>
                </a:lnTo>
                <a:lnTo>
                  <a:pt x="109251" y="236124"/>
                </a:lnTo>
                <a:lnTo>
                  <a:pt x="114740" y="206490"/>
                </a:lnTo>
                <a:lnTo>
                  <a:pt x="116586" y="174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251986" y="5096092"/>
            <a:ext cx="24653" cy="301999"/>
          </a:xfrm>
          <a:custGeom>
            <a:avLst/>
            <a:gdLst/>
            <a:ahLst/>
            <a:cxnLst/>
            <a:rect l="l" t="t" r="r" b="b"/>
            <a:pathLst>
              <a:path w="27939" h="342264">
                <a:moveTo>
                  <a:pt x="27432" y="342138"/>
                </a:moveTo>
                <a:lnTo>
                  <a:pt x="27432" y="0"/>
                </a:lnTo>
                <a:lnTo>
                  <a:pt x="0" y="0"/>
                </a:lnTo>
                <a:lnTo>
                  <a:pt x="0" y="342138"/>
                </a:lnTo>
                <a:lnTo>
                  <a:pt x="27432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357544" y="5096092"/>
            <a:ext cx="24653" cy="301999"/>
          </a:xfrm>
          <a:custGeom>
            <a:avLst/>
            <a:gdLst/>
            <a:ahLst/>
            <a:cxnLst/>
            <a:rect l="l" t="t" r="r" b="b"/>
            <a:pathLst>
              <a:path w="27939" h="342264">
                <a:moveTo>
                  <a:pt x="27432" y="342138"/>
                </a:moveTo>
                <a:lnTo>
                  <a:pt x="27432" y="0"/>
                </a:lnTo>
                <a:lnTo>
                  <a:pt x="0" y="0"/>
                </a:lnTo>
                <a:lnTo>
                  <a:pt x="0" y="342138"/>
                </a:lnTo>
                <a:lnTo>
                  <a:pt x="27432" y="34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07995" y="4852924"/>
            <a:ext cx="1839446" cy="62856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687136" marR="0" lvl="0" indent="0" algn="l" defTabSz="914400" rtl="0" eaLnBrk="1" fontAlgn="auto" latinLnBrk="0" hangingPunct="1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2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Georgia"/>
            </a:endParaRPr>
          </a:p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28493" algn="l"/>
              </a:tabLst>
              <a:defRPr/>
            </a:pPr>
            <a:r>
              <a:rPr kumimoji="0" sz="20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i	</a:t>
            </a:r>
            <a:r>
              <a:rPr kumimoji="0" sz="2000" b="0" i="0" u="none" strike="noStrike" kern="1200" cap="none" spc="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Georgi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305063" y="5763066"/>
            <a:ext cx="167415" cy="1606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62618" y="5735052"/>
            <a:ext cx="107576" cy="32078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i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Georg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155563" y="5577048"/>
            <a:ext cx="2096621" cy="444466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106"/>
              </a:spcBef>
              <a:spcAft>
                <a:spcPts val="0"/>
              </a:spcAft>
              <a:buClrTx/>
              <a:buSzTx/>
              <a:buFontTx/>
              <a:buNone/>
              <a:tabLst>
                <a:tab pos="1576191" algn="l"/>
              </a:tabLst>
              <a:defRPr/>
            </a:pPr>
            <a:r>
              <a:rPr kumimoji="0" sz="2800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Smal</a:t>
            </a:r>
            <a:r>
              <a:rPr kumimoji="0" sz="28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</a:t>
            </a:r>
            <a:r>
              <a:rPr kumimoji="0" sz="2800" b="0" i="0" u="none" strike="noStrike" kern="1200" cap="none" spc="-19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800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</a:t>
            </a:r>
            <a:r>
              <a:rPr kumimoji="0" sz="2800" b="0" i="0" u="none" strike="noStrike" kern="1200" cap="none" spc="-1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	</a:t>
            </a:r>
            <a:r>
              <a:rPr kumimoji="0" sz="2800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and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395619" y="5763066"/>
            <a:ext cx="167415" cy="1606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01178" y="5577048"/>
            <a:ext cx="2516841" cy="444466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 marR="0" lvl="0" indent="0" algn="l" defTabSz="914400" rtl="0" eaLnBrk="1" fontAlgn="auto" latinLnBrk="0" hangingPunct="1">
              <a:lnSpc>
                <a:spcPct val="100000"/>
              </a:lnSpc>
              <a:spcBef>
                <a:spcPts val="10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509" normalizeH="0" baseline="-1550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j </a:t>
            </a:r>
            <a:r>
              <a:rPr kumimoji="0" sz="2800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are </a:t>
            </a:r>
            <a:r>
              <a:rPr kumimoji="0" sz="2800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same</a:t>
            </a:r>
            <a:r>
              <a:rPr kumimoji="0" sz="2800" b="0" i="0" u="none" strike="noStrike" kern="1200" cap="none" spc="-3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person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155562" y="6003983"/>
            <a:ext cx="2182906" cy="444466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10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Large</a:t>
            </a:r>
            <a:r>
              <a:rPr kumimoji="0" sz="2800" b="0" i="0" u="none" strike="noStrike" kern="1200" cap="none" spc="-24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2800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otherwise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448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6227" y="853178"/>
            <a:ext cx="2820559" cy="503627"/>
          </a:xfrm>
          <a:prstGeom prst="rect">
            <a:avLst/>
          </a:prstGeom>
        </p:spPr>
        <p:txBody>
          <a:bodyPr vert="horz" wrap="square" lIns="0" tIns="1456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5"/>
              </a:spcBef>
            </a:pPr>
            <a:r>
              <a:rPr sz="3177" spc="-22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FaceNet</a:t>
            </a:r>
            <a:endParaRPr sz="31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4762" y="1787113"/>
            <a:ext cx="7288121" cy="1744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290" y="4117598"/>
            <a:ext cx="6554593" cy="1042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10696" marR="4483" lvl="0" indent="-400050" algn="l" defTabSz="914400" rtl="0" eaLnBrk="1" fontAlgn="auto" latinLnBrk="0" hangingPunct="1">
              <a:lnSpc>
                <a:spcPct val="1018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61111" algn="l"/>
              </a:tabLst>
              <a:defRPr/>
            </a:pPr>
            <a:r>
              <a:rPr kumimoji="0" sz="1721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FaceNet</a:t>
            </a:r>
            <a:r>
              <a:rPr kumimoji="0" sz="1721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uses</a:t>
            </a:r>
            <a:r>
              <a:rPr kumimoji="0" sz="1721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</a:t>
            </a:r>
            <a:r>
              <a:rPr kumimoji="0" sz="1721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deep</a:t>
            </a:r>
            <a:r>
              <a:rPr kumimoji="0" sz="1721" b="0" i="0" u="none" strike="noStrike" kern="1200" cap="none" spc="-1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CNN</a:t>
            </a:r>
            <a:r>
              <a:rPr kumimoji="0" sz="1721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model</a:t>
            </a:r>
            <a:r>
              <a:rPr kumimoji="0" sz="1721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to</a:t>
            </a:r>
            <a:r>
              <a:rPr kumimoji="0" sz="1721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learn</a:t>
            </a:r>
            <a:r>
              <a:rPr kumimoji="0" sz="1721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sz="1721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embedding  </a:t>
            </a:r>
            <a:r>
              <a:rPr kumimoji="0" sz="1721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function</a:t>
            </a:r>
            <a:r>
              <a:rPr kumimoji="0" sz="1721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3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Georgia"/>
              </a:rPr>
              <a:t>𝑓(𝑥)</a:t>
            </a:r>
            <a:r>
              <a:rPr kumimoji="0" sz="1721" b="0" i="0" u="none" strike="noStrike" kern="1200" cap="none" spc="-3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.</a:t>
            </a:r>
            <a:endParaRPr kumimoji="0" sz="172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410696" marR="0" lvl="0" indent="-400050" algn="l" defTabSz="914400" rtl="0" eaLnBrk="1" fontAlgn="auto" latinLnBrk="0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61111" algn="l"/>
              </a:tabLst>
              <a:defRPr/>
            </a:pPr>
            <a:r>
              <a:rPr kumimoji="0" sz="1721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It</a:t>
            </a:r>
            <a:r>
              <a:rPr kumimoji="0" sz="1721" b="0" i="0" u="none" strike="noStrike" kern="1200" cap="none" spc="-1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consists</a:t>
            </a:r>
            <a:r>
              <a:rPr kumimoji="0" sz="1721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of</a:t>
            </a:r>
            <a:r>
              <a:rPr kumimoji="0" sz="1721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</a:t>
            </a:r>
            <a:r>
              <a:rPr kumimoji="0" sz="1721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batch</a:t>
            </a:r>
            <a:r>
              <a:rPr kumimoji="0" sz="1721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input</a:t>
            </a:r>
            <a:r>
              <a:rPr kumimoji="0" sz="1721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8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layer</a:t>
            </a:r>
            <a:r>
              <a:rPr kumimoji="0" sz="1721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and</a:t>
            </a:r>
            <a:r>
              <a:rPr kumimoji="0" sz="1721" b="0" i="0" u="none" strike="noStrike" kern="1200" cap="none" spc="-1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</a:t>
            </a:r>
            <a:r>
              <a:rPr kumimoji="0" sz="1721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deep</a:t>
            </a:r>
            <a:r>
              <a:rPr kumimoji="0" sz="1721" b="0" i="0" u="none" strike="noStrike" kern="1200" cap="none" spc="-1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CNN</a:t>
            </a:r>
            <a:endParaRPr kumimoji="0" sz="172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410696" marR="186028" lvl="0" indent="-400050" algn="l" defTabSz="914400" rtl="0" eaLnBrk="1" fontAlgn="auto" latinLnBrk="0" hangingPunct="1">
              <a:lnSpc>
                <a:spcPct val="101499"/>
              </a:lnSpc>
              <a:spcBef>
                <a:spcPts val="874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>
                <a:tab pos="261111" algn="l"/>
              </a:tabLst>
              <a:defRPr/>
            </a:pPr>
            <a:r>
              <a:rPr kumimoji="0" sz="1721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Followed</a:t>
            </a:r>
            <a:r>
              <a:rPr kumimoji="0" sz="1721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by</a:t>
            </a:r>
            <a:r>
              <a:rPr kumimoji="0" sz="1721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L2</a:t>
            </a:r>
            <a:r>
              <a:rPr kumimoji="0" sz="1721" b="0" i="0" u="none" strike="noStrike" kern="1200" cap="none" spc="-1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normalization,</a:t>
            </a:r>
            <a:r>
              <a:rPr kumimoji="0" sz="1721" b="0" i="0" u="none" strike="noStrike" kern="1200" cap="none" spc="-1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which</a:t>
            </a:r>
            <a:r>
              <a:rPr kumimoji="0" sz="1721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results</a:t>
            </a:r>
            <a:r>
              <a:rPr kumimoji="0" sz="1721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in</a:t>
            </a:r>
            <a:r>
              <a:rPr kumimoji="0" sz="1721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</a:t>
            </a:r>
            <a:r>
              <a:rPr kumimoji="0" sz="1721" b="0" i="0" u="none" strike="noStrike" kern="1200" cap="none" spc="-1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721" b="0" i="0" u="none" strike="noStrike" kern="1200" cap="none" spc="-10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face  </a:t>
            </a:r>
            <a:r>
              <a:rPr kumimoji="0" sz="1721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embedding.</a:t>
            </a:r>
            <a:endParaRPr kumimoji="0" sz="172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8448" y="6165987"/>
            <a:ext cx="8120748" cy="36738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lvl="0" indent="0" algn="l" defTabSz="914400" rtl="0" eaLnBrk="1" fontAlgn="auto" latinLnBrk="0" hangingPunct="1">
              <a:lnSpc>
                <a:spcPct val="101499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47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Image </a:t>
            </a:r>
            <a:r>
              <a:rPr kumimoji="0" sz="1147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Source: </a:t>
            </a:r>
            <a:r>
              <a:rPr kumimoji="0" sz="1147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Schroff, </a:t>
            </a:r>
            <a:r>
              <a:rPr kumimoji="0" sz="1147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Florian, </a:t>
            </a:r>
            <a:r>
              <a:rPr kumimoji="0" sz="1147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Dmitry </a:t>
            </a:r>
            <a:r>
              <a:rPr kumimoji="0" sz="1147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Kalenichenko, </a:t>
            </a:r>
            <a:r>
              <a:rPr kumimoji="0" sz="1147" b="0" i="0" u="none" strike="noStrike" kern="1200" cap="none" spc="-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 </a:t>
            </a:r>
            <a:r>
              <a:rPr kumimoji="0" sz="1147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James  </a:t>
            </a:r>
            <a:r>
              <a:rPr kumimoji="0" sz="1147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Philbin. "Facenet: </a:t>
            </a:r>
            <a:r>
              <a:rPr kumimoji="0" sz="1147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 </a:t>
            </a:r>
            <a:r>
              <a:rPr kumimoji="0" sz="1147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unified </a:t>
            </a:r>
            <a:r>
              <a:rPr kumimoji="0" sz="1147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embedding </a:t>
            </a:r>
            <a:r>
              <a:rPr kumimoji="0" sz="1147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 </a:t>
            </a:r>
            <a:r>
              <a:rPr kumimoji="0" sz="1147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face </a:t>
            </a:r>
            <a:r>
              <a:rPr kumimoji="0" sz="1147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recognition </a:t>
            </a:r>
            <a:r>
              <a:rPr kumimoji="0" sz="1147" b="0" i="0" u="none" strike="noStrike" kern="1200" cap="none" spc="-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  </a:t>
            </a:r>
            <a:r>
              <a:rPr kumimoji="0" sz="1147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clustering." </a:t>
            </a:r>
            <a:r>
              <a:rPr kumimoji="0" sz="1147" b="0" i="0" u="none" strike="noStrike" kern="1200" cap="none" spc="-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 </a:t>
            </a:r>
            <a:r>
              <a:rPr kumimoji="0" sz="1147" b="0" i="1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Proceedings </a:t>
            </a:r>
            <a:r>
              <a:rPr kumimoji="0" sz="1147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</a:t>
            </a:r>
            <a:r>
              <a:rPr kumimoji="0" sz="1147" b="0" i="1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147" b="0" i="1" u="none" strike="noStrike" kern="1200" cap="none" spc="-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IEEE </a:t>
            </a:r>
            <a:r>
              <a:rPr kumimoji="0" sz="1147" b="0" i="1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conference </a:t>
            </a:r>
            <a:r>
              <a:rPr kumimoji="0" sz="1147" b="0" i="1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 </a:t>
            </a:r>
            <a:r>
              <a:rPr kumimoji="0" sz="1147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  </a:t>
            </a:r>
            <a:r>
              <a:rPr kumimoji="0" sz="1147" b="0" i="1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vision </a:t>
            </a:r>
            <a:r>
              <a:rPr kumimoji="0" sz="1147" b="0" i="1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1147" b="0" i="1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pattern </a:t>
            </a:r>
            <a:r>
              <a:rPr kumimoji="0" sz="1147" b="0" i="1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recognition</a:t>
            </a:r>
            <a:r>
              <a:rPr kumimoji="0" sz="1147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 </a:t>
            </a:r>
            <a:r>
              <a:rPr kumimoji="0" sz="1147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pp. </a:t>
            </a:r>
            <a:r>
              <a:rPr kumimoji="0" sz="1147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815‐823.</a:t>
            </a:r>
            <a:r>
              <a:rPr kumimoji="0" sz="1147" b="0" i="0" u="none" strike="noStrike" kern="120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47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2015.</a:t>
            </a:r>
            <a:endParaRPr kumimoji="0" sz="114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9136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058" y="430846"/>
            <a:ext cx="4649359" cy="392113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3"/>
              </a:spcBef>
            </a:pPr>
            <a:r>
              <a:rPr sz="2471" spc="-8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Training/Triplet</a:t>
            </a:r>
            <a:r>
              <a:rPr sz="2471" spc="-19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71" spc="-19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71" spc="-25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sz="247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17428" y="1061545"/>
            <a:ext cx="808586" cy="299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8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2541" y="1348047"/>
            <a:ext cx="5665076" cy="2443362"/>
            <a:chOff x="265175" y="2359151"/>
            <a:chExt cx="4283964" cy="3031235"/>
          </a:xfrm>
        </p:grpSpPr>
        <p:sp>
          <p:nvSpPr>
            <p:cNvPr id="5" name="object 5"/>
            <p:cNvSpPr/>
            <p:nvPr/>
          </p:nvSpPr>
          <p:spPr>
            <a:xfrm>
              <a:off x="726947" y="2359151"/>
              <a:ext cx="667512" cy="502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65175" y="2391155"/>
              <a:ext cx="4283964" cy="29489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26947" y="5326379"/>
              <a:ext cx="667512" cy="640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58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38325" y="6447983"/>
            <a:ext cx="4093509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0" lvl="0" indent="0" algn="l" defTabSz="914400" rtl="0" eaLnBrk="1" fontAlgn="auto" latinLnBrk="0" hangingPunct="1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6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Image </a:t>
            </a:r>
            <a:r>
              <a:rPr kumimoji="0" sz="1456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Source:</a:t>
            </a:r>
            <a:r>
              <a:rPr kumimoji="0" sz="1456" b="0" i="0" u="none" strike="noStrike" kern="1200" cap="none" spc="-19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6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https://omoindrot.github.io/triplet‐loss</a:t>
            </a:r>
            <a:endParaRPr kumimoji="0" sz="145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3018052" y="4667944"/>
            <a:ext cx="6598751" cy="122703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96396" marR="35861" lvl="0" indent="-285750" algn="just" defTabSz="914400" rtl="0" eaLnBrk="1" fontAlgn="auto" latinLnBrk="0" hangingPunct="1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261111" algn="l"/>
              </a:tabLst>
              <a:defRPr/>
            </a:pPr>
            <a:r>
              <a:rPr kumimoji="0" sz="1600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Minimize </a:t>
            </a:r>
            <a:r>
              <a:rPr kumimoji="0" sz="1600" b="1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triplet </a:t>
            </a:r>
            <a:r>
              <a:rPr kumimoji="0" sz="1600" b="1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loss </a:t>
            </a:r>
            <a:r>
              <a:rPr kumimoji="0" sz="1600" b="1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function </a:t>
            </a:r>
            <a:r>
              <a:rPr kumimoji="0" sz="16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:‐loss</a:t>
            </a:r>
            <a:r>
              <a:rPr kumimoji="0" sz="1600" b="0" i="0" u="none" strike="noStrike" kern="1200" cap="none" spc="-3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6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function  </a:t>
            </a:r>
            <a:r>
              <a:rPr kumimoji="0" sz="160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using </a:t>
            </a:r>
            <a:r>
              <a:rPr kumimoji="0" sz="1600" b="1" i="0" u="none" strike="noStrike" kern="1200" cap="none" spc="-10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three</a:t>
            </a:r>
            <a:r>
              <a:rPr kumimoji="0" sz="1600" b="1" i="0" u="none" strike="noStrike" kern="1200" cap="none" spc="-16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6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images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296396" marR="4483" lvl="0" indent="-285750" algn="just" defTabSz="914400" rtl="0" eaLnBrk="1" fontAlgn="auto" latinLnBrk="0" hangingPunct="1">
              <a:lnSpc>
                <a:spcPct val="100000"/>
              </a:lnSpc>
              <a:spcBef>
                <a:spcPts val="87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261111" algn="l"/>
              </a:tabLst>
              <a:defRPr/>
            </a:pPr>
            <a:r>
              <a:rPr kumimoji="0" sz="1600" b="0" i="0" u="none" strike="noStrike" kern="1200" cap="none" spc="-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6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anchor</a:t>
            </a:r>
            <a:r>
              <a:rPr kumimoji="0" sz="1600" b="0" i="0" u="none" strike="noStrike" kern="1200" cap="none" spc="-10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6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image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6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A,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6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</a:t>
            </a:r>
            <a:r>
              <a:rPr kumimoji="0" sz="1600" b="0" i="0" u="none" strike="noStrike" kern="1200" cap="none" spc="-10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6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positive</a:t>
            </a:r>
            <a:r>
              <a:rPr kumimoji="0" sz="1600" b="0" i="0" u="none" strike="noStrike" kern="1200" cap="none" spc="-9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6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image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6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6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(same  </a:t>
            </a:r>
            <a:r>
              <a:rPr kumimoji="0" sz="160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person </a:t>
            </a:r>
            <a:r>
              <a:rPr kumimoji="0" sz="1600" b="0" i="0" u="none" strike="noStrike" kern="1200" cap="none" spc="-4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as </a:t>
            </a:r>
            <a:r>
              <a:rPr kumimoji="0" sz="16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anchor), </a:t>
            </a:r>
            <a:r>
              <a:rPr kumimoji="0" sz="16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and </a:t>
            </a:r>
            <a:r>
              <a:rPr kumimoji="0" sz="16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negative </a:t>
            </a:r>
            <a:r>
              <a:rPr kumimoji="0" sz="1600" b="0" i="0" u="none" strike="noStrike" kern="1200" cap="none" spc="-7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image  </a:t>
            </a:r>
            <a:r>
              <a:rPr kumimoji="0" sz="16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N </a:t>
            </a:r>
            <a:r>
              <a:rPr kumimoji="0" sz="1600" b="0" i="0" u="none" strike="noStrike" kern="1200" cap="none" spc="-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(different </a:t>
            </a:r>
            <a:r>
              <a:rPr kumimoji="0" sz="1600" b="0" i="0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person</a:t>
            </a:r>
            <a:r>
              <a:rPr kumimoji="0" sz="1600" b="0" i="0" u="none" strike="noStrike" kern="1200" cap="none" spc="-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6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than </a:t>
            </a:r>
            <a:r>
              <a:rPr kumimoji="0" sz="16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anchor).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  <a:p>
            <a:pPr marL="296396" marR="276240" lvl="0" indent="-285750" algn="l" defTabSz="914400" rtl="0" eaLnBrk="1" fontAlgn="auto" latinLnBrk="0" hangingPunct="1">
              <a:lnSpc>
                <a:spcPct val="100000"/>
              </a:lnSpc>
              <a:spcBef>
                <a:spcPts val="87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261111" algn="l"/>
              </a:tabLst>
              <a:defRPr/>
            </a:pPr>
            <a:r>
              <a:rPr kumimoji="0" sz="16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Distance </a:t>
            </a:r>
            <a:r>
              <a:rPr kumimoji="0" sz="16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d(f(A), f(P)) </a:t>
            </a:r>
            <a:r>
              <a:rPr kumimoji="0" sz="1600" b="0" i="0" u="none" strike="noStrike" kern="1200" cap="none" spc="-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must </a:t>
            </a:r>
            <a:r>
              <a:rPr kumimoji="0" sz="16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be </a:t>
            </a:r>
            <a:r>
              <a:rPr kumimoji="0" sz="1600" b="0" i="0" u="none" strike="noStrike" kern="1200" cap="none" spc="-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less than</a:t>
            </a:r>
            <a:r>
              <a:rPr kumimoji="0" sz="1600" b="0" i="0" u="none" strike="noStrike" kern="1200" cap="none" spc="-3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or  </a:t>
            </a:r>
            <a:r>
              <a:rPr kumimoji="0" sz="16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equal </a:t>
            </a:r>
            <a:r>
              <a:rPr kumimoji="0" sz="16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to </a:t>
            </a:r>
            <a:r>
              <a:rPr kumimoji="0" sz="16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the 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distance </a:t>
            </a:r>
            <a:r>
              <a:rPr kumimoji="0" sz="16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d(f(A),</a:t>
            </a:r>
            <a:r>
              <a:rPr kumimoji="0" sz="1600" b="0" i="0" u="none" strike="noStrike" kern="1200" cap="none" spc="-2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 </a:t>
            </a:r>
            <a:r>
              <a:rPr kumimoji="0" sz="1600" b="0" i="0" u="none" strike="noStrike" kern="1200" cap="none" spc="-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Trebuchet MS"/>
              </a:rPr>
              <a:t>f(N))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221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2923</TotalTime>
  <Words>1114</Words>
  <Application>Microsoft Office PowerPoint</Application>
  <PresentationFormat>Widescreen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Georgia</vt:lpstr>
      <vt:lpstr>Rockwell</vt:lpstr>
      <vt:lpstr>Rockwell Condensed</vt:lpstr>
      <vt:lpstr>Times New Roman</vt:lpstr>
      <vt:lpstr>Trebuchet MS</vt:lpstr>
      <vt:lpstr>Wingdings</vt:lpstr>
      <vt:lpstr>Wood Type</vt:lpstr>
      <vt:lpstr>PowerPoint Presentation</vt:lpstr>
      <vt:lpstr>PowerPoint Presentation</vt:lpstr>
      <vt:lpstr>Face  Recognition System</vt:lpstr>
      <vt:lpstr>Face  Recognition System</vt:lpstr>
      <vt:lpstr>One  Shot learning</vt:lpstr>
      <vt:lpstr>One  Shot  learning</vt:lpstr>
      <vt:lpstr>FaceNet</vt:lpstr>
      <vt:lpstr>FaceNet</vt:lpstr>
      <vt:lpstr>Training/Triplet   Loss</vt:lpstr>
      <vt:lpstr>Triplet   Loss</vt:lpstr>
      <vt:lpstr>Triplet   Loss</vt:lpstr>
      <vt:lpstr>Triplet  Loss</vt:lpstr>
      <vt:lpstr>Triplet   Selection</vt:lpstr>
      <vt:lpstr>Triplet Selection</vt:lpstr>
      <vt:lpstr>Triplet Selection</vt:lpstr>
      <vt:lpstr>Face  Verification</vt:lpstr>
      <vt:lpstr>DATA   COLLECTION</vt:lpstr>
      <vt:lpstr>SUMMARY  OF  EXCUTION</vt:lpstr>
      <vt:lpstr>References: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matlab</dc:creator>
  <cp:lastModifiedBy>Windows User</cp:lastModifiedBy>
  <cp:revision>30</cp:revision>
  <dcterms:created xsi:type="dcterms:W3CDTF">2021-01-05T19:09:25Z</dcterms:created>
  <dcterms:modified xsi:type="dcterms:W3CDTF">2021-01-08T06:50:50Z</dcterms:modified>
</cp:coreProperties>
</file>