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61" r:id="rId2"/>
    <p:sldId id="264" r:id="rId3"/>
    <p:sldId id="265" r:id="rId4"/>
    <p:sldId id="276" r:id="rId5"/>
    <p:sldId id="266" r:id="rId6"/>
    <p:sldId id="267" r:id="rId7"/>
    <p:sldId id="272" r:id="rId8"/>
    <p:sldId id="283" r:id="rId9"/>
    <p:sldId id="274" r:id="rId10"/>
    <p:sldId id="279" r:id="rId11"/>
    <p:sldId id="280" r:id="rId12"/>
    <p:sldId id="281" r:id="rId13"/>
    <p:sldId id="282" r:id="rId14"/>
    <p:sldId id="277" r:id="rId15"/>
    <p:sldId id="27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DA37657-DA8A-4A3D-8304-19AC184437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2F58D5-0A4D-4B9C-888F-3738DC26DE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6A358-0B7C-4EDC-B0DD-B2385FCC7BD1}" type="datetimeFigureOut">
              <a:rPr lang="en-US" smtClean="0"/>
              <a:t>12-May-21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029718-9C3A-4058-B6E9-5F18B35C6A6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2FF88D-D575-494A-9BAA-220136B46D3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DD710A-A05B-4C5A-947C-50D7BD964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021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5-12T04:04:57.60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5953 17338 0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92518-DBB9-4FC0-8432-864F634BA7A6}" type="datetimeFigureOut">
              <a:rPr lang="en-US" smtClean="0"/>
              <a:t>12-May-21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BEE4C6-9D88-4962-A305-115569145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718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A561D-FCFF-43BD-A514-E71A4C15C29F}" type="datetime1">
              <a:rPr lang="en-US" smtClean="0"/>
              <a:t>12-May-21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C131-6E63-416F-81F7-822C45234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65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3236-FA9D-48F1-A227-3C9DE407F949}" type="datetime1">
              <a:rPr lang="en-US" smtClean="0"/>
              <a:t>12-May-21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C131-6E63-416F-81F7-822C45234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9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4A0E8-2A01-464B-9A1F-7760A9D0316E}" type="datetime1">
              <a:rPr lang="en-US" smtClean="0"/>
              <a:t>12-May-21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C131-6E63-416F-81F7-822C45234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7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15A3-4895-43B8-839B-87D8DD5CE52B}" type="datetime1">
              <a:rPr lang="en-US" smtClean="0"/>
              <a:t>12-May-21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C131-6E63-416F-81F7-822C45234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27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3B04-4ADE-49FB-BD57-37DD70719895}" type="datetime1">
              <a:rPr lang="en-US" smtClean="0"/>
              <a:t>12-May-21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C131-6E63-416F-81F7-822C45234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65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3884-03A1-4913-B799-01DAF9DED674}" type="datetime1">
              <a:rPr lang="en-US" smtClean="0"/>
              <a:t>12-May-21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C131-6E63-416F-81F7-822C45234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50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6FC79-CE69-4829-B3A2-3B86BC5641E8}" type="datetime1">
              <a:rPr lang="en-US" smtClean="0"/>
              <a:t>12-May-21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C131-6E63-416F-81F7-822C45234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0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34BB6-C984-447A-A3CA-F4B903491674}" type="datetime1">
              <a:rPr lang="en-US" smtClean="0"/>
              <a:t>12-May-21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C131-6E63-416F-81F7-822C45234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61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F419C-F4D6-4DFC-BCB0-9F17B8C40DA6}" type="datetime1">
              <a:rPr lang="en-US" smtClean="0"/>
              <a:t>12-May-21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C131-6E63-416F-81F7-822C45234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1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74883-2CE5-42E5-9DE1-78B2E96EB3E3}" type="datetime1">
              <a:rPr lang="en-US" smtClean="0"/>
              <a:t>12-May-21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C131-6E63-416F-81F7-822C45234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46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E8D17-6127-4295-9C5C-D73CBB493D0B}" type="datetime1">
              <a:rPr lang="en-US" smtClean="0"/>
              <a:t>12-May-21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C131-6E63-416F-81F7-822C45234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8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16054-10DE-4725-80E3-F55EF8D10749}" type="datetime1">
              <a:rPr lang="en-US" smtClean="0"/>
              <a:t>12-May-21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DC131-6E63-416F-81F7-822C45234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32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microsoft.com/office/2007/relationships/hdphoto" Target="../media/hdphoto1.wdp"/><Relationship Id="rId7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jpe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8D354FD-3FA9-43E3-87A3-B23BEDD79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4000"/>
                    </a14:imgEffect>
                    <a14:imgEffect>
                      <a14:colorTemperature colorTemp="6600"/>
                    </a14:imgEffect>
                    <a14:imgEffect>
                      <a14:saturation sat="400000"/>
                    </a14:imgEffect>
                    <a14:imgEffect>
                      <a14:brightnessContrast bright="1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05342" y="2821755"/>
            <a:ext cx="2961309" cy="2606567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dist="50800" dir="5400000" algn="ctr" rotWithShape="0">
              <a:schemeClr val="bg1"/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-300962" y="1331813"/>
            <a:ext cx="9573915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127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spc="-25" dirty="0">
                <a:solidFill>
                  <a:srgbClr val="C00000"/>
                </a:solidFill>
                <a:latin typeface="Corbel"/>
                <a:cs typeface="Corbel"/>
              </a:rPr>
              <a:t>Cognitive Image Classification</a:t>
            </a:r>
          </a:p>
          <a:p>
            <a:pPr marL="127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spc="-25" dirty="0">
                <a:solidFill>
                  <a:srgbClr val="C00000"/>
                </a:solidFill>
                <a:latin typeface="Corbel"/>
                <a:cs typeface="Corbel"/>
              </a:rPr>
              <a:t>Efficien</a:t>
            </a:r>
            <a:r>
              <a:rPr lang="en-US" sz="2800" b="1" spc="-15" dirty="0">
                <a:solidFill>
                  <a:srgbClr val="C00000"/>
                </a:solidFill>
                <a:latin typeface="Corbel"/>
                <a:cs typeface="Corbel"/>
              </a:rPr>
              <a:t>t</a:t>
            </a:r>
            <a:r>
              <a:rPr lang="en-US" sz="2800" b="1" spc="-40" dirty="0">
                <a:solidFill>
                  <a:srgbClr val="C00000"/>
                </a:solidFill>
                <a:latin typeface="Corbel"/>
                <a:cs typeface="Corbel"/>
              </a:rPr>
              <a:t>N</a:t>
            </a:r>
            <a:r>
              <a:rPr lang="en-US" sz="2800" b="1" spc="-45" dirty="0">
                <a:solidFill>
                  <a:srgbClr val="C00000"/>
                </a:solidFill>
                <a:latin typeface="Corbel"/>
                <a:cs typeface="Corbel"/>
              </a:rPr>
              <a:t>e</a:t>
            </a:r>
            <a:r>
              <a:rPr lang="en-US" sz="2800" b="1" spc="10" dirty="0">
                <a:solidFill>
                  <a:srgbClr val="C00000"/>
                </a:solidFill>
                <a:latin typeface="Corbel"/>
                <a:cs typeface="Corbel"/>
              </a:rPr>
              <a:t>t</a:t>
            </a:r>
            <a:r>
              <a:rPr lang="en-US" sz="2800" b="1" dirty="0">
                <a:solidFill>
                  <a:srgbClr val="C00000"/>
                </a:solidFill>
                <a:latin typeface="Corbel"/>
                <a:cs typeface="Corbel"/>
              </a:rPr>
              <a:t>:</a:t>
            </a:r>
            <a:r>
              <a:rPr lang="en-US" sz="2800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lang="en-US" sz="2000" b="1" spc="-60" dirty="0">
                <a:latin typeface="Corbel"/>
                <a:cs typeface="Corbel"/>
              </a:rPr>
              <a:t>R</a:t>
            </a:r>
            <a:r>
              <a:rPr lang="en-US" sz="2000" b="1" dirty="0">
                <a:latin typeface="Corbel"/>
                <a:cs typeface="Corbel"/>
              </a:rPr>
              <a:t>eth</a:t>
            </a:r>
            <a:r>
              <a:rPr lang="en-US" sz="2000" b="1" spc="-15" dirty="0">
                <a:latin typeface="Corbel"/>
                <a:cs typeface="Corbel"/>
              </a:rPr>
              <a:t>i</a:t>
            </a:r>
            <a:r>
              <a:rPr lang="en-US" sz="2000" b="1" dirty="0">
                <a:latin typeface="Corbel"/>
                <a:cs typeface="Corbel"/>
              </a:rPr>
              <a:t>nking</a:t>
            </a:r>
            <a:r>
              <a:rPr lang="en-US" sz="2000" b="1" spc="-150" dirty="0">
                <a:latin typeface="Times New Roman"/>
                <a:cs typeface="Times New Roman"/>
              </a:rPr>
              <a:t> </a:t>
            </a:r>
            <a:r>
              <a:rPr lang="en-US" sz="2000" b="1" spc="-5" dirty="0">
                <a:latin typeface="Corbel"/>
                <a:cs typeface="Corbel"/>
              </a:rPr>
              <a:t>Mode</a:t>
            </a:r>
            <a:r>
              <a:rPr lang="en-US" sz="2000" b="1" dirty="0">
                <a:latin typeface="Corbel"/>
                <a:cs typeface="Corbel"/>
              </a:rPr>
              <a:t>l</a:t>
            </a:r>
            <a:r>
              <a:rPr lang="en-US" sz="2000" b="1" spc="-215" dirty="0">
                <a:latin typeface="Times New Roman"/>
                <a:cs typeface="Times New Roman"/>
              </a:rPr>
              <a:t> </a:t>
            </a:r>
            <a:r>
              <a:rPr lang="en-US" sz="2000" b="1" spc="-5" dirty="0">
                <a:latin typeface="Corbel"/>
                <a:cs typeface="Corbel"/>
              </a:rPr>
              <a:t>Scal</a:t>
            </a:r>
            <a:r>
              <a:rPr lang="en-US" sz="2000" b="1" spc="-10" dirty="0">
                <a:latin typeface="Corbel"/>
                <a:cs typeface="Corbel"/>
              </a:rPr>
              <a:t>i</a:t>
            </a:r>
            <a:r>
              <a:rPr lang="en-US" sz="2000" b="1" dirty="0">
                <a:latin typeface="Corbel"/>
                <a:cs typeface="Corbel"/>
              </a:rPr>
              <a:t>ng</a:t>
            </a:r>
            <a:r>
              <a:rPr lang="en-US" sz="2000" b="1" spc="-125" dirty="0">
                <a:latin typeface="Times New Roman"/>
                <a:cs typeface="Times New Roman"/>
              </a:rPr>
              <a:t> </a:t>
            </a:r>
            <a:r>
              <a:rPr lang="en-US" sz="2000" b="1" spc="-5" dirty="0">
                <a:latin typeface="Corbel"/>
                <a:cs typeface="Corbel"/>
              </a:rPr>
              <a:t>fo</a:t>
            </a:r>
            <a:r>
              <a:rPr lang="en-US" sz="2000" b="1" dirty="0">
                <a:latin typeface="Corbel"/>
                <a:cs typeface="Corbel"/>
              </a:rPr>
              <a:t>r</a:t>
            </a:r>
            <a:r>
              <a:rPr lang="en-US" sz="2000" b="1" spc="-260" dirty="0">
                <a:latin typeface="Times New Roman"/>
                <a:cs typeface="Times New Roman"/>
              </a:rPr>
              <a:t> </a:t>
            </a:r>
            <a:r>
              <a:rPr lang="en-US" sz="2000" b="1" spc="-5" dirty="0">
                <a:latin typeface="Corbel"/>
                <a:cs typeface="Corbel"/>
              </a:rPr>
              <a:t>Convolution</a:t>
            </a:r>
            <a:r>
              <a:rPr lang="en-US" sz="2000" b="1" spc="5" dirty="0">
                <a:latin typeface="Corbel"/>
                <a:cs typeface="Corbel"/>
              </a:rPr>
              <a:t>a</a:t>
            </a:r>
            <a:r>
              <a:rPr lang="en-US" sz="2000" b="1" dirty="0">
                <a:latin typeface="Corbel"/>
                <a:cs typeface="Corbel"/>
              </a:rPr>
              <a:t>l</a:t>
            </a:r>
            <a:r>
              <a:rPr lang="en-US" sz="2000" b="1" spc="-114" dirty="0">
                <a:latin typeface="Times New Roman"/>
                <a:cs typeface="Times New Roman"/>
              </a:rPr>
              <a:t> </a:t>
            </a:r>
            <a:r>
              <a:rPr lang="en-US" sz="2000" b="1" dirty="0">
                <a:latin typeface="Corbel"/>
                <a:cs typeface="Corbel"/>
              </a:rPr>
              <a:t>Neur</a:t>
            </a:r>
            <a:r>
              <a:rPr lang="en-US" sz="2000" b="1" spc="-15" dirty="0">
                <a:latin typeface="Corbel"/>
                <a:cs typeface="Corbel"/>
              </a:rPr>
              <a:t>a</a:t>
            </a:r>
            <a:r>
              <a:rPr lang="en-US" sz="2000" b="1" dirty="0">
                <a:latin typeface="Corbel"/>
                <a:cs typeface="Corbel"/>
              </a:rPr>
              <a:t>l</a:t>
            </a:r>
            <a:r>
              <a:rPr lang="en-US" sz="2000" b="1" spc="-145" dirty="0">
                <a:latin typeface="Times New Roman"/>
                <a:cs typeface="Times New Roman"/>
              </a:rPr>
              <a:t> </a:t>
            </a:r>
            <a:r>
              <a:rPr lang="en-US" sz="2000" b="1" dirty="0">
                <a:latin typeface="Corbel"/>
                <a:cs typeface="Corbel"/>
              </a:rPr>
              <a:t>Networks</a:t>
            </a:r>
            <a:endParaRPr lang="en-US" sz="2000" dirty="0">
              <a:latin typeface="Corbel"/>
              <a:cs typeface="Corbe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86013D-A6E5-44E4-AB9B-F898184ED2ED}"/>
              </a:ext>
            </a:extLst>
          </p:cNvPr>
          <p:cNvSpPr txBox="1"/>
          <p:nvPr/>
        </p:nvSpPr>
        <p:spPr>
          <a:xfrm>
            <a:off x="1175216" y="5617203"/>
            <a:ext cx="7525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    			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Sai Kumar Dandla 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IBM certified DS Professional | Google Certified Tensor flow Developer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AI Researcher, DRDO Young Scientist Lab-Cognitive Technologies</a:t>
            </a:r>
          </a:p>
        </p:txBody>
      </p:sp>
    </p:spTree>
    <p:extLst>
      <p:ext uri="{BB962C8B-B14F-4D97-AF65-F5344CB8AC3E}">
        <p14:creationId xmlns:p14="http://schemas.microsoft.com/office/powerpoint/2010/main" val="4071778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CF969C-230E-441B-8F6B-C5A2ACB8B67D}"/>
              </a:ext>
            </a:extLst>
          </p:cNvPr>
          <p:cNvSpPr/>
          <p:nvPr/>
        </p:nvSpPr>
        <p:spPr>
          <a:xfrm>
            <a:off x="0" y="1115668"/>
            <a:ext cx="7788166" cy="457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D354FD-3FA9-43E3-87A3-B23BEDD79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4000"/>
                    </a14:imgEffect>
                    <a14:imgEffect>
                      <a14:colorTemperature colorTemp="6600"/>
                    </a14:imgEffect>
                    <a14:imgEffect>
                      <a14:saturation sat="400000"/>
                    </a14:imgEffect>
                    <a14:imgEffect>
                      <a14:brightnessContrast bright="1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11548" y="-1"/>
            <a:ext cx="1232452" cy="1161388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dist="50800" dir="5400000" algn="ctr" rotWithShape="0">
              <a:schemeClr val="bg1"/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2454561" y="218125"/>
            <a:ext cx="4234877" cy="7251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accent2"/>
                </a:solidFill>
              </a:rPr>
              <a:t>Image</a:t>
            </a:r>
            <a:r>
              <a:rPr lang="en-US" sz="2400" spc="15" dirty="0">
                <a:solidFill>
                  <a:schemeClr val="accent2"/>
                </a:solidFill>
              </a:rPr>
              <a:t>N</a:t>
            </a:r>
            <a:r>
              <a:rPr lang="en-US" sz="2400" dirty="0">
                <a:solidFill>
                  <a:schemeClr val="accent2"/>
                </a:solidFill>
              </a:rPr>
              <a:t>et</a:t>
            </a:r>
            <a:r>
              <a:rPr lang="en-US" sz="2400" spc="-260" dirty="0">
                <a:solidFill>
                  <a:schemeClr val="accent2"/>
                </a:solidFill>
                <a:latin typeface="Times New Roman"/>
                <a:cs typeface="Times New Roman"/>
              </a:rPr>
              <a:t> </a:t>
            </a:r>
            <a:r>
              <a:rPr lang="en-US" sz="2400" spc="-85" dirty="0">
                <a:solidFill>
                  <a:schemeClr val="accent2"/>
                </a:solidFill>
              </a:rPr>
              <a:t>R</a:t>
            </a:r>
            <a:r>
              <a:rPr lang="en-US" sz="2400" dirty="0">
                <a:solidFill>
                  <a:schemeClr val="accent2"/>
                </a:solidFill>
              </a:rPr>
              <a:t>esults</a:t>
            </a:r>
            <a:r>
              <a:rPr lang="en-US" sz="2400" spc="-260" dirty="0">
                <a:solidFill>
                  <a:schemeClr val="accent2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accent2"/>
                </a:solidFill>
              </a:rPr>
              <a:t>for</a:t>
            </a:r>
            <a:r>
              <a:rPr lang="en-US" sz="2400" spc="-265" dirty="0">
                <a:solidFill>
                  <a:schemeClr val="accent2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chemeClr val="accent2"/>
                </a:solidFill>
              </a:rPr>
              <a:t>Efficie</a:t>
            </a:r>
            <a:r>
              <a:rPr lang="en-US" sz="2400" spc="15" dirty="0">
                <a:solidFill>
                  <a:schemeClr val="accent2"/>
                </a:solidFill>
              </a:rPr>
              <a:t>n</a:t>
            </a:r>
            <a:r>
              <a:rPr lang="en-US" sz="2400" spc="-5" dirty="0">
                <a:solidFill>
                  <a:schemeClr val="accent2"/>
                </a:solidFill>
              </a:rPr>
              <a:t>tNet</a:t>
            </a:r>
            <a:endParaRPr lang="en-US" sz="1050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A2644E07-53AC-4EAD-ACA4-399F89817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088" y="1719455"/>
            <a:ext cx="7788165" cy="4666438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617D65-B2D8-4173-B3B7-8E0C45F4221F}"/>
              </a:ext>
            </a:extLst>
          </p:cNvPr>
          <p:cNvSpPr/>
          <p:nvPr/>
        </p:nvSpPr>
        <p:spPr>
          <a:xfrm>
            <a:off x="0" y="6604020"/>
            <a:ext cx="9144000" cy="3127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79EDA357-DABB-435A-8FCD-B30376F1C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89186" y="6570662"/>
            <a:ext cx="275239" cy="365125"/>
          </a:xfrm>
        </p:spPr>
        <p:txBody>
          <a:bodyPr/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9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4CF690-DA7E-493A-A310-000DC0273E7B}"/>
              </a:ext>
            </a:extLst>
          </p:cNvPr>
          <p:cNvSpPr/>
          <p:nvPr/>
        </p:nvSpPr>
        <p:spPr>
          <a:xfrm>
            <a:off x="6090943" y="6576401"/>
            <a:ext cx="305305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Cognitive Image Classification</a:t>
            </a:r>
            <a:endParaRPr lang="en-US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4569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CF969C-230E-441B-8F6B-C5A2ACB8B67D}"/>
              </a:ext>
            </a:extLst>
          </p:cNvPr>
          <p:cNvSpPr/>
          <p:nvPr/>
        </p:nvSpPr>
        <p:spPr>
          <a:xfrm>
            <a:off x="0" y="1115668"/>
            <a:ext cx="7788166" cy="457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D354FD-3FA9-43E3-87A3-B23BEDD79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4000"/>
                    </a14:imgEffect>
                    <a14:imgEffect>
                      <a14:colorTemperature colorTemp="6600"/>
                    </a14:imgEffect>
                    <a14:imgEffect>
                      <a14:saturation sat="400000"/>
                    </a14:imgEffect>
                    <a14:imgEffect>
                      <a14:brightnessContrast bright="1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11548" y="-1"/>
            <a:ext cx="1232452" cy="1161388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dist="50800" dir="5400000" algn="ctr" rotWithShape="0">
              <a:schemeClr val="bg1"/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2448149" y="349860"/>
            <a:ext cx="42477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spcBef>
                <a:spcPts val="0"/>
              </a:spcBef>
              <a:defRPr/>
            </a:pPr>
            <a:r>
              <a:rPr lang="en-US" sz="2400" dirty="0">
                <a:solidFill>
                  <a:schemeClr val="accent2"/>
                </a:solidFill>
              </a:rPr>
              <a:t>Image</a:t>
            </a:r>
            <a:r>
              <a:rPr lang="en-US" sz="2400" spc="15" dirty="0">
                <a:solidFill>
                  <a:schemeClr val="accent2"/>
                </a:solidFill>
              </a:rPr>
              <a:t>N</a:t>
            </a:r>
            <a:r>
              <a:rPr lang="en-US" sz="2400" dirty="0">
                <a:solidFill>
                  <a:schemeClr val="accent2"/>
                </a:solidFill>
              </a:rPr>
              <a:t>et</a:t>
            </a:r>
            <a:r>
              <a:rPr lang="en-US" sz="2400" spc="-260" dirty="0">
                <a:solidFill>
                  <a:schemeClr val="accent2"/>
                </a:solidFill>
                <a:latin typeface="Times New Roman"/>
                <a:cs typeface="Times New Roman"/>
              </a:rPr>
              <a:t> </a:t>
            </a:r>
            <a:r>
              <a:rPr lang="en-US" sz="2400" spc="-85" dirty="0">
                <a:solidFill>
                  <a:schemeClr val="accent2"/>
                </a:solidFill>
              </a:rPr>
              <a:t>R</a:t>
            </a:r>
            <a:r>
              <a:rPr lang="en-US" sz="2400" dirty="0">
                <a:solidFill>
                  <a:schemeClr val="accent2"/>
                </a:solidFill>
              </a:rPr>
              <a:t>esults</a:t>
            </a:r>
            <a:r>
              <a:rPr lang="en-US" sz="2400" spc="-260" dirty="0">
                <a:solidFill>
                  <a:schemeClr val="accent2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accent2"/>
                </a:solidFill>
              </a:rPr>
              <a:t>for</a:t>
            </a:r>
            <a:r>
              <a:rPr lang="en-US" sz="2400" spc="-265" dirty="0">
                <a:solidFill>
                  <a:schemeClr val="accent2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chemeClr val="accent2"/>
                </a:solidFill>
              </a:rPr>
              <a:t>Efficie</a:t>
            </a:r>
            <a:r>
              <a:rPr lang="en-US" sz="2400" spc="15" dirty="0">
                <a:solidFill>
                  <a:schemeClr val="accent2"/>
                </a:solidFill>
              </a:rPr>
              <a:t>n</a:t>
            </a:r>
            <a:r>
              <a:rPr lang="en-US" sz="2400" spc="-5" dirty="0">
                <a:solidFill>
                  <a:schemeClr val="accent2"/>
                </a:solidFill>
              </a:rPr>
              <a:t>tNet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18FBA06E-EAC3-4E8E-92C4-5AC503B6B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0334" y="1646358"/>
            <a:ext cx="4372633" cy="4095974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47A8383E-EDC3-44BA-9FE8-72725719D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83" y="1646358"/>
            <a:ext cx="4409851" cy="4076722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DB70A8-4AB1-4D28-B137-41FA8382C953}"/>
              </a:ext>
            </a:extLst>
          </p:cNvPr>
          <p:cNvSpPr/>
          <p:nvPr/>
        </p:nvSpPr>
        <p:spPr>
          <a:xfrm>
            <a:off x="0" y="6604020"/>
            <a:ext cx="9144000" cy="3127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14D30FAC-B06A-4BEF-90F7-FA1E0F1B9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89186" y="6570662"/>
            <a:ext cx="385245" cy="365125"/>
          </a:xfrm>
        </p:spPr>
        <p:txBody>
          <a:bodyPr/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10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9AA00F-ED77-4428-8EEA-7FC6297DDD7B}"/>
              </a:ext>
            </a:extLst>
          </p:cNvPr>
          <p:cNvSpPr/>
          <p:nvPr/>
        </p:nvSpPr>
        <p:spPr>
          <a:xfrm>
            <a:off x="6090943" y="6576401"/>
            <a:ext cx="305305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Cognitive Image Classification</a:t>
            </a:r>
            <a:endParaRPr lang="en-US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9313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CF969C-230E-441B-8F6B-C5A2ACB8B67D}"/>
              </a:ext>
            </a:extLst>
          </p:cNvPr>
          <p:cNvSpPr/>
          <p:nvPr/>
        </p:nvSpPr>
        <p:spPr>
          <a:xfrm>
            <a:off x="0" y="1115668"/>
            <a:ext cx="7788166" cy="457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D354FD-3FA9-43E3-87A3-B23BEDD79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4000"/>
                    </a14:imgEffect>
                    <a14:imgEffect>
                      <a14:colorTemperature colorTemp="6600"/>
                    </a14:imgEffect>
                    <a14:imgEffect>
                      <a14:saturation sat="400000"/>
                    </a14:imgEffect>
                    <a14:imgEffect>
                      <a14:brightnessContrast bright="1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11548" y="-1"/>
            <a:ext cx="1232452" cy="1161388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dist="50800" dir="5400000" algn="ctr" rotWithShape="0">
              <a:schemeClr val="bg1"/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2892045" y="380808"/>
            <a:ext cx="39056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spcBef>
                <a:spcPts val="0"/>
              </a:spcBef>
              <a:defRPr/>
            </a:pPr>
            <a:r>
              <a:rPr lang="en-US" sz="2400" dirty="0">
                <a:solidFill>
                  <a:schemeClr val="accent2"/>
                </a:solidFill>
              </a:rPr>
              <a:t>In</a:t>
            </a:r>
            <a:r>
              <a:rPr lang="en-US" sz="2400" spc="5" dirty="0">
                <a:solidFill>
                  <a:schemeClr val="accent2"/>
                </a:solidFill>
              </a:rPr>
              <a:t>f</a:t>
            </a:r>
            <a:r>
              <a:rPr lang="en-US" sz="2400" dirty="0">
                <a:solidFill>
                  <a:schemeClr val="accent2"/>
                </a:solidFill>
              </a:rPr>
              <a:t>er</a:t>
            </a:r>
            <a:r>
              <a:rPr lang="en-US" sz="2400" spc="5" dirty="0">
                <a:solidFill>
                  <a:schemeClr val="accent2"/>
                </a:solidFill>
              </a:rPr>
              <a:t>e</a:t>
            </a:r>
            <a:r>
              <a:rPr lang="en-US" sz="2400" spc="-5" dirty="0">
                <a:solidFill>
                  <a:schemeClr val="accent2"/>
                </a:solidFill>
              </a:rPr>
              <a:t>n</a:t>
            </a:r>
            <a:r>
              <a:rPr lang="en-US" sz="2400" spc="5" dirty="0">
                <a:solidFill>
                  <a:schemeClr val="accent2"/>
                </a:solidFill>
              </a:rPr>
              <a:t>c</a:t>
            </a:r>
            <a:r>
              <a:rPr lang="en-US" sz="2400" dirty="0">
                <a:solidFill>
                  <a:schemeClr val="accent2"/>
                </a:solidFill>
              </a:rPr>
              <a:t>e</a:t>
            </a:r>
            <a:r>
              <a:rPr lang="en-US" sz="2400" spc="-265" dirty="0">
                <a:solidFill>
                  <a:schemeClr val="accent2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accent2"/>
                </a:solidFill>
              </a:rPr>
              <a:t>Late</a:t>
            </a:r>
            <a:r>
              <a:rPr lang="en-US" sz="2400" spc="5" dirty="0">
                <a:solidFill>
                  <a:schemeClr val="accent2"/>
                </a:solidFill>
              </a:rPr>
              <a:t>n</a:t>
            </a:r>
            <a:r>
              <a:rPr lang="en-US" sz="2400" spc="-5" dirty="0">
                <a:solidFill>
                  <a:schemeClr val="accent2"/>
                </a:solidFill>
              </a:rPr>
              <a:t>c</a:t>
            </a:r>
            <a:r>
              <a:rPr lang="en-US" sz="2400" dirty="0">
                <a:solidFill>
                  <a:schemeClr val="accent2"/>
                </a:solidFill>
              </a:rPr>
              <a:t>y</a:t>
            </a:r>
            <a:r>
              <a:rPr lang="en-US" sz="2400" spc="-420" dirty="0">
                <a:solidFill>
                  <a:schemeClr val="accent2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chemeClr val="accent2"/>
                </a:solidFill>
              </a:rPr>
              <a:t>Comp</a:t>
            </a:r>
            <a:r>
              <a:rPr lang="en-US" sz="2400" spc="15" dirty="0">
                <a:solidFill>
                  <a:schemeClr val="accent2"/>
                </a:solidFill>
              </a:rPr>
              <a:t>a</a:t>
            </a:r>
            <a:r>
              <a:rPr lang="en-US" sz="2400" dirty="0">
                <a:solidFill>
                  <a:schemeClr val="accent2"/>
                </a:solidFill>
              </a:rPr>
              <a:t>rison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9AD9BBD4-09FA-4672-BEE2-844685646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717" y="1707776"/>
            <a:ext cx="7174566" cy="3442447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E50037-8B71-44CF-B62D-E5779B9A936F}"/>
              </a:ext>
            </a:extLst>
          </p:cNvPr>
          <p:cNvSpPr/>
          <p:nvPr/>
        </p:nvSpPr>
        <p:spPr>
          <a:xfrm>
            <a:off x="0" y="6604020"/>
            <a:ext cx="9144000" cy="3127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26BBDB80-641D-4A38-812A-13E7D89C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89186" y="6570662"/>
            <a:ext cx="420414" cy="365125"/>
          </a:xfrm>
        </p:spPr>
        <p:txBody>
          <a:bodyPr/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11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DEF1C8-4E32-4229-B115-CB6175A74F0B}"/>
              </a:ext>
            </a:extLst>
          </p:cNvPr>
          <p:cNvSpPr/>
          <p:nvPr/>
        </p:nvSpPr>
        <p:spPr>
          <a:xfrm>
            <a:off x="6090943" y="6576401"/>
            <a:ext cx="305305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Cognitive Image Classification</a:t>
            </a:r>
            <a:endParaRPr lang="en-US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5465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CF969C-230E-441B-8F6B-C5A2ACB8B67D}"/>
              </a:ext>
            </a:extLst>
          </p:cNvPr>
          <p:cNvSpPr/>
          <p:nvPr/>
        </p:nvSpPr>
        <p:spPr>
          <a:xfrm>
            <a:off x="0" y="1115668"/>
            <a:ext cx="7788166" cy="457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D354FD-3FA9-43E3-87A3-B23BEDD79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4000"/>
                    </a14:imgEffect>
                    <a14:imgEffect>
                      <a14:colorTemperature colorTemp="6600"/>
                    </a14:imgEffect>
                    <a14:imgEffect>
                      <a14:saturation sat="400000"/>
                    </a14:imgEffect>
                    <a14:imgEffect>
                      <a14:brightnessContrast bright="1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11548" y="-1"/>
            <a:ext cx="1232452" cy="1161388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dist="50800" dir="5400000" algn="ctr" rotWithShape="0">
              <a:schemeClr val="bg1"/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1954744" y="104948"/>
            <a:ext cx="5234510" cy="7251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spc="-270" dirty="0">
                <a:solidFill>
                  <a:schemeClr val="accent2"/>
                </a:solidFill>
              </a:rPr>
              <a:t>T</a:t>
            </a:r>
            <a:r>
              <a:rPr lang="en-US" sz="2400" dirty="0">
                <a:solidFill>
                  <a:schemeClr val="accent2"/>
                </a:solidFill>
              </a:rPr>
              <a:t>ra</a:t>
            </a:r>
            <a:r>
              <a:rPr lang="en-US" sz="2400" spc="10" dirty="0">
                <a:solidFill>
                  <a:schemeClr val="accent2"/>
                </a:solidFill>
              </a:rPr>
              <a:t>n</a:t>
            </a:r>
            <a:r>
              <a:rPr lang="en-US" sz="2400" spc="-5" dirty="0">
                <a:solidFill>
                  <a:schemeClr val="accent2"/>
                </a:solidFill>
              </a:rPr>
              <a:t>sfe</a:t>
            </a:r>
            <a:r>
              <a:rPr lang="en-US" sz="2400" dirty="0">
                <a:solidFill>
                  <a:schemeClr val="accent2"/>
                </a:solidFill>
              </a:rPr>
              <a:t>r</a:t>
            </a:r>
            <a:r>
              <a:rPr lang="en-US" sz="2400" spc="-250" dirty="0">
                <a:solidFill>
                  <a:schemeClr val="accent2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accent2"/>
                </a:solidFill>
              </a:rPr>
              <a:t>Lear</a:t>
            </a:r>
            <a:r>
              <a:rPr lang="en-US" sz="2400" spc="10" dirty="0">
                <a:solidFill>
                  <a:schemeClr val="accent2"/>
                </a:solidFill>
              </a:rPr>
              <a:t>n</a:t>
            </a:r>
            <a:r>
              <a:rPr lang="en-US" sz="2400" dirty="0">
                <a:solidFill>
                  <a:schemeClr val="accent2"/>
                </a:solidFill>
              </a:rPr>
              <a:t>ing</a:t>
            </a:r>
            <a:r>
              <a:rPr lang="en-US" sz="2400" spc="-240" dirty="0">
                <a:solidFill>
                  <a:schemeClr val="accent2"/>
                </a:solidFill>
                <a:latin typeface="Times New Roman"/>
                <a:cs typeface="Times New Roman"/>
              </a:rPr>
              <a:t> </a:t>
            </a:r>
            <a:r>
              <a:rPr lang="en-US" sz="2400" spc="-85" dirty="0">
                <a:solidFill>
                  <a:schemeClr val="accent2"/>
                </a:solidFill>
              </a:rPr>
              <a:t>R</a:t>
            </a:r>
            <a:r>
              <a:rPr lang="en-US" sz="2400" dirty="0">
                <a:solidFill>
                  <a:schemeClr val="accent2"/>
                </a:solidFill>
              </a:rPr>
              <a:t>esults</a:t>
            </a:r>
            <a:r>
              <a:rPr lang="en-US" sz="2400" spc="-240" dirty="0">
                <a:solidFill>
                  <a:schemeClr val="accent2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accent2"/>
                </a:solidFill>
              </a:rPr>
              <a:t>for</a:t>
            </a:r>
            <a:r>
              <a:rPr lang="en-US" sz="2400" spc="-290" dirty="0">
                <a:solidFill>
                  <a:schemeClr val="accent2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chemeClr val="accent2"/>
                </a:solidFill>
              </a:rPr>
              <a:t>Effici</a:t>
            </a:r>
            <a:r>
              <a:rPr lang="en-US" sz="2400" spc="15" dirty="0">
                <a:solidFill>
                  <a:schemeClr val="accent2"/>
                </a:solidFill>
              </a:rPr>
              <a:t>e</a:t>
            </a:r>
            <a:r>
              <a:rPr lang="en-US" sz="2400" spc="-5" dirty="0">
                <a:solidFill>
                  <a:schemeClr val="accent2"/>
                </a:solidFill>
              </a:rPr>
              <a:t>nt</a:t>
            </a:r>
            <a:r>
              <a:rPr lang="en-US" sz="2400" spc="5" dirty="0">
                <a:solidFill>
                  <a:schemeClr val="accent2"/>
                </a:solidFill>
              </a:rPr>
              <a:t>N</a:t>
            </a:r>
            <a:r>
              <a:rPr lang="en-US" sz="2400" dirty="0">
                <a:solidFill>
                  <a:schemeClr val="accent2"/>
                </a:solidFill>
              </a:rPr>
              <a:t>ets</a:t>
            </a:r>
            <a:endParaRPr lang="en-US" sz="1050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C87F7D30-D9EC-4890-B44A-8A6610FDD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916" y="1223913"/>
            <a:ext cx="7788167" cy="394659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11DF0743-7F56-4630-B4E4-BAD13682F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4591" y="5233029"/>
            <a:ext cx="2771492" cy="1370991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0D5951-B033-4848-A2F5-93510E7906F4}"/>
              </a:ext>
            </a:extLst>
          </p:cNvPr>
          <p:cNvSpPr/>
          <p:nvPr/>
        </p:nvSpPr>
        <p:spPr>
          <a:xfrm>
            <a:off x="0" y="6604020"/>
            <a:ext cx="9144000" cy="3127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3B2D6B6B-F134-4F29-B241-4E6E01B1F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89186" y="6570662"/>
            <a:ext cx="488730" cy="365125"/>
          </a:xfrm>
        </p:spPr>
        <p:txBody>
          <a:bodyPr/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12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F55CC9-1078-4122-92C6-6E6951562D80}"/>
              </a:ext>
            </a:extLst>
          </p:cNvPr>
          <p:cNvSpPr/>
          <p:nvPr/>
        </p:nvSpPr>
        <p:spPr>
          <a:xfrm>
            <a:off x="6090943" y="6576401"/>
            <a:ext cx="305305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Cognitive Image Classification</a:t>
            </a:r>
            <a:endParaRPr lang="en-US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70C6C07-0A7E-4163-91B0-A1BABAF46EBA}"/>
                  </a:ext>
                </a:extLst>
              </p14:cNvPr>
              <p14:cNvContentPartPr/>
              <p14:nvPr/>
            </p14:nvContentPartPr>
            <p14:xfrm>
              <a:off x="2143080" y="6241680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70C6C07-0A7E-4163-91B0-A1BABAF46EB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27240" y="6178320"/>
                <a:ext cx="31680" cy="12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7859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CF969C-230E-441B-8F6B-C5A2ACB8B67D}"/>
              </a:ext>
            </a:extLst>
          </p:cNvPr>
          <p:cNvSpPr/>
          <p:nvPr/>
        </p:nvSpPr>
        <p:spPr>
          <a:xfrm>
            <a:off x="0" y="1115668"/>
            <a:ext cx="7788166" cy="457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05D81D-DCD0-4E26-82D4-4C00705ED246}"/>
              </a:ext>
            </a:extLst>
          </p:cNvPr>
          <p:cNvSpPr/>
          <p:nvPr/>
        </p:nvSpPr>
        <p:spPr>
          <a:xfrm>
            <a:off x="0" y="6604020"/>
            <a:ext cx="9144000" cy="3127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D354FD-3FA9-43E3-87A3-B23BEDD79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4000"/>
                    </a14:imgEffect>
                    <a14:imgEffect>
                      <a14:colorTemperature colorTemp="6600"/>
                    </a14:imgEffect>
                    <a14:imgEffect>
                      <a14:saturation sat="400000"/>
                    </a14:imgEffect>
                    <a14:imgEffect>
                      <a14:brightnessContrast bright="1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11548" y="-1"/>
            <a:ext cx="1232452" cy="1161388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dist="50800" dir="5400000" algn="ctr" rotWithShape="0">
              <a:schemeClr val="bg1"/>
            </a:outerShdw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89186" y="6570662"/>
            <a:ext cx="499976" cy="365125"/>
          </a:xfrm>
        </p:spPr>
        <p:txBody>
          <a:bodyPr/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13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03222" y="102311"/>
            <a:ext cx="5337555" cy="725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spc="-270" dirty="0">
                <a:solidFill>
                  <a:schemeClr val="accent2"/>
                </a:solidFill>
              </a:rPr>
              <a:t>T</a:t>
            </a:r>
            <a:r>
              <a:rPr lang="en-US" sz="2400" dirty="0">
                <a:solidFill>
                  <a:schemeClr val="accent2"/>
                </a:solidFill>
              </a:rPr>
              <a:t>ra</a:t>
            </a:r>
            <a:r>
              <a:rPr lang="en-US" sz="2400" spc="10" dirty="0">
                <a:solidFill>
                  <a:schemeClr val="accent2"/>
                </a:solidFill>
              </a:rPr>
              <a:t>n</a:t>
            </a:r>
            <a:r>
              <a:rPr lang="en-US" sz="2400" spc="-5" dirty="0">
                <a:solidFill>
                  <a:schemeClr val="accent2"/>
                </a:solidFill>
              </a:rPr>
              <a:t>sfe</a:t>
            </a:r>
            <a:r>
              <a:rPr lang="en-US" sz="2400" dirty="0">
                <a:solidFill>
                  <a:schemeClr val="accent2"/>
                </a:solidFill>
              </a:rPr>
              <a:t>r</a:t>
            </a:r>
            <a:r>
              <a:rPr lang="en-US" sz="2400" spc="-250" dirty="0">
                <a:solidFill>
                  <a:schemeClr val="accent2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accent2"/>
                </a:solidFill>
              </a:rPr>
              <a:t>Lear</a:t>
            </a:r>
            <a:r>
              <a:rPr lang="en-US" sz="2400" spc="10" dirty="0">
                <a:solidFill>
                  <a:schemeClr val="accent2"/>
                </a:solidFill>
              </a:rPr>
              <a:t>n</a:t>
            </a:r>
            <a:r>
              <a:rPr lang="en-US" sz="2400" dirty="0">
                <a:solidFill>
                  <a:schemeClr val="accent2"/>
                </a:solidFill>
              </a:rPr>
              <a:t>ing</a:t>
            </a:r>
            <a:r>
              <a:rPr lang="en-US" sz="2400" spc="-240" dirty="0">
                <a:solidFill>
                  <a:schemeClr val="accent2"/>
                </a:solidFill>
                <a:latin typeface="Times New Roman"/>
                <a:cs typeface="Times New Roman"/>
              </a:rPr>
              <a:t> </a:t>
            </a:r>
            <a:r>
              <a:rPr lang="en-US" sz="2400" spc="-85" dirty="0">
                <a:solidFill>
                  <a:schemeClr val="accent2"/>
                </a:solidFill>
              </a:rPr>
              <a:t>R</a:t>
            </a:r>
            <a:r>
              <a:rPr lang="en-US" sz="2400" dirty="0">
                <a:solidFill>
                  <a:schemeClr val="accent2"/>
                </a:solidFill>
              </a:rPr>
              <a:t>esults</a:t>
            </a:r>
            <a:r>
              <a:rPr lang="en-US" sz="2400" spc="-240" dirty="0">
                <a:solidFill>
                  <a:schemeClr val="accent2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accent2"/>
                </a:solidFill>
              </a:rPr>
              <a:t>for</a:t>
            </a:r>
            <a:r>
              <a:rPr lang="en-US" sz="2400" spc="-290" dirty="0">
                <a:solidFill>
                  <a:schemeClr val="accent2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chemeClr val="accent2"/>
                </a:solidFill>
              </a:rPr>
              <a:t>Effici</a:t>
            </a:r>
            <a:r>
              <a:rPr lang="en-US" sz="2400" spc="15" dirty="0">
                <a:solidFill>
                  <a:schemeClr val="accent2"/>
                </a:solidFill>
              </a:rPr>
              <a:t>e</a:t>
            </a:r>
            <a:r>
              <a:rPr lang="en-US" sz="2400" spc="-5" dirty="0">
                <a:solidFill>
                  <a:schemeClr val="accent2"/>
                </a:solidFill>
              </a:rPr>
              <a:t>nt</a:t>
            </a:r>
            <a:r>
              <a:rPr lang="en-US" sz="2400" spc="5" dirty="0">
                <a:solidFill>
                  <a:schemeClr val="accent2"/>
                </a:solidFill>
              </a:rPr>
              <a:t>N</a:t>
            </a:r>
            <a:r>
              <a:rPr lang="en-US" sz="2400" dirty="0">
                <a:solidFill>
                  <a:schemeClr val="accent2"/>
                </a:solidFill>
              </a:rPr>
              <a:t>ets</a:t>
            </a:r>
            <a:endParaRPr lang="en-US" sz="1050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1277A35D-65DF-47F3-A563-19AF1502D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186" y="1361736"/>
            <a:ext cx="7365626" cy="464739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D9493F-A6CE-481C-AB01-4B7F50EF5F01}"/>
              </a:ext>
            </a:extLst>
          </p:cNvPr>
          <p:cNvSpPr/>
          <p:nvPr/>
        </p:nvSpPr>
        <p:spPr>
          <a:xfrm>
            <a:off x="6090943" y="6576401"/>
            <a:ext cx="305305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Cognitive Image Classification</a:t>
            </a:r>
            <a:endParaRPr lang="en-US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3367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CF969C-230E-441B-8F6B-C5A2ACB8B67D}"/>
              </a:ext>
            </a:extLst>
          </p:cNvPr>
          <p:cNvSpPr/>
          <p:nvPr/>
        </p:nvSpPr>
        <p:spPr>
          <a:xfrm>
            <a:off x="0" y="1115668"/>
            <a:ext cx="7788166" cy="457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05D81D-DCD0-4E26-82D4-4C00705ED246}"/>
              </a:ext>
            </a:extLst>
          </p:cNvPr>
          <p:cNvSpPr/>
          <p:nvPr/>
        </p:nvSpPr>
        <p:spPr>
          <a:xfrm>
            <a:off x="0" y="6604020"/>
            <a:ext cx="9144000" cy="3127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D354FD-3FA9-43E3-87A3-B23BEDD79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4000"/>
                    </a14:imgEffect>
                    <a14:imgEffect>
                      <a14:colorTemperature colorTemp="6600"/>
                    </a14:imgEffect>
                    <a14:imgEffect>
                      <a14:saturation sat="400000"/>
                    </a14:imgEffect>
                    <a14:imgEffect>
                      <a14:brightnessContrast bright="1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11548" y="-1"/>
            <a:ext cx="1232452" cy="1161388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dist="50800" dir="5400000" algn="ctr" rotWithShape="0">
              <a:schemeClr val="bg1"/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6090943" y="6576401"/>
            <a:ext cx="305305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Cognitive Image Classification</a:t>
            </a:r>
            <a:endParaRPr lang="en-US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89186" y="6570662"/>
            <a:ext cx="502476" cy="365125"/>
          </a:xfrm>
        </p:spPr>
        <p:txBody>
          <a:bodyPr/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14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27150" y="265246"/>
            <a:ext cx="1440844" cy="7275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cs typeface="Segoe UI" panose="020B0502040204020203" pitchFamily="34" charset="0"/>
              </a:rPr>
              <a:t>Reference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33B268-0032-4A3F-A4CE-BD4622896078}"/>
              </a:ext>
            </a:extLst>
          </p:cNvPr>
          <p:cNvSpPr txBox="1"/>
          <p:nvPr/>
        </p:nvSpPr>
        <p:spPr>
          <a:xfrm>
            <a:off x="464425" y="1408654"/>
            <a:ext cx="9559931" cy="793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000" dirty="0">
                <a:ea typeface="Corbel" panose="020B0503020204020204" pitchFamily="34" charset="0"/>
                <a:cs typeface="Corbel" panose="020B0503020204020204" pitchFamily="34" charset="0"/>
              </a:rPr>
              <a:t>Google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ea typeface="Corbel" panose="020B0503020204020204" pitchFamily="34" charset="0"/>
                <a:cs typeface="Corbel" panose="020B0503020204020204" pitchFamily="34" charset="0"/>
              </a:rPr>
              <a:t>AI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ea typeface="Corbel" panose="020B0503020204020204" pitchFamily="34" charset="0"/>
                <a:cs typeface="Corbel" panose="020B0503020204020204" pitchFamily="34" charset="0"/>
              </a:rPr>
              <a:t>Blog</a:t>
            </a:r>
          </a:p>
          <a:p>
            <a:pPr lvl="1">
              <a:lnSpc>
                <a:spcPts val="2588"/>
              </a:lnSpc>
              <a:spcBef>
                <a:spcPts val="575"/>
              </a:spcBef>
              <a:buFont typeface="Wingdings" panose="05000000000000000000" pitchFamily="2" charset="2"/>
              <a:buChar char=""/>
            </a:pPr>
            <a:r>
              <a:rPr lang="en-US" altLang="en-US" u="sng" dirty="0">
                <a:solidFill>
                  <a:srgbClr val="0462C1"/>
                </a:solidFill>
                <a:ea typeface="Corbel" panose="020B0503020204020204" pitchFamily="34" charset="0"/>
                <a:cs typeface="Corbel" panose="020B0503020204020204" pitchFamily="34" charset="0"/>
              </a:rPr>
              <a:t>https://ai.googleblog.com/2019/05/efficientnet-improving-accuracy-</a:t>
            </a:r>
            <a:r>
              <a:rPr lang="en-US" altLang="en-US" dirty="0">
                <a:solidFill>
                  <a:srgbClr val="0462C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u="sng" dirty="0">
                <a:solidFill>
                  <a:srgbClr val="0462C1"/>
                </a:solidFill>
                <a:ea typeface="Corbel" panose="020B0503020204020204" pitchFamily="34" charset="0"/>
                <a:cs typeface="Corbel" panose="020B0503020204020204" pitchFamily="34" charset="0"/>
              </a:rPr>
              <a:t>and.html</a:t>
            </a:r>
            <a:endParaRPr lang="en-US" altLang="en-US" dirty="0"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2F6B19-982B-4E84-B111-757C70E135ED}"/>
              </a:ext>
            </a:extLst>
          </p:cNvPr>
          <p:cNvSpPr txBox="1"/>
          <p:nvPr/>
        </p:nvSpPr>
        <p:spPr>
          <a:xfrm>
            <a:off x="464425" y="2406850"/>
            <a:ext cx="51098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</a:rPr>
              <a:t>Learn OpenCV</a:t>
            </a:r>
            <a:r>
              <a:rPr lang="en-US" altLang="en-US" sz="1800" dirty="0"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ea typeface="Corbel" panose="020B0503020204020204" pitchFamily="34" charset="0"/>
                <a:cs typeface="Corbel" panose="020B0503020204020204" pitchFamily="34" charset="0"/>
              </a:rPr>
              <a:t>Blog</a:t>
            </a:r>
          </a:p>
          <a:p>
            <a:r>
              <a:rPr lang="en-US" altLang="en-US" dirty="0">
                <a:ea typeface="Corbel" panose="020B0503020204020204" pitchFamily="34" charset="0"/>
                <a:cs typeface="Corbel" panose="020B0503020204020204" pitchFamily="34" charset="0"/>
              </a:rPr>
              <a:t>		</a:t>
            </a:r>
            <a:r>
              <a:rPr lang="en-US" dirty="0"/>
              <a:t>Satya Mallick</a:t>
            </a:r>
            <a:endParaRPr lang="en-US" altLang="en-US" sz="1800" dirty="0"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1AB921-FDDB-4CB1-B9F4-DB4A4979B3AE}"/>
              </a:ext>
            </a:extLst>
          </p:cNvPr>
          <p:cNvSpPr txBox="1"/>
          <p:nvPr/>
        </p:nvSpPr>
        <p:spPr>
          <a:xfrm>
            <a:off x="464425" y="3112156"/>
            <a:ext cx="87708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03133"/>
                </a:solidFill>
                <a:effectLst/>
                <a:latin typeface="Helvetica Neue"/>
              </a:rPr>
              <a:t>Jinwon Lee</a:t>
            </a:r>
          </a:p>
          <a:p>
            <a:r>
              <a:rPr lang="en-US" dirty="0">
                <a:solidFill>
                  <a:srgbClr val="303133"/>
                </a:solidFill>
                <a:latin typeface="Helvetica Neue"/>
              </a:rPr>
              <a:t>		</a:t>
            </a:r>
            <a:r>
              <a:rPr lang="en-US" dirty="0"/>
              <a:t>PR-169: EfficientNet: Rethinking Model Scaling for CNN (slideshare.net)</a:t>
            </a:r>
            <a:endParaRPr lang="en-US" b="0" i="0" dirty="0">
              <a:solidFill>
                <a:srgbClr val="303133"/>
              </a:solidFill>
              <a:effectLst/>
              <a:latin typeface="Helvetica Neue"/>
            </a:endParaRPr>
          </a:p>
          <a:p>
            <a:r>
              <a:rPr lang="en-US" dirty="0">
                <a:solidFill>
                  <a:srgbClr val="303133"/>
                </a:solidFill>
                <a:latin typeface="Helvetica Neue"/>
              </a:rPr>
              <a:t>	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BAADD2-666A-4718-BAE5-A0E68774C2B3}"/>
              </a:ext>
            </a:extLst>
          </p:cNvPr>
          <p:cNvSpPr txBox="1"/>
          <p:nvPr/>
        </p:nvSpPr>
        <p:spPr>
          <a:xfrm>
            <a:off x="464425" y="3785270"/>
            <a:ext cx="72099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Paperswithcode</a:t>
            </a:r>
          </a:p>
          <a:p>
            <a:r>
              <a:rPr lang="en-US" dirty="0"/>
              <a:t>		https://paperswithcode.com/task/image-classification</a:t>
            </a:r>
          </a:p>
        </p:txBody>
      </p:sp>
    </p:spTree>
    <p:extLst>
      <p:ext uri="{BB962C8B-B14F-4D97-AF65-F5344CB8AC3E}">
        <p14:creationId xmlns:p14="http://schemas.microsoft.com/office/powerpoint/2010/main" val="996711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CF969C-230E-441B-8F6B-C5A2ACB8B67D}"/>
              </a:ext>
            </a:extLst>
          </p:cNvPr>
          <p:cNvSpPr/>
          <p:nvPr/>
        </p:nvSpPr>
        <p:spPr>
          <a:xfrm>
            <a:off x="0" y="1115668"/>
            <a:ext cx="7788166" cy="457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05D81D-DCD0-4E26-82D4-4C00705ED246}"/>
              </a:ext>
            </a:extLst>
          </p:cNvPr>
          <p:cNvSpPr/>
          <p:nvPr/>
        </p:nvSpPr>
        <p:spPr>
          <a:xfrm>
            <a:off x="0" y="6585005"/>
            <a:ext cx="9144000" cy="3127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D354FD-3FA9-43E3-87A3-B23BEDD79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4000"/>
                    </a14:imgEffect>
                    <a14:imgEffect>
                      <a14:colorTemperature colorTemp="6600"/>
                    </a14:imgEffect>
                    <a14:imgEffect>
                      <a14:saturation sat="400000"/>
                    </a14:imgEffect>
                    <a14:imgEffect>
                      <a14:brightnessContrast bright="1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11548" y="-1"/>
            <a:ext cx="1232452" cy="1161388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dist="50800" dir="5400000" algn="ctr" rotWithShape="0">
              <a:schemeClr val="bg1"/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FAA73A-E660-4E64-93AC-FDB05A3CF74E}"/>
              </a:ext>
            </a:extLst>
          </p:cNvPr>
          <p:cNvSpPr txBox="1"/>
          <p:nvPr/>
        </p:nvSpPr>
        <p:spPr>
          <a:xfrm>
            <a:off x="398464" y="1386077"/>
            <a:ext cx="7368680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n w="0"/>
                <a:cs typeface="Segoe UI" panose="020B0502040204020203" pitchFamily="34" charset="0"/>
              </a:rPr>
              <a:t>Introduction and Highlights</a:t>
            </a:r>
            <a:endParaRPr lang="en-US" sz="1600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Model Scaling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Compound  Scaling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spc="-5" dirty="0"/>
              <a:t>Effi</a:t>
            </a:r>
            <a:r>
              <a:rPr lang="en-US" sz="1600" spc="15" dirty="0"/>
              <a:t>c</a:t>
            </a:r>
            <a:r>
              <a:rPr lang="en-US" sz="1600" dirty="0"/>
              <a:t>ie</a:t>
            </a:r>
            <a:r>
              <a:rPr lang="en-US" sz="1600" spc="5" dirty="0"/>
              <a:t>n</a:t>
            </a:r>
            <a:r>
              <a:rPr lang="en-US" sz="1600" spc="-5" dirty="0"/>
              <a:t>tNe</a:t>
            </a:r>
            <a:r>
              <a:rPr lang="en-US" sz="1600" dirty="0"/>
              <a:t>t   </a:t>
            </a:r>
            <a:r>
              <a:rPr lang="en-US" sz="1600" spc="-455" dirty="0">
                <a:cs typeface="Times New Roman"/>
              </a:rPr>
              <a:t> </a:t>
            </a:r>
            <a:r>
              <a:rPr lang="en-US" sz="1600" spc="-5" dirty="0"/>
              <a:t>Architecture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spc="-5" dirty="0"/>
              <a:t>Effi</a:t>
            </a:r>
            <a:r>
              <a:rPr lang="en-US" sz="1600" spc="15" dirty="0"/>
              <a:t>c</a:t>
            </a:r>
            <a:r>
              <a:rPr lang="en-US" sz="1600" dirty="0"/>
              <a:t>ie</a:t>
            </a:r>
            <a:r>
              <a:rPr lang="en-US" sz="1600" spc="5" dirty="0"/>
              <a:t>n</a:t>
            </a:r>
            <a:r>
              <a:rPr lang="en-US" sz="1600" spc="-5" dirty="0"/>
              <a:t>tNet</a:t>
            </a:r>
            <a:r>
              <a:rPr lang="en-US" sz="1600" spc="-20" dirty="0"/>
              <a:t>-</a:t>
            </a:r>
            <a:r>
              <a:rPr lang="en-US" sz="1600" spc="-5" dirty="0"/>
              <a:t>B</a:t>
            </a:r>
            <a:r>
              <a:rPr lang="en-US" sz="1600" dirty="0"/>
              <a:t>0</a:t>
            </a:r>
            <a:r>
              <a:rPr lang="en-US" sz="1600" spc="-265" dirty="0">
                <a:cs typeface="Times New Roman"/>
              </a:rPr>
              <a:t>               </a:t>
            </a:r>
            <a:r>
              <a:rPr lang="en-US" sz="1600" spc="-5" dirty="0"/>
              <a:t>Baselin</a:t>
            </a:r>
            <a:r>
              <a:rPr lang="en-US" sz="1600" dirty="0"/>
              <a:t>e</a:t>
            </a:r>
            <a:r>
              <a:rPr lang="en-US" sz="1600" spc="-220" dirty="0">
                <a:cs typeface="Times New Roman"/>
              </a:rPr>
              <a:t>          </a:t>
            </a:r>
            <a:r>
              <a:rPr lang="en-US" sz="1600" spc="-5" dirty="0"/>
              <a:t>Network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spc="-5" dirty="0"/>
              <a:t>Effi</a:t>
            </a:r>
            <a:r>
              <a:rPr lang="en-US" sz="1600" spc="15" dirty="0"/>
              <a:t>c</a:t>
            </a:r>
            <a:r>
              <a:rPr lang="en-US" sz="1600" dirty="0"/>
              <a:t>ie</a:t>
            </a:r>
            <a:r>
              <a:rPr lang="en-US" sz="1600" spc="5" dirty="0"/>
              <a:t>n</a:t>
            </a:r>
            <a:r>
              <a:rPr lang="en-US" sz="1600" spc="-5" dirty="0"/>
              <a:t>tNet</a:t>
            </a:r>
            <a:r>
              <a:rPr lang="en-US" sz="1600" spc="-20" dirty="0"/>
              <a:t>-</a:t>
            </a:r>
            <a:r>
              <a:rPr lang="en-US" sz="1600" spc="-5" dirty="0"/>
              <a:t>B</a:t>
            </a:r>
            <a:r>
              <a:rPr lang="en-US" sz="1600" dirty="0"/>
              <a:t>1</a:t>
            </a:r>
            <a:r>
              <a:rPr lang="en-US" sz="1600" spc="-260" dirty="0">
                <a:cs typeface="Times New Roman"/>
              </a:rPr>
              <a:t> </a:t>
            </a:r>
            <a:r>
              <a:rPr lang="en-US" sz="1600" spc="-5" dirty="0"/>
              <a:t>t</a:t>
            </a:r>
            <a:r>
              <a:rPr lang="en-US" sz="1600" dirty="0"/>
              <a:t>o</a:t>
            </a:r>
            <a:r>
              <a:rPr lang="en-US" sz="1600" spc="-220" dirty="0">
                <a:cs typeface="Times New Roman"/>
              </a:rPr>
              <a:t> </a:t>
            </a:r>
            <a:r>
              <a:rPr lang="en-US" sz="1600" spc="-5" dirty="0"/>
              <a:t>B7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Sc</a:t>
            </a:r>
            <a:r>
              <a:rPr lang="en-US" sz="1600" spc="10" dirty="0"/>
              <a:t>a</a:t>
            </a:r>
            <a:r>
              <a:rPr lang="en-US" sz="1600" dirty="0"/>
              <a:t>ling</a:t>
            </a:r>
            <a:r>
              <a:rPr lang="en-US" sz="1600" spc="-370" dirty="0">
                <a:cs typeface="Times New Roman"/>
              </a:rPr>
              <a:t>      </a:t>
            </a:r>
            <a:r>
              <a:rPr lang="en-US" sz="1600" dirty="0"/>
              <a:t>Up  </a:t>
            </a:r>
            <a:r>
              <a:rPr lang="en-US" sz="1600" spc="-229" dirty="0">
                <a:cs typeface="Times New Roman"/>
              </a:rPr>
              <a:t> </a:t>
            </a:r>
            <a:r>
              <a:rPr lang="en-US" sz="1600" dirty="0"/>
              <a:t>Mobile</a:t>
            </a:r>
            <a:r>
              <a:rPr lang="en-US" sz="1600" spc="10" dirty="0"/>
              <a:t>N</a:t>
            </a:r>
            <a:r>
              <a:rPr lang="en-US" sz="1600" dirty="0"/>
              <a:t>ets</a:t>
            </a:r>
            <a:r>
              <a:rPr lang="en-US" sz="1600" spc="-265" dirty="0">
                <a:cs typeface="Times New Roman"/>
              </a:rPr>
              <a:t>   </a:t>
            </a:r>
            <a:r>
              <a:rPr lang="en-US" sz="1600" dirty="0"/>
              <a:t>and</a:t>
            </a:r>
            <a:r>
              <a:rPr lang="en-US" sz="1600" spc="-229" dirty="0">
                <a:cs typeface="Times New Roman"/>
              </a:rPr>
              <a:t>   </a:t>
            </a:r>
            <a:r>
              <a:rPr lang="en-US" sz="1600" spc="-90" dirty="0"/>
              <a:t>R</a:t>
            </a:r>
            <a:r>
              <a:rPr lang="en-US" sz="1600" dirty="0"/>
              <a:t>esNets</a:t>
            </a:r>
            <a:endParaRPr lang="en-US" sz="1600" dirty="0">
              <a:cs typeface="Segoe UI" panose="020B0502040204020203" pitchFamily="34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Image</a:t>
            </a:r>
            <a:r>
              <a:rPr lang="en-US" sz="1600" spc="15" dirty="0"/>
              <a:t>N</a:t>
            </a:r>
            <a:r>
              <a:rPr lang="en-US" sz="1600" dirty="0"/>
              <a:t>et </a:t>
            </a:r>
            <a:r>
              <a:rPr lang="en-US" sz="1600" spc="-260" dirty="0">
                <a:cs typeface="Times New Roman"/>
              </a:rPr>
              <a:t> </a:t>
            </a:r>
            <a:r>
              <a:rPr lang="en-US" sz="1600" spc="-85" dirty="0"/>
              <a:t>R</a:t>
            </a:r>
            <a:r>
              <a:rPr lang="en-US" sz="1600" dirty="0"/>
              <a:t>esults</a:t>
            </a:r>
            <a:r>
              <a:rPr lang="en-US" sz="1600" spc="-260" dirty="0">
                <a:cs typeface="Times New Roman"/>
              </a:rPr>
              <a:t>   </a:t>
            </a:r>
            <a:r>
              <a:rPr lang="en-US" sz="1600" dirty="0"/>
              <a:t>for  </a:t>
            </a:r>
            <a:r>
              <a:rPr lang="en-US" sz="1600" spc="-265" dirty="0">
                <a:cs typeface="Times New Roman"/>
              </a:rPr>
              <a:t> </a:t>
            </a:r>
            <a:r>
              <a:rPr lang="en-US" sz="1600" spc="-5" dirty="0"/>
              <a:t>Efficie</a:t>
            </a:r>
            <a:r>
              <a:rPr lang="en-US" sz="1600" spc="15" dirty="0"/>
              <a:t>n</a:t>
            </a:r>
            <a:r>
              <a:rPr lang="en-US" sz="1600" spc="-5" dirty="0"/>
              <a:t>tNet</a:t>
            </a:r>
            <a:endParaRPr lang="en-US" sz="900" dirty="0">
              <a:cs typeface="Segoe UI" panose="020B0502040204020203" pitchFamily="34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In</a:t>
            </a:r>
            <a:r>
              <a:rPr lang="en-US" sz="1600" spc="5" dirty="0"/>
              <a:t>f</a:t>
            </a:r>
            <a:r>
              <a:rPr lang="en-US" sz="1600" dirty="0"/>
              <a:t>er</a:t>
            </a:r>
            <a:r>
              <a:rPr lang="en-US" sz="1600" spc="5" dirty="0"/>
              <a:t>e</a:t>
            </a:r>
            <a:r>
              <a:rPr lang="en-US" sz="1600" spc="-5" dirty="0"/>
              <a:t>n</a:t>
            </a:r>
            <a:r>
              <a:rPr lang="en-US" sz="1600" spc="5" dirty="0"/>
              <a:t>c</a:t>
            </a:r>
            <a:r>
              <a:rPr lang="en-US" sz="1600" dirty="0"/>
              <a:t>e </a:t>
            </a:r>
            <a:r>
              <a:rPr lang="en-US" sz="1600" spc="-265" dirty="0">
                <a:cs typeface="Times New Roman"/>
              </a:rPr>
              <a:t> </a:t>
            </a:r>
            <a:r>
              <a:rPr lang="en-US" sz="1600" dirty="0"/>
              <a:t>Late</a:t>
            </a:r>
            <a:r>
              <a:rPr lang="en-US" sz="1600" spc="5" dirty="0"/>
              <a:t>n</a:t>
            </a:r>
            <a:r>
              <a:rPr lang="en-US" sz="1600" spc="-5" dirty="0"/>
              <a:t>c</a:t>
            </a:r>
            <a:r>
              <a:rPr lang="en-US" sz="1600" dirty="0"/>
              <a:t>y  </a:t>
            </a:r>
            <a:r>
              <a:rPr lang="en-US" sz="1600" spc="-420" dirty="0">
                <a:cs typeface="Times New Roman"/>
              </a:rPr>
              <a:t>  </a:t>
            </a:r>
            <a:r>
              <a:rPr lang="en-US" sz="1600" spc="-5" dirty="0"/>
              <a:t>Comp</a:t>
            </a:r>
            <a:r>
              <a:rPr lang="en-US" sz="1600" spc="15" dirty="0"/>
              <a:t>a</a:t>
            </a:r>
            <a:r>
              <a:rPr lang="en-US" sz="1600" dirty="0"/>
              <a:t>rison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spc="-270" dirty="0"/>
              <a:t>T</a:t>
            </a:r>
            <a:r>
              <a:rPr lang="en-US" sz="1600" dirty="0"/>
              <a:t>ra</a:t>
            </a:r>
            <a:r>
              <a:rPr lang="en-US" sz="1600" spc="10" dirty="0"/>
              <a:t>n</a:t>
            </a:r>
            <a:r>
              <a:rPr lang="en-US" sz="1600" spc="-5" dirty="0"/>
              <a:t>sfe</a:t>
            </a:r>
            <a:r>
              <a:rPr lang="en-US" sz="1600" dirty="0"/>
              <a:t>r </a:t>
            </a:r>
            <a:r>
              <a:rPr lang="en-US" sz="1600" spc="-250" dirty="0">
                <a:cs typeface="Times New Roman"/>
              </a:rPr>
              <a:t> </a:t>
            </a:r>
            <a:r>
              <a:rPr lang="en-US" sz="1600" dirty="0"/>
              <a:t>Lear</a:t>
            </a:r>
            <a:r>
              <a:rPr lang="en-US" sz="1600" spc="10" dirty="0"/>
              <a:t>n</a:t>
            </a:r>
            <a:r>
              <a:rPr lang="en-US" sz="1600" dirty="0"/>
              <a:t>ing </a:t>
            </a:r>
            <a:r>
              <a:rPr lang="en-US" sz="1600" spc="-240" dirty="0">
                <a:cs typeface="Times New Roman"/>
              </a:rPr>
              <a:t> </a:t>
            </a:r>
            <a:r>
              <a:rPr lang="en-US" sz="1600" spc="-85" dirty="0"/>
              <a:t>R</a:t>
            </a:r>
            <a:r>
              <a:rPr lang="en-US" sz="1600" dirty="0"/>
              <a:t>esults </a:t>
            </a:r>
            <a:r>
              <a:rPr lang="en-US" sz="1600" spc="-240" dirty="0">
                <a:cs typeface="Times New Roman"/>
              </a:rPr>
              <a:t> </a:t>
            </a:r>
            <a:r>
              <a:rPr lang="en-US" sz="1600" dirty="0"/>
              <a:t>for </a:t>
            </a:r>
            <a:r>
              <a:rPr lang="en-US" sz="1600" spc="-290" dirty="0">
                <a:cs typeface="Times New Roman"/>
              </a:rPr>
              <a:t> </a:t>
            </a:r>
            <a:r>
              <a:rPr lang="en-US" sz="1600" spc="-5" dirty="0"/>
              <a:t>Effici</a:t>
            </a:r>
            <a:r>
              <a:rPr lang="en-US" sz="1600" spc="15" dirty="0"/>
              <a:t>e</a:t>
            </a:r>
            <a:r>
              <a:rPr lang="en-US" sz="1600" spc="-5" dirty="0"/>
              <a:t>nt</a:t>
            </a:r>
            <a:r>
              <a:rPr lang="en-US" sz="1600" spc="5" dirty="0"/>
              <a:t>N</a:t>
            </a:r>
            <a:r>
              <a:rPr lang="en-US" sz="1600" dirty="0"/>
              <a:t>ets</a:t>
            </a:r>
            <a:endParaRPr lang="en-US" sz="900" dirty="0">
              <a:cs typeface="Segoe UI" panose="020B0502040204020203" pitchFamily="34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cs typeface="Segoe UI" panose="020B0502040204020203" pitchFamily="34" charset="0"/>
              </a:rPr>
              <a:t>Reference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2426" y="6556715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98464" y="455143"/>
            <a:ext cx="192709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Agenda</a:t>
            </a:r>
            <a:endParaRPr lang="en-US" sz="3200" b="0" cap="none" spc="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Segoe UI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7DED4F-3576-4FE4-B1A1-C23DEF5BED19}"/>
              </a:ext>
            </a:extLst>
          </p:cNvPr>
          <p:cNvSpPr/>
          <p:nvPr/>
        </p:nvSpPr>
        <p:spPr>
          <a:xfrm>
            <a:off x="6090943" y="6576401"/>
            <a:ext cx="305305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Cognitive Image Classification</a:t>
            </a:r>
            <a:endParaRPr lang="en-US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4698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CF969C-230E-441B-8F6B-C5A2ACB8B67D}"/>
              </a:ext>
            </a:extLst>
          </p:cNvPr>
          <p:cNvSpPr/>
          <p:nvPr/>
        </p:nvSpPr>
        <p:spPr>
          <a:xfrm>
            <a:off x="0" y="1115668"/>
            <a:ext cx="7788166" cy="457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05D81D-DCD0-4E26-82D4-4C00705ED246}"/>
              </a:ext>
            </a:extLst>
          </p:cNvPr>
          <p:cNvSpPr/>
          <p:nvPr/>
        </p:nvSpPr>
        <p:spPr>
          <a:xfrm>
            <a:off x="0" y="6604020"/>
            <a:ext cx="9144000" cy="3127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D354FD-3FA9-43E3-87A3-B23BEDD79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4000"/>
                    </a14:imgEffect>
                    <a14:imgEffect>
                      <a14:colorTemperature colorTemp="6600"/>
                    </a14:imgEffect>
                    <a14:imgEffect>
                      <a14:saturation sat="400000"/>
                    </a14:imgEffect>
                    <a14:imgEffect>
                      <a14:brightnessContrast bright="1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11548" y="-1"/>
            <a:ext cx="1232452" cy="1161388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dist="50800" dir="5400000" algn="ctr" rotWithShape="0">
              <a:schemeClr val="bg1"/>
            </a:outerShdw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89186" y="6570662"/>
            <a:ext cx="275239" cy="365125"/>
          </a:xfrm>
        </p:spPr>
        <p:txBody>
          <a:bodyPr/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64725" y="527806"/>
            <a:ext cx="35835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n w="0"/>
                <a:solidFill>
                  <a:srgbClr val="ED7D31">
                    <a:lumMod val="75000"/>
                  </a:srgbClr>
                </a:solidFill>
                <a:cs typeface="Segoe UI" panose="020B0502040204020203" pitchFamily="34" charset="0"/>
              </a:rPr>
              <a:t>Introduction and Highlights</a:t>
            </a:r>
            <a:endParaRPr lang="en-US" sz="2400" dirty="0"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7CC3C8-72F6-44E4-80F1-6A2E20A94FC4}"/>
              </a:ext>
            </a:extLst>
          </p:cNvPr>
          <p:cNvSpPr txBox="1"/>
          <p:nvPr/>
        </p:nvSpPr>
        <p:spPr>
          <a:xfrm>
            <a:off x="326805" y="1236982"/>
            <a:ext cx="8459386" cy="5433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Scaling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up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ConvNets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is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widely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used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to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achieve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better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accuracy.</a:t>
            </a:r>
          </a:p>
          <a:p>
            <a:pPr marL="742950" lvl="1" indent="-285750" algn="just">
              <a:lnSpc>
                <a:spcPct val="150000"/>
              </a:lnSpc>
              <a:spcBef>
                <a:spcPts val="250"/>
              </a:spcBef>
              <a:buFont typeface="Arial" panose="020B0604020202020204" pitchFamily="34" charset="0"/>
              <a:buChar char="•"/>
            </a:pP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ResNet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can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be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scaled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from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ResNet-18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to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ResNet-200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by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using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more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layers.</a:t>
            </a:r>
          </a:p>
          <a:p>
            <a:pPr marL="742950" lvl="1" indent="-285750" algn="just">
              <a:lnSpc>
                <a:spcPct val="150000"/>
              </a:lnSpc>
              <a:spcBef>
                <a:spcPts val="550"/>
              </a:spcBef>
              <a:buFont typeface="Arial" panose="020B0604020202020204" pitchFamily="34" charset="0"/>
              <a:buChar char="•"/>
            </a:pP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GPipe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achieved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chemeClr val="accent2"/>
                </a:solidFill>
                <a:ea typeface="Corbel" panose="020B0503020204020204" pitchFamily="34" charset="0"/>
                <a:cs typeface="Corbel" panose="020B0503020204020204" pitchFamily="34" charset="0"/>
              </a:rPr>
              <a:t>84.3%</a:t>
            </a:r>
            <a:r>
              <a:rPr lang="en-US" altLang="en-US" sz="1600" dirty="0">
                <a:solidFill>
                  <a:schemeClr val="accent2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chemeClr val="accent2"/>
                </a:solidFill>
                <a:ea typeface="Corbel" panose="020B0503020204020204" pitchFamily="34" charset="0"/>
                <a:cs typeface="Corbel" panose="020B0503020204020204" pitchFamily="34" charset="0"/>
              </a:rPr>
              <a:t>ImageNet</a:t>
            </a:r>
            <a:r>
              <a:rPr lang="en-US" altLang="en-US" sz="1600" dirty="0">
                <a:solidFill>
                  <a:schemeClr val="accent2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chemeClr val="accent2"/>
                </a:solidFill>
                <a:ea typeface="Corbel" panose="020B0503020204020204" pitchFamily="34" charset="0"/>
                <a:cs typeface="Corbel" panose="020B0503020204020204" pitchFamily="34" charset="0"/>
              </a:rPr>
              <a:t>top-1</a:t>
            </a:r>
            <a:r>
              <a:rPr lang="en-US" altLang="en-US" sz="1600" dirty="0">
                <a:solidFill>
                  <a:schemeClr val="accent2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chemeClr val="accent2"/>
                </a:solidFill>
                <a:ea typeface="Corbel" panose="020B0503020204020204" pitchFamily="34" charset="0"/>
                <a:cs typeface="Corbel" panose="020B0503020204020204" pitchFamily="34" charset="0"/>
              </a:rPr>
              <a:t>accuracy</a:t>
            </a:r>
            <a:r>
              <a:rPr lang="en-US" altLang="en-US" sz="1600" dirty="0">
                <a:solidFill>
                  <a:schemeClr val="accent2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by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scaling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up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a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baseline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model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4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times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larger</a:t>
            </a:r>
            <a:endParaRPr lang="en-US" altLang="en-US" sz="1050" dirty="0"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The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most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common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way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is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to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scale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up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ConvNets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by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their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depth,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width,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or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image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resolution.</a:t>
            </a:r>
          </a:p>
          <a:p>
            <a:pPr marL="742950" lvl="1" indent="-285750" algn="just">
              <a:lnSpc>
                <a:spcPct val="150000"/>
              </a:lnSpc>
              <a:spcBef>
                <a:spcPts val="188"/>
              </a:spcBef>
              <a:buFont typeface="Arial" panose="020B0604020202020204" pitchFamily="34" charset="0"/>
              <a:buChar char="•"/>
            </a:pP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In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previous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work,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it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is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common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to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scale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only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one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of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the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three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dimensions.</a:t>
            </a:r>
          </a:p>
          <a:p>
            <a:pPr marL="742950" lvl="1" indent="-285750" algn="just">
              <a:lnSpc>
                <a:spcPct val="150000"/>
              </a:lnSpc>
              <a:spcBef>
                <a:spcPts val="550"/>
              </a:spcBef>
              <a:buFont typeface="Arial" panose="020B0604020202020204" pitchFamily="34" charset="0"/>
              <a:buChar char="•"/>
            </a:pP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Though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it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is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possible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to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scale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up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two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or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three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dimensions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arbitrarily,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arbitrary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scaling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requires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tedious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manual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tuning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and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still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often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yields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sub-optimal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accuracy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and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efficiency.</a:t>
            </a:r>
            <a:endParaRPr lang="en-US" altLang="en-US" sz="1000" dirty="0">
              <a:ea typeface="Corbel" panose="020B0503020204020204" pitchFamily="34" charset="0"/>
              <a:cs typeface="Corbel" panose="020B0503020204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The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authors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want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to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study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and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rethink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the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process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of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scaling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up ConvNets</a:t>
            </a:r>
            <a:endParaRPr lang="en-US" altLang="en-US" sz="1600" dirty="0"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Empirical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study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shows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that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ea typeface="Corbel" panose="020B0503020204020204" pitchFamily="34" charset="0"/>
                <a:cs typeface="Corbel" panose="020B0503020204020204" pitchFamily="34" charset="0"/>
              </a:rPr>
              <a:t>it</a:t>
            </a:r>
            <a:r>
              <a:rPr lang="en-US" altLang="en-US" sz="1600" b="1" dirty="0"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ea typeface="Corbel" panose="020B0503020204020204" pitchFamily="34" charset="0"/>
                <a:cs typeface="Corbel" panose="020B0503020204020204" pitchFamily="34" charset="0"/>
              </a:rPr>
              <a:t>is</a:t>
            </a:r>
            <a:r>
              <a:rPr lang="en-US" altLang="en-US" sz="1600" b="1" dirty="0"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ea typeface="Corbel" panose="020B0503020204020204" pitchFamily="34" charset="0"/>
                <a:cs typeface="Corbel" panose="020B0503020204020204" pitchFamily="34" charset="0"/>
              </a:rPr>
              <a:t>critical</a:t>
            </a:r>
            <a:r>
              <a:rPr lang="en-US" altLang="en-US" sz="1600" b="1" dirty="0"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ea typeface="Corbel" panose="020B0503020204020204" pitchFamily="34" charset="0"/>
                <a:cs typeface="Corbel" panose="020B0503020204020204" pitchFamily="34" charset="0"/>
              </a:rPr>
              <a:t>to</a:t>
            </a:r>
            <a:r>
              <a:rPr lang="en-US" altLang="en-US" sz="1600" b="1" dirty="0"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ea typeface="Corbel" panose="020B0503020204020204" pitchFamily="34" charset="0"/>
                <a:cs typeface="Corbel" panose="020B0503020204020204" pitchFamily="34" charset="0"/>
              </a:rPr>
              <a:t>balance</a:t>
            </a:r>
            <a:r>
              <a:rPr lang="en-US" altLang="en-US" sz="1600" b="1" dirty="0"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ea typeface="Corbel" panose="020B0503020204020204" pitchFamily="34" charset="0"/>
                <a:cs typeface="Corbel" panose="020B0503020204020204" pitchFamily="34" charset="0"/>
              </a:rPr>
              <a:t>all</a:t>
            </a:r>
            <a:r>
              <a:rPr lang="en-US" altLang="en-US" sz="1600" b="1" dirty="0"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ea typeface="Corbel" panose="020B0503020204020204" pitchFamily="34" charset="0"/>
                <a:cs typeface="Corbel" panose="020B0503020204020204" pitchFamily="34" charset="0"/>
              </a:rPr>
              <a:t>dimensions</a:t>
            </a:r>
            <a:r>
              <a:rPr lang="en-US" altLang="en-US" sz="1600" b="1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of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network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width/depth/resolution,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and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surprisingly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such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balance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can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be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achieved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by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ea typeface="Corbel" panose="020B0503020204020204" pitchFamily="34" charset="0"/>
                <a:cs typeface="Corbel" panose="020B0503020204020204" pitchFamily="34" charset="0"/>
              </a:rPr>
              <a:t>simply</a:t>
            </a:r>
            <a:r>
              <a:rPr lang="en-US" altLang="en-US" sz="1600" b="1" dirty="0"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ea typeface="Corbel" panose="020B0503020204020204" pitchFamily="34" charset="0"/>
                <a:cs typeface="Corbel" panose="020B0503020204020204" pitchFamily="34" charset="0"/>
              </a:rPr>
              <a:t>scaling</a:t>
            </a:r>
            <a:r>
              <a:rPr lang="en-US" altLang="en-US" sz="1600" b="1" dirty="0"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ea typeface="Corbel" panose="020B0503020204020204" pitchFamily="34" charset="0"/>
                <a:cs typeface="Corbel" panose="020B0503020204020204" pitchFamily="34" charset="0"/>
              </a:rPr>
              <a:t>each</a:t>
            </a:r>
            <a:r>
              <a:rPr lang="en-US" altLang="en-US" sz="1600" b="1" dirty="0"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ea typeface="Corbel" panose="020B0503020204020204" pitchFamily="34" charset="0"/>
                <a:cs typeface="Corbel" panose="020B0503020204020204" pitchFamily="34" charset="0"/>
              </a:rPr>
              <a:t>of</a:t>
            </a:r>
            <a:r>
              <a:rPr lang="en-US" altLang="en-US" sz="1600" b="1" dirty="0"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ea typeface="Corbel" panose="020B0503020204020204" pitchFamily="34" charset="0"/>
                <a:cs typeface="Corbel" panose="020B0503020204020204" pitchFamily="34" charset="0"/>
              </a:rPr>
              <a:t>them</a:t>
            </a:r>
            <a:r>
              <a:rPr lang="en-US" altLang="en-US" sz="1600" b="1" dirty="0"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ea typeface="Corbel" panose="020B0503020204020204" pitchFamily="34" charset="0"/>
                <a:cs typeface="Corbel" panose="020B0503020204020204" pitchFamily="34" charset="0"/>
              </a:rPr>
              <a:t>with</a:t>
            </a:r>
            <a:r>
              <a:rPr lang="en-US" altLang="en-US" sz="1600" b="1" dirty="0"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ea typeface="Corbel" panose="020B0503020204020204" pitchFamily="34" charset="0"/>
                <a:cs typeface="Corbel" panose="020B0503020204020204" pitchFamily="34" charset="0"/>
              </a:rPr>
              <a:t>constant</a:t>
            </a:r>
            <a:r>
              <a:rPr lang="en-US" altLang="en-US" sz="1600" b="1" dirty="0"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ea typeface="Corbel" panose="020B0503020204020204" pitchFamily="34" charset="0"/>
                <a:cs typeface="Corbel" panose="020B0503020204020204" pitchFamily="34" charset="0"/>
              </a:rPr>
              <a:t>ratio</a:t>
            </a:r>
            <a:endParaRPr lang="en-US" altLang="en-US" sz="2800" dirty="0"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Based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on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this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observation,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authors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propose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a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ea typeface="Corbel" panose="020B0503020204020204" pitchFamily="34" charset="0"/>
                <a:cs typeface="Corbel" panose="020B0503020204020204" pitchFamily="34" charset="0"/>
              </a:rPr>
              <a:t>compound</a:t>
            </a:r>
            <a:r>
              <a:rPr lang="en-US" altLang="en-US" sz="1600" b="1" dirty="0"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ea typeface="Corbel" panose="020B0503020204020204" pitchFamily="34" charset="0"/>
                <a:cs typeface="Corbel" panose="020B0503020204020204" pitchFamily="34" charset="0"/>
              </a:rPr>
              <a:t>scaling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 </a:t>
            </a:r>
            <a:r>
              <a:rPr lang="en-US" altLang="en-US" sz="1600" b="1" dirty="0">
                <a:ea typeface="Corbel" panose="020B0503020204020204" pitchFamily="34" charset="0"/>
                <a:cs typeface="Corbel" panose="020B0503020204020204" pitchFamily="34" charset="0"/>
              </a:rPr>
              <a:t>methods</a:t>
            </a:r>
            <a:r>
              <a:rPr lang="en-US" altLang="en-US" sz="1600" dirty="0">
                <a:ea typeface="Corbel" panose="020B0503020204020204" pitchFamily="34" charset="0"/>
                <a:cs typeface="Corbel" panose="020B0503020204020204" pitchFamily="34" charset="0"/>
              </a:rPr>
              <a:t>.</a:t>
            </a:r>
          </a:p>
          <a:p>
            <a:pPr lvl="1" algn="just">
              <a:lnSpc>
                <a:spcPts val="2588"/>
              </a:lnSpc>
              <a:spcBef>
                <a:spcPts val="550"/>
              </a:spcBef>
            </a:pPr>
            <a:endParaRPr lang="en-US" altLang="en-US" sz="1400" dirty="0">
              <a:solidFill>
                <a:srgbClr val="C00000"/>
              </a:solidFill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238C5C-3266-45C4-A395-9F1C38C83201}"/>
              </a:ext>
            </a:extLst>
          </p:cNvPr>
          <p:cNvSpPr/>
          <p:nvPr/>
        </p:nvSpPr>
        <p:spPr>
          <a:xfrm>
            <a:off x="6090943" y="6576401"/>
            <a:ext cx="305305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Cognitive Image Classification</a:t>
            </a:r>
            <a:endParaRPr lang="en-US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81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CF969C-230E-441B-8F6B-C5A2ACB8B67D}"/>
              </a:ext>
            </a:extLst>
          </p:cNvPr>
          <p:cNvSpPr/>
          <p:nvPr/>
        </p:nvSpPr>
        <p:spPr>
          <a:xfrm>
            <a:off x="0" y="1115668"/>
            <a:ext cx="7788166" cy="457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05D81D-DCD0-4E26-82D4-4C00705ED246}"/>
              </a:ext>
            </a:extLst>
          </p:cNvPr>
          <p:cNvSpPr/>
          <p:nvPr/>
        </p:nvSpPr>
        <p:spPr>
          <a:xfrm>
            <a:off x="0" y="6604020"/>
            <a:ext cx="9144000" cy="3127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D354FD-3FA9-43E3-87A3-B23BEDD79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4000"/>
                    </a14:imgEffect>
                    <a14:imgEffect>
                      <a14:colorTemperature colorTemp="6600"/>
                    </a14:imgEffect>
                    <a14:imgEffect>
                      <a14:saturation sat="400000"/>
                    </a14:imgEffect>
                    <a14:imgEffect>
                      <a14:brightnessContrast bright="1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11548" y="-1"/>
            <a:ext cx="1232452" cy="1161388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dist="50800" dir="5400000" algn="ctr" rotWithShape="0">
              <a:schemeClr val="bg1"/>
            </a:outerShdw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89186" y="6570662"/>
            <a:ext cx="275239" cy="365125"/>
          </a:xfrm>
        </p:spPr>
        <p:txBody>
          <a:bodyPr/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3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38204" y="385373"/>
            <a:ext cx="1927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400" b="0" i="0" dirty="0">
                <a:solidFill>
                  <a:schemeClr val="accent2"/>
                </a:solidFill>
                <a:effectLst/>
              </a:rPr>
              <a:t>Model Scaling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2851DE-DCE5-4106-9500-1538FFF6BDD3}"/>
              </a:ext>
            </a:extLst>
          </p:cNvPr>
          <p:cNvSpPr txBox="1"/>
          <p:nvPr/>
        </p:nvSpPr>
        <p:spPr>
          <a:xfrm>
            <a:off x="156285" y="1441841"/>
            <a:ext cx="8891610" cy="458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b="0" i="0" dirty="0">
                <a:solidFill>
                  <a:srgbClr val="3C3C3C"/>
                </a:solidFill>
                <a:effectLst/>
              </a:rPr>
              <a:t>The idea of model scaling is to use a standard model like GoogleNet or ResNet and modify the architecture in one or more of the following ways</a:t>
            </a:r>
          </a:p>
          <a:p>
            <a:pPr algn="just"/>
            <a:endParaRPr lang="en-US" sz="1400" b="0" i="0" dirty="0">
              <a:solidFill>
                <a:srgbClr val="3C3C3C"/>
              </a:solidFill>
              <a:effectLst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b="1" i="0" dirty="0">
                <a:solidFill>
                  <a:srgbClr val="3C3C3C"/>
                </a:solidFill>
                <a:effectLst/>
              </a:rPr>
              <a:t>Change model depth</a:t>
            </a:r>
            <a:r>
              <a:rPr lang="en-US" sz="1400" b="0" i="0" dirty="0">
                <a:solidFill>
                  <a:srgbClr val="3C3C3C"/>
                </a:solidFill>
                <a:effectLst/>
              </a:rPr>
              <a:t>: A CNN consists of several convolutional layers. These layers learn and encode different levels of abstraction of the input image. A CNN with a larger number of layers ( i.e. a deeper network ) can hold richer details about the image and therefore is usually more accurate than a model with a fewer number of layers ( i.e. a shallow network).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1400" b="0" i="0" dirty="0">
              <a:solidFill>
                <a:srgbClr val="3C3C3C"/>
              </a:solidFill>
              <a:effectLst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b="1" i="0" dirty="0">
                <a:solidFill>
                  <a:srgbClr val="3C3C3C"/>
                </a:solidFill>
                <a:effectLst/>
              </a:rPr>
              <a:t>Change model width</a:t>
            </a:r>
            <a:r>
              <a:rPr lang="en-US" sz="1400" b="0" i="0" dirty="0">
                <a:solidFill>
                  <a:srgbClr val="3C3C3C"/>
                </a:solidFill>
                <a:effectLst/>
              </a:rPr>
              <a:t>: A CNN layer also have multiple channels much like the R, G, and B channels of an image. A network with more channels per layer is considered wider than a network with fewer channels.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1400" b="0" i="0" dirty="0">
              <a:solidFill>
                <a:srgbClr val="3C3C3C"/>
              </a:solidFill>
              <a:effectLst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b="1" i="0" dirty="0">
                <a:solidFill>
                  <a:srgbClr val="3C3C3C"/>
                </a:solidFill>
                <a:effectLst/>
              </a:rPr>
              <a:t>Input image resolution: </a:t>
            </a:r>
            <a:r>
              <a:rPr lang="en-US" sz="1400" b="0" i="0" dirty="0">
                <a:solidFill>
                  <a:srgbClr val="3C3C3C"/>
                </a:solidFill>
                <a:effectLst/>
              </a:rPr>
              <a:t>CNN architectures take in images of fixed size as input. It is obvious that a 512×512 image has more information than a 256×256 image. Therefore, one can change the architecture to take in a larger input image and improve accuracy. This increase in accuracy but requires more processing power because a 512×512 image has 4x more pixels compared to a 256×256 image.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0A4D43-AE64-416A-91F2-F70D2B097188}"/>
              </a:ext>
            </a:extLst>
          </p:cNvPr>
          <p:cNvSpPr/>
          <p:nvPr/>
        </p:nvSpPr>
        <p:spPr>
          <a:xfrm>
            <a:off x="6090943" y="6576401"/>
            <a:ext cx="305305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Cognitive Image Classification</a:t>
            </a:r>
            <a:endParaRPr lang="en-US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105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CF969C-230E-441B-8F6B-C5A2ACB8B67D}"/>
              </a:ext>
            </a:extLst>
          </p:cNvPr>
          <p:cNvSpPr/>
          <p:nvPr/>
        </p:nvSpPr>
        <p:spPr>
          <a:xfrm>
            <a:off x="0" y="1115668"/>
            <a:ext cx="7788166" cy="457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05D81D-DCD0-4E26-82D4-4C00705ED246}"/>
              </a:ext>
            </a:extLst>
          </p:cNvPr>
          <p:cNvSpPr/>
          <p:nvPr/>
        </p:nvSpPr>
        <p:spPr>
          <a:xfrm>
            <a:off x="0" y="6604020"/>
            <a:ext cx="9144000" cy="3127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D354FD-3FA9-43E3-87A3-B23BEDD79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4000"/>
                    </a14:imgEffect>
                    <a14:imgEffect>
                      <a14:colorTemperature colorTemp="6600"/>
                    </a14:imgEffect>
                    <a14:imgEffect>
                      <a14:saturation sat="400000"/>
                    </a14:imgEffect>
                    <a14:imgEffect>
                      <a14:brightnessContrast bright="1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11548" y="-1"/>
            <a:ext cx="1232452" cy="1161388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dist="50800" dir="5400000" algn="ctr" rotWithShape="0">
              <a:schemeClr val="bg1"/>
            </a:outerShdw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89186" y="6570662"/>
            <a:ext cx="275239" cy="365125"/>
          </a:xfrm>
        </p:spPr>
        <p:txBody>
          <a:bodyPr/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97526" y="427799"/>
            <a:ext cx="3212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solidFill>
                  <a:schemeClr val="accent2"/>
                </a:solidFill>
                <a:effectLst/>
                <a:latin typeface="Roboto" panose="02000000000000000000" pitchFamily="2" charset="0"/>
              </a:rPr>
              <a:t>Compound Scaling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3EB266B-1D8B-4D58-83A3-803F843BC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86" y="1389622"/>
            <a:ext cx="8229600" cy="18466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C3C3C"/>
                </a:solidFill>
                <a:effectLst/>
                <a:latin typeface="+mn-lt"/>
              </a:rPr>
              <a:t>In the paper, the authors propose a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C3C3C"/>
                </a:solidFill>
                <a:effectLst/>
                <a:latin typeface="+mn-lt"/>
              </a:rPr>
              <a:t> compound scaling method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C3C3C"/>
                </a:solidFill>
                <a:effectLst/>
                <a:latin typeface="+mn-lt"/>
              </a:rPr>
              <a:t> that uses a compound coefficient of 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3C3C3C"/>
                </a:solidFill>
                <a:effectLst/>
                <a:latin typeface="+mn-lt"/>
              </a:rPr>
              <a:t>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C3C3C"/>
                </a:solidFill>
                <a:effectLst/>
                <a:latin typeface="+mn-lt"/>
              </a:rPr>
              <a:t> to uniformly scale width, depth, and resolution in a principled way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3C3C3C"/>
              </a:solidFill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C3C3C"/>
                </a:solidFill>
                <a:effectLst/>
                <a:latin typeface="+mn-lt"/>
              </a:rPr>
              <a:t>They propose the following formula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C3C3C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5122" name="Picture 2" descr="\phi">
            <a:extLst>
              <a:ext uri="{FF2B5EF4-FFF2-40B4-BE49-F238E27FC236}">
                <a16:creationId xmlns:a16="http://schemas.microsoft.com/office/drawing/2014/main" id="{E49EDFD6-F3CC-4AA7-AE38-5B16C2BC1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82" y="1656663"/>
            <a:ext cx="153701" cy="341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ompound Scaling -- EfficientNet">
            <a:extLst>
              <a:ext uri="{FF2B5EF4-FFF2-40B4-BE49-F238E27FC236}">
                <a16:creationId xmlns:a16="http://schemas.microsoft.com/office/drawing/2014/main" id="{82D13BBF-ACC8-40B0-BA8A-53DB28D46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001" y="2703061"/>
            <a:ext cx="4093997" cy="236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3B573F6-1F64-4601-B85F-345D4C985FF5}"/>
              </a:ext>
            </a:extLst>
          </p:cNvPr>
          <p:cNvSpPr txBox="1"/>
          <p:nvPr/>
        </p:nvSpPr>
        <p:spPr>
          <a:xfrm>
            <a:off x="914999" y="5048130"/>
            <a:ext cx="81012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3C3C3C"/>
                </a:solidFill>
                <a:effectLst/>
              </a:rPr>
              <a:t>is a user-specified coefficient that controls resources (e.g. Floating Point Operations (FLOPs)) available for model scaling.</a:t>
            </a:r>
          </a:p>
          <a:p>
            <a:pPr algn="l"/>
            <a:endParaRPr lang="en-US" dirty="0">
              <a:solidFill>
                <a:srgbClr val="3C3C3C"/>
              </a:solidFill>
            </a:endParaRPr>
          </a:p>
          <a:p>
            <a:pPr algn="l"/>
            <a:r>
              <a:rPr lang="en-US" b="0" i="0" dirty="0">
                <a:solidFill>
                  <a:srgbClr val="3C3C3C"/>
                </a:solidFill>
                <a:effectLst/>
              </a:rPr>
              <a:t>distribute the resources to depth, width, and resolution respectively.</a:t>
            </a:r>
          </a:p>
        </p:txBody>
      </p:sp>
      <p:pic>
        <p:nvPicPr>
          <p:cNvPr id="8194" name="Picture 2" descr="\phi">
            <a:extLst>
              <a:ext uri="{FF2B5EF4-FFF2-40B4-BE49-F238E27FC236}">
                <a16:creationId xmlns:a16="http://schemas.microsoft.com/office/drawing/2014/main" id="{C2D3321C-596E-4638-BFBC-57792D413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99983" y="5119422"/>
            <a:ext cx="215016" cy="31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\alpha, \beta, \gamma">
            <a:extLst>
              <a:ext uri="{FF2B5EF4-FFF2-40B4-BE49-F238E27FC236}">
                <a16:creationId xmlns:a16="http://schemas.microsoft.com/office/drawing/2014/main" id="{E1E85961-D4BF-4729-B71C-3AD87AF29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51" y="5884580"/>
            <a:ext cx="801099" cy="26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086EC9F-DDD9-46E9-B20A-A45A3AE60FD6}"/>
              </a:ext>
            </a:extLst>
          </p:cNvPr>
          <p:cNvSpPr/>
          <p:nvPr/>
        </p:nvSpPr>
        <p:spPr>
          <a:xfrm>
            <a:off x="6090943" y="6576401"/>
            <a:ext cx="305305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Cognitive Image Classification</a:t>
            </a:r>
            <a:endParaRPr lang="en-US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1646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CF969C-230E-441B-8F6B-C5A2ACB8B67D}"/>
              </a:ext>
            </a:extLst>
          </p:cNvPr>
          <p:cNvSpPr/>
          <p:nvPr/>
        </p:nvSpPr>
        <p:spPr>
          <a:xfrm>
            <a:off x="0" y="1115668"/>
            <a:ext cx="7788166" cy="457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05D81D-DCD0-4E26-82D4-4C00705ED246}"/>
              </a:ext>
            </a:extLst>
          </p:cNvPr>
          <p:cNvSpPr/>
          <p:nvPr/>
        </p:nvSpPr>
        <p:spPr>
          <a:xfrm>
            <a:off x="0" y="6604020"/>
            <a:ext cx="9144000" cy="3127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D354FD-3FA9-43E3-87A3-B23BEDD79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4000"/>
                    </a14:imgEffect>
                    <a14:imgEffect>
                      <a14:colorTemperature colorTemp="6600"/>
                    </a14:imgEffect>
                    <a14:imgEffect>
                      <a14:saturation sat="400000"/>
                    </a14:imgEffect>
                    <a14:imgEffect>
                      <a14:brightnessContrast bright="1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11548" y="-1"/>
            <a:ext cx="1232452" cy="1161388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dist="50800" dir="5400000" algn="ctr" rotWithShape="0">
              <a:schemeClr val="bg1"/>
            </a:outerShdw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89186" y="6570662"/>
            <a:ext cx="275239" cy="365125"/>
          </a:xfrm>
        </p:spPr>
        <p:txBody>
          <a:bodyPr/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5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07669" y="290003"/>
            <a:ext cx="3360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spcBef>
                <a:spcPts val="0"/>
              </a:spcBef>
              <a:defRPr/>
            </a:pPr>
            <a:r>
              <a:rPr lang="en-US" sz="2400" b="1" spc="-5" dirty="0">
                <a:solidFill>
                  <a:schemeClr val="accent2"/>
                </a:solidFill>
              </a:rPr>
              <a:t>Effi</a:t>
            </a:r>
            <a:r>
              <a:rPr lang="en-US" sz="2400" b="1" spc="15" dirty="0">
                <a:solidFill>
                  <a:schemeClr val="accent2"/>
                </a:solidFill>
              </a:rPr>
              <a:t>c</a:t>
            </a:r>
            <a:r>
              <a:rPr lang="en-US" sz="2400" b="1" dirty="0">
                <a:solidFill>
                  <a:schemeClr val="accent2"/>
                </a:solidFill>
              </a:rPr>
              <a:t>ie</a:t>
            </a:r>
            <a:r>
              <a:rPr lang="en-US" sz="2400" b="1" spc="5" dirty="0">
                <a:solidFill>
                  <a:schemeClr val="accent2"/>
                </a:solidFill>
              </a:rPr>
              <a:t>n</a:t>
            </a:r>
            <a:r>
              <a:rPr lang="en-US" sz="2400" b="1" spc="-5" dirty="0">
                <a:solidFill>
                  <a:schemeClr val="accent2"/>
                </a:solidFill>
              </a:rPr>
              <a:t>tNe</a:t>
            </a:r>
            <a:r>
              <a:rPr lang="en-US" sz="2400" b="1" dirty="0">
                <a:solidFill>
                  <a:schemeClr val="accent2"/>
                </a:solidFill>
              </a:rPr>
              <a:t>t </a:t>
            </a:r>
            <a:r>
              <a:rPr lang="en-US" sz="2400" b="1" spc="-455" dirty="0">
                <a:solidFill>
                  <a:schemeClr val="accent2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>
                <a:solidFill>
                  <a:schemeClr val="accent2"/>
                </a:solidFill>
              </a:rPr>
              <a:t>Architecture</a:t>
            </a: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408E9D62-1C9A-477A-84AD-4045A5ABC96E}"/>
              </a:ext>
            </a:extLst>
          </p:cNvPr>
          <p:cNvSpPr txBox="1"/>
          <p:nvPr/>
        </p:nvSpPr>
        <p:spPr>
          <a:xfrm>
            <a:off x="401528" y="1800988"/>
            <a:ext cx="7760051" cy="7004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413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2413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+mn-lt"/>
                <a:ea typeface="Corbel" panose="020B0503020204020204" pitchFamily="34" charset="0"/>
                <a:cs typeface="Corbel" panose="020B0503020204020204" pitchFamily="34" charset="0"/>
              </a:rPr>
              <a:t>Inspired</a:t>
            </a:r>
            <a:r>
              <a:rPr lang="en-US" alt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+mn-lt"/>
                <a:ea typeface="Corbel" panose="020B0503020204020204" pitchFamily="34" charset="0"/>
                <a:cs typeface="Corbel" panose="020B0503020204020204" pitchFamily="34" charset="0"/>
              </a:rPr>
              <a:t>by</a:t>
            </a:r>
            <a:r>
              <a:rPr lang="en-US" alt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+mn-lt"/>
                <a:ea typeface="Corbel" panose="020B0503020204020204" pitchFamily="34" charset="0"/>
                <a:cs typeface="Corbel" panose="020B0503020204020204" pitchFamily="34" charset="0"/>
              </a:rPr>
              <a:t>MNasNet,</a:t>
            </a:r>
            <a:r>
              <a:rPr lang="en-US" alt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+mn-lt"/>
                <a:ea typeface="Corbel" panose="020B0503020204020204" pitchFamily="34" charset="0"/>
                <a:cs typeface="Corbel" panose="020B0503020204020204" pitchFamily="34" charset="0"/>
              </a:rPr>
              <a:t>the</a:t>
            </a:r>
            <a:r>
              <a:rPr lang="en-US" alt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+mn-lt"/>
                <a:ea typeface="Corbel" panose="020B0503020204020204" pitchFamily="34" charset="0"/>
                <a:cs typeface="Corbel" panose="020B0503020204020204" pitchFamily="34" charset="0"/>
              </a:rPr>
              <a:t>authors</a:t>
            </a:r>
            <a:r>
              <a:rPr lang="en-US" alt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+mn-lt"/>
                <a:ea typeface="Corbel" panose="020B0503020204020204" pitchFamily="34" charset="0"/>
                <a:cs typeface="Corbel" panose="020B0503020204020204" pitchFamily="34" charset="0"/>
              </a:rPr>
              <a:t>develop</a:t>
            </a:r>
            <a:r>
              <a:rPr lang="en-US" alt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+mn-lt"/>
                <a:ea typeface="Corbel" panose="020B0503020204020204" pitchFamily="34" charset="0"/>
                <a:cs typeface="Corbel" panose="020B0503020204020204" pitchFamily="34" charset="0"/>
              </a:rPr>
              <a:t>our</a:t>
            </a:r>
            <a:r>
              <a:rPr lang="en-US" alt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+mn-lt"/>
                <a:ea typeface="Corbel" panose="020B0503020204020204" pitchFamily="34" charset="0"/>
                <a:cs typeface="Corbel" panose="020B0503020204020204" pitchFamily="34" charset="0"/>
              </a:rPr>
              <a:t>baseline</a:t>
            </a:r>
            <a:r>
              <a:rPr lang="en-US" alt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+mn-lt"/>
                <a:ea typeface="Corbel" panose="020B0503020204020204" pitchFamily="34" charset="0"/>
                <a:cs typeface="Corbel" panose="020B0503020204020204" pitchFamily="34" charset="0"/>
              </a:rPr>
              <a:t>network</a:t>
            </a:r>
            <a:r>
              <a:rPr lang="en-US" alt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+mn-lt"/>
                <a:ea typeface="Corbel" panose="020B0503020204020204" pitchFamily="34" charset="0"/>
                <a:cs typeface="Corbel" panose="020B0503020204020204" pitchFamily="34" charset="0"/>
              </a:rPr>
              <a:t>by</a:t>
            </a:r>
            <a:r>
              <a:rPr lang="en-US" alt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+mn-lt"/>
                <a:ea typeface="Corbel" panose="020B0503020204020204" pitchFamily="34" charset="0"/>
                <a:cs typeface="Corbel" panose="020B0503020204020204" pitchFamily="34" charset="0"/>
              </a:rPr>
              <a:t>leveraging</a:t>
            </a:r>
            <a:r>
              <a:rPr lang="en-US" alt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+mn-lt"/>
                <a:ea typeface="Corbel" panose="020B0503020204020204" pitchFamily="34" charset="0"/>
                <a:cs typeface="Corbel" panose="020B0503020204020204" pitchFamily="34" charset="0"/>
              </a:rPr>
              <a:t>a</a:t>
            </a:r>
            <a:r>
              <a:rPr lang="en-US" alt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+mn-lt"/>
                <a:ea typeface="Corbel" panose="020B0503020204020204" pitchFamily="34" charset="0"/>
                <a:cs typeface="Corbel" panose="020B0503020204020204" pitchFamily="34" charset="0"/>
              </a:rPr>
              <a:t>multi-objective</a:t>
            </a:r>
            <a:r>
              <a:rPr lang="en-US" alt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+mn-lt"/>
                <a:ea typeface="Corbel" panose="020B0503020204020204" pitchFamily="34" charset="0"/>
                <a:cs typeface="Corbel" panose="020B0503020204020204" pitchFamily="34" charset="0"/>
              </a:rPr>
              <a:t>neural</a:t>
            </a:r>
            <a:r>
              <a:rPr lang="en-US" alt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+mn-lt"/>
                <a:ea typeface="Corbel" panose="020B0503020204020204" pitchFamily="34" charset="0"/>
                <a:cs typeface="Corbel" panose="020B0503020204020204" pitchFamily="34" charset="0"/>
              </a:rPr>
              <a:t>architecture</a:t>
            </a:r>
            <a:r>
              <a:rPr lang="en-US" alt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+mn-lt"/>
                <a:ea typeface="Corbel" panose="020B0503020204020204" pitchFamily="34" charset="0"/>
                <a:cs typeface="Corbel" panose="020B0503020204020204" pitchFamily="34" charset="0"/>
              </a:rPr>
              <a:t>search</a:t>
            </a:r>
            <a:r>
              <a:rPr lang="en-US" alt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+mn-lt"/>
                <a:ea typeface="Corbel" panose="020B0503020204020204" pitchFamily="34" charset="0"/>
                <a:cs typeface="Corbel" panose="020B0503020204020204" pitchFamily="34" charset="0"/>
              </a:rPr>
              <a:t>that</a:t>
            </a:r>
            <a:r>
              <a:rPr lang="en-US" alt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+mn-lt"/>
                <a:ea typeface="Corbel" panose="020B0503020204020204" pitchFamily="34" charset="0"/>
                <a:cs typeface="Corbel" panose="020B0503020204020204" pitchFamily="34" charset="0"/>
              </a:rPr>
              <a:t>optimizes</a:t>
            </a:r>
            <a:r>
              <a:rPr lang="en-US" alt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+mn-lt"/>
                <a:ea typeface="Corbel" panose="020B0503020204020204" pitchFamily="34" charset="0"/>
                <a:cs typeface="Corbel" panose="020B0503020204020204" pitchFamily="34" charset="0"/>
              </a:rPr>
              <a:t>both</a:t>
            </a:r>
            <a:r>
              <a:rPr lang="en-US" alt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+mn-lt"/>
                <a:ea typeface="Corbel" panose="020B0503020204020204" pitchFamily="34" charset="0"/>
                <a:cs typeface="Corbel" panose="020B0503020204020204" pitchFamily="34" charset="0"/>
              </a:rPr>
              <a:t>accuracy</a:t>
            </a:r>
            <a:r>
              <a:rPr lang="en-US" alt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+mn-lt"/>
                <a:ea typeface="Corbel" panose="020B0503020204020204" pitchFamily="34" charset="0"/>
                <a:cs typeface="Corbel" panose="020B0503020204020204" pitchFamily="34" charset="0"/>
              </a:rPr>
              <a:t>and</a:t>
            </a:r>
            <a:r>
              <a:rPr lang="en-US" alt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+mn-lt"/>
                <a:ea typeface="Corbel" panose="020B0503020204020204" pitchFamily="34" charset="0"/>
                <a:cs typeface="Corbel" panose="020B0503020204020204" pitchFamily="34" charset="0"/>
              </a:rPr>
              <a:t>FLOPS.</a:t>
            </a: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9B3C0DC6-ED80-4DD0-88C1-B5622536B76A}"/>
              </a:ext>
            </a:extLst>
          </p:cNvPr>
          <p:cNvSpPr txBox="1"/>
          <p:nvPr/>
        </p:nvSpPr>
        <p:spPr>
          <a:xfrm>
            <a:off x="401528" y="2972510"/>
            <a:ext cx="350865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41300" indent="-228600" fontAlgn="auto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Char char="•"/>
              <a:tabLst>
                <a:tab pos="241935" algn="l"/>
              </a:tabLst>
              <a:defRPr/>
            </a:pPr>
            <a:r>
              <a:rPr sz="1600" spc="-20" dirty="0">
                <a:solidFill>
                  <a:srgbClr val="C00000"/>
                </a:solidFill>
                <a:cs typeface="Corbel"/>
              </a:rPr>
              <a:t>Optimizatio</a:t>
            </a:r>
            <a:r>
              <a:rPr sz="1600" spc="-15" dirty="0">
                <a:solidFill>
                  <a:srgbClr val="C00000"/>
                </a:solidFill>
                <a:cs typeface="Corbel"/>
              </a:rPr>
              <a:t>n</a:t>
            </a:r>
            <a:r>
              <a:rPr sz="1600" spc="-180" dirty="0">
                <a:solidFill>
                  <a:srgbClr val="C00000"/>
                </a:solidFill>
                <a:cs typeface="Times New Roman"/>
              </a:rPr>
              <a:t> </a:t>
            </a:r>
            <a:r>
              <a:rPr sz="1600" spc="-15" dirty="0">
                <a:solidFill>
                  <a:srgbClr val="C00000"/>
                </a:solidFill>
                <a:cs typeface="Corbel"/>
              </a:rPr>
              <a:t>Goal</a:t>
            </a:r>
            <a:r>
              <a:rPr sz="1600" spc="-130" dirty="0">
                <a:solidFill>
                  <a:srgbClr val="C00000"/>
                </a:solidFill>
                <a:cs typeface="Times New Roman"/>
              </a:rPr>
              <a:t> </a:t>
            </a:r>
            <a:r>
              <a:rPr sz="1600" spc="-10" dirty="0">
                <a:solidFill>
                  <a:srgbClr val="C00000"/>
                </a:solidFill>
                <a:cs typeface="Corbel"/>
              </a:rPr>
              <a:t>:</a:t>
            </a:r>
            <a:endParaRPr sz="1600" dirty="0">
              <a:cs typeface="Corbel"/>
            </a:endParaRPr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BC468482-3FBB-482C-B236-AF4CB5A8C29D}"/>
              </a:ext>
            </a:extLst>
          </p:cNvPr>
          <p:cNvSpPr txBox="1"/>
          <p:nvPr/>
        </p:nvSpPr>
        <p:spPr>
          <a:xfrm>
            <a:off x="401527" y="4370455"/>
            <a:ext cx="8172629" cy="9158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41300" indent="-228600" algn="just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241935" algn="l"/>
              </a:tabLst>
              <a:defRPr/>
            </a:pPr>
            <a:r>
              <a:rPr lang="en-US" sz="1600" spc="-15" dirty="0">
                <a:cs typeface="Corbel"/>
              </a:rPr>
              <a:t>L</a:t>
            </a:r>
            <a:r>
              <a:rPr lang="en-US" sz="1600" spc="-25" dirty="0">
                <a:cs typeface="Corbel"/>
              </a:rPr>
              <a:t>a</a:t>
            </a:r>
            <a:r>
              <a:rPr lang="en-US" sz="1600" spc="-20" dirty="0">
                <a:cs typeface="Corbel"/>
              </a:rPr>
              <a:t>tenc</a:t>
            </a:r>
            <a:r>
              <a:rPr lang="en-US" sz="1600" spc="-15" dirty="0">
                <a:cs typeface="Corbel"/>
              </a:rPr>
              <a:t>y</a:t>
            </a:r>
            <a:r>
              <a:rPr lang="en-US" sz="1600" spc="-125" dirty="0">
                <a:cs typeface="Times New Roman"/>
              </a:rPr>
              <a:t> </a:t>
            </a:r>
            <a:r>
              <a:rPr lang="en-US" sz="1600" spc="-10" dirty="0">
                <a:cs typeface="Corbel"/>
              </a:rPr>
              <a:t>is</a:t>
            </a:r>
            <a:r>
              <a:rPr lang="en-US" sz="1600" spc="-145" dirty="0">
                <a:cs typeface="Times New Roman"/>
              </a:rPr>
              <a:t> </a:t>
            </a:r>
            <a:r>
              <a:rPr lang="en-US" sz="1600" spc="-20" dirty="0">
                <a:cs typeface="Corbel"/>
              </a:rPr>
              <a:t>no</a:t>
            </a:r>
            <a:r>
              <a:rPr lang="en-US" sz="1600" spc="-10" dirty="0">
                <a:cs typeface="Corbel"/>
              </a:rPr>
              <a:t>t</a:t>
            </a:r>
            <a:r>
              <a:rPr lang="en-US" sz="1600" spc="-125" dirty="0">
                <a:cs typeface="Times New Roman"/>
              </a:rPr>
              <a:t> </a:t>
            </a:r>
            <a:r>
              <a:rPr lang="en-US" sz="1600" spc="-15" dirty="0">
                <a:cs typeface="Corbel"/>
              </a:rPr>
              <a:t>included</a:t>
            </a:r>
            <a:r>
              <a:rPr lang="en-US" sz="1600" spc="-150" dirty="0">
                <a:cs typeface="Times New Roman"/>
              </a:rPr>
              <a:t> </a:t>
            </a:r>
            <a:r>
              <a:rPr lang="en-US" sz="1600" spc="-15" dirty="0">
                <a:cs typeface="Corbel"/>
              </a:rPr>
              <a:t>in</a:t>
            </a:r>
            <a:r>
              <a:rPr lang="en-US" sz="1600" spc="-145" dirty="0">
                <a:cs typeface="Times New Roman"/>
              </a:rPr>
              <a:t> </a:t>
            </a:r>
            <a:r>
              <a:rPr lang="en-US" sz="1600" spc="-20" dirty="0">
                <a:cs typeface="Corbel"/>
              </a:rPr>
              <a:t>th</a:t>
            </a:r>
            <a:r>
              <a:rPr lang="en-US" sz="1600" spc="-15" dirty="0">
                <a:cs typeface="Corbel"/>
              </a:rPr>
              <a:t>e</a:t>
            </a:r>
            <a:r>
              <a:rPr lang="en-US" sz="1600" spc="-140" dirty="0">
                <a:cs typeface="Times New Roman"/>
              </a:rPr>
              <a:t> </a:t>
            </a:r>
            <a:r>
              <a:rPr lang="en-US" sz="1600" spc="-20" dirty="0">
                <a:cs typeface="Corbel"/>
              </a:rPr>
              <a:t>optimizatio</a:t>
            </a:r>
            <a:r>
              <a:rPr lang="en-US" sz="1600" spc="-15" dirty="0">
                <a:cs typeface="Corbel"/>
              </a:rPr>
              <a:t>n</a:t>
            </a:r>
            <a:r>
              <a:rPr lang="en-US" sz="1600" spc="-105" dirty="0">
                <a:cs typeface="Times New Roman"/>
              </a:rPr>
              <a:t> </a:t>
            </a:r>
            <a:r>
              <a:rPr lang="en-US" sz="1600" spc="-15" dirty="0">
                <a:cs typeface="Corbel"/>
              </a:rPr>
              <a:t>goal</a:t>
            </a:r>
            <a:r>
              <a:rPr lang="en-US" sz="1600" spc="-135" dirty="0">
                <a:cs typeface="Times New Roman"/>
              </a:rPr>
              <a:t> </a:t>
            </a:r>
            <a:r>
              <a:rPr lang="en-US" sz="1600" spc="-20" dirty="0">
                <a:cs typeface="Corbel"/>
              </a:rPr>
              <a:t>sinc</a:t>
            </a:r>
            <a:r>
              <a:rPr lang="en-US" sz="1600" spc="-15" dirty="0">
                <a:cs typeface="Corbel"/>
              </a:rPr>
              <a:t>e</a:t>
            </a:r>
            <a:r>
              <a:rPr lang="en-US" sz="1600" spc="-140" dirty="0">
                <a:cs typeface="Times New Roman"/>
              </a:rPr>
              <a:t> </a:t>
            </a:r>
            <a:r>
              <a:rPr lang="en-US" sz="1600" spc="-20" dirty="0">
                <a:cs typeface="Corbel"/>
              </a:rPr>
              <a:t>th</a:t>
            </a:r>
            <a:r>
              <a:rPr lang="en-US" sz="1600" spc="-30" dirty="0">
                <a:cs typeface="Corbel"/>
              </a:rPr>
              <a:t>e</a:t>
            </a:r>
            <a:r>
              <a:rPr lang="en-US" sz="1600" dirty="0">
                <a:cs typeface="Corbel"/>
              </a:rPr>
              <a:t>y</a:t>
            </a:r>
            <a:r>
              <a:rPr lang="en-US" sz="1600" spc="-140" dirty="0">
                <a:cs typeface="Times New Roman"/>
              </a:rPr>
              <a:t> </a:t>
            </a:r>
            <a:r>
              <a:rPr lang="en-US" sz="1600" spc="-30" dirty="0">
                <a:cs typeface="Corbel"/>
              </a:rPr>
              <a:t>a</a:t>
            </a:r>
            <a:r>
              <a:rPr lang="en-US" sz="1600" spc="-15" dirty="0">
                <a:cs typeface="Corbel"/>
              </a:rPr>
              <a:t>re</a:t>
            </a:r>
            <a:r>
              <a:rPr lang="en-US" sz="1600" spc="-140" dirty="0">
                <a:cs typeface="Times New Roman"/>
              </a:rPr>
              <a:t> </a:t>
            </a:r>
            <a:r>
              <a:rPr lang="en-US" sz="1600" spc="-20" dirty="0">
                <a:cs typeface="Corbel"/>
              </a:rPr>
              <a:t>not</a:t>
            </a:r>
            <a:r>
              <a:rPr lang="en-US" sz="1600" dirty="0">
                <a:cs typeface="Corbel"/>
              </a:rPr>
              <a:t> </a:t>
            </a:r>
            <a:r>
              <a:rPr lang="en-US" sz="1600" spc="-20" dirty="0">
                <a:cs typeface="Corbel"/>
              </a:rPr>
              <a:t>targetin</a:t>
            </a:r>
            <a:r>
              <a:rPr lang="en-US" sz="1600" spc="-15" dirty="0">
                <a:cs typeface="Corbel"/>
              </a:rPr>
              <a:t>g</a:t>
            </a:r>
            <a:r>
              <a:rPr lang="en-US" sz="1600" spc="-120" dirty="0">
                <a:cs typeface="Times New Roman"/>
              </a:rPr>
              <a:t> </a:t>
            </a:r>
            <a:r>
              <a:rPr lang="en-US" sz="1600" spc="-15" dirty="0">
                <a:cs typeface="Corbel"/>
              </a:rPr>
              <a:t>any</a:t>
            </a:r>
            <a:r>
              <a:rPr lang="en-US" sz="1600" spc="-145" dirty="0">
                <a:cs typeface="Times New Roman"/>
              </a:rPr>
              <a:t> </a:t>
            </a:r>
            <a:r>
              <a:rPr lang="en-US" sz="1600" spc="-20" dirty="0">
                <a:cs typeface="Corbel"/>
              </a:rPr>
              <a:t>s</a:t>
            </a:r>
            <a:r>
              <a:rPr lang="en-US" sz="1600" spc="-10" dirty="0">
                <a:cs typeface="Corbel"/>
              </a:rPr>
              <a:t>pecific</a:t>
            </a:r>
            <a:r>
              <a:rPr lang="en-US" sz="1600" spc="-155" dirty="0">
                <a:cs typeface="Times New Roman"/>
              </a:rPr>
              <a:t> </a:t>
            </a:r>
            <a:r>
              <a:rPr lang="en-US" sz="1600" spc="-20" dirty="0">
                <a:cs typeface="Corbel"/>
              </a:rPr>
              <a:t>hardwar</a:t>
            </a:r>
            <a:r>
              <a:rPr lang="en-US" sz="1600" spc="-15" dirty="0">
                <a:cs typeface="Corbel"/>
              </a:rPr>
              <a:t>e</a:t>
            </a:r>
            <a:r>
              <a:rPr lang="en-US" sz="1600" spc="-120" dirty="0">
                <a:cs typeface="Times New Roman"/>
              </a:rPr>
              <a:t> </a:t>
            </a:r>
            <a:r>
              <a:rPr lang="en-US" sz="1600" spc="-15" dirty="0">
                <a:cs typeface="Corbel"/>
              </a:rPr>
              <a:t>d</a:t>
            </a:r>
            <a:r>
              <a:rPr lang="en-US" sz="1600" spc="-25" dirty="0">
                <a:cs typeface="Corbel"/>
              </a:rPr>
              <a:t>e</a:t>
            </a:r>
            <a:r>
              <a:rPr lang="en-US" sz="1600" spc="-15" dirty="0">
                <a:cs typeface="Corbel"/>
              </a:rPr>
              <a:t>vice.</a:t>
            </a:r>
            <a:endParaRPr lang="en-US" sz="1600" dirty="0">
              <a:cs typeface="Corbel"/>
            </a:endParaRPr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1F3203B5-16A7-4453-9B27-6172B4B79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9951" y="2959831"/>
            <a:ext cx="4287185" cy="361304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1600">
              <a:latin typeface="+mn-lt"/>
            </a:endParaRPr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69DA78E8-52D1-4672-9E17-0261B5BFF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9429" y="3504399"/>
            <a:ext cx="952297" cy="206746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1600" dirty="0">
              <a:latin typeface="+mn-lt"/>
            </a:endParaRPr>
          </a:p>
        </p:txBody>
      </p:sp>
      <p:sp>
        <p:nvSpPr>
          <p:cNvPr id="17" name="object 8">
            <a:extLst>
              <a:ext uri="{FF2B5EF4-FFF2-40B4-BE49-F238E27FC236}">
                <a16:creationId xmlns:a16="http://schemas.microsoft.com/office/drawing/2014/main" id="{E5869BE0-DDA9-49DF-A50C-D01F292F4F95}"/>
              </a:ext>
            </a:extLst>
          </p:cNvPr>
          <p:cNvSpPr txBox="1"/>
          <p:nvPr/>
        </p:nvSpPr>
        <p:spPr>
          <a:xfrm>
            <a:off x="6260606" y="3493902"/>
            <a:ext cx="141391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cs typeface="Malgun Gothic"/>
              </a:rPr>
              <a:t>whe</a:t>
            </a:r>
            <a:r>
              <a:rPr sz="1600" spc="-35" dirty="0">
                <a:cs typeface="Malgun Gothic"/>
              </a:rPr>
              <a:t>r</a:t>
            </a:r>
            <a:r>
              <a:rPr sz="1600" dirty="0">
                <a:cs typeface="Malgun Gothic"/>
              </a:rPr>
              <a:t>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F73083-D667-4FAB-B853-570972C4BA6B}"/>
              </a:ext>
            </a:extLst>
          </p:cNvPr>
          <p:cNvSpPr/>
          <p:nvPr/>
        </p:nvSpPr>
        <p:spPr>
          <a:xfrm>
            <a:off x="6090943" y="6576401"/>
            <a:ext cx="305305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Cognitive Image Classification</a:t>
            </a:r>
            <a:endParaRPr lang="en-US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10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  <p:bldP spid="16" grpId="0" animBg="1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CF969C-230E-441B-8F6B-C5A2ACB8B67D}"/>
              </a:ext>
            </a:extLst>
          </p:cNvPr>
          <p:cNvSpPr/>
          <p:nvPr/>
        </p:nvSpPr>
        <p:spPr>
          <a:xfrm>
            <a:off x="0" y="1115668"/>
            <a:ext cx="7788166" cy="457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05D81D-DCD0-4E26-82D4-4C00705ED246}"/>
              </a:ext>
            </a:extLst>
          </p:cNvPr>
          <p:cNvSpPr/>
          <p:nvPr/>
        </p:nvSpPr>
        <p:spPr>
          <a:xfrm>
            <a:off x="0" y="6604020"/>
            <a:ext cx="9144000" cy="3127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D354FD-3FA9-43E3-87A3-B23BEDD79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4000"/>
                    </a14:imgEffect>
                    <a14:imgEffect>
                      <a14:colorTemperature colorTemp="6600"/>
                    </a14:imgEffect>
                    <a14:imgEffect>
                      <a14:saturation sat="400000"/>
                    </a14:imgEffect>
                    <a14:imgEffect>
                      <a14:brightnessContrast bright="1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11548" y="-1"/>
            <a:ext cx="1232452" cy="1161388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dist="50800" dir="5400000" algn="ctr" rotWithShape="0">
              <a:schemeClr val="bg1"/>
            </a:outerShdw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26124" y="6577833"/>
            <a:ext cx="367862" cy="365125"/>
          </a:xfrm>
        </p:spPr>
        <p:txBody>
          <a:bodyPr/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7" name="Rectangle 6"/>
          <p:cNvSpPr/>
          <p:nvPr/>
        </p:nvSpPr>
        <p:spPr>
          <a:xfrm>
            <a:off x="2430676" y="288199"/>
            <a:ext cx="42826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spcBef>
                <a:spcPts val="0"/>
              </a:spcBef>
              <a:defRPr/>
            </a:pPr>
            <a:r>
              <a:rPr lang="en-US" sz="2400" spc="-5" dirty="0">
                <a:solidFill>
                  <a:schemeClr val="accent2"/>
                </a:solidFill>
              </a:rPr>
              <a:t>Effi</a:t>
            </a:r>
            <a:r>
              <a:rPr lang="en-US" sz="2400" spc="15" dirty="0">
                <a:solidFill>
                  <a:schemeClr val="accent2"/>
                </a:solidFill>
              </a:rPr>
              <a:t>c</a:t>
            </a:r>
            <a:r>
              <a:rPr lang="en-US" sz="2400" dirty="0">
                <a:solidFill>
                  <a:schemeClr val="accent2"/>
                </a:solidFill>
              </a:rPr>
              <a:t>ie</a:t>
            </a:r>
            <a:r>
              <a:rPr lang="en-US" sz="2400" spc="5" dirty="0">
                <a:solidFill>
                  <a:schemeClr val="accent2"/>
                </a:solidFill>
              </a:rPr>
              <a:t>n</a:t>
            </a:r>
            <a:r>
              <a:rPr lang="en-US" sz="2400" spc="-5" dirty="0">
                <a:solidFill>
                  <a:schemeClr val="accent2"/>
                </a:solidFill>
              </a:rPr>
              <a:t>tNet</a:t>
            </a:r>
            <a:r>
              <a:rPr lang="en-US" sz="2400" spc="-20" dirty="0">
                <a:solidFill>
                  <a:schemeClr val="accent2"/>
                </a:solidFill>
              </a:rPr>
              <a:t>-</a:t>
            </a:r>
            <a:r>
              <a:rPr lang="en-US" sz="2400" spc="-5" dirty="0">
                <a:solidFill>
                  <a:schemeClr val="accent2"/>
                </a:solidFill>
              </a:rPr>
              <a:t>B</a:t>
            </a:r>
            <a:r>
              <a:rPr lang="en-US" sz="2400" dirty="0">
                <a:solidFill>
                  <a:schemeClr val="accent2"/>
                </a:solidFill>
              </a:rPr>
              <a:t>0</a:t>
            </a:r>
            <a:r>
              <a:rPr lang="en-US" sz="2400" spc="-265" dirty="0">
                <a:solidFill>
                  <a:schemeClr val="accent2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chemeClr val="accent2"/>
                </a:solidFill>
              </a:rPr>
              <a:t>Baselin</a:t>
            </a:r>
            <a:r>
              <a:rPr lang="en-US" sz="2400" dirty="0">
                <a:solidFill>
                  <a:schemeClr val="accent2"/>
                </a:solidFill>
              </a:rPr>
              <a:t>e</a:t>
            </a:r>
            <a:r>
              <a:rPr lang="en-US" sz="2400" spc="-220" dirty="0">
                <a:solidFill>
                  <a:schemeClr val="accent2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chemeClr val="accent2"/>
                </a:solidFill>
              </a:rPr>
              <a:t>Network</a:t>
            </a: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1B7A8E2A-424D-42AE-A55B-DD27E6333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041" y="1291033"/>
            <a:ext cx="5515918" cy="2524596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398D798F-8DCB-4069-A2E2-3C8811632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82" y="3841814"/>
            <a:ext cx="8280235" cy="2387437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8FEB46-BC28-4A94-899C-D1642E6A9331}"/>
              </a:ext>
            </a:extLst>
          </p:cNvPr>
          <p:cNvSpPr/>
          <p:nvPr/>
        </p:nvSpPr>
        <p:spPr>
          <a:xfrm>
            <a:off x="6090943" y="6576401"/>
            <a:ext cx="305305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Cognitive Image Classification</a:t>
            </a:r>
            <a:endParaRPr lang="en-US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0804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CF969C-230E-441B-8F6B-C5A2ACB8B67D}"/>
              </a:ext>
            </a:extLst>
          </p:cNvPr>
          <p:cNvSpPr/>
          <p:nvPr/>
        </p:nvSpPr>
        <p:spPr>
          <a:xfrm>
            <a:off x="0" y="1115668"/>
            <a:ext cx="7788166" cy="457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D354FD-3FA9-43E3-87A3-B23BEDD79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4000"/>
                    </a14:imgEffect>
                    <a14:imgEffect>
                      <a14:colorTemperature colorTemp="6600"/>
                    </a14:imgEffect>
                    <a14:imgEffect>
                      <a14:saturation sat="400000"/>
                    </a14:imgEffect>
                    <a14:imgEffect>
                      <a14:brightnessContrast bright="1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11548" y="-1"/>
            <a:ext cx="1232452" cy="1161388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dist="50800" dir="5400000" algn="ctr" rotWithShape="0">
              <a:schemeClr val="bg1"/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3309532" y="164088"/>
            <a:ext cx="2736968" cy="7251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spc="-5" dirty="0">
                <a:solidFill>
                  <a:schemeClr val="accent2"/>
                </a:solidFill>
              </a:rPr>
              <a:t>Effi</a:t>
            </a:r>
            <a:r>
              <a:rPr lang="en-US" sz="2400" spc="15" dirty="0">
                <a:solidFill>
                  <a:schemeClr val="accent2"/>
                </a:solidFill>
              </a:rPr>
              <a:t>c</a:t>
            </a:r>
            <a:r>
              <a:rPr lang="en-US" sz="2400" dirty="0">
                <a:solidFill>
                  <a:schemeClr val="accent2"/>
                </a:solidFill>
              </a:rPr>
              <a:t>ie</a:t>
            </a:r>
            <a:r>
              <a:rPr lang="en-US" sz="2400" spc="5" dirty="0">
                <a:solidFill>
                  <a:schemeClr val="accent2"/>
                </a:solidFill>
              </a:rPr>
              <a:t>n</a:t>
            </a:r>
            <a:r>
              <a:rPr lang="en-US" sz="2400" spc="-5" dirty="0">
                <a:solidFill>
                  <a:schemeClr val="accent2"/>
                </a:solidFill>
              </a:rPr>
              <a:t>tNet</a:t>
            </a:r>
            <a:r>
              <a:rPr lang="en-US" sz="2400" spc="-20" dirty="0">
                <a:solidFill>
                  <a:schemeClr val="accent2"/>
                </a:solidFill>
              </a:rPr>
              <a:t>-</a:t>
            </a:r>
            <a:r>
              <a:rPr lang="en-US" sz="2400" spc="-5" dirty="0">
                <a:solidFill>
                  <a:schemeClr val="accent2"/>
                </a:solidFill>
              </a:rPr>
              <a:t>B</a:t>
            </a:r>
            <a:r>
              <a:rPr lang="en-US" sz="2400" dirty="0">
                <a:solidFill>
                  <a:schemeClr val="accent2"/>
                </a:solidFill>
              </a:rPr>
              <a:t>1</a:t>
            </a:r>
            <a:r>
              <a:rPr lang="en-US" sz="2400" spc="-260" dirty="0">
                <a:solidFill>
                  <a:schemeClr val="accent2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chemeClr val="accent2"/>
                </a:solidFill>
              </a:rPr>
              <a:t>t</a:t>
            </a:r>
            <a:r>
              <a:rPr lang="en-US" sz="2400" dirty="0">
                <a:solidFill>
                  <a:schemeClr val="accent2"/>
                </a:solidFill>
              </a:rPr>
              <a:t>o</a:t>
            </a:r>
            <a:r>
              <a:rPr lang="en-US" sz="2400" spc="-220" dirty="0">
                <a:solidFill>
                  <a:schemeClr val="accent2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chemeClr val="accent2"/>
                </a:solidFill>
              </a:rPr>
              <a:t>B7</a:t>
            </a:r>
            <a:endParaRPr lang="en-US" sz="1050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FFAC70ED-8DAF-476F-8E07-79C3A217A060}"/>
              </a:ext>
            </a:extLst>
          </p:cNvPr>
          <p:cNvSpPr txBox="1"/>
          <p:nvPr/>
        </p:nvSpPr>
        <p:spPr>
          <a:xfrm>
            <a:off x="931295" y="1750399"/>
            <a:ext cx="7493443" cy="3221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413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2413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Corbel" panose="020B0503020204020204" pitchFamily="34" charset="0"/>
                <a:ea typeface="Corbel" panose="020B0503020204020204" pitchFamily="34" charset="0"/>
                <a:cs typeface="Corbel" panose="020B0503020204020204" pitchFamily="34" charset="0"/>
              </a:rPr>
              <a:t>Step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orbel" panose="020B0503020204020204" pitchFamily="34" charset="0"/>
                <a:ea typeface="Corbel" panose="020B0503020204020204" pitchFamily="34" charset="0"/>
                <a:cs typeface="Corbel" panose="020B0503020204020204" pitchFamily="34" charset="0"/>
              </a:rPr>
              <a:t>1:</a:t>
            </a:r>
          </a:p>
          <a:p>
            <a:pPr>
              <a:lnSpc>
                <a:spcPts val="3025"/>
              </a:lnSpc>
              <a:spcBef>
                <a:spcPts val="1075"/>
              </a:spcBef>
            </a:pPr>
            <a:r>
              <a:rPr lang="en-US" altLang="en-US" dirty="0">
                <a:latin typeface="Corbel" panose="020B0503020204020204" pitchFamily="34" charset="0"/>
                <a:ea typeface="Corbel" panose="020B0503020204020204" pitchFamily="34" charset="0"/>
                <a:cs typeface="Corbel" panose="020B0503020204020204" pitchFamily="34" charset="0"/>
              </a:rPr>
              <a:t>We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orbel" panose="020B0503020204020204" pitchFamily="34" charset="0"/>
                <a:ea typeface="Corbel" panose="020B0503020204020204" pitchFamily="34" charset="0"/>
                <a:cs typeface="Corbel" panose="020B0503020204020204" pitchFamily="34" charset="0"/>
              </a:rPr>
              <a:t>first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C00000"/>
                </a:solidFill>
                <a:latin typeface="Corbel" panose="020B0503020204020204" pitchFamily="34" charset="0"/>
                <a:ea typeface="Corbel" panose="020B0503020204020204" pitchFamily="34" charset="0"/>
                <a:cs typeface="Corbel" panose="020B0503020204020204" pitchFamily="34" charset="0"/>
              </a:rPr>
              <a:t>fix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C00000"/>
                </a:solidFill>
                <a:latin typeface="Symbol" panose="05050102010706020507" pitchFamily="18" charset="2"/>
                <a:ea typeface="Symbol" panose="05050102010706020507" pitchFamily="18" charset="2"/>
                <a:cs typeface="Symbol" panose="05050102010706020507" pitchFamily="18" charset="2"/>
              </a:rPr>
              <a:t>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C00000"/>
                </a:solidFill>
                <a:latin typeface="Corbel" panose="020B0503020204020204" pitchFamily="34" charset="0"/>
                <a:ea typeface="Corbel" panose="020B0503020204020204" pitchFamily="34" charset="0"/>
                <a:cs typeface="Corbel" panose="020B0503020204020204" pitchFamily="34" charset="0"/>
              </a:rPr>
              <a:t>=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C00000"/>
                </a:solidFill>
                <a:latin typeface="Corbel" panose="020B0503020204020204" pitchFamily="34" charset="0"/>
                <a:ea typeface="Corbel" panose="020B0503020204020204" pitchFamily="34" charset="0"/>
                <a:cs typeface="Corbel" panose="020B0503020204020204" pitchFamily="34" charset="0"/>
              </a:rPr>
              <a:t>1,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C00000"/>
                </a:solidFill>
                <a:latin typeface="Corbel" panose="020B0503020204020204" pitchFamily="34" charset="0"/>
                <a:ea typeface="Corbel" panose="020B0503020204020204" pitchFamily="34" charset="0"/>
                <a:cs typeface="Corbel" panose="020B0503020204020204" pitchFamily="34" charset="0"/>
              </a:rPr>
              <a:t>assuming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C00000"/>
                </a:solidFill>
                <a:latin typeface="Corbel" panose="020B0503020204020204" pitchFamily="34" charset="0"/>
                <a:ea typeface="Corbel" panose="020B0503020204020204" pitchFamily="34" charset="0"/>
                <a:cs typeface="Corbel" panose="020B0503020204020204" pitchFamily="34" charset="0"/>
              </a:rPr>
              <a:t>twice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C00000"/>
                </a:solidFill>
                <a:latin typeface="Corbel" panose="020B0503020204020204" pitchFamily="34" charset="0"/>
                <a:ea typeface="Corbel" panose="020B0503020204020204" pitchFamily="34" charset="0"/>
                <a:cs typeface="Corbel" panose="020B0503020204020204" pitchFamily="34" charset="0"/>
              </a:rPr>
              <a:t>more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C00000"/>
                </a:solidFill>
                <a:latin typeface="Corbel" panose="020B0503020204020204" pitchFamily="34" charset="0"/>
                <a:ea typeface="Corbel" panose="020B0503020204020204" pitchFamily="34" charset="0"/>
                <a:cs typeface="Corbel" panose="020B0503020204020204" pitchFamily="34" charset="0"/>
              </a:rPr>
              <a:t>resources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C00000"/>
                </a:solidFill>
                <a:latin typeface="Corbel" panose="020B0503020204020204" pitchFamily="34" charset="0"/>
                <a:ea typeface="Corbel" panose="020B0503020204020204" pitchFamily="34" charset="0"/>
                <a:cs typeface="Corbel" panose="020B0503020204020204" pitchFamily="34" charset="0"/>
              </a:rPr>
              <a:t>available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orbel" panose="020B0503020204020204" pitchFamily="34" charset="0"/>
                <a:ea typeface="Corbel" panose="020B0503020204020204" pitchFamily="34" charset="0"/>
                <a:cs typeface="Corbel" panose="020B0503020204020204" pitchFamily="34" charset="0"/>
              </a:rPr>
              <a:t>and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orbel" panose="020B0503020204020204" pitchFamily="34" charset="0"/>
                <a:ea typeface="Corbel" panose="020B0503020204020204" pitchFamily="34" charset="0"/>
                <a:cs typeface="Corbel" panose="020B0503020204020204" pitchFamily="34" charset="0"/>
              </a:rPr>
              <a:t>do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orbel" panose="020B0503020204020204" pitchFamily="34" charset="0"/>
                <a:ea typeface="Corbel" panose="020B0503020204020204" pitchFamily="34" charset="0"/>
                <a:cs typeface="Corbel" panose="020B0503020204020204" pitchFamily="34" charset="0"/>
              </a:rPr>
              <a:t>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C00000"/>
                </a:solidFill>
                <a:latin typeface="Corbel" panose="020B0503020204020204" pitchFamily="34" charset="0"/>
                <a:ea typeface="Corbel" panose="020B0503020204020204" pitchFamily="34" charset="0"/>
                <a:cs typeface="Corbel" panose="020B0503020204020204" pitchFamily="34" charset="0"/>
              </a:rPr>
              <a:t>small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C00000"/>
                </a:solidFill>
                <a:latin typeface="Corbel" panose="020B0503020204020204" pitchFamily="34" charset="0"/>
                <a:ea typeface="Corbel" panose="020B0503020204020204" pitchFamily="34" charset="0"/>
                <a:cs typeface="Corbel" panose="020B0503020204020204" pitchFamily="34" charset="0"/>
              </a:rPr>
              <a:t>grid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C00000"/>
                </a:solidFill>
                <a:latin typeface="Corbel" panose="020B0503020204020204" pitchFamily="34" charset="0"/>
                <a:ea typeface="Corbel" panose="020B0503020204020204" pitchFamily="34" charset="0"/>
                <a:cs typeface="Corbel" panose="020B0503020204020204" pitchFamily="34" charset="0"/>
              </a:rPr>
              <a:t>search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C00000"/>
                </a:solidFill>
                <a:latin typeface="Corbel" panose="020B0503020204020204" pitchFamily="34" charset="0"/>
                <a:ea typeface="Corbel" panose="020B0503020204020204" pitchFamily="34" charset="0"/>
                <a:cs typeface="Corbel" panose="020B0503020204020204" pitchFamily="34" charset="0"/>
              </a:rPr>
              <a:t>of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C00000"/>
                </a:solidFill>
                <a:latin typeface="Symbol" panose="05050102010706020507" pitchFamily="18" charset="2"/>
                <a:ea typeface="Symbol" panose="05050102010706020507" pitchFamily="18" charset="2"/>
                <a:cs typeface="Symbol" panose="05050102010706020507" pitchFamily="18" charset="2"/>
              </a:rPr>
              <a:t></a:t>
            </a:r>
            <a:r>
              <a:rPr lang="en-US" altLang="en-US" dirty="0">
                <a:solidFill>
                  <a:srgbClr val="C00000"/>
                </a:solidFill>
                <a:latin typeface="Corbel" panose="020B0503020204020204" pitchFamily="34" charset="0"/>
                <a:ea typeface="Corbel" panose="020B0503020204020204" pitchFamily="34" charset="0"/>
                <a:cs typeface="Corbel" panose="020B0503020204020204" pitchFamily="34" charset="0"/>
              </a:rPr>
              <a:t>,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C00000"/>
                </a:solidFill>
                <a:latin typeface="Symbol" panose="05050102010706020507" pitchFamily="18" charset="2"/>
                <a:ea typeface="Symbol" panose="05050102010706020507" pitchFamily="18" charset="2"/>
                <a:cs typeface="Symbol" panose="05050102010706020507" pitchFamily="18" charset="2"/>
              </a:rPr>
              <a:t></a:t>
            </a:r>
            <a:r>
              <a:rPr lang="en-US" altLang="en-US" dirty="0">
                <a:solidFill>
                  <a:srgbClr val="C00000"/>
                </a:solidFill>
                <a:latin typeface="Corbel" panose="020B0503020204020204" pitchFamily="34" charset="0"/>
                <a:ea typeface="Corbel" panose="020B0503020204020204" pitchFamily="34" charset="0"/>
                <a:cs typeface="Corbel" panose="020B0503020204020204" pitchFamily="34" charset="0"/>
              </a:rPr>
              <a:t>,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C00000"/>
                </a:solidFill>
                <a:latin typeface="Symbol" panose="05050102010706020507" pitchFamily="18" charset="2"/>
                <a:ea typeface="Symbol" panose="05050102010706020507" pitchFamily="18" charset="2"/>
                <a:cs typeface="Symbol" panose="05050102010706020507" pitchFamily="18" charset="2"/>
              </a:rPr>
              <a:t></a:t>
            </a:r>
            <a:r>
              <a:rPr lang="en-US" altLang="en-US" dirty="0">
                <a:solidFill>
                  <a:srgbClr val="C00000"/>
                </a:solidFill>
                <a:latin typeface="Corbel" panose="020B0503020204020204" pitchFamily="34" charset="0"/>
                <a:ea typeface="Corbel" panose="020B0503020204020204" pitchFamily="34" charset="0"/>
                <a:cs typeface="Corbel" panose="020B0503020204020204" pitchFamily="34" charset="0"/>
              </a:rPr>
              <a:t>.</a:t>
            </a:r>
            <a:endParaRPr lang="en-US" altLang="en-US" dirty="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  <a:p>
            <a:pPr>
              <a:spcBef>
                <a:spcPts val="625"/>
              </a:spcBef>
            </a:pPr>
            <a:r>
              <a:rPr lang="en-US" altLang="en-US" dirty="0">
                <a:latin typeface="Corbel" panose="020B0503020204020204" pitchFamily="34" charset="0"/>
                <a:ea typeface="Corbel" panose="020B0503020204020204" pitchFamily="34" charset="0"/>
                <a:cs typeface="Corbel" panose="020B0503020204020204" pitchFamily="34" charset="0"/>
              </a:rPr>
              <a:t>The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orbel" panose="020B0503020204020204" pitchFamily="34" charset="0"/>
                <a:ea typeface="Corbel" panose="020B0503020204020204" pitchFamily="34" charset="0"/>
                <a:cs typeface="Corbel" panose="020B0503020204020204" pitchFamily="34" charset="0"/>
              </a:rPr>
              <a:t>best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orbel" panose="020B0503020204020204" pitchFamily="34" charset="0"/>
                <a:ea typeface="Corbel" panose="020B0503020204020204" pitchFamily="34" charset="0"/>
                <a:cs typeface="Corbel" panose="020B0503020204020204" pitchFamily="34" charset="0"/>
              </a:rPr>
              <a:t>values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orbel" panose="020B0503020204020204" pitchFamily="34" charset="0"/>
                <a:ea typeface="Corbel" panose="020B0503020204020204" pitchFamily="34" charset="0"/>
                <a:cs typeface="Corbel" panose="020B0503020204020204" pitchFamily="34" charset="0"/>
              </a:rPr>
              <a:t>for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orbel" panose="020B0503020204020204" pitchFamily="34" charset="0"/>
                <a:ea typeface="Corbel" panose="020B0503020204020204" pitchFamily="34" charset="0"/>
                <a:cs typeface="Corbel" panose="020B0503020204020204" pitchFamily="34" charset="0"/>
              </a:rPr>
              <a:t>EfficientNet-B0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orbel" panose="020B0503020204020204" pitchFamily="34" charset="0"/>
                <a:ea typeface="Corbel" panose="020B0503020204020204" pitchFamily="34" charset="0"/>
                <a:cs typeface="Corbel" panose="020B0503020204020204" pitchFamily="34" charset="0"/>
              </a:rPr>
              <a:t>are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C00000"/>
                </a:solidFill>
                <a:latin typeface="Symbol" panose="05050102010706020507" pitchFamily="18" charset="2"/>
                <a:ea typeface="Symbol" panose="05050102010706020507" pitchFamily="18" charset="2"/>
                <a:cs typeface="Symbol" panose="05050102010706020507" pitchFamily="18" charset="2"/>
              </a:rPr>
              <a:t></a:t>
            </a:r>
            <a:r>
              <a:rPr lang="en-US" altLang="en-US" dirty="0">
                <a:solidFill>
                  <a:srgbClr val="C00000"/>
                </a:solidFill>
                <a:latin typeface="Corbel" panose="020B0503020204020204" pitchFamily="34" charset="0"/>
                <a:ea typeface="Corbel" panose="020B0503020204020204" pitchFamily="34" charset="0"/>
                <a:cs typeface="Corbel" panose="020B0503020204020204" pitchFamily="34" charset="0"/>
              </a:rPr>
              <a:t>=1.2,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C00000"/>
                </a:solidFill>
                <a:latin typeface="Symbol" panose="05050102010706020507" pitchFamily="18" charset="2"/>
                <a:ea typeface="Symbol" panose="05050102010706020507" pitchFamily="18" charset="2"/>
                <a:cs typeface="Symbol" panose="05050102010706020507" pitchFamily="18" charset="2"/>
              </a:rPr>
              <a:t></a:t>
            </a:r>
            <a:r>
              <a:rPr lang="en-US" altLang="en-US" dirty="0">
                <a:solidFill>
                  <a:srgbClr val="C00000"/>
                </a:solidFill>
                <a:latin typeface="Corbel" panose="020B0503020204020204" pitchFamily="34" charset="0"/>
                <a:ea typeface="Corbel" panose="020B0503020204020204" pitchFamily="34" charset="0"/>
                <a:cs typeface="Corbel" panose="020B0503020204020204" pitchFamily="34" charset="0"/>
              </a:rPr>
              <a:t>=1.1,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C00000"/>
                </a:solidFill>
                <a:latin typeface="Symbol" panose="05050102010706020507" pitchFamily="18" charset="2"/>
                <a:ea typeface="Symbol" panose="05050102010706020507" pitchFamily="18" charset="2"/>
                <a:cs typeface="Symbol" panose="05050102010706020507" pitchFamily="18" charset="2"/>
              </a:rPr>
              <a:t></a:t>
            </a:r>
            <a:r>
              <a:rPr lang="en-US" altLang="en-US" dirty="0">
                <a:solidFill>
                  <a:srgbClr val="C00000"/>
                </a:solidFill>
                <a:latin typeface="Corbel" panose="020B0503020204020204" pitchFamily="34" charset="0"/>
                <a:ea typeface="Corbel" panose="020B0503020204020204" pitchFamily="34" charset="0"/>
                <a:cs typeface="Corbel" panose="020B0503020204020204" pitchFamily="34" charset="0"/>
              </a:rPr>
              <a:t>=1.15.</a:t>
            </a:r>
            <a:endParaRPr lang="en-US" altLang="en-US" dirty="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  <a:p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Corbel" panose="020B0503020204020204" pitchFamily="34" charset="0"/>
                <a:ea typeface="Corbel" panose="020B0503020204020204" pitchFamily="34" charset="0"/>
                <a:cs typeface="Corbel" panose="020B0503020204020204" pitchFamily="34" charset="0"/>
              </a:rPr>
              <a:t>Step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orbel" panose="020B0503020204020204" pitchFamily="34" charset="0"/>
                <a:ea typeface="Corbel" panose="020B0503020204020204" pitchFamily="34" charset="0"/>
                <a:cs typeface="Corbel" panose="020B0503020204020204" pitchFamily="34" charset="0"/>
              </a:rPr>
              <a:t>2:</a:t>
            </a:r>
          </a:p>
          <a:p>
            <a:pPr>
              <a:lnSpc>
                <a:spcPts val="3025"/>
              </a:lnSpc>
              <a:spcBef>
                <a:spcPts val="1075"/>
              </a:spcBef>
            </a:pPr>
            <a:r>
              <a:rPr lang="en-US" altLang="en-US" dirty="0">
                <a:latin typeface="Corbel" panose="020B0503020204020204" pitchFamily="34" charset="0"/>
                <a:ea typeface="Corbel" panose="020B0503020204020204" pitchFamily="34" charset="0"/>
                <a:cs typeface="Corbel" panose="020B0503020204020204" pitchFamily="34" charset="0"/>
              </a:rPr>
              <a:t>We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orbel" panose="020B0503020204020204" pitchFamily="34" charset="0"/>
                <a:ea typeface="Corbel" panose="020B0503020204020204" pitchFamily="34" charset="0"/>
                <a:cs typeface="Corbel" panose="020B0503020204020204" pitchFamily="34" charset="0"/>
              </a:rPr>
              <a:t>then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C00000"/>
                </a:solidFill>
                <a:latin typeface="Corbel" panose="020B0503020204020204" pitchFamily="34" charset="0"/>
                <a:ea typeface="Corbel" panose="020B0503020204020204" pitchFamily="34" charset="0"/>
                <a:cs typeface="Corbel" panose="020B0503020204020204" pitchFamily="34" charset="0"/>
              </a:rPr>
              <a:t>fix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C00000"/>
                </a:solidFill>
                <a:latin typeface="Symbol" panose="05050102010706020507" pitchFamily="18" charset="2"/>
                <a:ea typeface="Symbol" panose="05050102010706020507" pitchFamily="18" charset="2"/>
                <a:cs typeface="Symbol" panose="05050102010706020507" pitchFamily="18" charset="2"/>
              </a:rPr>
              <a:t></a:t>
            </a:r>
            <a:r>
              <a:rPr lang="en-US" altLang="en-US" dirty="0">
                <a:solidFill>
                  <a:srgbClr val="C00000"/>
                </a:solidFill>
                <a:latin typeface="Corbel" panose="020B0503020204020204" pitchFamily="34" charset="0"/>
                <a:ea typeface="Corbel" panose="020B0503020204020204" pitchFamily="34" charset="0"/>
                <a:cs typeface="Corbel" panose="020B0503020204020204" pitchFamily="34" charset="0"/>
              </a:rPr>
              <a:t>,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C00000"/>
                </a:solidFill>
                <a:latin typeface="Symbol" panose="05050102010706020507" pitchFamily="18" charset="2"/>
                <a:ea typeface="Symbol" panose="05050102010706020507" pitchFamily="18" charset="2"/>
                <a:cs typeface="Symbol" panose="05050102010706020507" pitchFamily="18" charset="2"/>
              </a:rPr>
              <a:t></a:t>
            </a:r>
            <a:r>
              <a:rPr lang="en-US" altLang="en-US" dirty="0">
                <a:solidFill>
                  <a:srgbClr val="C00000"/>
                </a:solidFill>
                <a:latin typeface="Corbel" panose="020B0503020204020204" pitchFamily="34" charset="0"/>
                <a:ea typeface="Corbel" panose="020B0503020204020204" pitchFamily="34" charset="0"/>
                <a:cs typeface="Corbel" panose="020B0503020204020204" pitchFamily="34" charset="0"/>
              </a:rPr>
              <a:t>,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C00000"/>
                </a:solidFill>
                <a:latin typeface="Symbol" panose="05050102010706020507" pitchFamily="18" charset="2"/>
                <a:ea typeface="Symbol" panose="05050102010706020507" pitchFamily="18" charset="2"/>
                <a:cs typeface="Symbol" panose="05050102010706020507" pitchFamily="18" charset="2"/>
              </a:rPr>
              <a:t>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C00000"/>
                </a:solidFill>
                <a:latin typeface="Corbel" panose="020B0503020204020204" pitchFamily="34" charset="0"/>
                <a:ea typeface="Corbel" panose="020B0503020204020204" pitchFamily="34" charset="0"/>
                <a:cs typeface="Corbel" panose="020B0503020204020204" pitchFamily="34" charset="0"/>
              </a:rPr>
              <a:t>as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C00000"/>
                </a:solidFill>
                <a:latin typeface="Corbel" panose="020B0503020204020204" pitchFamily="34" charset="0"/>
                <a:ea typeface="Corbel" panose="020B0503020204020204" pitchFamily="34" charset="0"/>
                <a:cs typeface="Corbel" panose="020B0503020204020204" pitchFamily="34" charset="0"/>
              </a:rPr>
              <a:t>constants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C00000"/>
                </a:solidFill>
                <a:latin typeface="Corbel" panose="020B0503020204020204" pitchFamily="34" charset="0"/>
                <a:ea typeface="Corbel" panose="020B0503020204020204" pitchFamily="34" charset="0"/>
                <a:cs typeface="Corbel" panose="020B0503020204020204" pitchFamily="34" charset="0"/>
              </a:rPr>
              <a:t>and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C00000"/>
                </a:solidFill>
                <a:latin typeface="Corbel" panose="020B0503020204020204" pitchFamily="34" charset="0"/>
                <a:ea typeface="Corbel" panose="020B0503020204020204" pitchFamily="34" charset="0"/>
                <a:cs typeface="Corbel" panose="020B0503020204020204" pitchFamily="34" charset="0"/>
              </a:rPr>
              <a:t>scale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C00000"/>
                </a:solidFill>
                <a:latin typeface="Corbel" panose="020B0503020204020204" pitchFamily="34" charset="0"/>
                <a:ea typeface="Corbel" panose="020B0503020204020204" pitchFamily="34" charset="0"/>
                <a:cs typeface="Corbel" panose="020B0503020204020204" pitchFamily="34" charset="0"/>
              </a:rPr>
              <a:t>up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C00000"/>
                </a:solidFill>
                <a:latin typeface="Corbel" panose="020B0503020204020204" pitchFamily="34" charset="0"/>
                <a:ea typeface="Corbel" panose="020B0503020204020204" pitchFamily="34" charset="0"/>
                <a:cs typeface="Corbel" panose="020B0503020204020204" pitchFamily="34" charset="0"/>
              </a:rPr>
              <a:t>baseline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C00000"/>
                </a:solidFill>
                <a:latin typeface="Corbel" panose="020B0503020204020204" pitchFamily="34" charset="0"/>
                <a:ea typeface="Corbel" panose="020B0503020204020204" pitchFamily="34" charset="0"/>
                <a:cs typeface="Corbel" panose="020B0503020204020204" pitchFamily="34" charset="0"/>
              </a:rPr>
              <a:t>network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C00000"/>
                </a:solidFill>
                <a:latin typeface="Corbel" panose="020B0503020204020204" pitchFamily="34" charset="0"/>
                <a:ea typeface="Corbel" panose="020B0503020204020204" pitchFamily="34" charset="0"/>
                <a:cs typeface="Corbel" panose="020B0503020204020204" pitchFamily="34" charset="0"/>
              </a:rPr>
              <a:t>with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C00000"/>
                </a:solidFill>
                <a:latin typeface="Corbel" panose="020B0503020204020204" pitchFamily="34" charset="0"/>
                <a:ea typeface="Corbel" panose="020B0503020204020204" pitchFamily="34" charset="0"/>
                <a:cs typeface="Corbel" panose="020B0503020204020204" pitchFamily="34" charset="0"/>
              </a:rPr>
              <a:t>different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C00000"/>
                </a:solidFill>
                <a:latin typeface="Symbol" panose="05050102010706020507" pitchFamily="18" charset="2"/>
                <a:ea typeface="Symbol" panose="05050102010706020507" pitchFamily="18" charset="2"/>
                <a:cs typeface="Symbol" panose="05050102010706020507" pitchFamily="18" charset="2"/>
              </a:rPr>
              <a:t>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C00000"/>
                </a:solidFill>
                <a:latin typeface="Corbel" panose="020B0503020204020204" pitchFamily="34" charset="0"/>
                <a:ea typeface="Corbel" panose="020B0503020204020204" pitchFamily="34" charset="0"/>
                <a:cs typeface="Corbel" panose="020B0503020204020204" pitchFamily="34" charset="0"/>
              </a:rPr>
              <a:t>to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C00000"/>
                </a:solidFill>
                <a:latin typeface="Corbel" panose="020B0503020204020204" pitchFamily="34" charset="0"/>
                <a:ea typeface="Corbel" panose="020B0503020204020204" pitchFamily="34" charset="0"/>
                <a:cs typeface="Corbel" panose="020B0503020204020204" pitchFamily="34" charset="0"/>
              </a:rPr>
              <a:t>obtain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C00000"/>
                </a:solidFill>
                <a:latin typeface="Corbel" panose="020B0503020204020204" pitchFamily="34" charset="0"/>
                <a:ea typeface="Corbel" panose="020B0503020204020204" pitchFamily="34" charset="0"/>
                <a:cs typeface="Corbel" panose="020B0503020204020204" pitchFamily="34" charset="0"/>
              </a:rPr>
              <a:t>EfficientNet-B1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C00000"/>
                </a:solidFill>
                <a:latin typeface="Corbel" panose="020B0503020204020204" pitchFamily="34" charset="0"/>
                <a:ea typeface="Corbel" panose="020B0503020204020204" pitchFamily="34" charset="0"/>
                <a:cs typeface="Corbel" panose="020B0503020204020204" pitchFamily="34" charset="0"/>
              </a:rPr>
              <a:t>to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C00000"/>
                </a:solidFill>
                <a:latin typeface="Corbel" panose="020B0503020204020204" pitchFamily="34" charset="0"/>
                <a:ea typeface="Corbel" panose="020B0503020204020204" pitchFamily="34" charset="0"/>
                <a:cs typeface="Corbel" panose="020B0503020204020204" pitchFamily="34" charset="0"/>
              </a:rPr>
              <a:t>B7.</a:t>
            </a:r>
            <a:endParaRPr lang="en-US" altLang="en-US" dirty="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F40774-237D-4DA2-9058-F5C07EFC3737}"/>
              </a:ext>
            </a:extLst>
          </p:cNvPr>
          <p:cNvSpPr/>
          <p:nvPr/>
        </p:nvSpPr>
        <p:spPr>
          <a:xfrm>
            <a:off x="0" y="6604020"/>
            <a:ext cx="9144000" cy="3127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9C5EF5FD-8A8A-40E3-A967-EA7CCE2C7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89186" y="6570662"/>
            <a:ext cx="275239" cy="365125"/>
          </a:xfrm>
        </p:spPr>
        <p:txBody>
          <a:bodyPr/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7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5A074F-CA71-4AB0-BE26-AE89A65EFBD3}"/>
              </a:ext>
            </a:extLst>
          </p:cNvPr>
          <p:cNvSpPr/>
          <p:nvPr/>
        </p:nvSpPr>
        <p:spPr>
          <a:xfrm>
            <a:off x="6090943" y="6576401"/>
            <a:ext cx="305305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Cognitive Image Classification</a:t>
            </a:r>
            <a:endParaRPr lang="en-US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9722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CF969C-230E-441B-8F6B-C5A2ACB8B67D}"/>
              </a:ext>
            </a:extLst>
          </p:cNvPr>
          <p:cNvSpPr/>
          <p:nvPr/>
        </p:nvSpPr>
        <p:spPr>
          <a:xfrm>
            <a:off x="0" y="1115668"/>
            <a:ext cx="7788166" cy="457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D354FD-3FA9-43E3-87A3-B23BEDD79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4000"/>
                    </a14:imgEffect>
                    <a14:imgEffect>
                      <a14:colorTemperature colorTemp="6600"/>
                    </a14:imgEffect>
                    <a14:imgEffect>
                      <a14:saturation sat="400000"/>
                    </a14:imgEffect>
                    <a14:imgEffect>
                      <a14:brightnessContrast bright="1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11548" y="-1"/>
            <a:ext cx="1232452" cy="1161388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dist="50800" dir="5400000" algn="ctr" rotWithShape="0">
              <a:schemeClr val="bg1"/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2321287" y="221990"/>
            <a:ext cx="4501425" cy="7251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accent2"/>
                </a:solidFill>
              </a:rPr>
              <a:t>Sc</a:t>
            </a:r>
            <a:r>
              <a:rPr lang="en-US" sz="2400" spc="10" dirty="0">
                <a:solidFill>
                  <a:schemeClr val="accent2"/>
                </a:solidFill>
              </a:rPr>
              <a:t>a</a:t>
            </a:r>
            <a:r>
              <a:rPr lang="en-US" sz="2400" dirty="0">
                <a:solidFill>
                  <a:schemeClr val="accent2"/>
                </a:solidFill>
              </a:rPr>
              <a:t>ling</a:t>
            </a:r>
            <a:r>
              <a:rPr lang="en-US" sz="2400" spc="-370" dirty="0">
                <a:solidFill>
                  <a:schemeClr val="accent2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accent2"/>
                </a:solidFill>
              </a:rPr>
              <a:t>Up</a:t>
            </a:r>
            <a:r>
              <a:rPr lang="en-US" sz="2400" spc="-229" dirty="0">
                <a:solidFill>
                  <a:schemeClr val="accent2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accent2"/>
                </a:solidFill>
              </a:rPr>
              <a:t>Mobile</a:t>
            </a:r>
            <a:r>
              <a:rPr lang="en-US" sz="2400" spc="10" dirty="0">
                <a:solidFill>
                  <a:schemeClr val="accent2"/>
                </a:solidFill>
              </a:rPr>
              <a:t>N</a:t>
            </a:r>
            <a:r>
              <a:rPr lang="en-US" sz="2400" dirty="0">
                <a:solidFill>
                  <a:schemeClr val="accent2"/>
                </a:solidFill>
              </a:rPr>
              <a:t>ets</a:t>
            </a:r>
            <a:r>
              <a:rPr lang="en-US" sz="2400" spc="-265" dirty="0">
                <a:solidFill>
                  <a:schemeClr val="accent2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accent2"/>
                </a:solidFill>
              </a:rPr>
              <a:t>and</a:t>
            </a:r>
            <a:r>
              <a:rPr lang="en-US" sz="2400" spc="-229" dirty="0">
                <a:solidFill>
                  <a:schemeClr val="accent2"/>
                </a:solidFill>
                <a:latin typeface="Times New Roman"/>
                <a:cs typeface="Times New Roman"/>
              </a:rPr>
              <a:t> </a:t>
            </a:r>
            <a:r>
              <a:rPr lang="en-US" sz="2400" spc="-90" dirty="0">
                <a:solidFill>
                  <a:schemeClr val="accent2"/>
                </a:solidFill>
              </a:rPr>
              <a:t>R</a:t>
            </a:r>
            <a:r>
              <a:rPr lang="en-US" sz="2400" dirty="0">
                <a:solidFill>
                  <a:schemeClr val="accent2"/>
                </a:solidFill>
              </a:rPr>
              <a:t>esNets</a:t>
            </a:r>
            <a:endParaRPr lang="en-US" sz="1050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AB08ABC0-39B7-4D20-9B38-71AEA7393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48" y="1329930"/>
            <a:ext cx="7061200" cy="515277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083DBD-EA76-434E-908D-EAA0A9945FE9}"/>
              </a:ext>
            </a:extLst>
          </p:cNvPr>
          <p:cNvSpPr/>
          <p:nvPr/>
        </p:nvSpPr>
        <p:spPr>
          <a:xfrm>
            <a:off x="0" y="6604020"/>
            <a:ext cx="9144000" cy="3127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40C0330E-E641-4FF1-B9EF-71434E5F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89186" y="6570662"/>
            <a:ext cx="275239" cy="365125"/>
          </a:xfrm>
        </p:spPr>
        <p:txBody>
          <a:bodyPr/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8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99FB0F-0713-4116-946B-2D20F11EFB37}"/>
              </a:ext>
            </a:extLst>
          </p:cNvPr>
          <p:cNvSpPr/>
          <p:nvPr/>
        </p:nvSpPr>
        <p:spPr>
          <a:xfrm>
            <a:off x="6090943" y="6576401"/>
            <a:ext cx="305305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Cognitive Image Classification</a:t>
            </a:r>
            <a:endParaRPr lang="en-US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5070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905</TotalTime>
  <Words>793</Words>
  <Application>Microsoft Office PowerPoint</Application>
  <PresentationFormat>On-screen Show (4:3)</PresentationFormat>
  <Paragraphs>100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Calibri</vt:lpstr>
      <vt:lpstr>Calibri Light</vt:lpstr>
      <vt:lpstr>Corbel</vt:lpstr>
      <vt:lpstr>Helvetica Neue</vt:lpstr>
      <vt:lpstr>Roboto</vt:lpstr>
      <vt:lpstr>Segoe UI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49</cp:revision>
  <dcterms:created xsi:type="dcterms:W3CDTF">2021-05-04T17:14:25Z</dcterms:created>
  <dcterms:modified xsi:type="dcterms:W3CDTF">2021-05-12T11:22:07Z</dcterms:modified>
</cp:coreProperties>
</file>