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1" r:id="rId2"/>
    <p:sldId id="264" r:id="rId3"/>
    <p:sldId id="265" r:id="rId4"/>
    <p:sldId id="276" r:id="rId5"/>
    <p:sldId id="266" r:id="rId6"/>
    <p:sldId id="267" r:id="rId7"/>
    <p:sldId id="272" r:id="rId8"/>
    <p:sldId id="274" r:id="rId9"/>
    <p:sldId id="277" r:id="rId10"/>
    <p:sldId id="268" r:id="rId11"/>
    <p:sldId id="27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92518-DBB9-4FC0-8432-864F634BA7A6}" type="datetimeFigureOut">
              <a:rPr lang="en-US" smtClean="0"/>
              <a:t>12-May-21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BEE4C6-9D88-4962-A305-115569145986}" type="slidenum">
              <a:rPr lang="en-US" smtClean="0"/>
              <a:t>‹#›</a:t>
            </a:fld>
            <a:endParaRPr lang="en-US"/>
          </a:p>
        </p:txBody>
      </p:sp>
    </p:spTree>
    <p:extLst>
      <p:ext uri="{BB962C8B-B14F-4D97-AF65-F5344CB8AC3E}">
        <p14:creationId xmlns:p14="http://schemas.microsoft.com/office/powerpoint/2010/main" val="205657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A0B343-35B7-48B9-9B94-F4234413CE89}" type="datetime1">
              <a:rPr lang="en-US" smtClean="0"/>
              <a:t>12-May-21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DC131-6E63-416F-81F7-822C45234AA7}" type="slidenum">
              <a:rPr lang="en-US" smtClean="0"/>
              <a:t>‹#›</a:t>
            </a:fld>
            <a:endParaRPr lang="en-US"/>
          </a:p>
        </p:txBody>
      </p:sp>
    </p:spTree>
    <p:extLst>
      <p:ext uri="{BB962C8B-B14F-4D97-AF65-F5344CB8AC3E}">
        <p14:creationId xmlns:p14="http://schemas.microsoft.com/office/powerpoint/2010/main" val="2579465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EC5C5-30B5-4F27-A258-D206C3FC22DF}" type="datetime1">
              <a:rPr lang="en-US" smtClean="0"/>
              <a:t>12-May-21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DC131-6E63-416F-81F7-822C45234AA7}" type="slidenum">
              <a:rPr lang="en-US" smtClean="0"/>
              <a:t>‹#›</a:t>
            </a:fld>
            <a:endParaRPr lang="en-US"/>
          </a:p>
        </p:txBody>
      </p:sp>
    </p:spTree>
    <p:extLst>
      <p:ext uri="{BB962C8B-B14F-4D97-AF65-F5344CB8AC3E}">
        <p14:creationId xmlns:p14="http://schemas.microsoft.com/office/powerpoint/2010/main" val="28373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B90EC6-437C-4C00-A511-0EAFEA1EDC76}" type="datetime1">
              <a:rPr lang="en-US" smtClean="0"/>
              <a:t>12-May-21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DC131-6E63-416F-81F7-822C45234AA7}" type="slidenum">
              <a:rPr lang="en-US" smtClean="0"/>
              <a:t>‹#›</a:t>
            </a:fld>
            <a:endParaRPr lang="en-US"/>
          </a:p>
        </p:txBody>
      </p:sp>
    </p:spTree>
    <p:extLst>
      <p:ext uri="{BB962C8B-B14F-4D97-AF65-F5344CB8AC3E}">
        <p14:creationId xmlns:p14="http://schemas.microsoft.com/office/powerpoint/2010/main" val="42644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CF55E-BF3B-451C-9D83-CACB27DE1B58}" type="datetime1">
              <a:rPr lang="en-US" smtClean="0"/>
              <a:t>12-May-21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DC131-6E63-416F-81F7-822C45234AA7}" type="slidenum">
              <a:rPr lang="en-US" smtClean="0"/>
              <a:t>‹#›</a:t>
            </a:fld>
            <a:endParaRPr lang="en-US"/>
          </a:p>
        </p:txBody>
      </p:sp>
    </p:spTree>
    <p:extLst>
      <p:ext uri="{BB962C8B-B14F-4D97-AF65-F5344CB8AC3E}">
        <p14:creationId xmlns:p14="http://schemas.microsoft.com/office/powerpoint/2010/main" val="375382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F341A5-2B8C-4272-AF7A-E9F9931630D9}" type="datetime1">
              <a:rPr lang="en-US" smtClean="0"/>
              <a:t>12-May-21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DC131-6E63-416F-81F7-822C45234AA7}" type="slidenum">
              <a:rPr lang="en-US" smtClean="0"/>
              <a:t>‹#›</a:t>
            </a:fld>
            <a:endParaRPr lang="en-US"/>
          </a:p>
        </p:txBody>
      </p:sp>
    </p:spTree>
    <p:extLst>
      <p:ext uri="{BB962C8B-B14F-4D97-AF65-F5344CB8AC3E}">
        <p14:creationId xmlns:p14="http://schemas.microsoft.com/office/powerpoint/2010/main" val="3282665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02B431-9FAD-4F41-8479-A23F239857BE}" type="datetime1">
              <a:rPr lang="en-US" smtClean="0"/>
              <a:t>12-May-21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DC131-6E63-416F-81F7-822C45234AA7}" type="slidenum">
              <a:rPr lang="en-US" smtClean="0"/>
              <a:t>‹#›</a:t>
            </a:fld>
            <a:endParaRPr lang="en-US"/>
          </a:p>
        </p:txBody>
      </p:sp>
    </p:spTree>
    <p:extLst>
      <p:ext uri="{BB962C8B-B14F-4D97-AF65-F5344CB8AC3E}">
        <p14:creationId xmlns:p14="http://schemas.microsoft.com/office/powerpoint/2010/main" val="912950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8D7063-C376-456E-A55D-1DEC4E378AF3}" type="datetime1">
              <a:rPr lang="en-US" smtClean="0"/>
              <a:t>12-May-21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DC131-6E63-416F-81F7-822C45234AA7}" type="slidenum">
              <a:rPr lang="en-US" smtClean="0"/>
              <a:t>‹#›</a:t>
            </a:fld>
            <a:endParaRPr lang="en-US"/>
          </a:p>
        </p:txBody>
      </p:sp>
    </p:spTree>
    <p:extLst>
      <p:ext uri="{BB962C8B-B14F-4D97-AF65-F5344CB8AC3E}">
        <p14:creationId xmlns:p14="http://schemas.microsoft.com/office/powerpoint/2010/main" val="966000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44C28F-7B2D-4319-88F2-3034401978FE}" type="datetime1">
              <a:rPr lang="en-US" smtClean="0"/>
              <a:t>12-May-21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FDC131-6E63-416F-81F7-822C45234AA7}" type="slidenum">
              <a:rPr lang="en-US" smtClean="0"/>
              <a:t>‹#›</a:t>
            </a:fld>
            <a:endParaRPr lang="en-US"/>
          </a:p>
        </p:txBody>
      </p:sp>
    </p:spTree>
    <p:extLst>
      <p:ext uri="{BB962C8B-B14F-4D97-AF65-F5344CB8AC3E}">
        <p14:creationId xmlns:p14="http://schemas.microsoft.com/office/powerpoint/2010/main" val="1637461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3265A-641E-4DAE-BEFD-85336247918E}" type="datetime1">
              <a:rPr lang="en-US" smtClean="0"/>
              <a:t>12-May-21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FDC131-6E63-416F-81F7-822C45234AA7}" type="slidenum">
              <a:rPr lang="en-US" smtClean="0"/>
              <a:t>‹#›</a:t>
            </a:fld>
            <a:endParaRPr lang="en-US"/>
          </a:p>
        </p:txBody>
      </p:sp>
    </p:spTree>
    <p:extLst>
      <p:ext uri="{BB962C8B-B14F-4D97-AF65-F5344CB8AC3E}">
        <p14:creationId xmlns:p14="http://schemas.microsoft.com/office/powerpoint/2010/main" val="427881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248C9F-EA42-473C-BFCD-E50CBB3BE6C5}" type="datetime1">
              <a:rPr lang="en-US" smtClean="0"/>
              <a:t>12-May-21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DC131-6E63-416F-81F7-822C45234AA7}" type="slidenum">
              <a:rPr lang="en-US" smtClean="0"/>
              <a:t>‹#›</a:t>
            </a:fld>
            <a:endParaRPr lang="en-US"/>
          </a:p>
        </p:txBody>
      </p:sp>
    </p:spTree>
    <p:extLst>
      <p:ext uri="{BB962C8B-B14F-4D97-AF65-F5344CB8AC3E}">
        <p14:creationId xmlns:p14="http://schemas.microsoft.com/office/powerpoint/2010/main" val="111294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1FAF0E-4AC2-4142-9185-33E29BE2BF70}" type="datetime1">
              <a:rPr lang="en-US" smtClean="0"/>
              <a:t>12-May-21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DC131-6E63-416F-81F7-822C45234AA7}" type="slidenum">
              <a:rPr lang="en-US" smtClean="0"/>
              <a:t>‹#›</a:t>
            </a:fld>
            <a:endParaRPr lang="en-US"/>
          </a:p>
        </p:txBody>
      </p:sp>
    </p:spTree>
    <p:extLst>
      <p:ext uri="{BB962C8B-B14F-4D97-AF65-F5344CB8AC3E}">
        <p14:creationId xmlns:p14="http://schemas.microsoft.com/office/powerpoint/2010/main" val="231008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88676-5F56-4775-9B08-7E7BF5ADDE7C}" type="datetime1">
              <a:rPr lang="en-US" smtClean="0"/>
              <a:t>12-May-21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DC131-6E63-416F-81F7-822C45234AA7}" type="slidenum">
              <a:rPr lang="en-US" smtClean="0"/>
              <a:t>‹#›</a:t>
            </a:fld>
            <a:endParaRPr lang="en-US"/>
          </a:p>
        </p:txBody>
      </p:sp>
    </p:spTree>
    <p:extLst>
      <p:ext uri="{BB962C8B-B14F-4D97-AF65-F5344CB8AC3E}">
        <p14:creationId xmlns:p14="http://schemas.microsoft.com/office/powerpoint/2010/main" val="596632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8D354FD-3FA9-43E3-87A3-B23BEDD79B9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colorTemperature colorTemp="6600"/>
                    </a14:imgEffect>
                    <a14:imgEffect>
                      <a14:saturation sat="400000"/>
                    </a14:imgEffect>
                    <a14:imgEffect>
                      <a14:brightnessContrast bright="14000"/>
                    </a14:imgEffect>
                  </a14:imgLayer>
                </a14:imgProps>
              </a:ext>
            </a:extLst>
          </a:blip>
          <a:stretch>
            <a:fillRect/>
          </a:stretch>
        </p:blipFill>
        <p:spPr>
          <a:xfrm>
            <a:off x="2812259" y="1842223"/>
            <a:ext cx="3519482" cy="3173553"/>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dist="50800" dir="5400000" algn="ctr" rotWithShape="0">
              <a:schemeClr val="bg1"/>
            </a:outerShdw>
          </a:effectLst>
        </p:spPr>
      </p:pic>
      <p:sp>
        <p:nvSpPr>
          <p:cNvPr id="2" name="Rectangle 1"/>
          <p:cNvSpPr/>
          <p:nvPr/>
        </p:nvSpPr>
        <p:spPr>
          <a:xfrm>
            <a:off x="959525" y="917631"/>
            <a:ext cx="7525406" cy="584775"/>
          </a:xfrm>
          <a:prstGeom prst="rect">
            <a:avLst/>
          </a:prstGeom>
          <a:noFill/>
        </p:spPr>
        <p:txBody>
          <a:bodyPr wrap="square" lIns="91440" tIns="45720" rIns="91440" bIns="45720">
            <a:spAutoFit/>
          </a:bodyPr>
          <a:lstStyle/>
          <a:p>
            <a:pPr algn="ctr"/>
            <a:r>
              <a:rPr lang="en-US" sz="3200" b="1" dirty="0">
                <a:ln w="6600">
                  <a:solidFill>
                    <a:schemeClr val="accent2"/>
                  </a:solidFill>
                  <a:prstDash val="solid"/>
                </a:ln>
                <a:solidFill>
                  <a:srgbClr val="FFFFFF"/>
                </a:solidFill>
                <a:effectLst>
                  <a:outerShdw dist="38100" dir="2700000" algn="tl" rotWithShape="0">
                    <a:schemeClr val="accent2"/>
                  </a:outerShdw>
                </a:effectLst>
              </a:rPr>
              <a:t>Cognitive Computing and It’s Applications</a:t>
            </a:r>
            <a:endParaRPr lang="en-US" sz="3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extBox 6"/>
          <p:cNvSpPr txBox="1"/>
          <p:nvPr/>
        </p:nvSpPr>
        <p:spPr>
          <a:xfrm>
            <a:off x="1175216" y="5617203"/>
            <a:ext cx="7525406" cy="923330"/>
          </a:xfrm>
          <a:prstGeom prst="rect">
            <a:avLst/>
          </a:prstGeom>
          <a:noFill/>
        </p:spPr>
        <p:txBody>
          <a:bodyPr wrap="square" rtlCol="0">
            <a:spAutoFit/>
          </a:bodyPr>
          <a:lstStyle/>
          <a:p>
            <a:r>
              <a:rPr lang="en-US" dirty="0"/>
              <a:t>		    			</a:t>
            </a:r>
            <a:r>
              <a:rPr lang="en-US" b="1" dirty="0">
                <a:solidFill>
                  <a:schemeClr val="accent2">
                    <a:lumMod val="75000"/>
                  </a:schemeClr>
                </a:solidFill>
              </a:rPr>
              <a:t>Sai Kumar Dandla </a:t>
            </a:r>
          </a:p>
          <a:p>
            <a:r>
              <a:rPr lang="en-US" b="1" dirty="0">
                <a:effectLst>
                  <a:outerShdw blurRad="38100" dist="38100" dir="2700000" algn="tl">
                    <a:srgbClr val="000000">
                      <a:alpha val="43137"/>
                    </a:srgbClr>
                  </a:outerShdw>
                </a:effectLst>
              </a:rPr>
              <a:t>IBM certified DS Professional | Google Certified Tensor flow Developer</a:t>
            </a:r>
          </a:p>
          <a:p>
            <a:r>
              <a:rPr lang="en-US" b="1" dirty="0">
                <a:effectLst>
                  <a:outerShdw blurRad="38100" dist="38100" dir="2700000" algn="tl">
                    <a:srgbClr val="000000">
                      <a:alpha val="43137"/>
                    </a:srgbClr>
                  </a:outerShdw>
                </a:effectLst>
              </a:rPr>
              <a:t>      AI Researcher, DRDO Young Scientist Lab-Cognitive Technologies</a:t>
            </a:r>
          </a:p>
        </p:txBody>
      </p:sp>
    </p:spTree>
    <p:extLst>
      <p:ext uri="{BB962C8B-B14F-4D97-AF65-F5344CB8AC3E}">
        <p14:creationId xmlns:p14="http://schemas.microsoft.com/office/powerpoint/2010/main" val="4071778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F969C-230E-441B-8F6B-C5A2ACB8B67D}"/>
              </a:ext>
            </a:extLst>
          </p:cNvPr>
          <p:cNvSpPr/>
          <p:nvPr/>
        </p:nvSpPr>
        <p:spPr>
          <a:xfrm>
            <a:off x="0" y="1115668"/>
            <a:ext cx="7788166" cy="4571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5D81D-DCD0-4E26-82D4-4C00705ED246}"/>
              </a:ext>
            </a:extLst>
          </p:cNvPr>
          <p:cNvSpPr/>
          <p:nvPr/>
        </p:nvSpPr>
        <p:spPr>
          <a:xfrm>
            <a:off x="0" y="6604020"/>
            <a:ext cx="9144000" cy="31275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8D354FD-3FA9-43E3-87A3-B23BEDD79B9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colorTemperature colorTemp="6600"/>
                    </a14:imgEffect>
                    <a14:imgEffect>
                      <a14:saturation sat="400000"/>
                    </a14:imgEffect>
                    <a14:imgEffect>
                      <a14:brightnessContrast bright="14000"/>
                    </a14:imgEffect>
                  </a14:imgLayer>
                </a14:imgProps>
              </a:ext>
            </a:extLst>
          </a:blip>
          <a:stretch>
            <a:fillRect/>
          </a:stretch>
        </p:blipFill>
        <p:spPr>
          <a:xfrm>
            <a:off x="7911548" y="-1"/>
            <a:ext cx="1232452" cy="1161388"/>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dist="50800" dir="5400000" algn="ctr" rotWithShape="0">
              <a:schemeClr val="bg1"/>
            </a:outerShdw>
          </a:effectLst>
        </p:spPr>
      </p:pic>
      <p:sp>
        <p:nvSpPr>
          <p:cNvPr id="2" name="Rectangle 1"/>
          <p:cNvSpPr/>
          <p:nvPr/>
        </p:nvSpPr>
        <p:spPr>
          <a:xfrm>
            <a:off x="3930869" y="6528425"/>
            <a:ext cx="6285186"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Cognitive Computing and It’s Applications</a:t>
            </a:r>
            <a:endParaRPr lang="en-US"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Slide Number Placeholder 2"/>
          <p:cNvSpPr>
            <a:spLocks noGrp="1"/>
          </p:cNvSpPr>
          <p:nvPr>
            <p:ph type="sldNum" sz="quarter" idx="12"/>
          </p:nvPr>
        </p:nvSpPr>
        <p:spPr>
          <a:xfrm>
            <a:off x="189186" y="6570662"/>
            <a:ext cx="275239" cy="365125"/>
          </a:xfrm>
        </p:spPr>
        <p:txBody>
          <a:bodyPr/>
          <a:lstStyle/>
          <a:p>
            <a:r>
              <a:rPr lang="en-US" sz="1400" dirty="0">
                <a:solidFill>
                  <a:schemeClr val="accent6">
                    <a:lumMod val="50000"/>
                  </a:schemeClr>
                </a:solidFill>
              </a:rPr>
              <a:t>9</a:t>
            </a:r>
            <a:endParaRPr lang="en-US" dirty="0">
              <a:solidFill>
                <a:schemeClr val="accent6">
                  <a:lumMod val="50000"/>
                </a:schemeClr>
              </a:solidFill>
            </a:endParaRPr>
          </a:p>
        </p:txBody>
      </p:sp>
      <p:sp>
        <p:nvSpPr>
          <p:cNvPr id="7" name="Rectangle 6"/>
          <p:cNvSpPr/>
          <p:nvPr/>
        </p:nvSpPr>
        <p:spPr>
          <a:xfrm>
            <a:off x="189186" y="346227"/>
            <a:ext cx="5969877" cy="769441"/>
          </a:xfrm>
          <a:prstGeom prst="rect">
            <a:avLst/>
          </a:prstGeom>
        </p:spPr>
        <p:txBody>
          <a:bodyPr wrap="square">
            <a:spAutoFit/>
          </a:bodyPr>
          <a:lstStyle/>
          <a:p>
            <a:pPr>
              <a:lnSpc>
                <a:spcPct val="200000"/>
              </a:lnSpc>
            </a:pPr>
            <a:r>
              <a:rPr lang="en-US" sz="2200" dirty="0">
                <a:solidFill>
                  <a:schemeClr val="accent2">
                    <a:lumMod val="75000"/>
                  </a:schemeClr>
                </a:solidFill>
                <a:latin typeface="Segoe UI" panose="020B0502040204020203" pitchFamily="34" charset="0"/>
                <a:cs typeface="Segoe UI" panose="020B0502040204020203" pitchFamily="34" charset="0"/>
              </a:rPr>
              <a:t>Cognitive Engineering Systems </a:t>
            </a:r>
          </a:p>
        </p:txBody>
      </p:sp>
      <p:sp>
        <p:nvSpPr>
          <p:cNvPr id="10" name="Rectangle 9"/>
          <p:cNvSpPr/>
          <p:nvPr/>
        </p:nvSpPr>
        <p:spPr>
          <a:xfrm>
            <a:off x="326805" y="1679686"/>
            <a:ext cx="4456388" cy="1169551"/>
          </a:xfrm>
          <a:prstGeom prst="rect">
            <a:avLst/>
          </a:prstGeom>
        </p:spPr>
        <p:txBody>
          <a:bodyPr wrap="square">
            <a:spAutoFit/>
          </a:bodyPr>
          <a:lstStyle/>
          <a:p>
            <a:pPr algn="just"/>
            <a:r>
              <a:rPr lang="en-US" sz="1400" b="1" dirty="0"/>
              <a:t>Cognitive Radio </a:t>
            </a:r>
            <a:r>
              <a:rPr lang="en-US" sz="1400" dirty="0"/>
              <a:t>is a concept introduced to attack the upcoming spectrum crunch issue. Cognitive Radio users are unlicensed users who find unused licensed spectrum dynamically for its own use without causing any interference to licensed users.</a:t>
            </a:r>
            <a:endParaRPr lang="en-US" sz="1100" dirty="0"/>
          </a:p>
        </p:txBody>
      </p:sp>
      <p:sp>
        <p:nvSpPr>
          <p:cNvPr id="11" name="Rectangle 10"/>
          <p:cNvSpPr/>
          <p:nvPr/>
        </p:nvSpPr>
        <p:spPr>
          <a:xfrm>
            <a:off x="189186" y="1235430"/>
            <a:ext cx="1847814" cy="400110"/>
          </a:xfrm>
          <a:prstGeom prst="rect">
            <a:avLst/>
          </a:prstGeom>
        </p:spPr>
        <p:txBody>
          <a:bodyPr wrap="none">
            <a:spAutoFit/>
          </a:bodyPr>
          <a:lstStyle/>
          <a:p>
            <a:r>
              <a:rPr lang="en-US" sz="2000" b="1" dirty="0">
                <a:solidFill>
                  <a:schemeClr val="accent6">
                    <a:lumMod val="75000"/>
                  </a:schemeClr>
                </a:solidFill>
              </a:rPr>
              <a:t>Cognitive Radio</a:t>
            </a:r>
            <a:endParaRPr lang="en-US" sz="2000" dirty="0">
              <a:solidFill>
                <a:schemeClr val="accent6">
                  <a:lumMod val="75000"/>
                </a:schemeClr>
              </a:solidFill>
            </a:endParaRPr>
          </a:p>
        </p:txBody>
      </p:sp>
      <p:sp>
        <p:nvSpPr>
          <p:cNvPr id="13" name="Rectangle 12"/>
          <p:cNvSpPr/>
          <p:nvPr/>
        </p:nvSpPr>
        <p:spPr>
          <a:xfrm>
            <a:off x="189186" y="3167573"/>
            <a:ext cx="4771695" cy="400110"/>
          </a:xfrm>
          <a:prstGeom prst="rect">
            <a:avLst/>
          </a:prstGeom>
        </p:spPr>
        <p:txBody>
          <a:bodyPr wrap="square">
            <a:spAutoFit/>
          </a:bodyPr>
          <a:lstStyle/>
          <a:p>
            <a:r>
              <a:rPr lang="en-US" sz="2000" b="1" dirty="0">
                <a:solidFill>
                  <a:schemeClr val="accent6">
                    <a:lumMod val="75000"/>
                  </a:schemeClr>
                </a:solidFill>
              </a:rPr>
              <a:t>Cognitive Robotics</a:t>
            </a:r>
            <a:endParaRPr lang="en-US" sz="2000" b="1" i="0" dirty="0">
              <a:solidFill>
                <a:schemeClr val="accent6">
                  <a:lumMod val="75000"/>
                </a:schemeClr>
              </a:solidFill>
              <a:effectLst/>
            </a:endParaRPr>
          </a:p>
        </p:txBody>
      </p:sp>
      <p:sp>
        <p:nvSpPr>
          <p:cNvPr id="16" name="Rectangle 15"/>
          <p:cNvSpPr/>
          <p:nvPr/>
        </p:nvSpPr>
        <p:spPr>
          <a:xfrm>
            <a:off x="253233" y="3798058"/>
            <a:ext cx="4603532" cy="1815882"/>
          </a:xfrm>
          <a:prstGeom prst="rect">
            <a:avLst/>
          </a:prstGeom>
        </p:spPr>
        <p:txBody>
          <a:bodyPr wrap="square">
            <a:spAutoFit/>
          </a:bodyPr>
          <a:lstStyle/>
          <a:p>
            <a:pPr algn="just"/>
            <a:r>
              <a:rPr lang="en-US" sz="1400" b="1" dirty="0"/>
              <a:t>Cognitive Robotics </a:t>
            </a:r>
            <a:r>
              <a:rPr lang="en-US" sz="1400" dirty="0"/>
              <a:t>is an emerging field of robotics , which will continue to evolve for the years to come. The field of cognitive robotics generally comprises the design and use of robots with human-like intelligence in perception, motor control and high-level cognition. To realize cognitive robots many overlapping disciplines are needed, e. g. robotics, artificial intelligence, cognitive science, neuroscience, biology, philosophy, psychology, and cybernetics.</a:t>
            </a:r>
            <a:endParaRPr lang="en-US" sz="1100" dirty="0"/>
          </a:p>
        </p:txBody>
      </p:sp>
      <p:pic>
        <p:nvPicPr>
          <p:cNvPr id="1028" name="Picture 4" descr="Cognitive Radio (CR) Technology - Wipr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1904" y="1235430"/>
            <a:ext cx="3699641" cy="22600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obots Gain Cognitive Capabilities | Automation Worl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8285" y="3495477"/>
            <a:ext cx="3709713" cy="2782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60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fade">
                                      <p:cBhvr>
                                        <p:cTn id="19" dur="1000"/>
                                        <p:tgtEl>
                                          <p:spTgt spid="1028"/>
                                        </p:tgtEl>
                                      </p:cBhvr>
                                    </p:animEffect>
                                    <p:anim calcmode="lin" valueType="num">
                                      <p:cBhvr>
                                        <p:cTn id="20" dur="1000" fill="hold"/>
                                        <p:tgtEl>
                                          <p:spTgt spid="1028"/>
                                        </p:tgtEl>
                                        <p:attrNameLst>
                                          <p:attrName>ppt_x</p:attrName>
                                        </p:attrNameLst>
                                      </p:cBhvr>
                                      <p:tavLst>
                                        <p:tav tm="0">
                                          <p:val>
                                            <p:strVal val="#ppt_x"/>
                                          </p:val>
                                        </p:tav>
                                        <p:tav tm="100000">
                                          <p:val>
                                            <p:strVal val="#ppt_x"/>
                                          </p:val>
                                        </p:tav>
                                      </p:tavLst>
                                    </p:anim>
                                    <p:anim calcmode="lin" valueType="num">
                                      <p:cBhvr>
                                        <p:cTn id="21"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ppt_x"/>
                                          </p:val>
                                        </p:tav>
                                        <p:tav tm="100000">
                                          <p:val>
                                            <p:strVal val="#ppt_x"/>
                                          </p:val>
                                        </p:tav>
                                      </p:tavLst>
                                    </p:anim>
                                    <p:anim calcmode="lin" valueType="num">
                                      <p:cBhvr additive="base">
                                        <p:cTn id="3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030"/>
                                        </p:tgtEl>
                                        <p:attrNameLst>
                                          <p:attrName>style.visibility</p:attrName>
                                        </p:attrNameLst>
                                      </p:cBhvr>
                                      <p:to>
                                        <p:strVal val="visible"/>
                                      </p:to>
                                    </p:set>
                                    <p:animEffect transition="in" filter="fade">
                                      <p:cBhvr>
                                        <p:cTn id="38" dur="1000"/>
                                        <p:tgtEl>
                                          <p:spTgt spid="1030"/>
                                        </p:tgtEl>
                                      </p:cBhvr>
                                    </p:animEffect>
                                    <p:anim calcmode="lin" valueType="num">
                                      <p:cBhvr>
                                        <p:cTn id="39" dur="1000" fill="hold"/>
                                        <p:tgtEl>
                                          <p:spTgt spid="1030"/>
                                        </p:tgtEl>
                                        <p:attrNameLst>
                                          <p:attrName>ppt_x</p:attrName>
                                        </p:attrNameLst>
                                      </p:cBhvr>
                                      <p:tavLst>
                                        <p:tav tm="0">
                                          <p:val>
                                            <p:strVal val="#ppt_x"/>
                                          </p:val>
                                        </p:tav>
                                        <p:tav tm="100000">
                                          <p:val>
                                            <p:strVal val="#ppt_x"/>
                                          </p:val>
                                        </p:tav>
                                      </p:tavLst>
                                    </p:anim>
                                    <p:anim calcmode="lin" valueType="num">
                                      <p:cBhvr>
                                        <p:cTn id="40"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F969C-230E-441B-8F6B-C5A2ACB8B67D}"/>
              </a:ext>
            </a:extLst>
          </p:cNvPr>
          <p:cNvSpPr/>
          <p:nvPr/>
        </p:nvSpPr>
        <p:spPr>
          <a:xfrm>
            <a:off x="0" y="1115668"/>
            <a:ext cx="7788166" cy="4571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5D81D-DCD0-4E26-82D4-4C00705ED246}"/>
              </a:ext>
            </a:extLst>
          </p:cNvPr>
          <p:cNvSpPr/>
          <p:nvPr/>
        </p:nvSpPr>
        <p:spPr>
          <a:xfrm>
            <a:off x="0" y="6604020"/>
            <a:ext cx="9144000" cy="31275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8D354FD-3FA9-43E3-87A3-B23BEDD79B9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colorTemperature colorTemp="6600"/>
                    </a14:imgEffect>
                    <a14:imgEffect>
                      <a14:saturation sat="400000"/>
                    </a14:imgEffect>
                    <a14:imgEffect>
                      <a14:brightnessContrast bright="14000"/>
                    </a14:imgEffect>
                  </a14:imgLayer>
                </a14:imgProps>
              </a:ext>
            </a:extLst>
          </a:blip>
          <a:stretch>
            <a:fillRect/>
          </a:stretch>
        </p:blipFill>
        <p:spPr>
          <a:xfrm>
            <a:off x="7911548" y="-1"/>
            <a:ext cx="1232452" cy="1161388"/>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dist="50800" dir="5400000" algn="ctr" rotWithShape="0">
              <a:schemeClr val="bg1"/>
            </a:outerShdw>
          </a:effectLst>
        </p:spPr>
      </p:pic>
      <p:sp>
        <p:nvSpPr>
          <p:cNvPr id="2" name="Rectangle 1"/>
          <p:cNvSpPr/>
          <p:nvPr/>
        </p:nvSpPr>
        <p:spPr>
          <a:xfrm>
            <a:off x="3930869" y="6528425"/>
            <a:ext cx="6285186"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Cognitive Computing and It’s Applications</a:t>
            </a:r>
            <a:endParaRPr lang="en-US"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Slide Number Placeholder 2"/>
          <p:cNvSpPr>
            <a:spLocks noGrp="1"/>
          </p:cNvSpPr>
          <p:nvPr>
            <p:ph type="sldNum" sz="quarter" idx="12"/>
          </p:nvPr>
        </p:nvSpPr>
        <p:spPr>
          <a:xfrm>
            <a:off x="189187" y="6570662"/>
            <a:ext cx="433665" cy="365125"/>
          </a:xfrm>
        </p:spPr>
        <p:txBody>
          <a:bodyPr/>
          <a:lstStyle/>
          <a:p>
            <a:r>
              <a:rPr lang="en-US" sz="1400" dirty="0">
                <a:solidFill>
                  <a:schemeClr val="accent6">
                    <a:lumMod val="50000"/>
                  </a:schemeClr>
                </a:solidFill>
              </a:rPr>
              <a:t>10</a:t>
            </a:r>
            <a:endParaRPr lang="en-US" dirty="0">
              <a:solidFill>
                <a:schemeClr val="accent6">
                  <a:lumMod val="50000"/>
                </a:schemeClr>
              </a:solidFill>
            </a:endParaRPr>
          </a:p>
        </p:txBody>
      </p:sp>
      <p:sp>
        <p:nvSpPr>
          <p:cNvPr id="7" name="Rectangle 6"/>
          <p:cNvSpPr/>
          <p:nvPr/>
        </p:nvSpPr>
        <p:spPr>
          <a:xfrm>
            <a:off x="189186" y="413843"/>
            <a:ext cx="1407437" cy="664028"/>
          </a:xfrm>
          <a:prstGeom prst="rect">
            <a:avLst/>
          </a:prstGeom>
        </p:spPr>
        <p:txBody>
          <a:bodyPr wrap="none">
            <a:spAutoFit/>
          </a:bodyPr>
          <a:lstStyle/>
          <a:p>
            <a:pPr>
              <a:lnSpc>
                <a:spcPct val="200000"/>
              </a:lnSpc>
            </a:pPr>
            <a:r>
              <a:rPr lang="en-US" sz="2200" dirty="0">
                <a:solidFill>
                  <a:schemeClr val="accent2">
                    <a:lumMod val="75000"/>
                  </a:schemeClr>
                </a:solidFill>
                <a:latin typeface="Segoe UI" panose="020B0502040204020203" pitchFamily="34" charset="0"/>
                <a:cs typeface="Segoe UI" panose="020B0502040204020203" pitchFamily="34" charset="0"/>
              </a:rPr>
              <a:t>Reference</a:t>
            </a:r>
          </a:p>
        </p:txBody>
      </p:sp>
      <p:sp>
        <p:nvSpPr>
          <p:cNvPr id="8" name="Rectangle 7"/>
          <p:cNvSpPr/>
          <p:nvPr/>
        </p:nvSpPr>
        <p:spPr>
          <a:xfrm>
            <a:off x="464425" y="1572510"/>
            <a:ext cx="8156028" cy="523220"/>
          </a:xfrm>
          <a:prstGeom prst="rect">
            <a:avLst/>
          </a:prstGeom>
        </p:spPr>
        <p:txBody>
          <a:bodyPr wrap="square">
            <a:spAutoFit/>
          </a:bodyPr>
          <a:lstStyle/>
          <a:p>
            <a:r>
              <a:rPr lang="en-US" sz="1400" dirty="0">
                <a:latin typeface="arial" panose="020B0604020202020204" pitchFamily="34" charset="0"/>
              </a:rPr>
              <a:t>1. Cognitive Computing: A new era - IBM</a:t>
            </a:r>
          </a:p>
          <a:p>
            <a:r>
              <a:rPr lang="en-US" sz="1400" dirty="0">
                <a:solidFill>
                  <a:srgbClr val="4D5156"/>
                </a:solidFill>
                <a:latin typeface="arial" panose="020B0604020202020204" pitchFamily="34" charset="0"/>
              </a:rPr>
              <a:t>Dr. John E. Kelly III. Senior Vice President,. Cognitive Solutions and IBM Research. UBS AI</a:t>
            </a:r>
            <a:endParaRPr lang="en-US" sz="1400" b="0" i="0" dirty="0">
              <a:solidFill>
                <a:srgbClr val="4D5156"/>
              </a:solidFill>
              <a:effectLst/>
              <a:latin typeface="arial" panose="020B0604020202020204" pitchFamily="34" charset="0"/>
            </a:endParaRPr>
          </a:p>
        </p:txBody>
      </p:sp>
      <p:sp>
        <p:nvSpPr>
          <p:cNvPr id="10" name="Rectangle 9"/>
          <p:cNvSpPr/>
          <p:nvPr/>
        </p:nvSpPr>
        <p:spPr>
          <a:xfrm>
            <a:off x="464424" y="2171325"/>
            <a:ext cx="7039961" cy="523220"/>
          </a:xfrm>
          <a:prstGeom prst="rect">
            <a:avLst/>
          </a:prstGeom>
        </p:spPr>
        <p:txBody>
          <a:bodyPr wrap="square">
            <a:spAutoFit/>
          </a:bodyPr>
          <a:lstStyle/>
          <a:p>
            <a:r>
              <a:rPr lang="en-US" sz="1400" dirty="0">
                <a:solidFill>
                  <a:srgbClr val="111111"/>
                </a:solidFill>
                <a:latin typeface="Roboto"/>
              </a:rPr>
              <a:t>2. Potential of Cognitive Computing and Cognitive Systems</a:t>
            </a:r>
            <a:endParaRPr lang="en-US" b="0" i="0" dirty="0">
              <a:solidFill>
                <a:srgbClr val="111111"/>
              </a:solidFill>
              <a:effectLst/>
              <a:latin typeface="Roboto"/>
            </a:endParaRPr>
          </a:p>
          <a:p>
            <a:r>
              <a:rPr lang="en-US" sz="1400" dirty="0"/>
              <a:t>Ahmed K. Noor, Old Dominion University</a:t>
            </a:r>
          </a:p>
        </p:txBody>
      </p:sp>
      <p:sp>
        <p:nvSpPr>
          <p:cNvPr id="11" name="Rectangle 10"/>
          <p:cNvSpPr/>
          <p:nvPr/>
        </p:nvSpPr>
        <p:spPr>
          <a:xfrm>
            <a:off x="464424" y="2822371"/>
            <a:ext cx="5904245" cy="738664"/>
          </a:xfrm>
          <a:prstGeom prst="rect">
            <a:avLst/>
          </a:prstGeom>
        </p:spPr>
        <p:txBody>
          <a:bodyPr wrap="none">
            <a:spAutoFit/>
          </a:bodyPr>
          <a:lstStyle/>
          <a:p>
            <a:r>
              <a:rPr lang="en-US" sz="1400" dirty="0"/>
              <a:t>3. AI / Cognitive Computing Trend Report, 2017</a:t>
            </a:r>
          </a:p>
          <a:p>
            <a:r>
              <a:rPr lang="en-US" sz="1400" dirty="0"/>
              <a:t>Andrew Onda, Manager – Cognitive Solutions, Market Development &amp; Insights</a:t>
            </a:r>
          </a:p>
          <a:p>
            <a:endParaRPr lang="en-US" sz="1400" dirty="0"/>
          </a:p>
        </p:txBody>
      </p:sp>
      <p:sp>
        <p:nvSpPr>
          <p:cNvPr id="12" name="Rectangle 11"/>
          <p:cNvSpPr/>
          <p:nvPr/>
        </p:nvSpPr>
        <p:spPr>
          <a:xfrm>
            <a:off x="464424" y="3551210"/>
            <a:ext cx="6808735" cy="523220"/>
          </a:xfrm>
          <a:prstGeom prst="rect">
            <a:avLst/>
          </a:prstGeom>
        </p:spPr>
        <p:txBody>
          <a:bodyPr wrap="square">
            <a:spAutoFit/>
          </a:bodyPr>
          <a:lstStyle/>
          <a:p>
            <a:r>
              <a:rPr lang="en-US" sz="1400" dirty="0">
                <a:solidFill>
                  <a:srgbClr val="000000"/>
                </a:solidFill>
              </a:rPr>
              <a:t>4. Kelly J. E., Hamm S., Smart machines: IBM’s Watson and the era of cognitive computing,</a:t>
            </a:r>
          </a:p>
          <a:p>
            <a:r>
              <a:rPr lang="en-US" sz="1400" dirty="0">
                <a:solidFill>
                  <a:srgbClr val="000000"/>
                </a:solidFill>
              </a:rPr>
              <a:t>Columbia University Press, New York, 2013, </a:t>
            </a:r>
            <a:endParaRPr lang="en-US" sz="1400" b="0" i="0" dirty="0">
              <a:solidFill>
                <a:srgbClr val="000000"/>
              </a:solidFill>
              <a:effectLst/>
            </a:endParaRPr>
          </a:p>
        </p:txBody>
      </p:sp>
    </p:spTree>
    <p:extLst>
      <p:ext uri="{BB962C8B-B14F-4D97-AF65-F5344CB8AC3E}">
        <p14:creationId xmlns:p14="http://schemas.microsoft.com/office/powerpoint/2010/main" val="996711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F969C-230E-441B-8F6B-C5A2ACB8B67D}"/>
              </a:ext>
            </a:extLst>
          </p:cNvPr>
          <p:cNvSpPr/>
          <p:nvPr/>
        </p:nvSpPr>
        <p:spPr>
          <a:xfrm>
            <a:off x="0" y="1115668"/>
            <a:ext cx="7788166" cy="4571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5D81D-DCD0-4E26-82D4-4C00705ED246}"/>
              </a:ext>
            </a:extLst>
          </p:cNvPr>
          <p:cNvSpPr/>
          <p:nvPr/>
        </p:nvSpPr>
        <p:spPr>
          <a:xfrm>
            <a:off x="0" y="6585005"/>
            <a:ext cx="9144000" cy="31275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8D354FD-3FA9-43E3-87A3-B23BEDD79B9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colorTemperature colorTemp="6600"/>
                    </a14:imgEffect>
                    <a14:imgEffect>
                      <a14:saturation sat="400000"/>
                    </a14:imgEffect>
                    <a14:imgEffect>
                      <a14:brightnessContrast bright="14000"/>
                    </a14:imgEffect>
                  </a14:imgLayer>
                </a14:imgProps>
              </a:ext>
            </a:extLst>
          </a:blip>
          <a:stretch>
            <a:fillRect/>
          </a:stretch>
        </p:blipFill>
        <p:spPr>
          <a:xfrm>
            <a:off x="7911548" y="-1"/>
            <a:ext cx="1232452" cy="1161388"/>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dist="50800" dir="5400000" algn="ctr" rotWithShape="0">
              <a:schemeClr val="bg1"/>
            </a:outerShdw>
          </a:effectLst>
        </p:spPr>
      </p:pic>
      <p:sp>
        <p:nvSpPr>
          <p:cNvPr id="2" name="Rectangle 1"/>
          <p:cNvSpPr/>
          <p:nvPr/>
        </p:nvSpPr>
        <p:spPr>
          <a:xfrm>
            <a:off x="3930869" y="6528425"/>
            <a:ext cx="6285186"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Cognitive Computing and It’s Applications</a:t>
            </a:r>
            <a:endParaRPr lang="en-US"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TextBox 5">
            <a:extLst>
              <a:ext uri="{FF2B5EF4-FFF2-40B4-BE49-F238E27FC236}">
                <a16:creationId xmlns:a16="http://schemas.microsoft.com/office/drawing/2014/main" id="{82FAA73A-E660-4E64-93AC-FDB05A3CF74E}"/>
              </a:ext>
            </a:extLst>
          </p:cNvPr>
          <p:cNvSpPr txBox="1"/>
          <p:nvPr/>
        </p:nvSpPr>
        <p:spPr>
          <a:xfrm>
            <a:off x="398464" y="1237137"/>
            <a:ext cx="7368680" cy="4708981"/>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en-US" sz="2400" dirty="0">
                <a:latin typeface="Segoe UI" panose="020B0502040204020203" pitchFamily="34" charset="0"/>
                <a:cs typeface="Segoe UI" panose="020B0502040204020203" pitchFamily="34" charset="0"/>
              </a:rPr>
              <a:t> </a:t>
            </a:r>
            <a:r>
              <a:rPr lang="en-US" dirty="0">
                <a:latin typeface="Segoe UI" panose="020B0502040204020203" pitchFamily="34" charset="0"/>
                <a:ea typeface="Tahoma" panose="020B0604030504040204" pitchFamily="34" charset="0"/>
                <a:cs typeface="Segoe UI" panose="020B0502040204020203" pitchFamily="34" charset="0"/>
              </a:rPr>
              <a:t>Introduction </a:t>
            </a:r>
          </a:p>
          <a:p>
            <a:pPr marL="285750" indent="-285750">
              <a:lnSpc>
                <a:spcPct val="200000"/>
              </a:lnSpc>
              <a:buFont typeface="Wingdings" panose="05000000000000000000" pitchFamily="2" charset="2"/>
              <a:buChar char="Ø"/>
            </a:pPr>
            <a:r>
              <a:rPr lang="en-US" dirty="0">
                <a:latin typeface="Segoe UI" panose="020B0502040204020203" pitchFamily="34" charset="0"/>
                <a:ea typeface="Tahoma" panose="020B0604030504040204" pitchFamily="34" charset="0"/>
                <a:cs typeface="Segoe UI" panose="020B0502040204020203" pitchFamily="34" charset="0"/>
              </a:rPr>
              <a:t>New era of cognitive computing</a:t>
            </a:r>
            <a:endParaRPr lang="en-US" sz="2400" dirty="0">
              <a:latin typeface="Segoe UI" panose="020B0502040204020203" pitchFamily="34" charset="0"/>
              <a:ea typeface="Tahoma" panose="020B0604030504040204" pitchFamily="34" charset="0"/>
              <a:cs typeface="Segoe UI" panose="020B0502040204020203" pitchFamily="34" charset="0"/>
            </a:endParaRPr>
          </a:p>
          <a:p>
            <a:pPr marL="285750" indent="-285750">
              <a:lnSpc>
                <a:spcPct val="200000"/>
              </a:lnSpc>
              <a:buFont typeface="Wingdings" panose="05000000000000000000" pitchFamily="2" charset="2"/>
              <a:buChar char="Ø"/>
            </a:pPr>
            <a:r>
              <a:rPr lang="en-US" dirty="0">
                <a:latin typeface="Segoe UI" panose="020B0502040204020203" pitchFamily="34" charset="0"/>
                <a:ea typeface="Microsoft YaHei" panose="020B0503020204020204" pitchFamily="34" charset="-122"/>
                <a:cs typeface="Segoe UI" panose="020B0502040204020203" pitchFamily="34" charset="0"/>
              </a:rPr>
              <a:t>Definition</a:t>
            </a:r>
            <a:r>
              <a:rPr lang="en-US" sz="240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and </a:t>
            </a:r>
            <a:r>
              <a:rPr lang="en-US" dirty="0">
                <a:latin typeface="Segoe UI" panose="020B0502040204020203" pitchFamily="34" charset="0"/>
                <a:ea typeface="Verdana" panose="020B0604030504040204" pitchFamily="34" charset="0"/>
                <a:cs typeface="Segoe UI" panose="020B0502040204020203" pitchFamily="34" charset="0"/>
              </a:rPr>
              <a:t>characteristics</a:t>
            </a:r>
            <a:r>
              <a:rPr lang="en-US" dirty="0">
                <a:latin typeface="Segoe UI" panose="020B0502040204020203" pitchFamily="34" charset="0"/>
                <a:cs typeface="Segoe UI" panose="020B0502040204020203" pitchFamily="34" charset="0"/>
              </a:rPr>
              <a:t> of cognitive computing</a:t>
            </a:r>
          </a:p>
          <a:p>
            <a:pPr marL="285750" indent="-285750">
              <a:lnSpc>
                <a:spcPct val="200000"/>
              </a:lnSpc>
              <a:buFont typeface="Wingdings" panose="05000000000000000000" pitchFamily="2" charset="2"/>
              <a:buChar char="Ø"/>
            </a:pPr>
            <a:r>
              <a:rPr lang="en-US" dirty="0">
                <a:latin typeface="Segoe UI" panose="020B0502040204020203" pitchFamily="34" charset="0"/>
                <a:cs typeface="Segoe UI" panose="020B0502040204020203" pitchFamily="34" charset="0"/>
              </a:rPr>
              <a:t>Top Challenges to Adoption of Cognitive Computing</a:t>
            </a:r>
            <a:endParaRPr lang="en-US"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a:p>
            <a:pPr marL="285750" indent="-285750">
              <a:lnSpc>
                <a:spcPct val="200000"/>
              </a:lnSpc>
              <a:buFont typeface="Wingdings" panose="05000000000000000000" pitchFamily="2" charset="2"/>
              <a:buChar char="Ø"/>
            </a:pPr>
            <a:r>
              <a:rPr lang="en-US" dirty="0">
                <a:latin typeface="Segoe UI" panose="020B0502040204020203" pitchFamily="34" charset="0"/>
                <a:cs typeface="Segoe UI" panose="020B0502040204020203" pitchFamily="34" charset="0"/>
              </a:rPr>
              <a:t>Cognitive Computing - Trends </a:t>
            </a:r>
          </a:p>
          <a:p>
            <a:pPr marL="285750" indent="-285750">
              <a:lnSpc>
                <a:spcPct val="200000"/>
              </a:lnSpc>
              <a:buFont typeface="Wingdings" panose="05000000000000000000" pitchFamily="2" charset="2"/>
              <a:buChar char="Ø"/>
            </a:pPr>
            <a:r>
              <a:rPr lang="en-US" dirty="0">
                <a:latin typeface="Segoe UI" panose="020B0502040204020203" pitchFamily="34" charset="0"/>
                <a:cs typeface="Segoe UI" panose="020B0502040204020203" pitchFamily="34" charset="0"/>
              </a:rPr>
              <a:t>Cognitive Engineering Systems </a:t>
            </a:r>
          </a:p>
          <a:p>
            <a:pPr marL="285750" indent="-285750">
              <a:lnSpc>
                <a:spcPct val="200000"/>
              </a:lnSpc>
              <a:buFont typeface="Wingdings" panose="05000000000000000000" pitchFamily="2" charset="2"/>
              <a:buChar char="Ø"/>
            </a:pPr>
            <a:r>
              <a:rPr lang="en-US" dirty="0">
                <a:latin typeface="Segoe UI" panose="020B0502040204020203" pitchFamily="34" charset="0"/>
                <a:cs typeface="Segoe UI" panose="020B0502040204020203" pitchFamily="34" charset="0"/>
              </a:rPr>
              <a:t>Reference</a:t>
            </a:r>
          </a:p>
          <a:p>
            <a:endParaRPr lang="en-US" sz="2400" dirty="0">
              <a:latin typeface="Segoe UI" panose="020B0502040204020203" pitchFamily="34" charset="0"/>
              <a:cs typeface="Segoe UI" panose="020B0502040204020203" pitchFamily="34" charset="0"/>
            </a:endParaRPr>
          </a:p>
        </p:txBody>
      </p:sp>
      <p:sp>
        <p:nvSpPr>
          <p:cNvPr id="7" name="Rectangle 6"/>
          <p:cNvSpPr/>
          <p:nvPr/>
        </p:nvSpPr>
        <p:spPr>
          <a:xfrm>
            <a:off x="122426" y="6556715"/>
            <a:ext cx="276038" cy="307777"/>
          </a:xfrm>
          <a:prstGeom prst="rect">
            <a:avLst/>
          </a:prstGeom>
        </p:spPr>
        <p:txBody>
          <a:bodyPr wrap="none">
            <a:spAutoFit/>
          </a:bodyPr>
          <a:lstStyle/>
          <a:p>
            <a:r>
              <a:rPr lang="en-US" sz="1400" dirty="0">
                <a:solidFill>
                  <a:schemeClr val="accent6">
                    <a:lumMod val="50000"/>
                  </a:schemeClr>
                </a:solidFill>
              </a:rPr>
              <a:t>1</a:t>
            </a:r>
          </a:p>
        </p:txBody>
      </p:sp>
      <p:sp>
        <p:nvSpPr>
          <p:cNvPr id="8" name="Rectangle 7"/>
          <p:cNvSpPr/>
          <p:nvPr/>
        </p:nvSpPr>
        <p:spPr>
          <a:xfrm>
            <a:off x="398464" y="455143"/>
            <a:ext cx="1927091" cy="584775"/>
          </a:xfrm>
          <a:prstGeom prst="rect">
            <a:avLst/>
          </a:prstGeom>
          <a:noFill/>
        </p:spPr>
        <p:txBody>
          <a:bodyPr wrap="square" lIns="91440" tIns="45720" rIns="91440" bIns="45720">
            <a:spAutoFit/>
          </a:bodyPr>
          <a:lstStyle/>
          <a:p>
            <a:pPr algn="ctr"/>
            <a:r>
              <a:rPr lang="en-US" sz="3200" dirty="0">
                <a:ln w="0"/>
                <a:solidFill>
                  <a:schemeClr val="accent2">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Agenda</a:t>
            </a:r>
            <a:endParaRPr lang="en-US" sz="3200" b="0" cap="none" spc="0" dirty="0">
              <a:ln w="0"/>
              <a:solidFill>
                <a:schemeClr val="accent2">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4698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5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5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5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5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5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5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5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F969C-230E-441B-8F6B-C5A2ACB8B67D}"/>
              </a:ext>
            </a:extLst>
          </p:cNvPr>
          <p:cNvSpPr/>
          <p:nvPr/>
        </p:nvSpPr>
        <p:spPr>
          <a:xfrm>
            <a:off x="0" y="1115668"/>
            <a:ext cx="7788166" cy="4571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5D81D-DCD0-4E26-82D4-4C00705ED246}"/>
              </a:ext>
            </a:extLst>
          </p:cNvPr>
          <p:cNvSpPr/>
          <p:nvPr/>
        </p:nvSpPr>
        <p:spPr>
          <a:xfrm>
            <a:off x="0" y="6604020"/>
            <a:ext cx="9144000" cy="31275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8D354FD-3FA9-43E3-87A3-B23BEDD79B9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colorTemperature colorTemp="6600"/>
                    </a14:imgEffect>
                    <a14:imgEffect>
                      <a14:saturation sat="400000"/>
                    </a14:imgEffect>
                    <a14:imgEffect>
                      <a14:brightnessContrast bright="14000"/>
                    </a14:imgEffect>
                  </a14:imgLayer>
                </a14:imgProps>
              </a:ext>
            </a:extLst>
          </a:blip>
          <a:stretch>
            <a:fillRect/>
          </a:stretch>
        </p:blipFill>
        <p:spPr>
          <a:xfrm>
            <a:off x="7911548" y="-1"/>
            <a:ext cx="1232452" cy="1161388"/>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dist="50800" dir="5400000" algn="ctr" rotWithShape="0">
              <a:schemeClr val="bg1"/>
            </a:outerShdw>
          </a:effectLst>
        </p:spPr>
      </p:pic>
      <p:sp>
        <p:nvSpPr>
          <p:cNvPr id="2" name="Rectangle 1"/>
          <p:cNvSpPr/>
          <p:nvPr/>
        </p:nvSpPr>
        <p:spPr>
          <a:xfrm>
            <a:off x="3930869" y="6528425"/>
            <a:ext cx="6285186"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Cognitive Computing and It’s Applications</a:t>
            </a:r>
            <a:endParaRPr lang="en-US"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Slide Number Placeholder 2"/>
          <p:cNvSpPr>
            <a:spLocks noGrp="1"/>
          </p:cNvSpPr>
          <p:nvPr>
            <p:ph type="sldNum" sz="quarter" idx="12"/>
          </p:nvPr>
        </p:nvSpPr>
        <p:spPr>
          <a:xfrm>
            <a:off x="189186" y="6570662"/>
            <a:ext cx="275239" cy="365125"/>
          </a:xfrm>
        </p:spPr>
        <p:txBody>
          <a:bodyPr/>
          <a:lstStyle/>
          <a:p>
            <a:r>
              <a:rPr lang="en-US" sz="1400" dirty="0">
                <a:solidFill>
                  <a:schemeClr val="accent6">
                    <a:lumMod val="50000"/>
                  </a:schemeClr>
                </a:solidFill>
              </a:rPr>
              <a:t>2</a:t>
            </a:r>
            <a:endParaRPr lang="en-US" dirty="0">
              <a:solidFill>
                <a:schemeClr val="accent6">
                  <a:lumMod val="50000"/>
                </a:schemeClr>
              </a:solidFill>
            </a:endParaRPr>
          </a:p>
        </p:txBody>
      </p:sp>
      <p:sp>
        <p:nvSpPr>
          <p:cNvPr id="8" name="Rectangle 7"/>
          <p:cNvSpPr/>
          <p:nvPr/>
        </p:nvSpPr>
        <p:spPr>
          <a:xfrm>
            <a:off x="189186" y="561147"/>
            <a:ext cx="1723036" cy="430887"/>
          </a:xfrm>
          <a:prstGeom prst="rect">
            <a:avLst/>
          </a:prstGeom>
        </p:spPr>
        <p:txBody>
          <a:bodyPr wrap="none">
            <a:spAutoFit/>
          </a:bodyPr>
          <a:lstStyle/>
          <a:p>
            <a:r>
              <a:rPr lang="en-US" sz="2200" dirty="0">
                <a:ln w="0"/>
                <a:solidFill>
                  <a:srgbClr val="ED7D31">
                    <a:lumMod val="75000"/>
                  </a:srgbClr>
                </a:solidFill>
                <a:latin typeface="Segoe UI" panose="020B0502040204020203" pitchFamily="34" charset="0"/>
                <a:cs typeface="Segoe UI" panose="020B0502040204020203" pitchFamily="34" charset="0"/>
              </a:rPr>
              <a:t>Introduction</a:t>
            </a:r>
            <a:endParaRPr lang="en-US" sz="2200" dirty="0"/>
          </a:p>
        </p:txBody>
      </p:sp>
      <p:sp>
        <p:nvSpPr>
          <p:cNvPr id="10" name="TextBox 9">
            <a:extLst>
              <a:ext uri="{FF2B5EF4-FFF2-40B4-BE49-F238E27FC236}">
                <a16:creationId xmlns:a16="http://schemas.microsoft.com/office/drawing/2014/main" id="{37E2A954-38BB-478E-A64D-CAE454BAFD87}"/>
              </a:ext>
            </a:extLst>
          </p:cNvPr>
          <p:cNvSpPr txBox="1"/>
          <p:nvPr/>
        </p:nvSpPr>
        <p:spPr>
          <a:xfrm>
            <a:off x="326805" y="2579424"/>
            <a:ext cx="4836445" cy="2862322"/>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dirty="0"/>
              <a:t>The Cognitive is the mental action to learning and acquiring through thought, experience, and the senses .</a:t>
            </a:r>
          </a:p>
          <a:p>
            <a:pPr marL="285750" indent="-285750" algn="just">
              <a:lnSpc>
                <a:spcPct val="150000"/>
              </a:lnSpc>
              <a:buFont typeface="Wingdings" panose="05000000000000000000" pitchFamily="2" charset="2"/>
              <a:buChar char="§"/>
            </a:pPr>
            <a:r>
              <a:rPr lang="en-US" dirty="0"/>
              <a:t>Cognitive computing involves the systems that can analyze , memorize ,processing to mimic the way the human brain works. </a:t>
            </a:r>
          </a:p>
          <a:p>
            <a:endParaRPr lang="en-US" dirty="0"/>
          </a:p>
        </p:txBody>
      </p:sp>
      <p:sp>
        <p:nvSpPr>
          <p:cNvPr id="14" name="TextBox 13">
            <a:extLst>
              <a:ext uri="{FF2B5EF4-FFF2-40B4-BE49-F238E27FC236}">
                <a16:creationId xmlns:a16="http://schemas.microsoft.com/office/drawing/2014/main" id="{D8C4D4AA-9D28-4C76-870C-6B98CF190D7D}"/>
              </a:ext>
            </a:extLst>
          </p:cNvPr>
          <p:cNvSpPr txBox="1"/>
          <p:nvPr/>
        </p:nvSpPr>
        <p:spPr>
          <a:xfrm>
            <a:off x="326805" y="1474619"/>
            <a:ext cx="8322365"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just"/>
            <a:r>
              <a:rPr lang="en-US" dirty="0"/>
              <a:t>The goal of cognitive computing is to create automated IT systems that are capable of solving problems without requiring human assistance</a:t>
            </a:r>
          </a:p>
        </p:txBody>
      </p:sp>
      <p:pic>
        <p:nvPicPr>
          <p:cNvPr id="16" name="Picture 15">
            <a:extLst>
              <a:ext uri="{FF2B5EF4-FFF2-40B4-BE49-F238E27FC236}">
                <a16:creationId xmlns:a16="http://schemas.microsoft.com/office/drawing/2014/main" id="{82DB2D17-4609-405D-9527-6502E8A2A131}"/>
              </a:ext>
            </a:extLst>
          </p:cNvPr>
          <p:cNvPicPr>
            <a:picLocks noChangeAspect="1"/>
          </p:cNvPicPr>
          <p:nvPr/>
        </p:nvPicPr>
        <p:blipFill>
          <a:blip r:embed="rId5"/>
          <a:stretch>
            <a:fillRect/>
          </a:stretch>
        </p:blipFill>
        <p:spPr>
          <a:xfrm>
            <a:off x="5486400" y="2434182"/>
            <a:ext cx="3538330" cy="3622526"/>
          </a:xfrm>
          <a:prstGeom prst="rect">
            <a:avLst/>
          </a:prstGeom>
        </p:spPr>
      </p:pic>
    </p:spTree>
    <p:extLst>
      <p:ext uri="{BB962C8B-B14F-4D97-AF65-F5344CB8AC3E}">
        <p14:creationId xmlns:p14="http://schemas.microsoft.com/office/powerpoint/2010/main" val="16981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F969C-230E-441B-8F6B-C5A2ACB8B67D}"/>
              </a:ext>
            </a:extLst>
          </p:cNvPr>
          <p:cNvSpPr/>
          <p:nvPr/>
        </p:nvSpPr>
        <p:spPr>
          <a:xfrm>
            <a:off x="0" y="1115668"/>
            <a:ext cx="7788166" cy="4571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5D81D-DCD0-4E26-82D4-4C00705ED246}"/>
              </a:ext>
            </a:extLst>
          </p:cNvPr>
          <p:cNvSpPr/>
          <p:nvPr/>
        </p:nvSpPr>
        <p:spPr>
          <a:xfrm>
            <a:off x="0" y="6604020"/>
            <a:ext cx="9144000" cy="31275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8D354FD-3FA9-43E3-87A3-B23BEDD79B9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colorTemperature colorTemp="6600"/>
                    </a14:imgEffect>
                    <a14:imgEffect>
                      <a14:saturation sat="400000"/>
                    </a14:imgEffect>
                    <a14:imgEffect>
                      <a14:brightnessContrast bright="14000"/>
                    </a14:imgEffect>
                  </a14:imgLayer>
                </a14:imgProps>
              </a:ext>
            </a:extLst>
          </a:blip>
          <a:stretch>
            <a:fillRect/>
          </a:stretch>
        </p:blipFill>
        <p:spPr>
          <a:xfrm>
            <a:off x="7911548" y="-1"/>
            <a:ext cx="1232452" cy="1161388"/>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dist="50800" dir="5400000" algn="ctr" rotWithShape="0">
              <a:schemeClr val="bg1"/>
            </a:outerShdw>
          </a:effectLst>
        </p:spPr>
      </p:pic>
      <p:sp>
        <p:nvSpPr>
          <p:cNvPr id="2" name="Rectangle 1"/>
          <p:cNvSpPr/>
          <p:nvPr/>
        </p:nvSpPr>
        <p:spPr>
          <a:xfrm>
            <a:off x="3930869" y="6528425"/>
            <a:ext cx="6285186"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Cognitive Computing and It’s Applications</a:t>
            </a:r>
            <a:endParaRPr lang="en-US"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Slide Number Placeholder 2"/>
          <p:cNvSpPr>
            <a:spLocks noGrp="1"/>
          </p:cNvSpPr>
          <p:nvPr>
            <p:ph type="sldNum" sz="quarter" idx="12"/>
          </p:nvPr>
        </p:nvSpPr>
        <p:spPr>
          <a:xfrm>
            <a:off x="189186" y="6570662"/>
            <a:ext cx="275239" cy="365125"/>
          </a:xfrm>
        </p:spPr>
        <p:txBody>
          <a:bodyPr/>
          <a:lstStyle/>
          <a:p>
            <a:r>
              <a:rPr lang="en-US" sz="1400" dirty="0">
                <a:solidFill>
                  <a:schemeClr val="accent6">
                    <a:lumMod val="50000"/>
                  </a:schemeClr>
                </a:solidFill>
              </a:rPr>
              <a:t>3</a:t>
            </a:r>
            <a:endParaRPr lang="en-US" dirty="0">
              <a:solidFill>
                <a:schemeClr val="accent6">
                  <a:lumMod val="50000"/>
                </a:schemeClr>
              </a:solidFill>
            </a:endParaRPr>
          </a:p>
        </p:txBody>
      </p:sp>
      <p:sp>
        <p:nvSpPr>
          <p:cNvPr id="8" name="Rectangle 7"/>
          <p:cNvSpPr/>
          <p:nvPr/>
        </p:nvSpPr>
        <p:spPr>
          <a:xfrm>
            <a:off x="189186" y="561147"/>
            <a:ext cx="4270400" cy="430887"/>
          </a:xfrm>
          <a:prstGeom prst="rect">
            <a:avLst/>
          </a:prstGeom>
        </p:spPr>
        <p:txBody>
          <a:bodyPr wrap="none">
            <a:spAutoFit/>
          </a:bodyPr>
          <a:lstStyle/>
          <a:p>
            <a:r>
              <a:rPr lang="en-US" sz="2200" dirty="0">
                <a:ln w="0"/>
                <a:solidFill>
                  <a:srgbClr val="ED7D31">
                    <a:lumMod val="75000"/>
                  </a:srgbClr>
                </a:solidFill>
                <a:latin typeface="Segoe UI" panose="020B0502040204020203" pitchFamily="34" charset="0"/>
                <a:cs typeface="Segoe UI" panose="020B0502040204020203" pitchFamily="34" charset="0"/>
              </a:rPr>
              <a:t>New Era of Cognitive Computing</a:t>
            </a:r>
            <a:endParaRPr lang="en-US" sz="2200" dirty="0"/>
          </a:p>
        </p:txBody>
      </p:sp>
      <p:pic>
        <p:nvPicPr>
          <p:cNvPr id="7" name="Picture 6"/>
          <p:cNvPicPr>
            <a:picLocks noChangeAspect="1"/>
          </p:cNvPicPr>
          <p:nvPr/>
        </p:nvPicPr>
        <p:blipFill>
          <a:blip r:embed="rId5"/>
          <a:stretch>
            <a:fillRect/>
          </a:stretch>
        </p:blipFill>
        <p:spPr>
          <a:xfrm>
            <a:off x="464426" y="2858365"/>
            <a:ext cx="7478682" cy="3205969"/>
          </a:xfrm>
          <a:prstGeom prst="rect">
            <a:avLst/>
          </a:prstGeom>
        </p:spPr>
      </p:pic>
      <p:sp>
        <p:nvSpPr>
          <p:cNvPr id="11" name="Rectangle 10"/>
          <p:cNvSpPr/>
          <p:nvPr/>
        </p:nvSpPr>
        <p:spPr>
          <a:xfrm>
            <a:off x="464425" y="1389407"/>
            <a:ext cx="7478682" cy="95410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n-US" sz="1400" dirty="0"/>
              <a:t>Cognitive technology is different; it accelerates, enhances and scales human expertise to solve more complex problems by understanding language and interacting more naturally with humans. It can reason to find patterns and form hypotheses, making considered arguments and scenarios planning. </a:t>
            </a:r>
            <a:r>
              <a:rPr lang="en-US" sz="1400" dirty="0">
                <a:solidFill>
                  <a:srgbClr val="424242"/>
                </a:solidFill>
              </a:rPr>
              <a:t>A good example of a cognitive computing system is </a:t>
            </a:r>
            <a:r>
              <a:rPr lang="en-US" sz="1400" dirty="0"/>
              <a:t>IBM’s</a:t>
            </a:r>
            <a:r>
              <a:rPr lang="en-US" sz="1400" u="sng" dirty="0"/>
              <a:t> </a:t>
            </a:r>
            <a:r>
              <a:rPr lang="en-US" sz="1400" dirty="0"/>
              <a:t>Watson</a:t>
            </a:r>
            <a:endParaRPr lang="en-US" sz="1400" u="sng" dirty="0"/>
          </a:p>
        </p:txBody>
      </p:sp>
    </p:spTree>
    <p:extLst>
      <p:ext uri="{BB962C8B-B14F-4D97-AF65-F5344CB8AC3E}">
        <p14:creationId xmlns:p14="http://schemas.microsoft.com/office/powerpoint/2010/main" val="58105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F969C-230E-441B-8F6B-C5A2ACB8B67D}"/>
              </a:ext>
            </a:extLst>
          </p:cNvPr>
          <p:cNvSpPr/>
          <p:nvPr/>
        </p:nvSpPr>
        <p:spPr>
          <a:xfrm>
            <a:off x="0" y="1115668"/>
            <a:ext cx="7788166" cy="4571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5D81D-DCD0-4E26-82D4-4C00705ED246}"/>
              </a:ext>
            </a:extLst>
          </p:cNvPr>
          <p:cNvSpPr/>
          <p:nvPr/>
        </p:nvSpPr>
        <p:spPr>
          <a:xfrm>
            <a:off x="0" y="6604020"/>
            <a:ext cx="9144000" cy="31275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8D354FD-3FA9-43E3-87A3-B23BEDD79B9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colorTemperature colorTemp="6600"/>
                    </a14:imgEffect>
                    <a14:imgEffect>
                      <a14:saturation sat="400000"/>
                    </a14:imgEffect>
                    <a14:imgEffect>
                      <a14:brightnessContrast bright="14000"/>
                    </a14:imgEffect>
                  </a14:imgLayer>
                </a14:imgProps>
              </a:ext>
            </a:extLst>
          </a:blip>
          <a:stretch>
            <a:fillRect/>
          </a:stretch>
        </p:blipFill>
        <p:spPr>
          <a:xfrm>
            <a:off x="7911548" y="-1"/>
            <a:ext cx="1232452" cy="1161388"/>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dist="50800" dir="5400000" algn="ctr" rotWithShape="0">
              <a:schemeClr val="bg1"/>
            </a:outerShdw>
          </a:effectLst>
        </p:spPr>
      </p:pic>
      <p:sp>
        <p:nvSpPr>
          <p:cNvPr id="2" name="Rectangle 1"/>
          <p:cNvSpPr/>
          <p:nvPr/>
        </p:nvSpPr>
        <p:spPr>
          <a:xfrm>
            <a:off x="3930869" y="6528425"/>
            <a:ext cx="6285186"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Cognitive Computing and It’s Applications</a:t>
            </a:r>
            <a:endParaRPr lang="en-US"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Slide Number Placeholder 2"/>
          <p:cNvSpPr>
            <a:spLocks noGrp="1"/>
          </p:cNvSpPr>
          <p:nvPr>
            <p:ph type="sldNum" sz="quarter" idx="12"/>
          </p:nvPr>
        </p:nvSpPr>
        <p:spPr>
          <a:xfrm>
            <a:off x="189186" y="6570662"/>
            <a:ext cx="275239" cy="365125"/>
          </a:xfrm>
        </p:spPr>
        <p:txBody>
          <a:bodyPr/>
          <a:lstStyle/>
          <a:p>
            <a:r>
              <a:rPr lang="en-US" sz="1400" dirty="0">
                <a:solidFill>
                  <a:schemeClr val="accent6">
                    <a:lumMod val="50000"/>
                  </a:schemeClr>
                </a:solidFill>
              </a:rPr>
              <a:t>4</a:t>
            </a:r>
            <a:endParaRPr lang="en-US" dirty="0">
              <a:solidFill>
                <a:schemeClr val="accent6">
                  <a:lumMod val="50000"/>
                </a:schemeClr>
              </a:solidFill>
            </a:endParaRPr>
          </a:p>
        </p:txBody>
      </p:sp>
      <p:sp>
        <p:nvSpPr>
          <p:cNvPr id="7" name="Rectangle 6"/>
          <p:cNvSpPr/>
          <p:nvPr/>
        </p:nvSpPr>
        <p:spPr>
          <a:xfrm>
            <a:off x="189186" y="346227"/>
            <a:ext cx="5802696" cy="664028"/>
          </a:xfrm>
          <a:prstGeom prst="rect">
            <a:avLst/>
          </a:prstGeom>
        </p:spPr>
        <p:txBody>
          <a:bodyPr wrap="square">
            <a:spAutoFit/>
          </a:bodyPr>
          <a:lstStyle/>
          <a:p>
            <a:pPr>
              <a:lnSpc>
                <a:spcPct val="200000"/>
              </a:lnSpc>
            </a:pPr>
            <a:r>
              <a:rPr lang="en-US" sz="2200" dirty="0">
                <a:solidFill>
                  <a:schemeClr val="accent2">
                    <a:lumMod val="75000"/>
                  </a:schemeClr>
                </a:solidFill>
                <a:latin typeface="Segoe UI" panose="020B0502040204020203" pitchFamily="34" charset="0"/>
                <a:ea typeface="Microsoft YaHei" panose="020B0503020204020204" pitchFamily="34" charset="-122"/>
                <a:cs typeface="Segoe UI" panose="020B0502040204020203" pitchFamily="34" charset="0"/>
              </a:rPr>
              <a:t>Definition of </a:t>
            </a:r>
            <a:r>
              <a:rPr lang="en-US" sz="2200" dirty="0">
                <a:solidFill>
                  <a:schemeClr val="accent2">
                    <a:lumMod val="75000"/>
                  </a:schemeClr>
                </a:solidFill>
                <a:latin typeface="Segoe UI" panose="020B0502040204020203" pitchFamily="34" charset="0"/>
                <a:cs typeface="Segoe UI" panose="020B0502040204020203" pitchFamily="34" charset="0"/>
              </a:rPr>
              <a:t>cognitive computing</a:t>
            </a:r>
          </a:p>
        </p:txBody>
      </p:sp>
      <p:sp>
        <p:nvSpPr>
          <p:cNvPr id="10" name="Rectangle 9"/>
          <p:cNvSpPr/>
          <p:nvPr/>
        </p:nvSpPr>
        <p:spPr>
          <a:xfrm>
            <a:off x="326805" y="1572510"/>
            <a:ext cx="8420229" cy="120032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n-US" dirty="0"/>
              <a:t>‘’Cognitive computing is quickly emerging as a transformative technology that enables organizations to gain business advantage. This shift to systems that can reason and learn is especially germane to the bottom line; the cognitive era is here in large part because it makes practical business sense.” </a:t>
            </a:r>
            <a:r>
              <a:rPr lang="en-US" i="1" dirty="0"/>
              <a:t> </a:t>
            </a:r>
            <a:r>
              <a:rPr lang="en-US" dirty="0">
                <a:solidFill>
                  <a:schemeClr val="accent2"/>
                </a:solidFill>
              </a:rPr>
              <a:t>- IBM</a:t>
            </a:r>
            <a:endParaRPr lang="en-US" sz="2400" u="sng" dirty="0">
              <a:solidFill>
                <a:schemeClr val="accent2"/>
              </a:solidFill>
            </a:endParaRPr>
          </a:p>
        </p:txBody>
      </p:sp>
      <p:sp>
        <p:nvSpPr>
          <p:cNvPr id="11" name="TextBox 10">
            <a:extLst>
              <a:ext uri="{FF2B5EF4-FFF2-40B4-BE49-F238E27FC236}">
                <a16:creationId xmlns:a16="http://schemas.microsoft.com/office/drawing/2014/main" id="{0C7D4822-A193-4EBF-91F1-4835F6CD6C1C}"/>
              </a:ext>
            </a:extLst>
          </p:cNvPr>
          <p:cNvSpPr txBox="1"/>
          <p:nvPr/>
        </p:nvSpPr>
        <p:spPr>
          <a:xfrm>
            <a:off x="326805" y="3130070"/>
            <a:ext cx="8335618" cy="1711366"/>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dirty="0"/>
              <a:t> The basic idea behind this type of computing is that to develop the computer systems (include hardware and software) who interacts with human like humans. </a:t>
            </a:r>
          </a:p>
          <a:p>
            <a:pPr marL="285750" indent="-285750" algn="just">
              <a:lnSpc>
                <a:spcPct val="150000"/>
              </a:lnSpc>
              <a:buFont typeface="Wingdings" panose="05000000000000000000" pitchFamily="2" charset="2"/>
              <a:buChar char="§"/>
            </a:pPr>
            <a:r>
              <a:rPr lang="en-US" dirty="0"/>
              <a:t>These computer can recognize ,understand ,analyze and take out the best possible result as or near about the human brain.</a:t>
            </a:r>
          </a:p>
        </p:txBody>
      </p:sp>
    </p:spTree>
    <p:extLst>
      <p:ext uri="{BB962C8B-B14F-4D97-AF65-F5344CB8AC3E}">
        <p14:creationId xmlns:p14="http://schemas.microsoft.com/office/powerpoint/2010/main" val="38516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F969C-230E-441B-8F6B-C5A2ACB8B67D}"/>
              </a:ext>
            </a:extLst>
          </p:cNvPr>
          <p:cNvSpPr/>
          <p:nvPr/>
        </p:nvSpPr>
        <p:spPr>
          <a:xfrm>
            <a:off x="0" y="1115668"/>
            <a:ext cx="7788166" cy="4571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5D81D-DCD0-4E26-82D4-4C00705ED246}"/>
              </a:ext>
            </a:extLst>
          </p:cNvPr>
          <p:cNvSpPr/>
          <p:nvPr/>
        </p:nvSpPr>
        <p:spPr>
          <a:xfrm>
            <a:off x="0" y="6604020"/>
            <a:ext cx="9144000" cy="31275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8D354FD-3FA9-43E3-87A3-B23BEDD79B9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colorTemperature colorTemp="6600"/>
                    </a14:imgEffect>
                    <a14:imgEffect>
                      <a14:saturation sat="400000"/>
                    </a14:imgEffect>
                    <a14:imgEffect>
                      <a14:brightnessContrast bright="14000"/>
                    </a14:imgEffect>
                  </a14:imgLayer>
                </a14:imgProps>
              </a:ext>
            </a:extLst>
          </a:blip>
          <a:stretch>
            <a:fillRect/>
          </a:stretch>
        </p:blipFill>
        <p:spPr>
          <a:xfrm>
            <a:off x="7911548" y="-1"/>
            <a:ext cx="1232452" cy="1161388"/>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dist="50800" dir="5400000" algn="ctr" rotWithShape="0">
              <a:schemeClr val="bg1"/>
            </a:outerShdw>
          </a:effectLst>
        </p:spPr>
      </p:pic>
      <p:sp>
        <p:nvSpPr>
          <p:cNvPr id="2" name="Rectangle 1"/>
          <p:cNvSpPr/>
          <p:nvPr/>
        </p:nvSpPr>
        <p:spPr>
          <a:xfrm>
            <a:off x="3930869" y="6528425"/>
            <a:ext cx="6285186"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Cognitive Computing and It’s Applications</a:t>
            </a:r>
            <a:endParaRPr lang="en-US"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Slide Number Placeholder 2"/>
          <p:cNvSpPr>
            <a:spLocks noGrp="1"/>
          </p:cNvSpPr>
          <p:nvPr>
            <p:ph type="sldNum" sz="quarter" idx="12"/>
          </p:nvPr>
        </p:nvSpPr>
        <p:spPr>
          <a:xfrm>
            <a:off x="189186" y="6570662"/>
            <a:ext cx="275239" cy="365125"/>
          </a:xfrm>
        </p:spPr>
        <p:txBody>
          <a:bodyPr/>
          <a:lstStyle/>
          <a:p>
            <a:r>
              <a:rPr lang="en-US" sz="1400" dirty="0">
                <a:solidFill>
                  <a:schemeClr val="accent6">
                    <a:lumMod val="50000"/>
                  </a:schemeClr>
                </a:solidFill>
              </a:rPr>
              <a:t>5</a:t>
            </a:r>
            <a:endParaRPr lang="en-US" dirty="0">
              <a:solidFill>
                <a:schemeClr val="accent6">
                  <a:lumMod val="50000"/>
                </a:schemeClr>
              </a:solidFill>
            </a:endParaRPr>
          </a:p>
        </p:txBody>
      </p:sp>
      <p:sp>
        <p:nvSpPr>
          <p:cNvPr id="7" name="Rectangle 6"/>
          <p:cNvSpPr/>
          <p:nvPr/>
        </p:nvSpPr>
        <p:spPr>
          <a:xfrm>
            <a:off x="189186" y="328007"/>
            <a:ext cx="4951099" cy="664028"/>
          </a:xfrm>
          <a:prstGeom prst="rect">
            <a:avLst/>
          </a:prstGeom>
        </p:spPr>
        <p:txBody>
          <a:bodyPr wrap="none">
            <a:spAutoFit/>
          </a:bodyPr>
          <a:lstStyle/>
          <a:p>
            <a:pPr>
              <a:lnSpc>
                <a:spcPct val="200000"/>
              </a:lnSpc>
            </a:pPr>
            <a:r>
              <a:rPr lang="en-US" sz="2200" dirty="0">
                <a:solidFill>
                  <a:schemeClr val="accent2">
                    <a:lumMod val="75000"/>
                  </a:schemeClr>
                </a:solidFill>
                <a:latin typeface="Segoe UI" panose="020B0502040204020203" pitchFamily="34" charset="0"/>
                <a:ea typeface="Verdana" panose="020B0604030504040204" pitchFamily="34" charset="0"/>
                <a:cs typeface="Segoe UI" panose="020B0502040204020203" pitchFamily="34" charset="0"/>
              </a:rPr>
              <a:t>Characteristics</a:t>
            </a:r>
            <a:r>
              <a:rPr lang="en-US" sz="2200" dirty="0">
                <a:solidFill>
                  <a:schemeClr val="accent2">
                    <a:lumMod val="75000"/>
                  </a:schemeClr>
                </a:solidFill>
                <a:latin typeface="Segoe UI" panose="020B0502040204020203" pitchFamily="34" charset="0"/>
                <a:cs typeface="Segoe UI" panose="020B0502040204020203" pitchFamily="34" charset="0"/>
              </a:rPr>
              <a:t> of cognitive computing</a:t>
            </a:r>
          </a:p>
        </p:txBody>
      </p:sp>
      <p:sp>
        <p:nvSpPr>
          <p:cNvPr id="8" name="Rectangle 7"/>
          <p:cNvSpPr/>
          <p:nvPr/>
        </p:nvSpPr>
        <p:spPr>
          <a:xfrm>
            <a:off x="558033" y="2252290"/>
            <a:ext cx="8585967" cy="3338735"/>
          </a:xfrm>
          <a:prstGeom prst="rect">
            <a:avLst/>
          </a:prstGeom>
        </p:spPr>
        <p:txBody>
          <a:bodyPr wrap="square">
            <a:spAutoFit/>
          </a:bodyPr>
          <a:lstStyle/>
          <a:p>
            <a:pPr marL="285750" indent="-285750" algn="just">
              <a:lnSpc>
                <a:spcPct val="200000"/>
              </a:lnSpc>
              <a:buFont typeface="Wingdings" panose="05000000000000000000" pitchFamily="2" charset="2"/>
              <a:buChar char="§"/>
            </a:pPr>
            <a:r>
              <a:rPr lang="en-US" dirty="0">
                <a:solidFill>
                  <a:srgbClr val="000000"/>
                </a:solidFill>
              </a:rPr>
              <a:t>Information adept</a:t>
            </a:r>
          </a:p>
          <a:p>
            <a:pPr marL="285750" indent="-285750" algn="just">
              <a:lnSpc>
                <a:spcPct val="200000"/>
              </a:lnSpc>
              <a:buFont typeface="Wingdings" panose="05000000000000000000" pitchFamily="2" charset="2"/>
              <a:buChar char="§"/>
            </a:pPr>
            <a:r>
              <a:rPr lang="en-US" dirty="0">
                <a:solidFill>
                  <a:srgbClr val="000000"/>
                </a:solidFill>
              </a:rPr>
              <a:t>Dynamic training and adaptive</a:t>
            </a:r>
          </a:p>
          <a:p>
            <a:pPr marL="285750" indent="-285750" algn="just">
              <a:lnSpc>
                <a:spcPct val="200000"/>
              </a:lnSpc>
              <a:buFont typeface="Wingdings" panose="05000000000000000000" pitchFamily="2" charset="2"/>
              <a:buChar char="§"/>
            </a:pPr>
            <a:r>
              <a:rPr lang="en-US" dirty="0">
                <a:solidFill>
                  <a:srgbClr val="000000"/>
                </a:solidFill>
              </a:rPr>
              <a:t>Probabilistic</a:t>
            </a:r>
          </a:p>
          <a:p>
            <a:pPr marL="285750" indent="-285750" algn="just">
              <a:lnSpc>
                <a:spcPct val="200000"/>
              </a:lnSpc>
              <a:buFont typeface="Wingdings" panose="05000000000000000000" pitchFamily="2" charset="2"/>
              <a:buChar char="§"/>
            </a:pPr>
            <a:r>
              <a:rPr lang="en-US" dirty="0">
                <a:solidFill>
                  <a:srgbClr val="000000"/>
                </a:solidFill>
              </a:rPr>
              <a:t>Highly integrated</a:t>
            </a:r>
          </a:p>
          <a:p>
            <a:pPr marL="285750" indent="-285750" algn="just">
              <a:lnSpc>
                <a:spcPct val="200000"/>
              </a:lnSpc>
              <a:buFont typeface="Wingdings" panose="05000000000000000000" pitchFamily="2" charset="2"/>
              <a:buChar char="§"/>
            </a:pPr>
            <a:r>
              <a:rPr lang="en-US" dirty="0">
                <a:solidFill>
                  <a:srgbClr val="000000"/>
                </a:solidFill>
              </a:rPr>
              <a:t>Meaning based performance</a:t>
            </a:r>
          </a:p>
          <a:p>
            <a:pPr marL="285750" indent="-285750" algn="just">
              <a:lnSpc>
                <a:spcPct val="200000"/>
              </a:lnSpc>
              <a:buFont typeface="Wingdings" panose="05000000000000000000" pitchFamily="2" charset="2"/>
              <a:buChar char="§"/>
            </a:pPr>
            <a:r>
              <a:rPr lang="en-US" dirty="0">
                <a:solidFill>
                  <a:srgbClr val="000000"/>
                </a:solidFill>
              </a:rPr>
              <a:t>Highly interactive</a:t>
            </a:r>
          </a:p>
        </p:txBody>
      </p:sp>
      <p:sp>
        <p:nvSpPr>
          <p:cNvPr id="10" name="Rectangle 9"/>
          <p:cNvSpPr/>
          <p:nvPr/>
        </p:nvSpPr>
        <p:spPr>
          <a:xfrm>
            <a:off x="189186" y="1606683"/>
            <a:ext cx="6999890" cy="369332"/>
          </a:xfrm>
          <a:prstGeom prst="rect">
            <a:avLst/>
          </a:prstGeom>
        </p:spPr>
        <p:txBody>
          <a:bodyPr wrap="square">
            <a:spAutoFit/>
          </a:bodyPr>
          <a:lstStyle/>
          <a:p>
            <a:pPr algn="just"/>
            <a:r>
              <a:rPr lang="en-US" dirty="0">
                <a:solidFill>
                  <a:srgbClr val="000000"/>
                </a:solidFill>
              </a:rPr>
              <a:t>The major characteristics of cognitive computing systems:</a:t>
            </a:r>
          </a:p>
        </p:txBody>
      </p:sp>
    </p:spTree>
    <p:extLst>
      <p:ext uri="{BB962C8B-B14F-4D97-AF65-F5344CB8AC3E}">
        <p14:creationId xmlns:p14="http://schemas.microsoft.com/office/powerpoint/2010/main" val="12510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F969C-230E-441B-8F6B-C5A2ACB8B67D}"/>
              </a:ext>
            </a:extLst>
          </p:cNvPr>
          <p:cNvSpPr/>
          <p:nvPr/>
        </p:nvSpPr>
        <p:spPr>
          <a:xfrm>
            <a:off x="0" y="1115668"/>
            <a:ext cx="7788166" cy="4571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5D81D-DCD0-4E26-82D4-4C00705ED246}"/>
              </a:ext>
            </a:extLst>
          </p:cNvPr>
          <p:cNvSpPr/>
          <p:nvPr/>
        </p:nvSpPr>
        <p:spPr>
          <a:xfrm>
            <a:off x="0" y="6604020"/>
            <a:ext cx="9144000" cy="31275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8D354FD-3FA9-43E3-87A3-B23BEDD79B9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colorTemperature colorTemp="6600"/>
                    </a14:imgEffect>
                    <a14:imgEffect>
                      <a14:saturation sat="400000"/>
                    </a14:imgEffect>
                    <a14:imgEffect>
                      <a14:brightnessContrast bright="14000"/>
                    </a14:imgEffect>
                  </a14:imgLayer>
                </a14:imgProps>
              </a:ext>
            </a:extLst>
          </a:blip>
          <a:stretch>
            <a:fillRect/>
          </a:stretch>
        </p:blipFill>
        <p:spPr>
          <a:xfrm>
            <a:off x="7911548" y="-1"/>
            <a:ext cx="1232452" cy="1161388"/>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dist="50800" dir="5400000" algn="ctr" rotWithShape="0">
              <a:schemeClr val="bg1"/>
            </a:outerShdw>
          </a:effectLst>
        </p:spPr>
      </p:pic>
      <p:sp>
        <p:nvSpPr>
          <p:cNvPr id="2" name="Rectangle 1"/>
          <p:cNvSpPr/>
          <p:nvPr/>
        </p:nvSpPr>
        <p:spPr>
          <a:xfrm>
            <a:off x="3930869" y="6528425"/>
            <a:ext cx="6285186"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Cognitive Computing and It’s Applications</a:t>
            </a:r>
            <a:endParaRPr lang="en-US"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Slide Number Placeholder 2"/>
          <p:cNvSpPr>
            <a:spLocks noGrp="1"/>
          </p:cNvSpPr>
          <p:nvPr>
            <p:ph type="sldNum" sz="quarter" idx="12"/>
          </p:nvPr>
        </p:nvSpPr>
        <p:spPr>
          <a:xfrm>
            <a:off x="126124" y="6577833"/>
            <a:ext cx="367862" cy="365125"/>
          </a:xfrm>
        </p:spPr>
        <p:txBody>
          <a:bodyPr/>
          <a:lstStyle/>
          <a:p>
            <a:r>
              <a:rPr lang="en-US" sz="1400" dirty="0">
                <a:solidFill>
                  <a:schemeClr val="accent6">
                    <a:lumMod val="50000"/>
                  </a:schemeClr>
                </a:solidFill>
              </a:rPr>
              <a:t>6</a:t>
            </a:r>
          </a:p>
        </p:txBody>
      </p:sp>
      <p:sp>
        <p:nvSpPr>
          <p:cNvPr id="7" name="Rectangle 6"/>
          <p:cNvSpPr/>
          <p:nvPr/>
        </p:nvSpPr>
        <p:spPr>
          <a:xfrm>
            <a:off x="189186" y="328007"/>
            <a:ext cx="6607450" cy="725135"/>
          </a:xfrm>
          <a:prstGeom prst="rect">
            <a:avLst/>
          </a:prstGeom>
        </p:spPr>
        <p:txBody>
          <a:bodyPr wrap="none">
            <a:spAutoFit/>
          </a:bodyPr>
          <a:lstStyle/>
          <a:p>
            <a:pPr>
              <a:lnSpc>
                <a:spcPct val="200000"/>
              </a:lnSpc>
            </a:pPr>
            <a:r>
              <a:rPr lang="en-US" sz="2400" dirty="0">
                <a:solidFill>
                  <a:schemeClr val="accent2"/>
                </a:solidFill>
              </a:rPr>
              <a:t>Top Challenges to Adoption of Cognitive Computing</a:t>
            </a:r>
            <a:endParaRPr lang="en-US" sz="2200" dirty="0">
              <a:solidFill>
                <a:schemeClr val="accent2"/>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8" name="Rectangle 7"/>
          <p:cNvSpPr/>
          <p:nvPr/>
        </p:nvSpPr>
        <p:spPr>
          <a:xfrm>
            <a:off x="310055" y="1366417"/>
            <a:ext cx="8755117" cy="4347280"/>
          </a:xfrm>
          <a:prstGeom prst="rect">
            <a:avLst/>
          </a:prstGeom>
        </p:spPr>
        <p:txBody>
          <a:bodyPr wrap="square">
            <a:spAutoFit/>
          </a:bodyPr>
          <a:lstStyle/>
          <a:p>
            <a:pPr marL="285750" indent="-285750" algn="just">
              <a:lnSpc>
                <a:spcPct val="150000"/>
              </a:lnSpc>
              <a:spcBef>
                <a:spcPts val="800"/>
              </a:spcBef>
              <a:buFont typeface="Wingdings" panose="05000000000000000000" pitchFamily="2" charset="2"/>
              <a:buChar char="ü"/>
            </a:pPr>
            <a:r>
              <a:rPr lang="en-US" sz="1400" b="1" dirty="0"/>
              <a:t>Implementation effort / cost</a:t>
            </a:r>
            <a:r>
              <a:rPr lang="en-US" sz="1400" dirty="0"/>
              <a:t>. In some cases, the effort and cost to implement AI technologies can be high.  Enterprises want to understand the business value and ROI.  Limited case studies exist for cognitive computing, creating potential hurdles to large-scale investment. </a:t>
            </a:r>
          </a:p>
          <a:p>
            <a:pPr marL="285750" indent="-285750" algn="just">
              <a:lnSpc>
                <a:spcPct val="150000"/>
              </a:lnSpc>
              <a:spcBef>
                <a:spcPts val="800"/>
              </a:spcBef>
              <a:buFont typeface="Wingdings" panose="05000000000000000000" pitchFamily="2" charset="2"/>
              <a:buChar char="ü"/>
            </a:pPr>
            <a:r>
              <a:rPr lang="en-US" sz="1400" b="1" dirty="0"/>
              <a:t>Data management and security / privacy Concerns. </a:t>
            </a:r>
            <a:r>
              <a:rPr lang="en-US" sz="1400" dirty="0"/>
              <a:t>.  Cognitive systems will rely heavily on data derived from multiple systems and sources. As such, it is important to ensure data is consolidated and sourced in a consistent, secure manner.  Safeguards are needed against data overreach and abuse of privacy.</a:t>
            </a:r>
          </a:p>
          <a:p>
            <a:pPr marL="285750" indent="-285750" algn="just">
              <a:lnSpc>
                <a:spcPct val="150000"/>
              </a:lnSpc>
              <a:spcBef>
                <a:spcPts val="800"/>
              </a:spcBef>
              <a:buFont typeface="Wingdings" panose="05000000000000000000" pitchFamily="2" charset="2"/>
              <a:buChar char="ü"/>
            </a:pPr>
            <a:r>
              <a:rPr lang="en-US" sz="1400" b="1" dirty="0"/>
              <a:t>Insufficient Skills. </a:t>
            </a:r>
            <a:r>
              <a:rPr lang="en-US" sz="1400" dirty="0"/>
              <a:t>  AI technologies and cognitive computing solutions are emerging at a fast pace.  Like any emerging tech area, there is limited skills in the marketplace.</a:t>
            </a:r>
          </a:p>
          <a:p>
            <a:pPr marL="285750" indent="-285750" algn="just">
              <a:lnSpc>
                <a:spcPct val="150000"/>
              </a:lnSpc>
              <a:spcBef>
                <a:spcPts val="800"/>
              </a:spcBef>
              <a:buFont typeface="Wingdings" panose="05000000000000000000" pitchFamily="2" charset="2"/>
              <a:buChar char="ü"/>
            </a:pPr>
            <a:r>
              <a:rPr lang="en-US" sz="1400" b="1" dirty="0"/>
              <a:t>Lack of industry definitions and standards.  </a:t>
            </a:r>
            <a:r>
              <a:rPr lang="en-US" sz="1400" dirty="0"/>
              <a:t>Similar to other emerging areas, the lack of industry standards and definitions around artificial intelligence and cognitive solutions may create hesitation in adoption.  </a:t>
            </a:r>
          </a:p>
          <a:p>
            <a:pPr marL="285750" indent="-285750" algn="just">
              <a:lnSpc>
                <a:spcPct val="150000"/>
              </a:lnSpc>
              <a:spcBef>
                <a:spcPts val="800"/>
              </a:spcBef>
              <a:buFont typeface="Wingdings" panose="05000000000000000000" pitchFamily="2" charset="2"/>
              <a:buChar char="ü"/>
            </a:pPr>
            <a:r>
              <a:rPr lang="en-US" sz="1400" b="1" dirty="0"/>
              <a:t>Limitations of current technology. </a:t>
            </a:r>
            <a:r>
              <a:rPr lang="en-US" sz="1400" dirty="0"/>
              <a:t> While there are important reasons to move forward with cognitive technology, firms must consider the constraints of existing platforms relative to their ultimate goals. </a:t>
            </a:r>
          </a:p>
        </p:txBody>
      </p:sp>
    </p:spTree>
    <p:extLst>
      <p:ext uri="{BB962C8B-B14F-4D97-AF65-F5344CB8AC3E}">
        <p14:creationId xmlns:p14="http://schemas.microsoft.com/office/powerpoint/2010/main" val="260080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F969C-230E-441B-8F6B-C5A2ACB8B67D}"/>
              </a:ext>
            </a:extLst>
          </p:cNvPr>
          <p:cNvSpPr/>
          <p:nvPr/>
        </p:nvSpPr>
        <p:spPr>
          <a:xfrm>
            <a:off x="0" y="1115668"/>
            <a:ext cx="7788166" cy="4571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5D81D-DCD0-4E26-82D4-4C00705ED246}"/>
              </a:ext>
            </a:extLst>
          </p:cNvPr>
          <p:cNvSpPr/>
          <p:nvPr/>
        </p:nvSpPr>
        <p:spPr>
          <a:xfrm>
            <a:off x="0" y="6604020"/>
            <a:ext cx="9144000" cy="31275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8D354FD-3FA9-43E3-87A3-B23BEDD79B9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colorTemperature colorTemp="6600"/>
                    </a14:imgEffect>
                    <a14:imgEffect>
                      <a14:saturation sat="400000"/>
                    </a14:imgEffect>
                    <a14:imgEffect>
                      <a14:brightnessContrast bright="14000"/>
                    </a14:imgEffect>
                  </a14:imgLayer>
                </a14:imgProps>
              </a:ext>
            </a:extLst>
          </a:blip>
          <a:stretch>
            <a:fillRect/>
          </a:stretch>
        </p:blipFill>
        <p:spPr>
          <a:xfrm>
            <a:off x="7911548" y="-1"/>
            <a:ext cx="1232452" cy="1161388"/>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dist="50800" dir="5400000" algn="ctr" rotWithShape="0">
              <a:schemeClr val="bg1"/>
            </a:outerShdw>
          </a:effectLst>
        </p:spPr>
      </p:pic>
      <p:sp>
        <p:nvSpPr>
          <p:cNvPr id="2" name="Rectangle 1"/>
          <p:cNvSpPr/>
          <p:nvPr/>
        </p:nvSpPr>
        <p:spPr>
          <a:xfrm>
            <a:off x="3930869" y="6528425"/>
            <a:ext cx="6285186"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Cognitive Computing and It’s Applications</a:t>
            </a:r>
            <a:endParaRPr lang="en-US"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Slide Number Placeholder 2"/>
          <p:cNvSpPr>
            <a:spLocks noGrp="1"/>
          </p:cNvSpPr>
          <p:nvPr>
            <p:ph type="sldNum" sz="quarter" idx="12"/>
          </p:nvPr>
        </p:nvSpPr>
        <p:spPr>
          <a:xfrm>
            <a:off x="189186" y="6570662"/>
            <a:ext cx="275239" cy="365125"/>
          </a:xfrm>
        </p:spPr>
        <p:txBody>
          <a:bodyPr/>
          <a:lstStyle/>
          <a:p>
            <a:r>
              <a:rPr lang="en-US" sz="1400" dirty="0">
                <a:solidFill>
                  <a:schemeClr val="accent6">
                    <a:lumMod val="50000"/>
                  </a:schemeClr>
                </a:solidFill>
              </a:rPr>
              <a:t>7</a:t>
            </a:r>
            <a:endParaRPr lang="en-US" dirty="0">
              <a:solidFill>
                <a:schemeClr val="accent6">
                  <a:lumMod val="50000"/>
                </a:schemeClr>
              </a:solidFill>
            </a:endParaRPr>
          </a:p>
        </p:txBody>
      </p:sp>
      <p:sp>
        <p:nvSpPr>
          <p:cNvPr id="7" name="Rectangle 6"/>
          <p:cNvSpPr/>
          <p:nvPr/>
        </p:nvSpPr>
        <p:spPr>
          <a:xfrm>
            <a:off x="189186" y="328007"/>
            <a:ext cx="3797322" cy="725135"/>
          </a:xfrm>
          <a:prstGeom prst="rect">
            <a:avLst/>
          </a:prstGeom>
        </p:spPr>
        <p:txBody>
          <a:bodyPr wrap="none">
            <a:spAutoFit/>
          </a:bodyPr>
          <a:lstStyle/>
          <a:p>
            <a:pPr>
              <a:lnSpc>
                <a:spcPct val="200000"/>
              </a:lnSpc>
            </a:pPr>
            <a:r>
              <a:rPr lang="en-GB" sz="2400" dirty="0">
                <a:solidFill>
                  <a:schemeClr val="accent2"/>
                </a:solidFill>
                <a:ea typeface="宋体" pitchFamily="2" charset="-122"/>
              </a:rPr>
              <a:t>Cognitive Computing – Trend</a:t>
            </a:r>
            <a:endParaRPr lang="en-US" sz="2200" dirty="0">
              <a:solidFill>
                <a:schemeClr val="accent2"/>
              </a:solidFill>
              <a:latin typeface="Segoe UI" panose="020B0502040204020203" pitchFamily="34" charset="0"/>
              <a:cs typeface="Segoe UI" panose="020B0502040204020203" pitchFamily="34" charset="0"/>
            </a:endParaRPr>
          </a:p>
        </p:txBody>
      </p:sp>
      <p:sp>
        <p:nvSpPr>
          <p:cNvPr id="10" name="Rectangle 9"/>
          <p:cNvSpPr/>
          <p:nvPr/>
        </p:nvSpPr>
        <p:spPr>
          <a:xfrm>
            <a:off x="189186" y="1327930"/>
            <a:ext cx="8345214" cy="4910575"/>
          </a:xfrm>
          <a:prstGeom prst="rect">
            <a:avLst/>
          </a:prstGeom>
        </p:spPr>
        <p:txBody>
          <a:bodyPr wrap="square">
            <a:spAutoFit/>
          </a:bodyPr>
          <a:lstStyle/>
          <a:p>
            <a:pPr marL="285750" lvl="0" indent="-285750" defTabSz="914400" fontAlgn="base">
              <a:lnSpc>
                <a:spcPct val="90000"/>
              </a:lnSpc>
              <a:spcBef>
                <a:spcPts val="600"/>
              </a:spcBef>
              <a:spcAft>
                <a:spcPct val="0"/>
              </a:spcAft>
              <a:buFont typeface="Wingdings" panose="05000000000000000000" pitchFamily="2" charset="2"/>
              <a:buChar char="ü"/>
            </a:pPr>
            <a:r>
              <a:rPr lang="en-US" sz="1600" b="1" dirty="0"/>
              <a:t>Drivers </a:t>
            </a:r>
          </a:p>
          <a:p>
            <a:pPr marL="628650" lvl="1" indent="-171450" defTabSz="914400" fontAlgn="base">
              <a:lnSpc>
                <a:spcPct val="90000"/>
              </a:lnSpc>
              <a:spcBef>
                <a:spcPts val="300"/>
              </a:spcBef>
              <a:spcAft>
                <a:spcPct val="0"/>
              </a:spcAft>
              <a:buFont typeface="Arial" panose="020B0604020202020204" pitchFamily="34" charset="0"/>
              <a:buChar char="•"/>
            </a:pPr>
            <a:r>
              <a:rPr lang="en-US" sz="1400" dirty="0"/>
              <a:t>Advances in enabling AI technology areas  </a:t>
            </a:r>
          </a:p>
          <a:p>
            <a:pPr marL="628650" lvl="1" indent="-171450" defTabSz="914400" fontAlgn="base">
              <a:lnSpc>
                <a:spcPct val="90000"/>
              </a:lnSpc>
              <a:spcBef>
                <a:spcPts val="300"/>
              </a:spcBef>
              <a:spcAft>
                <a:spcPct val="0"/>
              </a:spcAft>
              <a:buFont typeface="Arial" panose="020B0604020202020204" pitchFamily="34" charset="0"/>
              <a:buChar char="•"/>
            </a:pPr>
            <a:r>
              <a:rPr lang="en-US" sz="1400" dirty="0"/>
              <a:t>Increasingly large complex datasets that can be the source of major insights and hold the answers to critical questions</a:t>
            </a:r>
          </a:p>
          <a:p>
            <a:pPr marL="628650" lvl="1" indent="-171450" defTabSz="914400" fontAlgn="base">
              <a:lnSpc>
                <a:spcPct val="90000"/>
              </a:lnSpc>
              <a:spcBef>
                <a:spcPts val="300"/>
              </a:spcBef>
              <a:spcAft>
                <a:spcPct val="0"/>
              </a:spcAft>
              <a:buFont typeface="Arial" panose="020B0604020202020204" pitchFamily="34" charset="0"/>
              <a:buChar char="•"/>
            </a:pPr>
            <a:r>
              <a:rPr lang="en-US" sz="1400" dirty="0"/>
              <a:t>Third computing platform – Cloud, IoT, Mobile, Big Data, Analytics, Social</a:t>
            </a:r>
          </a:p>
          <a:p>
            <a:pPr marL="285750" lvl="0" indent="-285750" defTabSz="914400" fontAlgn="base">
              <a:lnSpc>
                <a:spcPct val="90000"/>
              </a:lnSpc>
              <a:spcBef>
                <a:spcPts val="1200"/>
              </a:spcBef>
              <a:spcAft>
                <a:spcPct val="0"/>
              </a:spcAft>
              <a:buFont typeface="Wingdings" panose="05000000000000000000" pitchFamily="2" charset="2"/>
              <a:buChar char="ü"/>
            </a:pPr>
            <a:r>
              <a:rPr lang="en-US" sz="1600" b="1" dirty="0"/>
              <a:t>Challenges</a:t>
            </a:r>
          </a:p>
          <a:p>
            <a:pPr marL="628650" lvl="1" indent="-171450" defTabSz="914400" fontAlgn="base">
              <a:lnSpc>
                <a:spcPct val="90000"/>
              </a:lnSpc>
              <a:spcBef>
                <a:spcPts val="300"/>
              </a:spcBef>
              <a:spcAft>
                <a:spcPct val="0"/>
              </a:spcAft>
              <a:buFont typeface="Arial" panose="020B0604020202020204" pitchFamily="34" charset="0"/>
              <a:buChar char="•"/>
            </a:pPr>
            <a:r>
              <a:rPr lang="en-US" sz="1400" dirty="0"/>
              <a:t>Much more work on enabling technologies required</a:t>
            </a:r>
          </a:p>
          <a:p>
            <a:pPr marL="628650" lvl="1" indent="-171450" defTabSz="914400" fontAlgn="base">
              <a:lnSpc>
                <a:spcPct val="90000"/>
              </a:lnSpc>
              <a:spcBef>
                <a:spcPts val="300"/>
              </a:spcBef>
              <a:spcAft>
                <a:spcPct val="0"/>
              </a:spcAft>
              <a:buFont typeface="Arial" panose="020B0604020202020204" pitchFamily="34" charset="0"/>
              <a:buChar char="•"/>
            </a:pPr>
            <a:r>
              <a:rPr lang="en-US" sz="1400" dirty="0"/>
              <a:t>Documented use cases and ROI impact not yet fully understood</a:t>
            </a:r>
          </a:p>
          <a:p>
            <a:pPr marL="628650" lvl="1" indent="-171450" defTabSz="914400" fontAlgn="base">
              <a:lnSpc>
                <a:spcPct val="90000"/>
              </a:lnSpc>
              <a:spcBef>
                <a:spcPts val="300"/>
              </a:spcBef>
              <a:spcAft>
                <a:spcPct val="0"/>
              </a:spcAft>
              <a:buFont typeface="Arial" panose="020B0604020202020204" pitchFamily="34" charset="0"/>
              <a:buChar char="•"/>
            </a:pPr>
            <a:r>
              <a:rPr lang="en-US" sz="1400" dirty="0"/>
              <a:t>Education future of AI’s impact on jobs and society</a:t>
            </a:r>
            <a:endParaRPr lang="en-US" sz="1400" b="1" dirty="0"/>
          </a:p>
          <a:p>
            <a:pPr marL="628650" lvl="1" indent="-171450" defTabSz="914400" fontAlgn="base">
              <a:lnSpc>
                <a:spcPct val="90000"/>
              </a:lnSpc>
              <a:spcBef>
                <a:spcPts val="300"/>
              </a:spcBef>
              <a:spcAft>
                <a:spcPct val="0"/>
              </a:spcAft>
              <a:buFont typeface="Arial" panose="020B0604020202020204" pitchFamily="34" charset="0"/>
              <a:buChar char="•"/>
            </a:pPr>
            <a:r>
              <a:rPr lang="en-US" sz="1400" dirty="0"/>
              <a:t>Window of opportunity:  Partnerships / Ecosystems / Developers</a:t>
            </a:r>
            <a:endParaRPr lang="en-US" sz="1600" b="1" dirty="0"/>
          </a:p>
          <a:p>
            <a:pPr marL="285750" lvl="0" indent="-285750" defTabSz="914400" fontAlgn="base">
              <a:lnSpc>
                <a:spcPct val="90000"/>
              </a:lnSpc>
              <a:spcBef>
                <a:spcPts val="1200"/>
              </a:spcBef>
              <a:spcAft>
                <a:spcPct val="0"/>
              </a:spcAft>
              <a:buFont typeface="Wingdings" panose="05000000000000000000" pitchFamily="2" charset="2"/>
              <a:buChar char="ü"/>
            </a:pPr>
            <a:r>
              <a:rPr lang="en-US" sz="1600" b="1" dirty="0"/>
              <a:t>Implications</a:t>
            </a:r>
          </a:p>
          <a:p>
            <a:pPr marL="628650" lvl="1" indent="-171450" defTabSz="914400" fontAlgn="base">
              <a:lnSpc>
                <a:spcPct val="90000"/>
              </a:lnSpc>
              <a:spcBef>
                <a:spcPts val="300"/>
              </a:spcBef>
              <a:spcAft>
                <a:spcPct val="0"/>
              </a:spcAft>
              <a:buFont typeface="Arial" panose="020B0604020202020204" pitchFamily="34" charset="0"/>
              <a:buChar char="•"/>
            </a:pPr>
            <a:r>
              <a:rPr lang="en-US" sz="1400" dirty="0"/>
              <a:t>First movers will have an advantage. </a:t>
            </a:r>
          </a:p>
          <a:p>
            <a:pPr marL="628650" lvl="1" indent="-171450" defTabSz="914400" fontAlgn="base">
              <a:lnSpc>
                <a:spcPct val="90000"/>
              </a:lnSpc>
              <a:spcBef>
                <a:spcPts val="300"/>
              </a:spcBef>
              <a:spcAft>
                <a:spcPct val="0"/>
              </a:spcAft>
              <a:buFont typeface="Arial" panose="020B0604020202020204" pitchFamily="34" charset="0"/>
              <a:buChar char="•"/>
            </a:pPr>
            <a:r>
              <a:rPr lang="en-US" sz="1400" dirty="0"/>
              <a:t>This is a technology that learns.  Accuracy will increase over time.</a:t>
            </a:r>
          </a:p>
          <a:p>
            <a:pPr marL="628650" lvl="1" indent="-171450" defTabSz="914400" fontAlgn="base">
              <a:lnSpc>
                <a:spcPct val="90000"/>
              </a:lnSpc>
              <a:spcBef>
                <a:spcPts val="300"/>
              </a:spcBef>
              <a:spcAft>
                <a:spcPct val="0"/>
              </a:spcAft>
              <a:buFont typeface="Arial" panose="020B0604020202020204" pitchFamily="34" charset="0"/>
              <a:buChar char="•"/>
            </a:pPr>
            <a:r>
              <a:rPr lang="en-US" sz="1400" dirty="0"/>
              <a:t>Cognitive services will be delivered via the cloud to mobile device</a:t>
            </a:r>
          </a:p>
          <a:p>
            <a:pPr marL="628650" lvl="1" indent="-171450" defTabSz="914400" fontAlgn="base">
              <a:lnSpc>
                <a:spcPct val="90000"/>
              </a:lnSpc>
              <a:spcBef>
                <a:spcPts val="300"/>
              </a:spcBef>
              <a:spcAft>
                <a:spcPct val="0"/>
              </a:spcAft>
              <a:buFont typeface="Arial" panose="020B0604020202020204" pitchFamily="34" charset="0"/>
              <a:buChar char="•"/>
            </a:pPr>
            <a:r>
              <a:rPr lang="en-US" sz="1400" dirty="0"/>
              <a:t>Expect the mass market to develop around consumers at a fast pace.</a:t>
            </a:r>
          </a:p>
          <a:p>
            <a:pPr marL="628650" lvl="1" indent="-171450" defTabSz="914400" fontAlgn="base">
              <a:lnSpc>
                <a:spcPct val="90000"/>
              </a:lnSpc>
              <a:spcBef>
                <a:spcPts val="300"/>
              </a:spcBef>
              <a:spcAft>
                <a:spcPct val="0"/>
              </a:spcAft>
              <a:buFont typeface="Arial" panose="020B0604020202020204" pitchFamily="34" charset="0"/>
              <a:buChar char="•"/>
            </a:pPr>
            <a:r>
              <a:rPr lang="en-US" sz="1400" dirty="0"/>
              <a:t>Business processes and whole industries will be transformed.  </a:t>
            </a:r>
          </a:p>
          <a:p>
            <a:pPr marL="628650" lvl="1" indent="-171450" defTabSz="914400" fontAlgn="base">
              <a:lnSpc>
                <a:spcPct val="90000"/>
              </a:lnSpc>
              <a:spcBef>
                <a:spcPts val="300"/>
              </a:spcBef>
              <a:spcAft>
                <a:spcPct val="0"/>
              </a:spcAft>
              <a:buFont typeface="Arial" panose="020B0604020202020204" pitchFamily="34" charset="0"/>
              <a:buChar char="•"/>
            </a:pPr>
            <a:r>
              <a:rPr lang="en-US" sz="1400" dirty="0"/>
              <a:t>Changes will be required in employee workforce, corporate culture, and partner ecosystems. </a:t>
            </a:r>
          </a:p>
          <a:p>
            <a:pPr marL="628650" lvl="1" indent="-171450" defTabSz="914400" fontAlgn="base">
              <a:lnSpc>
                <a:spcPct val="90000"/>
              </a:lnSpc>
              <a:spcBef>
                <a:spcPts val="300"/>
              </a:spcBef>
              <a:spcAft>
                <a:spcPct val="0"/>
              </a:spcAft>
              <a:buFont typeface="Arial" panose="020B0604020202020204" pitchFamily="34" charset="0"/>
              <a:buChar char="•"/>
            </a:pPr>
            <a:r>
              <a:rPr lang="en-US" sz="1400" dirty="0"/>
              <a:t>New IT architectures, systems design, data management/analytics and workload optimized systems.</a:t>
            </a:r>
          </a:p>
          <a:p>
            <a:pPr marL="628650" lvl="1" indent="-171450" defTabSz="914400" fontAlgn="base">
              <a:lnSpc>
                <a:spcPct val="90000"/>
              </a:lnSpc>
              <a:spcBef>
                <a:spcPts val="300"/>
              </a:spcBef>
              <a:spcAft>
                <a:spcPct val="0"/>
              </a:spcAft>
              <a:buFont typeface="Arial" panose="020B0604020202020204" pitchFamily="34" charset="0"/>
              <a:buChar char="•"/>
            </a:pPr>
            <a:r>
              <a:rPr lang="en-US" sz="1400" dirty="0"/>
              <a:t>Job displacement will happen, but new jobs will be created.  Scenario planning needed to understand long term implications.</a:t>
            </a:r>
          </a:p>
        </p:txBody>
      </p:sp>
    </p:spTree>
    <p:extLst>
      <p:ext uri="{BB962C8B-B14F-4D97-AF65-F5344CB8AC3E}">
        <p14:creationId xmlns:p14="http://schemas.microsoft.com/office/powerpoint/2010/main" val="415507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anim calcmode="lin" valueType="num">
                                      <p:cBhvr additive="base">
                                        <p:cTn id="4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xEl>
                                              <p:pRg st="7" end="7"/>
                                            </p:txEl>
                                          </p:spTgt>
                                        </p:tgtEl>
                                        <p:attrNameLst>
                                          <p:attrName>style.visibility</p:attrName>
                                        </p:attrNameLst>
                                      </p:cBhvr>
                                      <p:to>
                                        <p:strVal val="visible"/>
                                      </p:to>
                                    </p:set>
                                    <p:anim calcmode="lin" valueType="num">
                                      <p:cBhvr additive="base">
                                        <p:cTn id="49"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xEl>
                                              <p:pRg st="8" end="8"/>
                                            </p:txEl>
                                          </p:spTgt>
                                        </p:tgtEl>
                                        <p:attrNameLst>
                                          <p:attrName>style.visibility</p:attrName>
                                        </p:attrNameLst>
                                      </p:cBhvr>
                                      <p:to>
                                        <p:strVal val="visible"/>
                                      </p:to>
                                    </p:set>
                                    <p:anim calcmode="lin" valueType="num">
                                      <p:cBhvr additive="base">
                                        <p:cTn id="55"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
                                            <p:txEl>
                                              <p:pRg st="9" end="9"/>
                                            </p:txEl>
                                          </p:spTgt>
                                        </p:tgtEl>
                                        <p:attrNameLst>
                                          <p:attrName>style.visibility</p:attrName>
                                        </p:attrNameLst>
                                      </p:cBhvr>
                                      <p:to>
                                        <p:strVal val="visible"/>
                                      </p:to>
                                    </p:set>
                                    <p:anim calcmode="lin" valueType="num">
                                      <p:cBhvr additive="base">
                                        <p:cTn id="61"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
                                            <p:txEl>
                                              <p:pRg st="10" end="10"/>
                                            </p:txEl>
                                          </p:spTgt>
                                        </p:tgtEl>
                                        <p:attrNameLst>
                                          <p:attrName>style.visibility</p:attrName>
                                        </p:attrNameLst>
                                      </p:cBhvr>
                                      <p:to>
                                        <p:strVal val="visible"/>
                                      </p:to>
                                    </p:set>
                                    <p:anim calcmode="lin" valueType="num">
                                      <p:cBhvr additive="base">
                                        <p:cTn id="67"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0">
                                            <p:txEl>
                                              <p:pRg st="11" end="11"/>
                                            </p:txEl>
                                          </p:spTgt>
                                        </p:tgtEl>
                                        <p:attrNameLst>
                                          <p:attrName>style.visibility</p:attrName>
                                        </p:attrNameLst>
                                      </p:cBhvr>
                                      <p:to>
                                        <p:strVal val="visible"/>
                                      </p:to>
                                    </p:set>
                                    <p:anim calcmode="lin" valueType="num">
                                      <p:cBhvr additive="base">
                                        <p:cTn id="73" dur="500" fill="hold"/>
                                        <p:tgtEl>
                                          <p:spTgt spid="10">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0">
                                            <p:txEl>
                                              <p:pRg st="12" end="12"/>
                                            </p:txEl>
                                          </p:spTgt>
                                        </p:tgtEl>
                                        <p:attrNameLst>
                                          <p:attrName>style.visibility</p:attrName>
                                        </p:attrNameLst>
                                      </p:cBhvr>
                                      <p:to>
                                        <p:strVal val="visible"/>
                                      </p:to>
                                    </p:set>
                                    <p:anim calcmode="lin" valueType="num">
                                      <p:cBhvr additive="base">
                                        <p:cTn id="79" dur="500" fill="hold"/>
                                        <p:tgtEl>
                                          <p:spTgt spid="10">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0">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0">
                                            <p:txEl>
                                              <p:pRg st="13" end="13"/>
                                            </p:txEl>
                                          </p:spTgt>
                                        </p:tgtEl>
                                        <p:attrNameLst>
                                          <p:attrName>style.visibility</p:attrName>
                                        </p:attrNameLst>
                                      </p:cBhvr>
                                      <p:to>
                                        <p:strVal val="visible"/>
                                      </p:to>
                                    </p:set>
                                    <p:anim calcmode="lin" valueType="num">
                                      <p:cBhvr additive="base">
                                        <p:cTn id="85" dur="500" fill="hold"/>
                                        <p:tgtEl>
                                          <p:spTgt spid="10">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0">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0">
                                            <p:txEl>
                                              <p:pRg st="14" end="14"/>
                                            </p:txEl>
                                          </p:spTgt>
                                        </p:tgtEl>
                                        <p:attrNameLst>
                                          <p:attrName>style.visibility</p:attrName>
                                        </p:attrNameLst>
                                      </p:cBhvr>
                                      <p:to>
                                        <p:strVal val="visible"/>
                                      </p:to>
                                    </p:set>
                                    <p:anim calcmode="lin" valueType="num">
                                      <p:cBhvr additive="base">
                                        <p:cTn id="91" dur="500" fill="hold"/>
                                        <p:tgtEl>
                                          <p:spTgt spid="10">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0">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0">
                                            <p:txEl>
                                              <p:pRg st="15" end="15"/>
                                            </p:txEl>
                                          </p:spTgt>
                                        </p:tgtEl>
                                        <p:attrNameLst>
                                          <p:attrName>style.visibility</p:attrName>
                                        </p:attrNameLst>
                                      </p:cBhvr>
                                      <p:to>
                                        <p:strVal val="visible"/>
                                      </p:to>
                                    </p:set>
                                    <p:anim calcmode="lin" valueType="num">
                                      <p:cBhvr additive="base">
                                        <p:cTn id="97" dur="500" fill="hold"/>
                                        <p:tgtEl>
                                          <p:spTgt spid="10">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0">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0">
                                            <p:txEl>
                                              <p:pRg st="16" end="16"/>
                                            </p:txEl>
                                          </p:spTgt>
                                        </p:tgtEl>
                                        <p:attrNameLst>
                                          <p:attrName>style.visibility</p:attrName>
                                        </p:attrNameLst>
                                      </p:cBhvr>
                                      <p:to>
                                        <p:strVal val="visible"/>
                                      </p:to>
                                    </p:set>
                                    <p:anim calcmode="lin" valueType="num">
                                      <p:cBhvr additive="base">
                                        <p:cTn id="103" dur="500" fill="hold"/>
                                        <p:tgtEl>
                                          <p:spTgt spid="10">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0">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0">
                                            <p:txEl>
                                              <p:pRg st="17" end="17"/>
                                            </p:txEl>
                                          </p:spTgt>
                                        </p:tgtEl>
                                        <p:attrNameLst>
                                          <p:attrName>style.visibility</p:attrName>
                                        </p:attrNameLst>
                                      </p:cBhvr>
                                      <p:to>
                                        <p:strVal val="visible"/>
                                      </p:to>
                                    </p:set>
                                    <p:anim calcmode="lin" valueType="num">
                                      <p:cBhvr additive="base">
                                        <p:cTn id="109" dur="500" fill="hold"/>
                                        <p:tgtEl>
                                          <p:spTgt spid="10">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10">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F969C-230E-441B-8F6B-C5A2ACB8B67D}"/>
              </a:ext>
            </a:extLst>
          </p:cNvPr>
          <p:cNvSpPr/>
          <p:nvPr/>
        </p:nvSpPr>
        <p:spPr>
          <a:xfrm>
            <a:off x="0" y="1115668"/>
            <a:ext cx="7788166" cy="4571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5D81D-DCD0-4E26-82D4-4C00705ED246}"/>
              </a:ext>
            </a:extLst>
          </p:cNvPr>
          <p:cNvSpPr/>
          <p:nvPr/>
        </p:nvSpPr>
        <p:spPr>
          <a:xfrm>
            <a:off x="0" y="6604020"/>
            <a:ext cx="9144000" cy="31275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8D354FD-3FA9-43E3-87A3-B23BEDD79B9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4000"/>
                    </a14:imgEffect>
                    <a14:imgEffect>
                      <a14:colorTemperature colorTemp="6600"/>
                    </a14:imgEffect>
                    <a14:imgEffect>
                      <a14:saturation sat="400000"/>
                    </a14:imgEffect>
                    <a14:imgEffect>
                      <a14:brightnessContrast bright="14000"/>
                    </a14:imgEffect>
                  </a14:imgLayer>
                </a14:imgProps>
              </a:ext>
            </a:extLst>
          </a:blip>
          <a:stretch>
            <a:fillRect/>
          </a:stretch>
        </p:blipFill>
        <p:spPr>
          <a:xfrm>
            <a:off x="7911548" y="-1"/>
            <a:ext cx="1232452" cy="1161388"/>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dist="50800" dir="5400000" algn="ctr" rotWithShape="0">
              <a:schemeClr val="bg1"/>
            </a:outerShdw>
          </a:effectLst>
        </p:spPr>
      </p:pic>
      <p:sp>
        <p:nvSpPr>
          <p:cNvPr id="2" name="Rectangle 1"/>
          <p:cNvSpPr/>
          <p:nvPr/>
        </p:nvSpPr>
        <p:spPr>
          <a:xfrm>
            <a:off x="3930869" y="6528425"/>
            <a:ext cx="6285186" cy="369332"/>
          </a:xfrm>
          <a:prstGeom prst="rect">
            <a:avLst/>
          </a:prstGeom>
          <a:noFill/>
        </p:spPr>
        <p:txBody>
          <a:bodyPr wrap="square" lIns="91440" tIns="45720" rIns="91440" bIns="45720">
            <a:spAutoFit/>
          </a:bodyP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Cognitive Computing and It’s Applications</a:t>
            </a:r>
            <a:endParaRPr lang="en-US"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Slide Number Placeholder 2"/>
          <p:cNvSpPr>
            <a:spLocks noGrp="1"/>
          </p:cNvSpPr>
          <p:nvPr>
            <p:ph type="sldNum" sz="quarter" idx="12"/>
          </p:nvPr>
        </p:nvSpPr>
        <p:spPr>
          <a:xfrm>
            <a:off x="189186" y="6570662"/>
            <a:ext cx="275239" cy="365125"/>
          </a:xfrm>
        </p:spPr>
        <p:txBody>
          <a:bodyPr/>
          <a:lstStyle/>
          <a:p>
            <a:r>
              <a:rPr lang="en-US" sz="1400" dirty="0">
                <a:solidFill>
                  <a:schemeClr val="accent6">
                    <a:lumMod val="50000"/>
                  </a:schemeClr>
                </a:solidFill>
              </a:rPr>
              <a:t>8</a:t>
            </a:r>
            <a:endParaRPr lang="en-US" dirty="0">
              <a:solidFill>
                <a:schemeClr val="accent6">
                  <a:lumMod val="50000"/>
                </a:schemeClr>
              </a:solidFill>
            </a:endParaRPr>
          </a:p>
        </p:txBody>
      </p:sp>
      <p:sp>
        <p:nvSpPr>
          <p:cNvPr id="7" name="Rectangle 6"/>
          <p:cNvSpPr/>
          <p:nvPr/>
        </p:nvSpPr>
        <p:spPr>
          <a:xfrm>
            <a:off x="189186" y="346227"/>
            <a:ext cx="5969877" cy="769441"/>
          </a:xfrm>
          <a:prstGeom prst="rect">
            <a:avLst/>
          </a:prstGeom>
        </p:spPr>
        <p:txBody>
          <a:bodyPr wrap="square">
            <a:spAutoFit/>
          </a:bodyPr>
          <a:lstStyle/>
          <a:p>
            <a:pPr>
              <a:lnSpc>
                <a:spcPct val="200000"/>
              </a:lnSpc>
            </a:pPr>
            <a:r>
              <a:rPr lang="en-US" sz="2200" dirty="0">
                <a:solidFill>
                  <a:schemeClr val="accent2">
                    <a:lumMod val="75000"/>
                  </a:schemeClr>
                </a:solidFill>
                <a:latin typeface="Segoe UI" panose="020B0502040204020203" pitchFamily="34" charset="0"/>
                <a:cs typeface="Segoe UI" panose="020B0502040204020203" pitchFamily="34" charset="0"/>
              </a:rPr>
              <a:t>Cognitive Engineering Systems </a:t>
            </a:r>
          </a:p>
        </p:txBody>
      </p:sp>
      <p:pic>
        <p:nvPicPr>
          <p:cNvPr id="8" name="Picture 7"/>
          <p:cNvPicPr>
            <a:picLocks noChangeAspect="1"/>
          </p:cNvPicPr>
          <p:nvPr/>
        </p:nvPicPr>
        <p:blipFill>
          <a:blip r:embed="rId5"/>
          <a:stretch>
            <a:fillRect/>
          </a:stretch>
        </p:blipFill>
        <p:spPr>
          <a:xfrm>
            <a:off x="5055475" y="1368818"/>
            <a:ext cx="3384331" cy="2378330"/>
          </a:xfrm>
          <a:prstGeom prst="rect">
            <a:avLst/>
          </a:prstGeom>
        </p:spPr>
      </p:pic>
      <p:sp>
        <p:nvSpPr>
          <p:cNvPr id="10" name="Rectangle 9"/>
          <p:cNvSpPr/>
          <p:nvPr/>
        </p:nvSpPr>
        <p:spPr>
          <a:xfrm>
            <a:off x="326805" y="1675805"/>
            <a:ext cx="4456388" cy="1384995"/>
          </a:xfrm>
          <a:prstGeom prst="rect">
            <a:avLst/>
          </a:prstGeom>
        </p:spPr>
        <p:txBody>
          <a:bodyPr wrap="square">
            <a:spAutoFit/>
          </a:bodyPr>
          <a:lstStyle/>
          <a:p>
            <a:pPr algn="just"/>
            <a:r>
              <a:rPr lang="en-US" sz="1400" b="1" dirty="0">
                <a:solidFill>
                  <a:srgbClr val="202124"/>
                </a:solidFill>
              </a:rPr>
              <a:t>Cognitive radars</a:t>
            </a:r>
            <a:r>
              <a:rPr lang="en-US" sz="1400" dirty="0">
                <a:solidFill>
                  <a:srgbClr val="202124"/>
                </a:solidFill>
              </a:rPr>
              <a:t> are systems based on the perception-action cycle of </a:t>
            </a:r>
            <a:r>
              <a:rPr lang="en-US" sz="1400" b="1" dirty="0">
                <a:solidFill>
                  <a:srgbClr val="202124"/>
                </a:solidFill>
              </a:rPr>
              <a:t>cognition</a:t>
            </a:r>
            <a:r>
              <a:rPr lang="en-US" sz="1400" dirty="0">
                <a:solidFill>
                  <a:srgbClr val="202124"/>
                </a:solidFill>
              </a:rPr>
              <a:t> that sense the environment, learn from it relevant information about the target and the background, then adapt the </a:t>
            </a:r>
            <a:r>
              <a:rPr lang="en-US" sz="1400" b="1" dirty="0">
                <a:solidFill>
                  <a:srgbClr val="202124"/>
                </a:solidFill>
              </a:rPr>
              <a:t>radar</a:t>
            </a:r>
            <a:r>
              <a:rPr lang="en-US" sz="1400" dirty="0">
                <a:solidFill>
                  <a:srgbClr val="202124"/>
                </a:solidFill>
              </a:rPr>
              <a:t> sensor to optimally satisfy the needs of their mission according to a desired goal.</a:t>
            </a:r>
            <a:endParaRPr lang="en-US" sz="1400" dirty="0"/>
          </a:p>
        </p:txBody>
      </p:sp>
      <p:sp>
        <p:nvSpPr>
          <p:cNvPr id="11" name="Rectangle 10"/>
          <p:cNvSpPr/>
          <p:nvPr/>
        </p:nvSpPr>
        <p:spPr>
          <a:xfrm>
            <a:off x="189186" y="1235430"/>
            <a:ext cx="1865447" cy="400110"/>
          </a:xfrm>
          <a:prstGeom prst="rect">
            <a:avLst/>
          </a:prstGeom>
        </p:spPr>
        <p:txBody>
          <a:bodyPr wrap="none">
            <a:spAutoFit/>
          </a:bodyPr>
          <a:lstStyle/>
          <a:p>
            <a:r>
              <a:rPr lang="en-US" sz="2000" b="1" dirty="0">
                <a:solidFill>
                  <a:schemeClr val="accent6">
                    <a:lumMod val="75000"/>
                  </a:schemeClr>
                </a:solidFill>
              </a:rPr>
              <a:t>Cognitive Radar</a:t>
            </a:r>
            <a:endParaRPr lang="en-US" sz="2000" dirty="0">
              <a:solidFill>
                <a:schemeClr val="accent6">
                  <a:lumMod val="75000"/>
                </a:schemeClr>
              </a:solidFill>
            </a:endParaRPr>
          </a:p>
        </p:txBody>
      </p:sp>
      <p:pic>
        <p:nvPicPr>
          <p:cNvPr id="12" name="Picture 11"/>
          <p:cNvPicPr>
            <a:picLocks noChangeAspect="1"/>
          </p:cNvPicPr>
          <p:nvPr/>
        </p:nvPicPr>
        <p:blipFill>
          <a:blip r:embed="rId6"/>
          <a:stretch>
            <a:fillRect/>
          </a:stretch>
        </p:blipFill>
        <p:spPr>
          <a:xfrm>
            <a:off x="5055476" y="4269526"/>
            <a:ext cx="3384331" cy="2152139"/>
          </a:xfrm>
          <a:prstGeom prst="rect">
            <a:avLst/>
          </a:prstGeom>
        </p:spPr>
      </p:pic>
      <p:sp>
        <p:nvSpPr>
          <p:cNvPr id="13" name="Rectangle 12"/>
          <p:cNvSpPr/>
          <p:nvPr/>
        </p:nvSpPr>
        <p:spPr>
          <a:xfrm>
            <a:off x="220717" y="3496835"/>
            <a:ext cx="4771695" cy="400110"/>
          </a:xfrm>
          <a:prstGeom prst="rect">
            <a:avLst/>
          </a:prstGeom>
        </p:spPr>
        <p:txBody>
          <a:bodyPr wrap="square">
            <a:spAutoFit/>
          </a:bodyPr>
          <a:lstStyle/>
          <a:p>
            <a:r>
              <a:rPr lang="en-US" sz="2000" b="1" dirty="0">
                <a:solidFill>
                  <a:schemeClr val="accent6">
                    <a:lumMod val="75000"/>
                  </a:schemeClr>
                </a:solidFill>
              </a:rPr>
              <a:t>Cognitive Consequence of Self-Driving Cars</a:t>
            </a:r>
            <a:endParaRPr lang="en-US" sz="2000" b="1" i="0" dirty="0">
              <a:solidFill>
                <a:schemeClr val="accent6">
                  <a:lumMod val="75000"/>
                </a:schemeClr>
              </a:solidFill>
              <a:effectLst/>
            </a:endParaRPr>
          </a:p>
        </p:txBody>
      </p:sp>
      <p:sp>
        <p:nvSpPr>
          <p:cNvPr id="16" name="Rectangle 15"/>
          <p:cNvSpPr/>
          <p:nvPr/>
        </p:nvSpPr>
        <p:spPr>
          <a:xfrm>
            <a:off x="189186" y="3992542"/>
            <a:ext cx="4603532" cy="2246769"/>
          </a:xfrm>
          <a:prstGeom prst="rect">
            <a:avLst/>
          </a:prstGeom>
        </p:spPr>
        <p:txBody>
          <a:bodyPr wrap="square">
            <a:spAutoFit/>
          </a:bodyPr>
          <a:lstStyle/>
          <a:p>
            <a:pPr algn="just"/>
            <a:r>
              <a:rPr lang="en-US" sz="1400" b="1" dirty="0">
                <a:solidFill>
                  <a:srgbClr val="000000"/>
                </a:solidFill>
              </a:rPr>
              <a:t> 	Cognitive self driving car </a:t>
            </a:r>
            <a:r>
              <a:rPr lang="en-US" sz="1400" dirty="0">
                <a:solidFill>
                  <a:srgbClr val="000000"/>
                </a:solidFill>
              </a:rPr>
              <a:t>is an intriguing use case that requires intelligence beyond the state of the art in machine learning, computer vision, and AI. Current state-of-the-art approaches to both intelligent perception and decision making typically rely on machine learning with offline training of neural networks using elaborated datasets. </a:t>
            </a:r>
          </a:p>
          <a:p>
            <a:pPr algn="just"/>
            <a:r>
              <a:rPr lang="en-US" sz="1400" dirty="0">
                <a:solidFill>
                  <a:srgbClr val="000000"/>
                </a:solidFill>
              </a:rPr>
              <a:t>	To enable truly adaptive intelligence, as we know it from biological systems, learning that supports decision making and perception needs to happen in real time, in an online fashion.</a:t>
            </a:r>
            <a:endParaRPr lang="en-US" sz="1400" dirty="0"/>
          </a:p>
        </p:txBody>
      </p:sp>
    </p:spTree>
    <p:extLst>
      <p:ext uri="{BB962C8B-B14F-4D97-AF65-F5344CB8AC3E}">
        <p14:creationId xmlns:p14="http://schemas.microsoft.com/office/powerpoint/2010/main" val="267336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ppt_x"/>
                                          </p:val>
                                        </p:tav>
                                        <p:tav tm="100000">
                                          <p:val>
                                            <p:strVal val="#ppt_x"/>
                                          </p:val>
                                        </p:tav>
                                      </p:tavLst>
                                    </p:anim>
                                    <p:anim calcmode="lin" valueType="num">
                                      <p:cBhvr additive="base">
                                        <p:cTn id="3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314</TotalTime>
  <Words>1137</Words>
  <Application>Microsoft Office PowerPoint</Application>
  <PresentationFormat>On-screen Show (4:3)</PresentationFormat>
  <Paragraphs>95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vt:lpstr>
      <vt:lpstr>Calibri</vt:lpstr>
      <vt:lpstr>Calibri Light</vt:lpstr>
      <vt:lpstr>Roboto</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44</cp:revision>
  <dcterms:created xsi:type="dcterms:W3CDTF">2021-05-04T17:14:25Z</dcterms:created>
  <dcterms:modified xsi:type="dcterms:W3CDTF">2021-05-12T03:46:07Z</dcterms:modified>
</cp:coreProperties>
</file>