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67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F2F4C9-511F-445B-8169-07A3089F9B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BCD59-A020-4EDF-B07E-453C24D053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BF24-F823-4054-A994-4F459591707A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16C-6D18-45A4-AD26-8CB5DF50B1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79C15-E4CD-43D6-9AA8-833114EA1F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1DEC-D2FD-4ABD-9E27-2160A23B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023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BC5-4EFE-45C2-A727-C54FB7F4B76E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38F5-06AA-404C-A1E3-0B02AC87D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08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2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5563" y="1779692"/>
            <a:ext cx="4482465" cy="413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12-May-21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818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3059" y="105156"/>
            <a:ext cx="1148588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12-May-21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3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5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9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7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7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5051" y="4211827"/>
            <a:ext cx="5680075" cy="135710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spcBef>
                <a:spcPts val="820"/>
              </a:spcBef>
            </a:pP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Yuxin</a:t>
            </a:r>
            <a:r>
              <a:rPr sz="2400" u="heavy" spc="-1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Wu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11" dirty="0">
                <a:solidFill>
                  <a:srgbClr val="FFFFFF"/>
                </a:solidFill>
                <a:latin typeface="Calibri"/>
                <a:cs typeface="Calibri"/>
              </a:rPr>
              <a:t> Alexander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Kirillov,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Francisco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Massa,</a:t>
            </a:r>
            <a:endParaRPr sz="2400" dirty="0">
              <a:latin typeface="Calibri"/>
              <a:cs typeface="Calibri"/>
            </a:endParaRPr>
          </a:p>
          <a:p>
            <a:pPr marL="1014069" marR="1005815" algn="ctr">
              <a:lnSpc>
                <a:spcPct val="121700"/>
              </a:lnSpc>
              <a:spcBef>
                <a:spcPts val="95"/>
              </a:spcBef>
            </a:pP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Wan-Yen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 and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Ross </a:t>
            </a:r>
            <a:r>
              <a:rPr sz="2400" spc="-11" dirty="0">
                <a:solidFill>
                  <a:srgbClr val="FFFFFF"/>
                </a:solidFill>
                <a:latin typeface="Calibri"/>
                <a:cs typeface="Calibri"/>
              </a:rPr>
              <a:t>Girshick </a:t>
            </a:r>
            <a:r>
              <a:rPr sz="2400" spc="-5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many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spc="-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contributors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344" y="6380989"/>
            <a:ext cx="51606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1" dirty="0">
                <a:solidFill>
                  <a:srgbClr val="FFFFFF"/>
                </a:solidFill>
                <a:latin typeface="Calibri"/>
                <a:cs typeface="Calibri"/>
              </a:rPr>
              <a:t>https://github.com/facebookresearch/detectron2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071880-DCD4-4DC8-8546-6ADCA35F8498}"/>
              </a:ext>
            </a:extLst>
          </p:cNvPr>
          <p:cNvSpPr/>
          <p:nvPr/>
        </p:nvSpPr>
        <p:spPr>
          <a:xfrm>
            <a:off x="906516" y="758246"/>
            <a:ext cx="109044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Real Time Semantic Segmentation using Detectron2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37FCF-3233-493B-A376-5D1A31348623}"/>
              </a:ext>
            </a:extLst>
          </p:cNvPr>
          <p:cNvSpPr txBox="1"/>
          <p:nvPr/>
        </p:nvSpPr>
        <p:spPr>
          <a:xfrm>
            <a:off x="2590800" y="5277503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	    			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Sai Kumar Dandla 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certified DS Professional | Google Certified Tensor flow Developer</a:t>
            </a:r>
          </a:p>
        </p:txBody>
      </p:sp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309AD25A-7F0C-406C-BB20-143923452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81" y="2510975"/>
            <a:ext cx="8084237" cy="14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8171"/>
            <a:ext cx="102489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 Light"/>
                <a:cs typeface="Calibri Light"/>
              </a:rPr>
              <a:t>Extend </a:t>
            </a:r>
            <a:r>
              <a:rPr spc="-15" dirty="0">
                <a:latin typeface="Calibri Light"/>
                <a:cs typeface="Calibri Light"/>
              </a:rPr>
              <a:t>Detectron2</a:t>
            </a:r>
            <a:r>
              <a:rPr spc="-5" dirty="0">
                <a:latin typeface="Calibri Light"/>
                <a:cs typeface="Calibri Light"/>
              </a:rPr>
              <a:t> </a:t>
            </a:r>
            <a:r>
              <a:rPr spc="-40" dirty="0">
                <a:latin typeface="Calibri Light"/>
                <a:cs typeface="Calibri Light"/>
              </a:rPr>
              <a:t>for</a:t>
            </a:r>
            <a:r>
              <a:rPr spc="-11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Research</a:t>
            </a:r>
            <a:r>
              <a:rPr dirty="0">
                <a:latin typeface="Calibri Light"/>
                <a:cs typeface="Calibri Light"/>
              </a:rPr>
              <a:t> &amp; </a:t>
            </a:r>
            <a:r>
              <a:rPr spc="-15" dirty="0">
                <a:latin typeface="Calibri Light"/>
                <a:cs typeface="Calibri Light"/>
              </a:rPr>
              <a:t>Production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58620"/>
            <a:ext cx="33312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294" indent="-228594">
              <a:spcBef>
                <a:spcPts val="100"/>
              </a:spcBef>
              <a:buFont typeface="Arial"/>
              <a:buChar char="•"/>
              <a:tabLst>
                <a:tab pos="241294" algn="l"/>
              </a:tabLst>
            </a:pPr>
            <a:r>
              <a:rPr sz="2800" dirty="0">
                <a:latin typeface="Calibri"/>
                <a:cs typeface="Calibri"/>
              </a:rPr>
              <a:t>Hack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inside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2090421"/>
            <a:ext cx="3718560" cy="80470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294" indent="-228594">
              <a:spcBef>
                <a:spcPts val="315"/>
              </a:spcBef>
              <a:buFont typeface="Arial"/>
              <a:buChar char="•"/>
              <a:tabLst>
                <a:tab pos="241294" algn="l"/>
              </a:tabLst>
            </a:pPr>
            <a:r>
              <a:rPr sz="2400" spc="-5" dirty="0">
                <a:latin typeface="Calibri"/>
                <a:cs typeface="Calibri"/>
              </a:rPr>
              <a:t>Quick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flexible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prototyping</a:t>
            </a:r>
            <a:endParaRPr sz="2400" dirty="0">
              <a:latin typeface="Calibri"/>
              <a:cs typeface="Calibri"/>
            </a:endParaRPr>
          </a:p>
          <a:p>
            <a:pPr marL="241294" indent="-228594">
              <a:spcBef>
                <a:spcPts val="215"/>
              </a:spcBef>
              <a:buFont typeface="Arial"/>
              <a:buChar char="•"/>
              <a:tabLst>
                <a:tab pos="241294" algn="l"/>
              </a:tabLst>
            </a:pP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3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scalable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maintainable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3898" y="3541268"/>
            <a:ext cx="28867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2E75B6"/>
                </a:solidFill>
                <a:latin typeface="Consolas"/>
                <a:cs typeface="Consolas"/>
              </a:rPr>
              <a:t>import</a:t>
            </a:r>
            <a:r>
              <a:rPr sz="2400" spc="-60" dirty="0">
                <a:solidFill>
                  <a:srgbClr val="2E75B6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detectron2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41" y="3428661"/>
            <a:ext cx="9330055" cy="3215112"/>
          </a:xfrm>
          <a:prstGeom prst="rect">
            <a:avLst/>
          </a:prstGeom>
        </p:spPr>
        <p:txBody>
          <a:bodyPr vert="horz" wrap="square" lIns="0" tIns="46991" rIns="0" bIns="0" rtlCol="0">
            <a:spAutoFit/>
          </a:bodyPr>
          <a:lstStyle/>
          <a:p>
            <a:pPr marL="266693" indent="-228594">
              <a:spcBef>
                <a:spcPts val="371"/>
              </a:spcBef>
              <a:buFont typeface="Arial"/>
              <a:buChar char="•"/>
              <a:tabLst>
                <a:tab pos="266693" algn="l"/>
              </a:tabLst>
            </a:pPr>
            <a:r>
              <a:rPr sz="2800" spc="-11" dirty="0">
                <a:latin typeface="Calibri"/>
                <a:cs typeface="Calibri"/>
              </a:rPr>
              <a:t>Extend </a:t>
            </a:r>
            <a:r>
              <a:rPr sz="2800" spc="-15" dirty="0">
                <a:latin typeface="Calibri"/>
                <a:cs typeface="Calibri"/>
              </a:rPr>
              <a:t>existing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code:</a:t>
            </a:r>
            <a:endParaRPr sz="2800" dirty="0">
              <a:latin typeface="Calibri"/>
              <a:cs typeface="Calibri"/>
            </a:endParaRPr>
          </a:p>
          <a:p>
            <a:pPr marL="723882" lvl="1" indent="-228594">
              <a:spcBef>
                <a:spcPts val="229"/>
              </a:spcBef>
              <a:buFont typeface="Arial"/>
              <a:buChar char="•"/>
              <a:tabLst>
                <a:tab pos="723882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7" baseline="24305" dirty="0">
                <a:latin typeface="Calibri"/>
                <a:cs typeface="Calibri"/>
              </a:rPr>
              <a:t>*</a:t>
            </a:r>
            <a:r>
              <a:rPr sz="2400" spc="240" baseline="2430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duplication</a:t>
            </a:r>
            <a:endParaRPr sz="2400" dirty="0">
              <a:latin typeface="Calibri"/>
              <a:cs typeface="Calibri"/>
            </a:endParaRPr>
          </a:p>
          <a:p>
            <a:pPr marL="723882" lvl="1" indent="-228594">
              <a:spcBef>
                <a:spcPts val="215"/>
              </a:spcBef>
              <a:buFont typeface="Arial"/>
              <a:buChar char="•"/>
              <a:tabLst>
                <a:tab pos="723882" algn="l"/>
              </a:tabLst>
            </a:pPr>
            <a:r>
              <a:rPr sz="2400" spc="-71" dirty="0">
                <a:latin typeface="Calibri"/>
                <a:cs typeface="Calibri"/>
              </a:rPr>
              <a:t>Take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  <a:p>
            <a:pPr marL="723882" lvl="1" indent="-228594">
              <a:spcBef>
                <a:spcPts val="240"/>
              </a:spcBef>
              <a:buFont typeface="Arial"/>
              <a:buChar char="•"/>
              <a:tabLst>
                <a:tab pos="723882" algn="l"/>
              </a:tabLst>
            </a:pPr>
            <a:r>
              <a:rPr sz="2400" spc="-11" dirty="0">
                <a:latin typeface="Calibri"/>
                <a:cs typeface="Calibri"/>
              </a:rPr>
              <a:t>Maintainable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2251" dirty="0">
              <a:latin typeface="Calibri"/>
              <a:cs typeface="Calibri"/>
            </a:endParaRPr>
          </a:p>
          <a:p>
            <a:pPr marL="2646614" marR="30479" indent="-1351881">
              <a:lnSpc>
                <a:spcPts val="4700"/>
              </a:lnSpc>
              <a:spcBef>
                <a:spcPts val="5"/>
              </a:spcBef>
              <a:tabLst>
                <a:tab pos="8724047" algn="l"/>
              </a:tabLst>
            </a:pPr>
            <a:r>
              <a:rPr sz="4400" dirty="0">
                <a:latin typeface="Calibri Light"/>
                <a:cs typeface="Calibri Light"/>
              </a:rPr>
              <a:t>G</a:t>
            </a:r>
            <a:r>
              <a:rPr sz="4400" spc="5" dirty="0">
                <a:latin typeface="Calibri Light"/>
                <a:cs typeface="Calibri Light"/>
              </a:rPr>
              <a:t>oo</a:t>
            </a:r>
            <a:r>
              <a:rPr sz="4400" dirty="0">
                <a:latin typeface="Calibri Light"/>
                <a:cs typeface="Calibri Light"/>
              </a:rPr>
              <a:t>d</a:t>
            </a:r>
            <a:r>
              <a:rPr sz="4400" spc="5" dirty="0">
                <a:latin typeface="Calibri Light"/>
                <a:cs typeface="Calibri Light"/>
              </a:rPr>
              <a:t> </a:t>
            </a:r>
            <a:r>
              <a:rPr sz="4400" spc="-71" dirty="0">
                <a:latin typeface="Calibri Light"/>
                <a:cs typeface="Calibri Light"/>
              </a:rPr>
              <a:t>r</a:t>
            </a:r>
            <a:r>
              <a:rPr sz="4400" dirty="0">
                <a:latin typeface="Calibri Light"/>
                <a:cs typeface="Calibri Light"/>
              </a:rPr>
              <a:t>e</a:t>
            </a:r>
            <a:r>
              <a:rPr sz="4400" spc="-5" dirty="0">
                <a:latin typeface="Calibri Light"/>
                <a:cs typeface="Calibri Light"/>
              </a:rPr>
              <a:t>se</a:t>
            </a:r>
            <a:r>
              <a:rPr sz="4400" spc="5" dirty="0">
                <a:latin typeface="Calibri Light"/>
                <a:cs typeface="Calibri Light"/>
              </a:rPr>
              <a:t>a</a:t>
            </a:r>
            <a:r>
              <a:rPr sz="4400" spc="-71" dirty="0">
                <a:latin typeface="Calibri Light"/>
                <a:cs typeface="Calibri Light"/>
              </a:rPr>
              <a:t>r</a:t>
            </a:r>
            <a:r>
              <a:rPr sz="4400" spc="5" dirty="0">
                <a:latin typeface="Calibri Light"/>
                <a:cs typeface="Calibri Light"/>
              </a:rPr>
              <a:t>c</a:t>
            </a:r>
            <a:r>
              <a:rPr sz="4400" dirty="0">
                <a:latin typeface="Calibri Light"/>
                <a:cs typeface="Calibri Light"/>
              </a:rPr>
              <a:t>h </a:t>
            </a:r>
            <a:r>
              <a:rPr sz="4400" spc="-40" dirty="0">
                <a:latin typeface="Calibri Light"/>
                <a:cs typeface="Calibri Light"/>
              </a:rPr>
              <a:t>c</a:t>
            </a:r>
            <a:r>
              <a:rPr sz="4400" dirty="0">
                <a:latin typeface="Calibri Light"/>
                <a:cs typeface="Calibri Light"/>
              </a:rPr>
              <a:t>odeba</a:t>
            </a:r>
            <a:r>
              <a:rPr sz="4400" spc="-5" dirty="0">
                <a:latin typeface="Calibri Light"/>
                <a:cs typeface="Calibri Light"/>
              </a:rPr>
              <a:t>s</a:t>
            </a:r>
            <a:r>
              <a:rPr sz="4400" dirty="0">
                <a:latin typeface="Calibri Light"/>
                <a:cs typeface="Calibri Light"/>
              </a:rPr>
              <a:t>e </a:t>
            </a:r>
            <a:r>
              <a:rPr sz="4400" spc="-5" dirty="0">
                <a:latin typeface="Calibri Light"/>
                <a:cs typeface="Calibri Light"/>
              </a:rPr>
              <a:t>s</a:t>
            </a:r>
            <a:r>
              <a:rPr sz="4400" dirty="0">
                <a:latin typeface="Calibri Light"/>
                <a:cs typeface="Calibri Light"/>
              </a:rPr>
              <a:t>hould	be  </a:t>
            </a:r>
            <a:r>
              <a:rPr sz="4400" u="heavy" spc="-1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Hackable</a:t>
            </a:r>
            <a:r>
              <a:rPr sz="4400" u="heavy" spc="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u="heavy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and</a:t>
            </a:r>
            <a:r>
              <a:rPr sz="4400" u="heavy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u="heavy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Extensible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8102" y="1697230"/>
            <a:ext cx="2381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2E75B6"/>
                </a:solidFill>
                <a:latin typeface="Consolas"/>
                <a:cs typeface="Consolas"/>
              </a:rPr>
              <a:t>vim</a:t>
            </a:r>
            <a:r>
              <a:rPr sz="2400" spc="-75" dirty="0">
                <a:solidFill>
                  <a:srgbClr val="2E75B6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detectron2</a:t>
            </a:r>
            <a:endParaRPr sz="2400">
              <a:latin typeface="Consolas"/>
              <a:cs typeface="Consola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CDF9EF-1C37-4A8A-A860-A5A5E6618946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165844"/>
            <a:ext cx="576643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5" dirty="0">
                <a:solidFill>
                  <a:schemeClr val="tx1"/>
                </a:solidFill>
                <a:latin typeface="Calibri Light"/>
                <a:cs typeface="Calibri Light"/>
              </a:rPr>
              <a:t>Extensible</a:t>
            </a:r>
            <a:r>
              <a:rPr sz="4400" u="none" spc="-11" dirty="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sz="4400" u="none" dirty="0">
                <a:solidFill>
                  <a:schemeClr val="tx1"/>
                </a:solidFill>
                <a:latin typeface="Calibri Light"/>
                <a:cs typeface="Calibri Light"/>
              </a:rPr>
              <a:t>/ </a:t>
            </a:r>
            <a:r>
              <a:rPr sz="4400" u="none" spc="-20" dirty="0">
                <a:solidFill>
                  <a:schemeClr val="tx1"/>
                </a:solidFill>
                <a:latin typeface="Calibri Light"/>
                <a:cs typeface="Calibri Light"/>
              </a:rPr>
              <a:t>Customizable</a:t>
            </a:r>
            <a:endParaRPr sz="44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6991" rIns="0" bIns="0" rtlCol="0">
            <a:spAutoFit/>
          </a:bodyPr>
          <a:lstStyle/>
          <a:p>
            <a:pPr marL="241294">
              <a:lnSpc>
                <a:spcPct val="100000"/>
              </a:lnSpc>
              <a:spcBef>
                <a:spcPts val="371"/>
              </a:spcBef>
              <a:buFont typeface="Arial"/>
              <a:buChar char="•"/>
              <a:tabLst>
                <a:tab pos="241294" algn="l"/>
              </a:tabLst>
            </a:pPr>
            <a:r>
              <a:rPr spc="-5" dirty="0"/>
              <a:t>Allow</a:t>
            </a:r>
            <a:r>
              <a:rPr spc="-15" dirty="0"/>
              <a:t> users</a:t>
            </a:r>
            <a:r>
              <a:rPr dirty="0"/>
              <a:t> </a:t>
            </a:r>
            <a:r>
              <a:rPr spc="-15" dirty="0"/>
              <a:t>to </a:t>
            </a:r>
            <a:r>
              <a:rPr spc="-5" dirty="0"/>
              <a:t>plug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1" dirty="0"/>
              <a:t> custom</a:t>
            </a:r>
          </a:p>
          <a:p>
            <a:pPr marL="698483" lvl="1" indent="-2292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483" algn="l"/>
              </a:tabLst>
            </a:pPr>
            <a:r>
              <a:rPr spc="-5" dirty="0">
                <a:latin typeface="Calibri"/>
                <a:cs typeface="Calibri"/>
              </a:rPr>
              <a:t>Models</a:t>
            </a:r>
            <a:endParaRPr dirty="0">
              <a:latin typeface="Calibri"/>
              <a:cs typeface="Calibri"/>
            </a:endParaRPr>
          </a:p>
          <a:p>
            <a:pPr marL="698483" lvl="1" indent="-2292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483" algn="l"/>
              </a:tabLst>
            </a:pPr>
            <a:r>
              <a:rPr spc="-15" dirty="0">
                <a:latin typeface="Calibri"/>
                <a:cs typeface="Calibri"/>
              </a:rPr>
              <a:t>Datasets</a:t>
            </a:r>
            <a:endParaRPr dirty="0">
              <a:latin typeface="Calibri"/>
              <a:cs typeface="Calibri"/>
            </a:endParaRPr>
          </a:p>
          <a:p>
            <a:pPr marL="698483" lvl="1" indent="-229229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483" algn="l"/>
              </a:tabLst>
            </a:pPr>
            <a:r>
              <a:rPr spc="-20" dirty="0">
                <a:latin typeface="Calibri"/>
                <a:cs typeface="Calibri"/>
              </a:rPr>
              <a:t>Data </a:t>
            </a:r>
            <a:r>
              <a:rPr spc="-5" dirty="0">
                <a:latin typeface="Calibri"/>
                <a:cs typeface="Calibri"/>
              </a:rPr>
              <a:t>loading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routines</a:t>
            </a:r>
            <a:endParaRPr dirty="0">
              <a:latin typeface="Calibri"/>
              <a:cs typeface="Calibri"/>
            </a:endParaRPr>
          </a:p>
          <a:p>
            <a:pPr marL="698483" lvl="1" indent="-2292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483" algn="l"/>
              </a:tabLst>
            </a:pPr>
            <a:r>
              <a:rPr spc="-11" dirty="0">
                <a:latin typeface="Calibri"/>
                <a:cs typeface="Calibri"/>
              </a:rPr>
              <a:t>Augmentations</a:t>
            </a:r>
            <a:endParaRPr dirty="0">
              <a:latin typeface="Calibri"/>
              <a:cs typeface="Calibri"/>
            </a:endParaRPr>
          </a:p>
          <a:p>
            <a:pPr marL="698483" lvl="1" indent="-2292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483" algn="l"/>
              </a:tabLst>
            </a:pPr>
            <a:r>
              <a:rPr spc="-20" dirty="0">
                <a:latin typeface="Calibri"/>
                <a:cs typeface="Calibri"/>
              </a:rPr>
              <a:t>Tasks/Metrics</a:t>
            </a:r>
            <a:endParaRPr dirty="0">
              <a:latin typeface="Calibri"/>
              <a:cs typeface="Calibri"/>
            </a:endParaRPr>
          </a:p>
          <a:p>
            <a:pPr marL="698483" lvl="1" indent="-22922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483" algn="l"/>
              </a:tabLst>
            </a:pPr>
            <a:r>
              <a:rPr spc="-25" dirty="0">
                <a:latin typeface="Calibri"/>
                <a:cs typeface="Calibri"/>
              </a:rPr>
              <a:t>Training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logic</a:t>
            </a:r>
            <a:endParaRPr dirty="0">
              <a:latin typeface="Calibri"/>
              <a:cs typeface="Calibri"/>
            </a:endParaRPr>
          </a:p>
          <a:p>
            <a:pPr marL="698483" lvl="1" indent="-2292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483" algn="l"/>
              </a:tabLst>
            </a:pPr>
            <a:r>
              <a:rPr dirty="0">
                <a:latin typeface="Calibri"/>
                <a:cs typeface="Calibri"/>
              </a:rPr>
              <a:t>…</a:t>
            </a:r>
          </a:p>
          <a:p>
            <a:pPr marL="12700" marR="823574">
              <a:lnSpc>
                <a:spcPts val="3000"/>
              </a:lnSpc>
              <a:spcBef>
                <a:spcPts val="1131"/>
              </a:spcBef>
            </a:pPr>
            <a:r>
              <a:rPr spc="-5" dirty="0"/>
              <a:t>without </a:t>
            </a:r>
            <a:r>
              <a:rPr spc="-11" dirty="0"/>
              <a:t>having </a:t>
            </a:r>
            <a:r>
              <a:rPr spc="-15" dirty="0"/>
              <a:t>to </a:t>
            </a:r>
            <a:r>
              <a:rPr spc="-5" dirty="0"/>
              <a:t>modify </a:t>
            </a:r>
            <a:r>
              <a:rPr spc="-620" dirty="0"/>
              <a:t> </a:t>
            </a:r>
            <a:r>
              <a:rPr spc="-15" dirty="0"/>
              <a:t>detectron2</a:t>
            </a:r>
          </a:p>
        </p:txBody>
      </p:sp>
      <p:sp>
        <p:nvSpPr>
          <p:cNvPr id="4" name="object 4"/>
          <p:cNvSpPr/>
          <p:nvPr/>
        </p:nvSpPr>
        <p:spPr>
          <a:xfrm>
            <a:off x="7107618" y="1049748"/>
            <a:ext cx="5081271" cy="5808345"/>
          </a:xfrm>
          <a:custGeom>
            <a:avLst/>
            <a:gdLst/>
            <a:ahLst/>
            <a:cxnLst/>
            <a:rect l="l" t="t" r="r" b="b"/>
            <a:pathLst>
              <a:path w="5081270" h="5808345">
                <a:moveTo>
                  <a:pt x="0" y="0"/>
                </a:moveTo>
                <a:lnTo>
                  <a:pt x="5080822" y="0"/>
                </a:lnTo>
                <a:lnTo>
                  <a:pt x="5080822" y="5808253"/>
                </a:lnTo>
                <a:lnTo>
                  <a:pt x="0" y="580825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6359" y="1376172"/>
            <a:ext cx="40767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solidFill>
                  <a:srgbClr val="C814C9"/>
                </a:solidFill>
                <a:latin typeface="Consolas"/>
                <a:cs typeface="Consolas"/>
              </a:rPr>
              <a:t>@</a:t>
            </a:r>
            <a:r>
              <a:rPr sz="2000" dirty="0">
                <a:solidFill>
                  <a:srgbClr val="2EAEBB"/>
                </a:solidFill>
                <a:latin typeface="Consolas"/>
                <a:cs typeface="Consolas"/>
              </a:rPr>
              <a:t>BACKBONE_REGISTRY.register</a:t>
            </a:r>
            <a:r>
              <a:rPr sz="2000" dirty="0">
                <a:solidFill>
                  <a:srgbClr val="F1FAE5"/>
                </a:solidFill>
                <a:latin typeface="Consolas"/>
                <a:cs typeface="Consolas"/>
              </a:rPr>
              <a:t>()  </a:t>
            </a:r>
            <a:r>
              <a:rPr sz="2000" dirty="0">
                <a:solidFill>
                  <a:srgbClr val="9FA01C"/>
                </a:solidFill>
                <a:latin typeface="Consolas"/>
                <a:cs typeface="Consolas"/>
              </a:rPr>
              <a:t>class</a:t>
            </a:r>
            <a:r>
              <a:rPr sz="2000" spc="-35" dirty="0">
                <a:solidFill>
                  <a:srgbClr val="9FA01C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2EAEBB"/>
                </a:solidFill>
                <a:latin typeface="Consolas"/>
                <a:cs typeface="Consolas"/>
              </a:rPr>
              <a:t>MyBackbone</a:t>
            </a:r>
            <a:r>
              <a:rPr sz="2000" dirty="0">
                <a:solidFill>
                  <a:srgbClr val="F1FAE5"/>
                </a:solidFill>
                <a:latin typeface="Consolas"/>
                <a:cs typeface="Consolas"/>
              </a:rPr>
              <a:t>(Backbone):</a:t>
            </a:r>
            <a:endParaRPr sz="2000">
              <a:latin typeface="Consolas"/>
              <a:cs typeface="Consolas"/>
            </a:endParaRPr>
          </a:p>
          <a:p>
            <a:pPr marL="571486"/>
            <a:r>
              <a:rPr sz="2000" dirty="0">
                <a:solidFill>
                  <a:srgbClr val="9FA01C"/>
                </a:solidFill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6359" y="2595372"/>
            <a:ext cx="46355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solidFill>
                  <a:srgbClr val="C814C9"/>
                </a:solidFill>
                <a:latin typeface="Consolas"/>
                <a:cs typeface="Consolas"/>
              </a:rPr>
              <a:t>@</a:t>
            </a:r>
            <a:r>
              <a:rPr sz="2000" dirty="0">
                <a:solidFill>
                  <a:srgbClr val="2EAEBB"/>
                </a:solidFill>
                <a:latin typeface="Consolas"/>
                <a:cs typeface="Consolas"/>
              </a:rPr>
              <a:t>ROI_BOX_HEAD_REGISTRY.register</a:t>
            </a:r>
            <a:r>
              <a:rPr sz="2000" dirty="0">
                <a:solidFill>
                  <a:srgbClr val="F1FAE5"/>
                </a:solidFill>
                <a:latin typeface="Consolas"/>
                <a:cs typeface="Consolas"/>
              </a:rPr>
              <a:t>()  </a:t>
            </a:r>
            <a:r>
              <a:rPr sz="2000" dirty="0">
                <a:solidFill>
                  <a:srgbClr val="9FA01C"/>
                </a:solidFill>
                <a:latin typeface="Consolas"/>
                <a:cs typeface="Consolas"/>
              </a:rPr>
              <a:t>class</a:t>
            </a:r>
            <a:r>
              <a:rPr sz="2000" spc="-15" dirty="0">
                <a:solidFill>
                  <a:srgbClr val="9FA01C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2EAEBB"/>
                </a:solidFill>
                <a:latin typeface="Consolas"/>
                <a:cs typeface="Consolas"/>
              </a:rPr>
              <a:t>MyBoxHead</a:t>
            </a:r>
            <a:r>
              <a:rPr sz="2000" dirty="0">
                <a:solidFill>
                  <a:srgbClr val="F1FAE5"/>
                </a:solidFill>
                <a:latin typeface="Consolas"/>
                <a:cs typeface="Consolas"/>
              </a:rPr>
              <a:t>(nn.Module):</a:t>
            </a:r>
            <a:endParaRPr sz="2000">
              <a:latin typeface="Consolas"/>
              <a:cs typeface="Consolas"/>
            </a:endParaRPr>
          </a:p>
          <a:p>
            <a:pPr marL="571486"/>
            <a:r>
              <a:rPr sz="2000" dirty="0">
                <a:solidFill>
                  <a:srgbClr val="9FA01C"/>
                </a:solidFill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6359" y="3814573"/>
            <a:ext cx="4495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solidFill>
                  <a:srgbClr val="C814C9"/>
                </a:solidFill>
                <a:latin typeface="Consolas"/>
                <a:cs typeface="Consolas"/>
              </a:rPr>
              <a:t>@</a:t>
            </a:r>
            <a:r>
              <a:rPr sz="2000" dirty="0">
                <a:solidFill>
                  <a:srgbClr val="2EAEBB"/>
                </a:solidFill>
                <a:latin typeface="Consolas"/>
                <a:cs typeface="Consolas"/>
              </a:rPr>
              <a:t>ROI_HEADS_REGISTRY.register</a:t>
            </a:r>
            <a:r>
              <a:rPr sz="2000" dirty="0">
                <a:solidFill>
                  <a:srgbClr val="F1FAE5"/>
                </a:solidFill>
                <a:latin typeface="Consolas"/>
                <a:cs typeface="Consolas"/>
              </a:rPr>
              <a:t>() </a:t>
            </a:r>
            <a:r>
              <a:rPr sz="2000" spc="5" dirty="0">
                <a:solidFill>
                  <a:srgbClr val="F1FAE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FA01C"/>
                </a:solidFill>
                <a:latin typeface="Consolas"/>
                <a:cs typeface="Consolas"/>
              </a:rPr>
              <a:t>class</a:t>
            </a:r>
            <a:r>
              <a:rPr sz="2000" spc="-100" dirty="0">
                <a:solidFill>
                  <a:srgbClr val="9FA01C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2EAEBB"/>
                </a:solidFill>
                <a:latin typeface="Consolas"/>
                <a:cs typeface="Consolas"/>
              </a:rPr>
              <a:t>MyHeads</a:t>
            </a:r>
            <a:r>
              <a:rPr sz="2000" dirty="0">
                <a:solidFill>
                  <a:srgbClr val="F1FAE5"/>
                </a:solidFill>
                <a:latin typeface="Consolas"/>
                <a:cs typeface="Consolas"/>
              </a:rPr>
              <a:t>(StandardROIHeads):</a:t>
            </a:r>
            <a:endParaRPr sz="2000">
              <a:latin typeface="Consolas"/>
              <a:cs typeface="Consolas"/>
            </a:endParaRPr>
          </a:p>
          <a:p>
            <a:pPr marL="571486"/>
            <a:r>
              <a:rPr sz="2000" dirty="0">
                <a:solidFill>
                  <a:srgbClr val="9FA01C"/>
                </a:solidFill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6359" y="5338573"/>
            <a:ext cx="3937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1FAE5"/>
                </a:solidFill>
                <a:latin typeface="Consolas"/>
                <a:cs typeface="Consolas"/>
              </a:rPr>
              <a:t>DatasetCatalog.register(...)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4180" y="1496060"/>
            <a:ext cx="13811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new</a:t>
            </a:r>
            <a:r>
              <a:rPr spc="-51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backbone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1272" y="2657348"/>
            <a:ext cx="13265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new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box</a:t>
            </a:r>
            <a:r>
              <a:rPr spc="-31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head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8726" y="3897884"/>
            <a:ext cx="16484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new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type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head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3858" y="5403596"/>
            <a:ext cx="11645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new</a:t>
            </a:r>
            <a:r>
              <a:rPr spc="-71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dataset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323" y="6569966"/>
            <a:ext cx="45618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Docs: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https://detectron2.readthedocs.io/tutorials/extend.html</a:t>
            </a:r>
            <a:endParaRPr sz="1400">
              <a:latin typeface="Calibri"/>
              <a:cs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BFBFB3-613C-4FC3-A3EF-79653E0518AC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60" y="105158"/>
            <a:ext cx="112363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dirty="0">
                <a:latin typeface="Calibri Light"/>
                <a:cs typeface="Calibri Light"/>
              </a:rPr>
              <a:t>Colab</a:t>
            </a:r>
            <a:r>
              <a:rPr sz="4400" spc="-5" dirty="0">
                <a:latin typeface="Calibri Light"/>
                <a:cs typeface="Calibri Light"/>
              </a:rPr>
              <a:t> </a:t>
            </a:r>
            <a:r>
              <a:rPr sz="4400" spc="-45" dirty="0">
                <a:latin typeface="Calibri Light"/>
                <a:cs typeface="Calibri Light"/>
              </a:rPr>
              <a:t>Tutorial:</a:t>
            </a:r>
            <a:r>
              <a:rPr sz="4400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fine-tune</a:t>
            </a:r>
            <a:r>
              <a:rPr sz="4400" spc="11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on</a:t>
            </a:r>
            <a:r>
              <a:rPr sz="4400" spc="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</a:t>
            </a:r>
            <a:r>
              <a:rPr sz="4400" spc="11" dirty="0">
                <a:latin typeface="Calibri Light"/>
                <a:cs typeface="Calibri Light"/>
              </a:rPr>
              <a:t> </a:t>
            </a:r>
            <a:r>
              <a:rPr sz="4400" spc="-11" dirty="0">
                <a:latin typeface="Calibri Light"/>
                <a:cs typeface="Calibri Light"/>
              </a:rPr>
              <a:t>new</a:t>
            </a:r>
            <a:r>
              <a:rPr sz="4400" spc="11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dataset</a:t>
            </a:r>
            <a:r>
              <a:rPr sz="4400" spc="11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in</a:t>
            </a:r>
            <a:r>
              <a:rPr sz="4400" spc="5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5min</a:t>
            </a:r>
            <a:endParaRPr sz="4400" dirty="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0" y="1566917"/>
            <a:ext cx="8094345" cy="4695441"/>
            <a:chOff x="1154351" y="1059743"/>
            <a:chExt cx="11038205" cy="577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8635" y="1059743"/>
              <a:ext cx="8463364" cy="57782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351" y="2688176"/>
              <a:ext cx="1533718" cy="15337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9209" y="3913574"/>
            <a:ext cx="23729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5" dirty="0">
                <a:latin typeface="Calibri"/>
                <a:cs typeface="Calibri"/>
              </a:rPr>
              <a:t>Train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Colab!</a:t>
            </a:r>
            <a:endParaRPr sz="2800" dirty="0">
              <a:latin typeface="Calibri"/>
              <a:cs typeface="Calibr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CFB4EE-F8FA-4F76-BDAF-8AC60A79FD7F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9651" y="1365811"/>
            <a:ext cx="10172700" cy="5448300"/>
            <a:chOff x="1009650" y="1365811"/>
            <a:chExt cx="10172700" cy="544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9650" y="1365811"/>
              <a:ext cx="10172698" cy="5448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06367" y="4462272"/>
              <a:ext cx="3291840" cy="1073150"/>
            </a:xfrm>
            <a:custGeom>
              <a:avLst/>
              <a:gdLst/>
              <a:ahLst/>
              <a:cxnLst/>
              <a:rect l="l" t="t" r="r" b="b"/>
              <a:pathLst>
                <a:path w="3291840" h="1073150">
                  <a:moveTo>
                    <a:pt x="0" y="0"/>
                  </a:moveTo>
                  <a:lnTo>
                    <a:pt x="3291840" y="0"/>
                  </a:lnTo>
                  <a:lnTo>
                    <a:pt x="3291840" y="1072896"/>
                  </a:lnTo>
                  <a:lnTo>
                    <a:pt x="0" y="107289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1" y="108171"/>
            <a:ext cx="107422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1231" algn="l"/>
              </a:tabLst>
            </a:pPr>
            <a:r>
              <a:rPr spc="-25" dirty="0">
                <a:latin typeface="Calibri Light"/>
                <a:cs typeface="Calibri Light"/>
              </a:rPr>
              <a:t>Real</a:t>
            </a:r>
            <a:r>
              <a:rPr spc="20"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Example:</a:t>
            </a:r>
            <a:r>
              <a:rPr spc="5"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DensePose	</a:t>
            </a:r>
            <a:r>
              <a:rPr sz="2800" spc="-11" dirty="0">
                <a:latin typeface="Calibri Light"/>
                <a:cs typeface="Calibri Light"/>
              </a:rPr>
              <a:t>(detectron2/projects/DensePose)</a:t>
            </a:r>
            <a:endParaRPr sz="2800" dirty="0">
              <a:latin typeface="Calibri Light"/>
              <a:cs typeface="Calibri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8DFA39-F7A3-4ADE-8C79-D6AC1E0CFF80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6752" y="18288"/>
            <a:ext cx="2362200" cy="3596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666" y="1255321"/>
            <a:ext cx="4492735" cy="1968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1" y="108171"/>
            <a:ext cx="107422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1231" algn="l"/>
              </a:tabLst>
            </a:pPr>
            <a:r>
              <a:rPr spc="-25" dirty="0">
                <a:latin typeface="Calibri Light"/>
                <a:cs typeface="Calibri Light"/>
              </a:rPr>
              <a:t>Real</a:t>
            </a:r>
            <a:r>
              <a:rPr spc="20"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Example:</a:t>
            </a:r>
            <a:r>
              <a:rPr spc="5"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DensePose	</a:t>
            </a:r>
            <a:r>
              <a:rPr sz="2800" spc="-11" dirty="0">
                <a:latin typeface="Calibri Light"/>
                <a:cs typeface="Calibri Light"/>
              </a:rPr>
              <a:t>(detectron2/projects/DensePose)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5574572" y="1868973"/>
            <a:ext cx="6312629" cy="4118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148" algn="l"/>
                <a:tab pos="1694772" algn="l"/>
                <a:tab pos="2704398" algn="l"/>
              </a:tabLst>
            </a:pPr>
            <a:r>
              <a:rPr dirty="0"/>
              <a:t>│	├──</a:t>
            </a:r>
            <a:r>
              <a:rPr u="heavy" dirty="0">
                <a:uFill>
                  <a:solidFill>
                    <a:srgbClr val="F0F9E4"/>
                  </a:solidFill>
                </a:uFill>
                <a:latin typeface="Times New Roman"/>
                <a:cs typeface="Times New Roman"/>
              </a:rPr>
              <a:t>	</a:t>
            </a:r>
            <a:r>
              <a:rPr spc="5" dirty="0"/>
              <a:t>init</a:t>
            </a:r>
            <a:r>
              <a:rPr u="heavy" spc="5" dirty="0">
                <a:uFill>
                  <a:solidFill>
                    <a:srgbClr val="F0F9E4"/>
                  </a:solidFill>
                </a:uFill>
                <a:latin typeface="Times New Roman"/>
                <a:cs typeface="Times New Roman"/>
              </a:rPr>
              <a:t>	</a:t>
            </a:r>
            <a:r>
              <a:rPr spc="5" dirty="0"/>
              <a:t>.py</a:t>
            </a:r>
          </a:p>
          <a:p>
            <a:pPr marL="12700">
              <a:lnSpc>
                <a:spcPct val="100000"/>
              </a:lnSpc>
              <a:tabLst>
                <a:tab pos="685148" algn="l"/>
              </a:tabLst>
            </a:pPr>
            <a:r>
              <a:rPr dirty="0"/>
              <a:t>│	├──</a:t>
            </a:r>
            <a:r>
              <a:rPr spc="-55" dirty="0"/>
              <a:t> </a:t>
            </a:r>
            <a:r>
              <a:rPr spc="5" dirty="0"/>
              <a:t>config.py</a:t>
            </a:r>
            <a:endParaRPr lang="en-US" spc="5" dirty="0"/>
          </a:p>
          <a:p>
            <a:pPr marL="12700">
              <a:lnSpc>
                <a:spcPts val="2845"/>
              </a:lnSpc>
              <a:spcBef>
                <a:spcPts val="25"/>
              </a:spcBef>
              <a:tabLst>
                <a:tab pos="685148" algn="l"/>
              </a:tabLst>
            </a:pPr>
            <a:r>
              <a:rPr lang="en-US" dirty="0"/>
              <a:t>│	├──</a:t>
            </a:r>
            <a:r>
              <a:rPr lang="en-US" spc="-55" dirty="0"/>
              <a:t> </a:t>
            </a:r>
            <a:r>
              <a:rPr lang="en-US" spc="5" dirty="0"/>
              <a:t>dataset.py</a:t>
            </a:r>
          </a:p>
          <a:p>
            <a:pPr marL="12700">
              <a:lnSpc>
                <a:spcPts val="2845"/>
              </a:lnSpc>
              <a:tabLst>
                <a:tab pos="685148" algn="l"/>
              </a:tabLst>
            </a:pPr>
            <a:r>
              <a:rPr dirty="0"/>
              <a:t>│	├──</a:t>
            </a:r>
            <a:r>
              <a:rPr spc="-55" dirty="0"/>
              <a:t> </a:t>
            </a:r>
            <a:r>
              <a:rPr spc="5" dirty="0"/>
              <a:t>dataset_mapper.py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685148" algn="l"/>
              </a:tabLst>
            </a:pPr>
            <a:r>
              <a:rPr dirty="0"/>
              <a:t>│	├──</a:t>
            </a:r>
            <a:r>
              <a:rPr spc="-80" dirty="0"/>
              <a:t> </a:t>
            </a:r>
            <a:r>
              <a:rPr spc="5" dirty="0"/>
              <a:t>densepose_coco_evaluation.py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5148" algn="l"/>
              </a:tabLst>
            </a:pPr>
            <a:r>
              <a:rPr dirty="0"/>
              <a:t>│	├──</a:t>
            </a:r>
            <a:r>
              <a:rPr spc="-55" dirty="0"/>
              <a:t> </a:t>
            </a:r>
            <a:r>
              <a:rPr spc="5" dirty="0"/>
              <a:t>densepose_head.py</a:t>
            </a:r>
          </a:p>
          <a:p>
            <a:pPr marL="12700">
              <a:lnSpc>
                <a:spcPct val="100000"/>
              </a:lnSpc>
              <a:tabLst>
                <a:tab pos="685148" algn="l"/>
              </a:tabLst>
            </a:pPr>
            <a:r>
              <a:rPr dirty="0"/>
              <a:t>│	├──</a:t>
            </a:r>
            <a:r>
              <a:rPr spc="-55" dirty="0"/>
              <a:t> </a:t>
            </a:r>
            <a:r>
              <a:rPr spc="5" dirty="0"/>
              <a:t>evaluator.py</a:t>
            </a:r>
          </a:p>
          <a:p>
            <a:pPr marL="12700">
              <a:lnSpc>
                <a:spcPts val="2845"/>
              </a:lnSpc>
              <a:spcBef>
                <a:spcPts val="25"/>
              </a:spcBef>
              <a:tabLst>
                <a:tab pos="685148" algn="l"/>
              </a:tabLst>
            </a:pPr>
            <a:r>
              <a:rPr dirty="0"/>
              <a:t>│	├──</a:t>
            </a:r>
            <a:r>
              <a:rPr spc="-55" dirty="0"/>
              <a:t> </a:t>
            </a:r>
            <a:r>
              <a:rPr spc="5" dirty="0"/>
              <a:t>roi_head.py</a:t>
            </a:r>
          </a:p>
          <a:p>
            <a:pPr marL="12700">
              <a:lnSpc>
                <a:spcPts val="2845"/>
              </a:lnSpc>
              <a:tabLst>
                <a:tab pos="685148" algn="l"/>
              </a:tabLst>
            </a:pPr>
            <a:r>
              <a:rPr dirty="0"/>
              <a:t>│	├──</a:t>
            </a:r>
            <a:r>
              <a:rPr spc="-55" dirty="0"/>
              <a:t> </a:t>
            </a:r>
            <a:r>
              <a:rPr spc="5" dirty="0"/>
              <a:t>structures.py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5401" y="3223819"/>
            <a:ext cx="3380740" cy="30880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294" indent="-228594">
              <a:spcBef>
                <a:spcPts val="720"/>
              </a:spcBef>
              <a:buFont typeface="Arial"/>
              <a:buChar char="•"/>
              <a:tabLst>
                <a:tab pos="241294" algn="l"/>
              </a:tabLst>
            </a:pPr>
            <a:r>
              <a:rPr sz="2800" spc="-11" dirty="0">
                <a:latin typeface="Calibri"/>
                <a:cs typeface="Calibri"/>
              </a:rPr>
              <a:t>New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heads</a:t>
            </a:r>
            <a:endParaRPr sz="2800" dirty="0">
              <a:latin typeface="Calibri"/>
              <a:cs typeface="Calibri"/>
            </a:endParaRPr>
          </a:p>
          <a:p>
            <a:pPr marL="241294" indent="-228594">
              <a:spcBef>
                <a:spcPts val="625"/>
              </a:spcBef>
              <a:buFont typeface="Arial"/>
              <a:buChar char="•"/>
              <a:tabLst>
                <a:tab pos="241294" algn="l"/>
              </a:tabLst>
            </a:pPr>
            <a:r>
              <a:rPr sz="2800" spc="-11" dirty="0">
                <a:latin typeface="Calibri"/>
                <a:cs typeface="Calibri"/>
              </a:rPr>
              <a:t>New</a:t>
            </a:r>
            <a:r>
              <a:rPr sz="2800" spc="-3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configs</a:t>
            </a:r>
            <a:endParaRPr sz="2800" dirty="0">
              <a:latin typeface="Calibri"/>
              <a:cs typeface="Calibri"/>
            </a:endParaRPr>
          </a:p>
          <a:p>
            <a:pPr marL="241294" indent="-228594">
              <a:spcBef>
                <a:spcPts val="651"/>
              </a:spcBef>
              <a:buFont typeface="Arial"/>
              <a:buChar char="•"/>
              <a:tabLst>
                <a:tab pos="241294" algn="l"/>
              </a:tabLst>
            </a:pPr>
            <a:r>
              <a:rPr sz="2800" spc="-11" dirty="0">
                <a:latin typeface="Calibri"/>
                <a:cs typeface="Calibri"/>
              </a:rPr>
              <a:t>New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dataset</a:t>
            </a:r>
            <a:endParaRPr sz="2800" dirty="0">
              <a:latin typeface="Calibri"/>
              <a:cs typeface="Calibri"/>
            </a:endParaRPr>
          </a:p>
          <a:p>
            <a:pPr marL="241294" indent="-228594">
              <a:spcBef>
                <a:spcPts val="745"/>
              </a:spcBef>
              <a:buFont typeface="Arial"/>
              <a:buChar char="•"/>
              <a:tabLst>
                <a:tab pos="241294" algn="l"/>
              </a:tabLst>
            </a:pPr>
            <a:r>
              <a:rPr sz="2800" spc="-11" dirty="0">
                <a:latin typeface="Calibri"/>
                <a:cs typeface="Calibri"/>
              </a:rPr>
              <a:t>New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loader</a:t>
            </a:r>
            <a:endParaRPr sz="2800" dirty="0">
              <a:latin typeface="Calibri"/>
              <a:cs typeface="Calibri"/>
            </a:endParaRPr>
          </a:p>
          <a:p>
            <a:pPr marL="241294" indent="-228594">
              <a:spcBef>
                <a:spcPts val="645"/>
              </a:spcBef>
              <a:buFont typeface="Arial"/>
              <a:buChar char="•"/>
              <a:tabLst>
                <a:tab pos="241294" algn="l"/>
              </a:tabLst>
            </a:pPr>
            <a:r>
              <a:rPr sz="2800" spc="-11" dirty="0">
                <a:latin typeface="Calibri"/>
                <a:cs typeface="Calibri"/>
              </a:rPr>
              <a:t>New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evaluation</a:t>
            </a:r>
            <a:endParaRPr sz="2800" dirty="0">
              <a:latin typeface="Calibri"/>
              <a:cs typeface="Calibri"/>
            </a:endParaRPr>
          </a:p>
          <a:p>
            <a:pPr marL="241294" indent="-228594">
              <a:spcBef>
                <a:spcPts val="625"/>
              </a:spcBef>
              <a:buFont typeface="Arial"/>
              <a:buChar char="•"/>
              <a:tabLst>
                <a:tab pos="241294" algn="l"/>
              </a:tabLst>
            </a:pP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own training</a:t>
            </a:r>
            <a:r>
              <a:rPr sz="2800" spc="-3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script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0293" y="1277586"/>
            <a:ext cx="22136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├──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densepose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4207" y="6107391"/>
            <a:ext cx="2718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└──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train_net.py</a:t>
            </a:r>
            <a:endParaRPr sz="2400" dirty="0">
              <a:latin typeface="Consolas"/>
              <a:cs typeface="Consola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BBF4E0-371D-44F2-AFF2-35DEE4CC6459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8171"/>
            <a:ext cx="1060577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Calibri Light"/>
                <a:cs typeface="Calibri Light"/>
              </a:rPr>
              <a:t>More</a:t>
            </a:r>
            <a:r>
              <a:rPr spc="-11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Research</a:t>
            </a:r>
            <a:r>
              <a:rPr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Released</a:t>
            </a:r>
            <a:r>
              <a:rPr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by</a:t>
            </a:r>
            <a:r>
              <a:rPr spc="71" dirty="0">
                <a:latin typeface="Calibri Light"/>
                <a:cs typeface="Calibri Light"/>
              </a:rPr>
              <a:t> </a:t>
            </a:r>
            <a:r>
              <a:rPr sz="3600" spc="-5" dirty="0">
                <a:latin typeface="Consolas"/>
                <a:cs typeface="Consolas"/>
              </a:rPr>
              <a:t>import</a:t>
            </a:r>
            <a:r>
              <a:rPr sz="3600" spc="-20" dirty="0">
                <a:latin typeface="Consolas"/>
                <a:cs typeface="Consolas"/>
              </a:rPr>
              <a:t> </a:t>
            </a:r>
            <a:r>
              <a:rPr sz="3600" spc="-5" dirty="0">
                <a:latin typeface="Consolas"/>
                <a:cs typeface="Consolas"/>
              </a:rPr>
              <a:t>detectron2</a:t>
            </a:r>
            <a:endParaRPr sz="36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441" y="1649949"/>
            <a:ext cx="3303251" cy="19041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6403" y="3354995"/>
            <a:ext cx="3727093" cy="21489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30173" y="3727197"/>
            <a:ext cx="1378585" cy="743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4932" marR="5080" indent="-102868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ose  (CVPR18)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253" y="5632197"/>
            <a:ext cx="2332991" cy="11250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7816" marR="371465" algn="ctr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Calibri"/>
                <a:cs typeface="Calibri"/>
              </a:rPr>
              <a:t>Mesh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R-CNN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(ICCV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19)</a:t>
            </a:r>
            <a:endParaRPr sz="2400">
              <a:latin typeface="Calibri"/>
              <a:cs typeface="Calibri"/>
            </a:endParaRPr>
          </a:p>
          <a:p>
            <a:pPr algn="ctr">
              <a:spcBef>
                <a:spcPts val="25"/>
              </a:spcBef>
            </a:pPr>
            <a:r>
              <a:rPr sz="2400" spc="-11" dirty="0">
                <a:latin typeface="Calibri"/>
                <a:cs typeface="Calibri"/>
              </a:rPr>
              <a:t>coming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month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4920" y="2547880"/>
            <a:ext cx="3474589" cy="23026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11673" y="5050029"/>
            <a:ext cx="1510665" cy="743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7955" marR="5080" indent="-175890">
              <a:lnSpc>
                <a:spcPct val="100800"/>
              </a:lnSpc>
              <a:spcBef>
                <a:spcPts val="75"/>
              </a:spcBef>
            </a:pPr>
            <a:r>
              <a:rPr sz="2400" spc="-211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k  </a:t>
            </a:r>
            <a:r>
              <a:rPr sz="2400" spc="-5" dirty="0">
                <a:latin typeface="Calibri"/>
                <a:cs typeface="Calibri"/>
              </a:rPr>
              <a:t>(ICCV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19)</a:t>
            </a:r>
            <a:endParaRPr sz="2400">
              <a:latin typeface="Calibri"/>
              <a:cs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27BD1A-D51F-455D-B814-77AB4122F140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8171"/>
            <a:ext cx="546608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 Light"/>
                <a:cs typeface="Calibri Light"/>
              </a:rPr>
              <a:t>Extensibility</a:t>
            </a:r>
            <a:r>
              <a:rPr spc="-25" dirty="0">
                <a:latin typeface="Calibri Light"/>
                <a:cs typeface="Calibri Light"/>
              </a:rPr>
              <a:t> </a:t>
            </a:r>
            <a:r>
              <a:rPr spc="-11" dirty="0">
                <a:latin typeface="Calibri Light"/>
                <a:cs typeface="Calibri Light"/>
              </a:rPr>
              <a:t>allows</a:t>
            </a:r>
            <a:r>
              <a:rPr spc="-20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us</a:t>
            </a:r>
            <a:r>
              <a:rPr spc="-20" dirty="0">
                <a:latin typeface="Calibri Light"/>
                <a:cs typeface="Calibri Light"/>
              </a:rPr>
              <a:t> </a:t>
            </a:r>
            <a:r>
              <a:rPr spc="-40" dirty="0">
                <a:latin typeface="Calibri Light"/>
                <a:cs typeface="Calibri Light"/>
              </a:rPr>
              <a:t>to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1" y="1696212"/>
            <a:ext cx="6835775" cy="2324996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241294" indent="-228594">
              <a:spcBef>
                <a:spcPts val="771"/>
              </a:spcBef>
              <a:buFont typeface="Arial"/>
              <a:buChar char="•"/>
              <a:tabLst>
                <a:tab pos="241294" algn="l"/>
              </a:tabLst>
            </a:pPr>
            <a:r>
              <a:rPr sz="3200" spc="-11" dirty="0">
                <a:latin typeface="Calibri"/>
                <a:cs typeface="Calibri"/>
              </a:rPr>
              <a:t>Maintain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1" dirty="0">
                <a:latin typeface="Calibri"/>
                <a:cs typeface="Calibri"/>
              </a:rPr>
              <a:t>projects</a:t>
            </a:r>
            <a:r>
              <a:rPr sz="3200" spc="-15" dirty="0">
                <a:latin typeface="Calibri"/>
                <a:cs typeface="Calibri"/>
              </a:rPr>
              <a:t> separately</a:t>
            </a:r>
            <a:endParaRPr sz="3200" dirty="0">
              <a:latin typeface="Calibri"/>
              <a:cs typeface="Calibri"/>
            </a:endParaRPr>
          </a:p>
          <a:p>
            <a:pPr marL="241294" indent="-228594">
              <a:spcBef>
                <a:spcPts val="671"/>
              </a:spcBef>
              <a:buFont typeface="Arial"/>
              <a:buChar char="•"/>
              <a:tabLst>
                <a:tab pos="241294" algn="l"/>
              </a:tabLst>
            </a:pPr>
            <a:r>
              <a:rPr sz="3200" spc="-11" dirty="0">
                <a:latin typeface="Calibri"/>
                <a:cs typeface="Calibri"/>
              </a:rPr>
              <a:t>Share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improvements</a:t>
            </a:r>
            <a:r>
              <a:rPr sz="3200" spc="-5" dirty="0">
                <a:latin typeface="Calibri"/>
                <a:cs typeface="Calibri"/>
              </a:rPr>
              <a:t> of </a:t>
            </a:r>
            <a:r>
              <a:rPr sz="3200" spc="-20" dirty="0">
                <a:latin typeface="Calibri"/>
                <a:cs typeface="Calibri"/>
              </a:rPr>
              <a:t>core</a:t>
            </a:r>
            <a:r>
              <a:rPr sz="3200" spc="-11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detectron2</a:t>
            </a:r>
            <a:endParaRPr sz="3200" dirty="0">
              <a:latin typeface="Calibri"/>
              <a:cs typeface="Calibri"/>
            </a:endParaRPr>
          </a:p>
          <a:p>
            <a:pPr marL="241294" indent="-228594">
              <a:spcBef>
                <a:spcPts val="555"/>
              </a:spcBef>
              <a:buFont typeface="Arial"/>
              <a:buChar char="•"/>
              <a:tabLst>
                <a:tab pos="241294" algn="l"/>
              </a:tabLst>
            </a:pPr>
            <a:r>
              <a:rPr sz="3200" spc="-11" dirty="0">
                <a:latin typeface="Calibri"/>
                <a:cs typeface="Calibri"/>
              </a:rPr>
              <a:t>Easily </a:t>
            </a:r>
            <a:r>
              <a:rPr sz="3200" spc="-15" dirty="0">
                <a:latin typeface="Calibri"/>
                <a:cs typeface="Calibri"/>
              </a:rPr>
              <a:t>collaborate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each other</a:t>
            </a:r>
            <a:endParaRPr sz="3200" dirty="0">
              <a:latin typeface="Calibri"/>
              <a:cs typeface="Calibri"/>
            </a:endParaRPr>
          </a:p>
          <a:p>
            <a:pPr marL="241294" indent="-228594">
              <a:spcBef>
                <a:spcPts val="671"/>
              </a:spcBef>
              <a:buFont typeface="Arial"/>
              <a:buChar char="•"/>
              <a:tabLst>
                <a:tab pos="241294" algn="l"/>
              </a:tabLst>
            </a:pPr>
            <a:r>
              <a:rPr sz="3200" spc="-51" dirty="0">
                <a:latin typeface="Calibri"/>
                <a:cs typeface="Calibri"/>
              </a:rPr>
              <a:t>Transfer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latest</a:t>
            </a:r>
            <a:r>
              <a:rPr sz="32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3200" u="heavy" spc="-20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research</a:t>
            </a:r>
            <a:r>
              <a:rPr sz="3200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to</a:t>
            </a:r>
            <a:r>
              <a:rPr sz="3200" u="heavy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1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Calibri"/>
                <a:cs typeface="Calibri"/>
              </a:rPr>
              <a:t>products</a:t>
            </a:r>
            <a:endParaRPr sz="3200" dirty="0">
              <a:latin typeface="Calibri"/>
              <a:cs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29F6D9-23B2-4A3B-8B1F-D38EBAA1137F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3" y="108171"/>
            <a:ext cx="753490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onsolas"/>
                <a:cs typeface="Consolas"/>
              </a:rPr>
              <a:t>import</a:t>
            </a:r>
            <a:r>
              <a:rPr sz="3600" spc="-40" dirty="0">
                <a:latin typeface="Consolas"/>
                <a:cs typeface="Consolas"/>
              </a:rPr>
              <a:t> </a:t>
            </a:r>
            <a:r>
              <a:rPr sz="3600" spc="-5" dirty="0">
                <a:latin typeface="Consolas"/>
                <a:cs typeface="Consolas"/>
              </a:rPr>
              <a:t>detectron2</a:t>
            </a:r>
            <a:r>
              <a:rPr sz="3600" spc="-111" dirty="0">
                <a:latin typeface="Consolas"/>
                <a:cs typeface="Consolas"/>
              </a:rPr>
              <a:t> </a:t>
            </a:r>
            <a:r>
              <a:rPr dirty="0">
                <a:latin typeface="Calibri Light"/>
                <a:cs typeface="Calibri Light"/>
              </a:rPr>
              <a:t>in</a:t>
            </a:r>
            <a:r>
              <a:rPr spc="-5"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Production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909" y="1795781"/>
            <a:ext cx="7245351" cy="4000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294" indent="-228594">
              <a:spcBef>
                <a:spcPts val="100"/>
              </a:spcBef>
              <a:buFont typeface="Arial"/>
              <a:buChar char="•"/>
              <a:tabLst>
                <a:tab pos="241294" algn="l"/>
              </a:tabLst>
            </a:pPr>
            <a:r>
              <a:rPr sz="2800" spc="-5" dirty="0">
                <a:latin typeface="Calibri"/>
                <a:cs typeface="Calibri"/>
              </a:rPr>
              <a:t>Domain-specific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production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1"/>
              </a:spcBef>
              <a:buFont typeface="Arial"/>
              <a:buChar char="•"/>
            </a:pPr>
            <a:endParaRPr sz="3751" dirty="0">
              <a:latin typeface="Calibri"/>
              <a:cs typeface="Calibri"/>
            </a:endParaRPr>
          </a:p>
          <a:p>
            <a:pPr marL="241294" indent="-228594">
              <a:spcBef>
                <a:spcPts val="5"/>
              </a:spcBef>
              <a:buFont typeface="Arial"/>
              <a:buChar char="•"/>
              <a:tabLst>
                <a:tab pos="241294" algn="l"/>
              </a:tabLst>
            </a:pPr>
            <a:r>
              <a:rPr sz="2800" spc="-20" dirty="0">
                <a:latin typeface="Calibri"/>
                <a:cs typeface="Calibri"/>
              </a:rPr>
              <a:t>Efficient,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low-latency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models</a:t>
            </a:r>
            <a:r>
              <a:rPr sz="2800" spc="-5" dirty="0">
                <a:latin typeface="Calibri"/>
                <a:cs typeface="Calibri"/>
              </a:rPr>
              <a:t> (open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source </a:t>
            </a:r>
            <a:r>
              <a:rPr sz="2800" spc="-5" dirty="0">
                <a:latin typeface="Calibri"/>
                <a:cs typeface="Calibri"/>
              </a:rPr>
              <a:t>soon)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1"/>
              </a:spcBef>
              <a:buFont typeface="Arial"/>
              <a:buChar char="•"/>
            </a:pPr>
            <a:endParaRPr sz="3851" dirty="0">
              <a:latin typeface="Calibri"/>
              <a:cs typeface="Calibri"/>
            </a:endParaRPr>
          </a:p>
          <a:p>
            <a:pPr marL="241294" indent="-228594">
              <a:buFont typeface="Arial"/>
              <a:buChar char="•"/>
              <a:tabLst>
                <a:tab pos="241294" algn="l"/>
              </a:tabLst>
            </a:pPr>
            <a:r>
              <a:rPr sz="2800" spc="-20" dirty="0">
                <a:latin typeface="Calibri"/>
                <a:cs typeface="Calibri"/>
              </a:rPr>
              <a:t>Large</a:t>
            </a:r>
            <a:r>
              <a:rPr sz="2800" spc="-11" dirty="0">
                <a:latin typeface="Calibri"/>
                <a:cs typeface="Calibri"/>
              </a:rPr>
              <a:t> scale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spc="-1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training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GPU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clusters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3151" dirty="0">
              <a:latin typeface="Calibri"/>
              <a:cs typeface="Calibri"/>
            </a:endParaRPr>
          </a:p>
          <a:p>
            <a:pPr marL="241294" marR="795635" indent="-241294">
              <a:lnSpc>
                <a:spcPct val="122100"/>
              </a:lnSpc>
              <a:buFont typeface="Arial"/>
              <a:buChar char="•"/>
              <a:tabLst>
                <a:tab pos="241294" algn="l"/>
              </a:tabLst>
            </a:pPr>
            <a:r>
              <a:rPr sz="2800" spc="-15" dirty="0">
                <a:latin typeface="Calibri"/>
                <a:cs typeface="Calibri"/>
              </a:rPr>
              <a:t>Conversion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 </a:t>
            </a:r>
            <a:r>
              <a:rPr sz="2800" spc="-15" dirty="0">
                <a:latin typeface="Calibri"/>
                <a:cs typeface="Calibri"/>
              </a:rPr>
              <a:t>optimization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u="heavy" spc="-1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deployment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server/mobile/edge</a:t>
            </a:r>
            <a:r>
              <a:rPr sz="2800" spc="-5" dirty="0">
                <a:latin typeface="Calibri"/>
                <a:cs typeface="Calibri"/>
              </a:rPr>
              <a:t> (open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source</a:t>
            </a:r>
            <a:r>
              <a:rPr sz="2800" spc="-5" dirty="0">
                <a:latin typeface="Calibri"/>
                <a:cs typeface="Calibri"/>
              </a:rPr>
              <a:t> soon)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2986" y="5319755"/>
            <a:ext cx="1562231" cy="1010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7923" y="1460725"/>
            <a:ext cx="597715" cy="5977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9956" y="1470719"/>
            <a:ext cx="597715" cy="5977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8339" y="1470719"/>
            <a:ext cx="597715" cy="5977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48683" y="2415497"/>
            <a:ext cx="1159588" cy="9641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1303" y="3729766"/>
            <a:ext cx="1795019" cy="11805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F3270E-4830-4AF5-A8D1-D1E330378BFF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1" y="108171"/>
            <a:ext cx="696150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" dirty="0">
                <a:latin typeface="Calibri Light"/>
                <a:cs typeface="Calibri Light"/>
              </a:rPr>
              <a:t>Upcoming</a:t>
            </a:r>
            <a:r>
              <a:rPr spc="-31"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Production</a:t>
            </a:r>
            <a:r>
              <a:rPr spc="-20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Features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419" y="1781556"/>
            <a:ext cx="10027920" cy="1985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294" indent="-228594">
              <a:lnSpc>
                <a:spcPts val="3725"/>
              </a:lnSpc>
              <a:spcBef>
                <a:spcPts val="100"/>
              </a:spcBef>
              <a:buFont typeface="Arial"/>
              <a:buChar char="•"/>
              <a:tabLst>
                <a:tab pos="241294" algn="l"/>
              </a:tabLst>
            </a:pPr>
            <a:r>
              <a:rPr sz="3200" spc="-5" dirty="0">
                <a:latin typeface="Calibri"/>
                <a:cs typeface="Calibri"/>
              </a:rPr>
              <a:t>R-CNN</a:t>
            </a:r>
            <a:r>
              <a:rPr sz="3200" dirty="0">
                <a:latin typeface="Calibri"/>
                <a:cs typeface="Calibri"/>
              </a:rPr>
              <a:t> models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11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efficiency-oriented</a:t>
            </a:r>
            <a:r>
              <a:rPr sz="3200" spc="11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architectures</a:t>
            </a:r>
            <a:endParaRPr sz="3200">
              <a:latin typeface="Calibri"/>
              <a:cs typeface="Calibri"/>
            </a:endParaRPr>
          </a:p>
          <a:p>
            <a:pPr marL="241294"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(FBNet,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ShuffleNet,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MobileNet,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etc)</a:t>
            </a:r>
            <a:endParaRPr sz="2400">
              <a:latin typeface="Calibri"/>
              <a:cs typeface="Calibri"/>
            </a:endParaRPr>
          </a:p>
          <a:p>
            <a:pPr marL="241294" indent="-228594">
              <a:spcBef>
                <a:spcPts val="615"/>
              </a:spcBef>
              <a:buFont typeface="Arial"/>
              <a:buChar char="•"/>
              <a:tabLst>
                <a:tab pos="241294" algn="l"/>
              </a:tabLst>
            </a:pPr>
            <a:r>
              <a:rPr sz="3200" spc="-15" dirty="0">
                <a:latin typeface="Calibri"/>
                <a:cs typeface="Calibri"/>
              </a:rPr>
              <a:t>Conversion,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1" dirty="0">
                <a:latin typeface="Calibri"/>
                <a:cs typeface="Calibri"/>
              </a:rPr>
              <a:t>optimization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1" dirty="0">
                <a:latin typeface="Calibri"/>
                <a:cs typeface="Calibri"/>
              </a:rPr>
              <a:t>quantization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ONNX/Caffe2</a:t>
            </a:r>
            <a:endParaRPr sz="3200">
              <a:latin typeface="Calibri"/>
              <a:cs typeface="Calibri"/>
            </a:endParaRPr>
          </a:p>
          <a:p>
            <a:pPr marL="241294" indent="-228594">
              <a:spcBef>
                <a:spcPts val="551"/>
              </a:spcBef>
              <a:buFont typeface="Arial"/>
              <a:buChar char="•"/>
              <a:tabLst>
                <a:tab pos="241294" algn="l"/>
              </a:tabLst>
            </a:pPr>
            <a:r>
              <a:rPr sz="3200" dirty="0">
                <a:latin typeface="Calibri"/>
                <a:cs typeface="Calibri"/>
              </a:rPr>
              <a:t>Some</a:t>
            </a:r>
            <a:r>
              <a:rPr sz="3200" spc="-11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run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&lt;100ms</a:t>
            </a:r>
            <a:r>
              <a:rPr sz="3200" spc="-5" dirty="0">
                <a:latin typeface="Calibri"/>
                <a:cs typeface="Calibri"/>
              </a:rPr>
              <a:t> 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1" dirty="0">
                <a:latin typeface="Calibri"/>
                <a:cs typeface="Calibri"/>
              </a:rPr>
              <a:t>mobile/server</a:t>
            </a:r>
            <a:r>
              <a:rPr sz="3200" spc="-5" dirty="0">
                <a:latin typeface="Calibri"/>
                <a:cs typeface="Calibri"/>
              </a:rPr>
              <a:t> CPUs</a:t>
            </a:r>
            <a:endParaRPr sz="3200">
              <a:latin typeface="Calibri"/>
              <a:cs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B46D8E-18D5-4279-B465-7DFCB9E090A9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1" y="108171"/>
            <a:ext cx="1149286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 Light"/>
                <a:cs typeface="Calibri Light"/>
              </a:rPr>
              <a:t>Side</a:t>
            </a:r>
            <a:r>
              <a:rPr spc="11" dirty="0">
                <a:latin typeface="Calibri Light"/>
                <a:cs typeface="Calibri Light"/>
              </a:rPr>
              <a:t> </a:t>
            </a:r>
            <a:r>
              <a:rPr spc="-11" dirty="0">
                <a:latin typeface="Calibri Light"/>
                <a:cs typeface="Calibri Light"/>
              </a:rPr>
              <a:t>Note:</a:t>
            </a:r>
            <a:r>
              <a:rPr spc="11" dirty="0">
                <a:latin typeface="Calibri Light"/>
                <a:cs typeface="Calibri Light"/>
              </a:rPr>
              <a:t> </a:t>
            </a:r>
            <a:r>
              <a:rPr spc="-31" dirty="0">
                <a:latin typeface="Calibri Light"/>
                <a:cs typeface="Calibri Light"/>
              </a:rPr>
              <a:t>Beware</a:t>
            </a:r>
            <a:r>
              <a:rPr spc="11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of</a:t>
            </a:r>
            <a:r>
              <a:rPr spc="15" dirty="0">
                <a:latin typeface="Calibri Light"/>
                <a:cs typeface="Calibri Light"/>
              </a:rPr>
              <a:t> </a:t>
            </a:r>
            <a:r>
              <a:rPr spc="-20" dirty="0">
                <a:latin typeface="Calibri Light"/>
                <a:cs typeface="Calibri Light"/>
              </a:rPr>
              <a:t>Speed/Accuracy</a:t>
            </a:r>
            <a:r>
              <a:rPr spc="11" dirty="0">
                <a:latin typeface="Calibri Light"/>
                <a:cs typeface="Calibri Light"/>
              </a:rPr>
              <a:t> </a:t>
            </a:r>
            <a:r>
              <a:rPr spc="-5" dirty="0">
                <a:latin typeface="Calibri Light"/>
                <a:cs typeface="Calibri Light"/>
              </a:rPr>
              <a:t>Comparisons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1574" y="1416598"/>
            <a:ext cx="9818371" cy="4437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Comparisons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1" dirty="0">
                <a:solidFill>
                  <a:srgbClr val="C00000"/>
                </a:solidFill>
                <a:latin typeface="Calibri"/>
                <a:cs typeface="Calibri"/>
              </a:rPr>
              <a:t>across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1" dirty="0">
                <a:solidFill>
                  <a:srgbClr val="C00000"/>
                </a:solidFill>
                <a:latin typeface="Calibri"/>
                <a:cs typeface="Calibri"/>
              </a:rPr>
              <a:t>publications/codebases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often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i="1" spc="-11" dirty="0">
                <a:solidFill>
                  <a:srgbClr val="C00000"/>
                </a:solidFill>
                <a:latin typeface="Calibri"/>
                <a:cs typeface="Calibri"/>
              </a:rPr>
              <a:t>uncontrolled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11"/>
              </a:spcBef>
            </a:pPr>
            <a:endParaRPr sz="3300" dirty="0">
              <a:latin typeface="Calibri"/>
              <a:cs typeface="Calibri"/>
            </a:endParaRPr>
          </a:p>
          <a:p>
            <a:pPr marL="315587" indent="-303523">
              <a:buFont typeface="Arial"/>
              <a:buChar char="•"/>
              <a:tabLst>
                <a:tab pos="315587" algn="l"/>
                <a:tab pos="316223" algn="l"/>
              </a:tabLst>
            </a:pPr>
            <a:r>
              <a:rPr sz="2600" spc="-11" dirty="0">
                <a:latin typeface="Calibri"/>
                <a:cs typeface="Calibri"/>
              </a:rPr>
              <a:t>Accuracy varies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hyper-parameters</a:t>
            </a:r>
            <a:r>
              <a:rPr sz="2600" spc="-11" dirty="0">
                <a:latin typeface="Calibri"/>
                <a:cs typeface="Calibri"/>
              </a:rPr>
              <a:t> (‘recipe’)</a:t>
            </a:r>
            <a:endParaRPr sz="2600" dirty="0">
              <a:latin typeface="Calibri"/>
              <a:cs typeface="Calibri"/>
            </a:endParaRPr>
          </a:p>
          <a:p>
            <a:pPr marL="315587" indent="-303523">
              <a:spcBef>
                <a:spcPts val="1465"/>
              </a:spcBef>
              <a:buFont typeface="Arial"/>
              <a:buChar char="•"/>
              <a:tabLst>
                <a:tab pos="315587" algn="l"/>
                <a:tab pos="316223" algn="l"/>
              </a:tabLst>
            </a:pPr>
            <a:r>
              <a:rPr sz="2600" spc="-5" dirty="0">
                <a:latin typeface="Calibri"/>
                <a:cs typeface="Calibri"/>
              </a:rPr>
              <a:t>Speed</a:t>
            </a:r>
            <a:r>
              <a:rPr sz="2600" spc="-11" dirty="0">
                <a:latin typeface="Calibri"/>
                <a:cs typeface="Calibri"/>
              </a:rPr>
              <a:t> varies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1" dirty="0">
                <a:latin typeface="Calibri"/>
                <a:cs typeface="Calibri"/>
              </a:rPr>
              <a:t> software </a:t>
            </a:r>
            <a:r>
              <a:rPr sz="2600" spc="-5" dirty="0">
                <a:latin typeface="Calibri"/>
                <a:cs typeface="Calibri"/>
              </a:rPr>
              <a:t>(perf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tuning)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hardware</a:t>
            </a:r>
            <a:endParaRPr sz="2600" dirty="0">
              <a:latin typeface="Calibri"/>
              <a:cs typeface="Calibri"/>
            </a:endParaRPr>
          </a:p>
          <a:p>
            <a:pPr marL="315587" indent="-303523">
              <a:spcBef>
                <a:spcPts val="1585"/>
              </a:spcBef>
              <a:buFont typeface="Arial"/>
              <a:buChar char="•"/>
              <a:tabLst>
                <a:tab pos="315587" algn="l"/>
                <a:tab pos="316223" algn="l"/>
              </a:tabLst>
            </a:pPr>
            <a:r>
              <a:rPr sz="2600" spc="-5" dirty="0">
                <a:latin typeface="Calibri"/>
                <a:cs typeface="Calibri"/>
              </a:rPr>
              <a:t>Speed </a:t>
            </a:r>
            <a:r>
              <a:rPr sz="2600" spc="-11" dirty="0">
                <a:latin typeface="Calibri"/>
                <a:cs typeface="Calibri"/>
              </a:rPr>
              <a:t>varies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15" dirty="0">
                <a:latin typeface="Calibri"/>
                <a:cs typeface="Calibri"/>
              </a:rPr>
              <a:t>low-level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optimization</a:t>
            </a:r>
            <a:r>
              <a:rPr sz="2600" dirty="0">
                <a:latin typeface="Calibri"/>
                <a:cs typeface="Calibri"/>
              </a:rPr>
              <a:t> &amp; </a:t>
            </a:r>
            <a:r>
              <a:rPr sz="2600" spc="-5" dirty="0">
                <a:latin typeface="Calibri"/>
                <a:cs typeface="Calibri"/>
              </a:rPr>
              <a:t>model-specific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optimization</a:t>
            </a:r>
            <a:endParaRPr sz="2600" dirty="0">
              <a:latin typeface="Calibri"/>
              <a:cs typeface="Calibri"/>
            </a:endParaRPr>
          </a:p>
          <a:p>
            <a:pPr marL="315587" indent="-303523">
              <a:spcBef>
                <a:spcPts val="1580"/>
              </a:spcBef>
              <a:buFont typeface="Arial"/>
              <a:buChar char="•"/>
              <a:tabLst>
                <a:tab pos="315587" algn="l"/>
                <a:tab pos="316223" algn="l"/>
              </a:tabLst>
            </a:pPr>
            <a:r>
              <a:rPr sz="2600" spc="-5" dirty="0">
                <a:latin typeface="Calibri"/>
                <a:cs typeface="Calibri"/>
              </a:rPr>
              <a:t>Speed </a:t>
            </a:r>
            <a:r>
              <a:rPr sz="2600" spc="-11" dirty="0">
                <a:latin typeface="Calibri"/>
                <a:cs typeface="Calibri"/>
              </a:rPr>
              <a:t>varies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inference</a:t>
            </a:r>
            <a:r>
              <a:rPr sz="2600" spc="-11" dirty="0">
                <a:latin typeface="Calibri"/>
                <a:cs typeface="Calibri"/>
              </a:rPr>
              <a:t> details</a:t>
            </a:r>
            <a:r>
              <a:rPr sz="2600" dirty="0">
                <a:latin typeface="Calibri"/>
                <a:cs typeface="Calibri"/>
              </a:rPr>
              <a:t> (e.g., </a:t>
            </a:r>
            <a:r>
              <a:rPr sz="2600" spc="-5" dirty="0">
                <a:latin typeface="Calibri"/>
                <a:cs typeface="Calibri"/>
              </a:rPr>
              <a:t>batching,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quantization)</a:t>
            </a:r>
            <a:endParaRPr sz="2600" dirty="0">
              <a:latin typeface="Calibri"/>
              <a:cs typeface="Calibri"/>
            </a:endParaRPr>
          </a:p>
          <a:p>
            <a:pPr marL="241294" indent="-228594">
              <a:spcBef>
                <a:spcPts val="1585"/>
              </a:spcBef>
              <a:buFont typeface="Arial"/>
              <a:buChar char="•"/>
              <a:tabLst>
                <a:tab pos="241294" algn="l"/>
              </a:tabLst>
            </a:pPr>
            <a:r>
              <a:rPr sz="2600" spc="-20" dirty="0">
                <a:latin typeface="Calibri"/>
                <a:cs typeface="Calibri"/>
              </a:rPr>
              <a:t>Therefore,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speed/acc.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results</a:t>
            </a:r>
            <a:r>
              <a:rPr sz="2600" spc="-5" dirty="0">
                <a:latin typeface="Calibri"/>
                <a:cs typeface="Calibri"/>
              </a:rPr>
              <a:t> should be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taken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large</a:t>
            </a:r>
            <a:r>
              <a:rPr sz="2600" spc="-11" dirty="0">
                <a:latin typeface="Calibri"/>
                <a:cs typeface="Calibri"/>
              </a:rPr>
              <a:t> grain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salt</a:t>
            </a:r>
            <a:endParaRPr sz="3100" dirty="0">
              <a:latin typeface="Calibri"/>
              <a:cs typeface="Calibri"/>
            </a:endParaRPr>
          </a:p>
          <a:p>
            <a:pPr marL="241294" indent="-228594">
              <a:spcBef>
                <a:spcPts val="2395"/>
              </a:spcBef>
              <a:buFont typeface="Arial"/>
              <a:buChar char="•"/>
              <a:tabLst>
                <a:tab pos="241294" algn="l"/>
              </a:tabLst>
            </a:pPr>
            <a:r>
              <a:rPr sz="2400" spc="-20" dirty="0">
                <a:latin typeface="Calibri"/>
                <a:cs typeface="Calibri"/>
              </a:rPr>
              <a:t>We’ll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release </a:t>
            </a:r>
            <a:r>
              <a:rPr sz="2400" spc="-11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works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best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1" dirty="0">
                <a:latin typeface="Calibri"/>
                <a:cs typeface="Calibri"/>
              </a:rPr>
              <a:t> Facebook</a:t>
            </a:r>
            <a:endParaRPr sz="2400" dirty="0">
              <a:latin typeface="Calibri"/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D21CE-A004-40CD-84EC-95CD4D9984C6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44" y="6380989"/>
            <a:ext cx="51606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1" dirty="0">
                <a:solidFill>
                  <a:srgbClr val="FFFFFF"/>
                </a:solidFill>
                <a:latin typeface="Calibri"/>
                <a:cs typeface="Calibri"/>
              </a:rPr>
              <a:t>https://github.com/facebookresearch/detectron2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337" y="3429508"/>
            <a:ext cx="9190991" cy="20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0891" marR="23494" indent="-2548827">
              <a:lnSpc>
                <a:spcPct val="1105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r>
              <a:rPr sz="4000" spc="-11" dirty="0"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chemeClr val="accent6"/>
                </a:solidFill>
                <a:latin typeface="Calibri"/>
                <a:cs typeface="Calibri"/>
              </a:rPr>
              <a:t>research</a:t>
            </a:r>
            <a:r>
              <a:rPr sz="4000" spc="-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chemeClr val="accent6"/>
                </a:solidFill>
                <a:latin typeface="Calibri"/>
                <a:cs typeface="Calibri"/>
              </a:rPr>
              <a:t>platform</a:t>
            </a:r>
            <a:r>
              <a:rPr sz="400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and </a:t>
            </a:r>
            <a:r>
              <a:rPr sz="4000" dirty="0">
                <a:latin typeface="Calibri"/>
                <a:cs typeface="Calibri"/>
              </a:rPr>
              <a:t>a </a:t>
            </a:r>
            <a:r>
              <a:rPr sz="4000" spc="-15" dirty="0">
                <a:solidFill>
                  <a:schemeClr val="accent6"/>
                </a:solidFill>
                <a:latin typeface="Calibri"/>
                <a:cs typeface="Calibri"/>
              </a:rPr>
              <a:t>production</a:t>
            </a:r>
            <a:r>
              <a:rPr sz="4000" spc="-11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chemeClr val="accent6"/>
                </a:solidFill>
                <a:latin typeface="Calibri"/>
                <a:cs typeface="Calibri"/>
              </a:rPr>
              <a:t>library </a:t>
            </a:r>
            <a:r>
              <a:rPr sz="4000" spc="-88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4000" spc="-31" dirty="0">
                <a:latin typeface="Calibri"/>
                <a:cs typeface="Calibri"/>
              </a:rPr>
              <a:t>for</a:t>
            </a:r>
            <a:r>
              <a:rPr sz="4000" spc="-1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object</a:t>
            </a:r>
            <a:r>
              <a:rPr sz="4000" b="1" spc="-11" dirty="0">
                <a:latin typeface="Calibri"/>
                <a:cs typeface="Calibri"/>
              </a:rPr>
              <a:t> detection</a:t>
            </a:r>
            <a:r>
              <a:rPr sz="4000" spc="-11" dirty="0">
                <a:latin typeface="Calibri"/>
                <a:cs typeface="Calibri"/>
              </a:rPr>
              <a:t>,</a:t>
            </a:r>
            <a:endParaRPr sz="4000" dirty="0">
              <a:latin typeface="Calibri"/>
              <a:cs typeface="Calibri"/>
            </a:endParaRPr>
          </a:p>
          <a:p>
            <a:pPr marL="223514">
              <a:spcBef>
                <a:spcPts val="505"/>
              </a:spcBef>
            </a:pPr>
            <a:r>
              <a:rPr sz="4000" spc="-5" dirty="0">
                <a:latin typeface="Calibri"/>
                <a:cs typeface="Calibri"/>
              </a:rPr>
              <a:t>mainly</a:t>
            </a:r>
            <a:r>
              <a:rPr sz="4000" spc="-11" dirty="0">
                <a:latin typeface="Calibri"/>
                <a:cs typeface="Calibri"/>
              </a:rPr>
              <a:t> built</a:t>
            </a:r>
            <a:r>
              <a:rPr sz="4000" spc="-15" dirty="0">
                <a:latin typeface="Calibri"/>
                <a:cs typeface="Calibri"/>
              </a:rPr>
              <a:t> by</a:t>
            </a:r>
            <a:r>
              <a:rPr sz="4000" spc="-11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Facebook </a:t>
            </a:r>
            <a:r>
              <a:rPr sz="4000" spc="-5" dirty="0">
                <a:latin typeface="Calibri"/>
                <a:cs typeface="Calibri"/>
              </a:rPr>
              <a:t>AI </a:t>
            </a:r>
            <a:r>
              <a:rPr sz="4000" spc="-20" dirty="0">
                <a:latin typeface="Calibri"/>
                <a:cs typeface="Calibri"/>
              </a:rPr>
              <a:t>Research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(FAIR)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20F87479-3819-4E22-8E54-71C712C9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85" y="1143001"/>
            <a:ext cx="8366295" cy="154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C18183-CF5B-42EF-BD96-6E2C9B7AD877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2354532"/>
            <a:ext cx="11242963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612774" indent="-5715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800" spc="-11" dirty="0"/>
              <a:t>https://github.com/</a:t>
            </a:r>
            <a:r>
              <a:rPr lang="en-US" sz="2800" spc="-11" dirty="0"/>
              <a:t>facebookresearch</a:t>
            </a:r>
            <a:r>
              <a:rPr sz="2800" spc="-11" dirty="0"/>
              <a:t>/detectron2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5F3C786-0310-430B-89E4-262F8324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3644864" cy="6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854A90-C7D1-41DC-A375-B860B9F25F13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3BEC3A-C833-41ED-8E59-0389AE2D1E6F}"/>
              </a:ext>
            </a:extLst>
          </p:cNvPr>
          <p:cNvSpPr txBox="1"/>
          <p:nvPr/>
        </p:nvSpPr>
        <p:spPr>
          <a:xfrm>
            <a:off x="685800" y="210235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1" dirty="0">
                <a:latin typeface="+mj-lt"/>
                <a:cs typeface="Adobe Arabic" panose="02040503050201020203" pitchFamily="18" charset="-78"/>
              </a:rPr>
              <a:t>Reference</a:t>
            </a:r>
            <a:endParaRPr lang="en-US" sz="3600" dirty="0">
              <a:latin typeface="+mj-lt"/>
              <a:cs typeface="Adobe Arabic" panose="02040503050201020203" pitchFamily="18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9DC-5DDF-4321-980C-BC83AF455027}"/>
              </a:ext>
            </a:extLst>
          </p:cNvPr>
          <p:cNvSpPr txBox="1"/>
          <p:nvPr/>
        </p:nvSpPr>
        <p:spPr>
          <a:xfrm>
            <a:off x="672353" y="3068720"/>
            <a:ext cx="119858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+mj-lt"/>
              </a:rPr>
              <a:t>Detectron2 paper’s and slides credit’s</a:t>
            </a:r>
          </a:p>
          <a:p>
            <a:r>
              <a:rPr lang="en-US" sz="2800" dirty="0">
                <a:latin typeface="+mj-lt"/>
              </a:rPr>
              <a:t>Yuxin Wu, Alexander Kirillov, Francisco Massa, Wan-Yen Lo and Ross Girshick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EFB51-EF51-4CE4-88B4-B17A5D8EA902}"/>
              </a:ext>
            </a:extLst>
          </p:cNvPr>
          <p:cNvSpPr txBox="1"/>
          <p:nvPr/>
        </p:nvSpPr>
        <p:spPr>
          <a:xfrm>
            <a:off x="570603" y="4293304"/>
            <a:ext cx="116975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+mj-lt"/>
              </a:rPr>
              <a:t>Detectron2 is FAIR's next-generation platform for object detection and segmentation.</a:t>
            </a:r>
          </a:p>
          <a:p>
            <a:r>
              <a:rPr lang="en-US" sz="2800" dirty="0">
                <a:latin typeface="+mj-lt"/>
              </a:rPr>
              <a:t>	https://ai.facebook.com/tools/detectron2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7172" y="2268336"/>
            <a:ext cx="8458200" cy="2589171"/>
          </a:xfrm>
          <a:prstGeom prst="rect">
            <a:avLst/>
          </a:prstGeom>
        </p:spPr>
        <p:txBody>
          <a:bodyPr vert="horz" wrap="square" lIns="0" tIns="242571" rIns="0" bIns="0" rtlCol="0" anchor="ctr">
            <a:spAutoFit/>
          </a:bodyPr>
          <a:lstStyle/>
          <a:p>
            <a:pPr marL="332097">
              <a:lnSpc>
                <a:spcPct val="100000"/>
              </a:lnSpc>
              <a:spcBef>
                <a:spcPts val="1911"/>
              </a:spcBef>
            </a:pPr>
            <a:r>
              <a:rPr sz="6000" spc="-20" dirty="0">
                <a:latin typeface="Calibri Light"/>
                <a:cs typeface="Calibri Light"/>
              </a:rPr>
              <a:t>What</a:t>
            </a:r>
            <a:r>
              <a:rPr sz="6000" spc="-5" dirty="0">
                <a:latin typeface="Calibri Light"/>
                <a:cs typeface="Calibri Light"/>
              </a:rPr>
              <a:t> </a:t>
            </a:r>
            <a:r>
              <a:rPr sz="6000" dirty="0">
                <a:latin typeface="Calibri Light"/>
                <a:cs typeface="Calibri Light"/>
              </a:rPr>
              <a:t>is</a:t>
            </a:r>
            <a:r>
              <a:rPr sz="6000" spc="-15" dirty="0">
                <a:latin typeface="Calibri Light"/>
                <a:cs typeface="Calibri Light"/>
              </a:rPr>
              <a:t> </a:t>
            </a:r>
            <a:r>
              <a:rPr sz="6000" spc="-5" dirty="0">
                <a:solidFill>
                  <a:srgbClr val="73FB79"/>
                </a:solidFill>
                <a:latin typeface="Calibri Light"/>
                <a:cs typeface="Calibri Light"/>
              </a:rPr>
              <a:t>Object</a:t>
            </a:r>
            <a:r>
              <a:rPr sz="6000" spc="-11" dirty="0">
                <a:solidFill>
                  <a:srgbClr val="73FB79"/>
                </a:solidFill>
                <a:latin typeface="Calibri Light"/>
                <a:cs typeface="Calibri Light"/>
              </a:rPr>
              <a:t> </a:t>
            </a:r>
            <a:r>
              <a:rPr sz="6000" spc="-15" dirty="0">
                <a:solidFill>
                  <a:srgbClr val="73FB79"/>
                </a:solidFill>
                <a:latin typeface="Calibri Light"/>
                <a:cs typeface="Calibri Light"/>
              </a:rPr>
              <a:t>Detection</a:t>
            </a:r>
            <a:r>
              <a:rPr sz="6000" spc="-15" dirty="0">
                <a:latin typeface="Calibri Light"/>
                <a:cs typeface="Calibri Light"/>
              </a:rPr>
              <a:t>?</a:t>
            </a:r>
            <a:endParaRPr sz="6000">
              <a:latin typeface="Calibri Light"/>
              <a:cs typeface="Calibri Light"/>
            </a:endParaRPr>
          </a:p>
          <a:p>
            <a:pPr marL="2181805" marR="5080" indent="-2169740">
              <a:lnSpc>
                <a:spcPct val="110500"/>
              </a:lnSpc>
              <a:spcBef>
                <a:spcPts val="705"/>
              </a:spcBef>
            </a:pPr>
            <a:r>
              <a:rPr sz="4000" spc="-25" dirty="0"/>
              <a:t>recognize,</a:t>
            </a:r>
            <a:r>
              <a:rPr sz="4000" spc="-11" dirty="0"/>
              <a:t> </a:t>
            </a:r>
            <a:r>
              <a:rPr sz="4000" spc="-20" dirty="0"/>
              <a:t>localize,</a:t>
            </a:r>
            <a:r>
              <a:rPr sz="4000" spc="-5" dirty="0"/>
              <a:t> and</a:t>
            </a:r>
            <a:r>
              <a:rPr sz="4000" spc="-15" dirty="0"/>
              <a:t> predict</a:t>
            </a:r>
            <a:r>
              <a:rPr sz="4000" spc="-11" dirty="0"/>
              <a:t> </a:t>
            </a:r>
            <a:r>
              <a:rPr sz="4000" spc="-20" dirty="0"/>
              <a:t>attributes </a:t>
            </a:r>
            <a:r>
              <a:rPr sz="4000" spc="-891" dirty="0"/>
              <a:t> </a:t>
            </a:r>
            <a:r>
              <a:rPr sz="4000" dirty="0"/>
              <a:t>of</a:t>
            </a:r>
            <a:r>
              <a:rPr sz="4000" spc="-5" dirty="0"/>
              <a:t> objects</a:t>
            </a:r>
            <a:r>
              <a:rPr sz="4000" spc="-15" dirty="0"/>
              <a:t> </a:t>
            </a:r>
            <a:r>
              <a:rPr sz="4000" spc="-5" dirty="0"/>
              <a:t>in</a:t>
            </a:r>
            <a:r>
              <a:rPr sz="4000" spc="-15" dirty="0"/>
              <a:t> </a:t>
            </a:r>
            <a:r>
              <a:rPr sz="4000" spc="-11" dirty="0"/>
              <a:t>images</a:t>
            </a:r>
            <a:endParaRPr sz="40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FEA317-2E61-4EA8-89C0-74D8775291AA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77692"/>
            <a:ext cx="670687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Calibri Light"/>
                <a:cs typeface="Calibri Light"/>
              </a:rPr>
              <a:t>Family</a:t>
            </a:r>
            <a:r>
              <a:rPr dirty="0">
                <a:latin typeface="Calibri Light"/>
                <a:cs typeface="Calibri Light"/>
              </a:rPr>
              <a:t> of</a:t>
            </a:r>
            <a:r>
              <a:rPr spc="-5" dirty="0">
                <a:latin typeface="Calibri Light"/>
                <a:cs typeface="Calibri Light"/>
              </a:rPr>
              <a:t> </a:t>
            </a:r>
            <a:r>
              <a:rPr spc="-11" dirty="0">
                <a:latin typeface="Calibri Light"/>
                <a:cs typeface="Calibri Light"/>
              </a:rPr>
              <a:t>Detection</a:t>
            </a:r>
            <a:r>
              <a:rPr dirty="0">
                <a:latin typeface="Calibri Light"/>
                <a:cs typeface="Calibri Light"/>
              </a:rPr>
              <a:t> </a:t>
            </a:r>
            <a:r>
              <a:rPr spc="-5" dirty="0">
                <a:latin typeface="Calibri Light"/>
                <a:cs typeface="Calibri Light"/>
              </a:rPr>
              <a:t>Codebase</a:t>
            </a:r>
            <a:endParaRPr dirty="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2416" y="3429001"/>
            <a:ext cx="2426971" cy="2815591"/>
            <a:chOff x="442416" y="3429000"/>
            <a:chExt cx="2426970" cy="2815590"/>
          </a:xfrm>
        </p:grpSpPr>
        <p:sp>
          <p:nvSpPr>
            <p:cNvPr id="7" name="object 7"/>
            <p:cNvSpPr/>
            <p:nvPr/>
          </p:nvSpPr>
          <p:spPr>
            <a:xfrm>
              <a:off x="2697740" y="4946577"/>
              <a:ext cx="171450" cy="728980"/>
            </a:xfrm>
            <a:custGeom>
              <a:avLst/>
              <a:gdLst/>
              <a:ahLst/>
              <a:cxnLst/>
              <a:rect l="l" t="t" r="r" b="b"/>
              <a:pathLst>
                <a:path w="171450" h="728979">
                  <a:moveTo>
                    <a:pt x="0" y="555420"/>
                  </a:moveTo>
                  <a:lnTo>
                    <a:pt x="81894" y="728733"/>
                  </a:lnTo>
                  <a:lnTo>
                    <a:pt x="156992" y="586527"/>
                  </a:lnTo>
                  <a:lnTo>
                    <a:pt x="113637" y="586527"/>
                  </a:lnTo>
                  <a:lnTo>
                    <a:pt x="56501" y="585257"/>
                  </a:lnTo>
                  <a:lnTo>
                    <a:pt x="57136" y="556690"/>
                  </a:lnTo>
                  <a:lnTo>
                    <a:pt x="0" y="555420"/>
                  </a:lnTo>
                  <a:close/>
                </a:path>
                <a:path w="171450" h="728979">
                  <a:moveTo>
                    <a:pt x="57136" y="556690"/>
                  </a:moveTo>
                  <a:lnTo>
                    <a:pt x="56501" y="585257"/>
                  </a:lnTo>
                  <a:lnTo>
                    <a:pt x="113637" y="586527"/>
                  </a:lnTo>
                  <a:lnTo>
                    <a:pt x="114272" y="557960"/>
                  </a:lnTo>
                  <a:lnTo>
                    <a:pt x="57136" y="556690"/>
                  </a:lnTo>
                  <a:close/>
                </a:path>
                <a:path w="171450" h="728979">
                  <a:moveTo>
                    <a:pt x="114272" y="557960"/>
                  </a:moveTo>
                  <a:lnTo>
                    <a:pt x="113637" y="586527"/>
                  </a:lnTo>
                  <a:lnTo>
                    <a:pt x="156992" y="586527"/>
                  </a:lnTo>
                  <a:lnTo>
                    <a:pt x="171408" y="559230"/>
                  </a:lnTo>
                  <a:lnTo>
                    <a:pt x="114272" y="557960"/>
                  </a:lnTo>
                  <a:close/>
                </a:path>
                <a:path w="171450" h="728979">
                  <a:moveTo>
                    <a:pt x="69509" y="0"/>
                  </a:moveTo>
                  <a:lnTo>
                    <a:pt x="57136" y="556690"/>
                  </a:lnTo>
                  <a:lnTo>
                    <a:pt x="114272" y="557960"/>
                  </a:lnTo>
                  <a:lnTo>
                    <a:pt x="126645" y="1269"/>
                  </a:lnTo>
                  <a:lnTo>
                    <a:pt x="69509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04" y="5789663"/>
              <a:ext cx="382905" cy="454659"/>
            </a:xfrm>
            <a:custGeom>
              <a:avLst/>
              <a:gdLst/>
              <a:ahLst/>
              <a:cxnLst/>
              <a:rect l="l" t="t" r="r" b="b"/>
              <a:pathLst>
                <a:path w="382905" h="454660">
                  <a:moveTo>
                    <a:pt x="283756" y="100101"/>
                  </a:moveTo>
                  <a:lnTo>
                    <a:pt x="281940" y="90868"/>
                  </a:lnTo>
                  <a:lnTo>
                    <a:pt x="276479" y="82753"/>
                  </a:lnTo>
                  <a:lnTo>
                    <a:pt x="268249" y="77368"/>
                  </a:lnTo>
                  <a:lnTo>
                    <a:pt x="258889" y="75565"/>
                  </a:lnTo>
                  <a:lnTo>
                    <a:pt x="249529" y="77368"/>
                  </a:lnTo>
                  <a:lnTo>
                    <a:pt x="241300" y="82753"/>
                  </a:lnTo>
                  <a:lnTo>
                    <a:pt x="235839" y="90868"/>
                  </a:lnTo>
                  <a:lnTo>
                    <a:pt x="234010" y="100101"/>
                  </a:lnTo>
                  <a:lnTo>
                    <a:pt x="235839" y="109334"/>
                  </a:lnTo>
                  <a:lnTo>
                    <a:pt x="241300" y="117449"/>
                  </a:lnTo>
                  <a:lnTo>
                    <a:pt x="249529" y="122834"/>
                  </a:lnTo>
                  <a:lnTo>
                    <a:pt x="258889" y="124625"/>
                  </a:lnTo>
                  <a:lnTo>
                    <a:pt x="268249" y="122834"/>
                  </a:lnTo>
                  <a:lnTo>
                    <a:pt x="276479" y="117449"/>
                  </a:lnTo>
                  <a:lnTo>
                    <a:pt x="281940" y="109334"/>
                  </a:lnTo>
                  <a:lnTo>
                    <a:pt x="283756" y="100101"/>
                  </a:lnTo>
                  <a:close/>
                </a:path>
                <a:path w="382905" h="454660">
                  <a:moveTo>
                    <a:pt x="382676" y="266852"/>
                  </a:moveTo>
                  <a:lnTo>
                    <a:pt x="376453" y="218986"/>
                  </a:lnTo>
                  <a:lnTo>
                    <a:pt x="357771" y="173659"/>
                  </a:lnTo>
                  <a:lnTo>
                    <a:pt x="326631" y="133426"/>
                  </a:lnTo>
                  <a:lnTo>
                    <a:pt x="292811" y="166776"/>
                  </a:lnTo>
                  <a:lnTo>
                    <a:pt x="319709" y="203517"/>
                  </a:lnTo>
                  <a:lnTo>
                    <a:pt x="333159" y="245186"/>
                  </a:lnTo>
                  <a:lnTo>
                    <a:pt x="333159" y="288518"/>
                  </a:lnTo>
                  <a:lnTo>
                    <a:pt x="319709" y="330200"/>
                  </a:lnTo>
                  <a:lnTo>
                    <a:pt x="292811" y="366928"/>
                  </a:lnTo>
                  <a:lnTo>
                    <a:pt x="255562" y="393458"/>
                  </a:lnTo>
                  <a:lnTo>
                    <a:pt x="213309" y="406717"/>
                  </a:lnTo>
                  <a:lnTo>
                    <a:pt x="169379" y="406717"/>
                  </a:lnTo>
                  <a:lnTo>
                    <a:pt x="127114" y="393458"/>
                  </a:lnTo>
                  <a:lnTo>
                    <a:pt x="89865" y="366928"/>
                  </a:lnTo>
                  <a:lnTo>
                    <a:pt x="62966" y="330200"/>
                  </a:lnTo>
                  <a:lnTo>
                    <a:pt x="49517" y="288518"/>
                  </a:lnTo>
                  <a:lnTo>
                    <a:pt x="49517" y="245186"/>
                  </a:lnTo>
                  <a:lnTo>
                    <a:pt x="62966" y="203517"/>
                  </a:lnTo>
                  <a:lnTo>
                    <a:pt x="89865" y="166776"/>
                  </a:lnTo>
                  <a:lnTo>
                    <a:pt x="191300" y="66675"/>
                  </a:lnTo>
                  <a:lnTo>
                    <a:pt x="191338" y="0"/>
                  </a:lnTo>
                  <a:lnTo>
                    <a:pt x="56045" y="133426"/>
                  </a:lnTo>
                  <a:lnTo>
                    <a:pt x="24917" y="173659"/>
                  </a:lnTo>
                  <a:lnTo>
                    <a:pt x="6235" y="218986"/>
                  </a:lnTo>
                  <a:lnTo>
                    <a:pt x="0" y="266852"/>
                  </a:lnTo>
                  <a:lnTo>
                    <a:pt x="6235" y="314718"/>
                  </a:lnTo>
                  <a:lnTo>
                    <a:pt x="24917" y="360045"/>
                  </a:lnTo>
                  <a:lnTo>
                    <a:pt x="56045" y="400278"/>
                  </a:lnTo>
                  <a:lnTo>
                    <a:pt x="90639" y="427355"/>
                  </a:lnTo>
                  <a:lnTo>
                    <a:pt x="129298" y="445401"/>
                  </a:lnTo>
                  <a:lnTo>
                    <a:pt x="170383" y="454418"/>
                  </a:lnTo>
                  <a:lnTo>
                    <a:pt x="212293" y="454418"/>
                  </a:lnTo>
                  <a:lnTo>
                    <a:pt x="253377" y="445401"/>
                  </a:lnTo>
                  <a:lnTo>
                    <a:pt x="292036" y="427355"/>
                  </a:lnTo>
                  <a:lnTo>
                    <a:pt x="326631" y="400278"/>
                  </a:lnTo>
                  <a:lnTo>
                    <a:pt x="357771" y="360045"/>
                  </a:lnTo>
                  <a:lnTo>
                    <a:pt x="376453" y="314718"/>
                  </a:lnTo>
                  <a:lnTo>
                    <a:pt x="382676" y="266852"/>
                  </a:lnTo>
                  <a:close/>
                </a:path>
              </a:pathLst>
            </a:custGeom>
            <a:solidFill>
              <a:srgbClr val="EE4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0978" y="3429000"/>
              <a:ext cx="171450" cy="452755"/>
            </a:xfrm>
            <a:custGeom>
              <a:avLst/>
              <a:gdLst/>
              <a:ahLst/>
              <a:cxnLst/>
              <a:rect l="l" t="t" r="r" b="b"/>
              <a:pathLst>
                <a:path w="171450" h="452754">
                  <a:moveTo>
                    <a:pt x="57149" y="281222"/>
                  </a:moveTo>
                  <a:lnTo>
                    <a:pt x="0" y="281222"/>
                  </a:lnTo>
                  <a:lnTo>
                    <a:pt x="85725" y="452672"/>
                  </a:lnTo>
                  <a:lnTo>
                    <a:pt x="157161" y="309797"/>
                  </a:lnTo>
                  <a:lnTo>
                    <a:pt x="57150" y="309797"/>
                  </a:lnTo>
                  <a:lnTo>
                    <a:pt x="57149" y="281222"/>
                  </a:lnTo>
                  <a:close/>
                </a:path>
                <a:path w="171450" h="452754">
                  <a:moveTo>
                    <a:pt x="114299" y="281221"/>
                  </a:moveTo>
                  <a:lnTo>
                    <a:pt x="57149" y="281222"/>
                  </a:lnTo>
                  <a:lnTo>
                    <a:pt x="57150" y="309797"/>
                  </a:lnTo>
                  <a:lnTo>
                    <a:pt x="114300" y="309797"/>
                  </a:lnTo>
                  <a:lnTo>
                    <a:pt x="114299" y="281221"/>
                  </a:lnTo>
                  <a:close/>
                </a:path>
                <a:path w="171450" h="452754">
                  <a:moveTo>
                    <a:pt x="171450" y="281221"/>
                  </a:moveTo>
                  <a:lnTo>
                    <a:pt x="114299" y="281221"/>
                  </a:lnTo>
                  <a:lnTo>
                    <a:pt x="114300" y="309797"/>
                  </a:lnTo>
                  <a:lnTo>
                    <a:pt x="157161" y="309797"/>
                  </a:lnTo>
                  <a:lnTo>
                    <a:pt x="171450" y="281221"/>
                  </a:lnTo>
                  <a:close/>
                </a:path>
                <a:path w="171450" h="452754">
                  <a:moveTo>
                    <a:pt x="114298" y="0"/>
                  </a:moveTo>
                  <a:lnTo>
                    <a:pt x="57148" y="0"/>
                  </a:lnTo>
                  <a:lnTo>
                    <a:pt x="57149" y="281222"/>
                  </a:lnTo>
                  <a:lnTo>
                    <a:pt x="114299" y="281221"/>
                  </a:lnTo>
                  <a:lnTo>
                    <a:pt x="114298" y="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1" y="2919983"/>
            <a:ext cx="457199" cy="5151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02090" y="1149604"/>
            <a:ext cx="251587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1" dirty="0">
                <a:latin typeface="Calibri"/>
                <a:cs typeface="Calibri"/>
              </a:rPr>
              <a:t>official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fast</a:t>
            </a:r>
            <a:r>
              <a:rPr sz="2800" spc="-3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RCNN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691" y="1579372"/>
            <a:ext cx="28117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1" dirty="0">
                <a:latin typeface="Calibri"/>
                <a:cs typeface="Calibri"/>
              </a:rPr>
              <a:t>official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faster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RCNN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4017" y="1999996"/>
            <a:ext cx="20351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31" dirty="0">
                <a:latin typeface="Calibri"/>
                <a:cs typeface="Calibri"/>
              </a:rPr>
              <a:t>py-faster-rcnn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21101" y="1194898"/>
            <a:ext cx="2374265" cy="5182871"/>
            <a:chOff x="3721100" y="1194898"/>
            <a:chExt cx="2374265" cy="5182870"/>
          </a:xfrm>
        </p:grpSpPr>
        <p:sp>
          <p:nvSpPr>
            <p:cNvPr id="15" name="object 15"/>
            <p:cNvSpPr/>
            <p:nvPr/>
          </p:nvSpPr>
          <p:spPr>
            <a:xfrm>
              <a:off x="5790020" y="1194898"/>
              <a:ext cx="304800" cy="5182870"/>
            </a:xfrm>
            <a:custGeom>
              <a:avLst/>
              <a:gdLst/>
              <a:ahLst/>
              <a:cxnLst/>
              <a:rect l="l" t="t" r="r" b="b"/>
              <a:pathLst>
                <a:path w="304800" h="5182870">
                  <a:moveTo>
                    <a:pt x="0" y="4877491"/>
                  </a:moveTo>
                  <a:lnTo>
                    <a:pt x="151394" y="5182792"/>
                  </a:lnTo>
                  <a:lnTo>
                    <a:pt x="279361" y="4928955"/>
                  </a:lnTo>
                  <a:lnTo>
                    <a:pt x="203031" y="4928955"/>
                  </a:lnTo>
                  <a:lnTo>
                    <a:pt x="101432" y="4928620"/>
                  </a:lnTo>
                  <a:lnTo>
                    <a:pt x="101599" y="4877826"/>
                  </a:lnTo>
                  <a:lnTo>
                    <a:pt x="0" y="4877491"/>
                  </a:lnTo>
                  <a:close/>
                </a:path>
                <a:path w="304800" h="5182870">
                  <a:moveTo>
                    <a:pt x="101599" y="4877826"/>
                  </a:moveTo>
                  <a:lnTo>
                    <a:pt x="101432" y="4928620"/>
                  </a:lnTo>
                  <a:lnTo>
                    <a:pt x="203031" y="4928955"/>
                  </a:lnTo>
                  <a:lnTo>
                    <a:pt x="203198" y="4878161"/>
                  </a:lnTo>
                  <a:lnTo>
                    <a:pt x="101599" y="4877826"/>
                  </a:lnTo>
                  <a:close/>
                </a:path>
                <a:path w="304800" h="5182870">
                  <a:moveTo>
                    <a:pt x="203198" y="4878161"/>
                  </a:moveTo>
                  <a:lnTo>
                    <a:pt x="203031" y="4928955"/>
                  </a:lnTo>
                  <a:lnTo>
                    <a:pt x="279361" y="4928955"/>
                  </a:lnTo>
                  <a:lnTo>
                    <a:pt x="304798" y="4878496"/>
                  </a:lnTo>
                  <a:lnTo>
                    <a:pt x="203198" y="4878161"/>
                  </a:lnTo>
                  <a:close/>
                </a:path>
                <a:path w="304800" h="5182870">
                  <a:moveTo>
                    <a:pt x="117693" y="0"/>
                  </a:moveTo>
                  <a:lnTo>
                    <a:pt x="101599" y="4877826"/>
                  </a:lnTo>
                  <a:lnTo>
                    <a:pt x="203198" y="4878161"/>
                  </a:lnTo>
                  <a:lnTo>
                    <a:pt x="219293" y="335"/>
                  </a:lnTo>
                  <a:lnTo>
                    <a:pt x="11769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3800" y="2002331"/>
              <a:ext cx="2159000" cy="0"/>
            </a:xfrm>
            <a:custGeom>
              <a:avLst/>
              <a:gdLst/>
              <a:ahLst/>
              <a:cxnLst/>
              <a:rect l="l" t="t" r="r" b="b"/>
              <a:pathLst>
                <a:path w="2159000">
                  <a:moveTo>
                    <a:pt x="0" y="0"/>
                  </a:moveTo>
                  <a:lnTo>
                    <a:pt x="2159000" y="1"/>
                  </a:lnTo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3608" y="2950972"/>
            <a:ext cx="14725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1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ct</a:t>
            </a:r>
            <a:r>
              <a:rPr sz="2800" spc="-51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8516" y="2962149"/>
            <a:ext cx="3150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51981" algn="l"/>
              </a:tabLst>
            </a:pPr>
            <a:r>
              <a:rPr u="heavy" dirty="0">
                <a:uFill>
                  <a:solidFill>
                    <a:srgbClr val="4472C4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heavy" dirty="0">
                <a:uFill>
                  <a:solidFill>
                    <a:srgbClr val="4472C4"/>
                  </a:solidFill>
                </a:uFill>
                <a:latin typeface="Calibri"/>
                <a:cs typeface="Calibri"/>
              </a:rPr>
              <a:t>01</a:t>
            </a:r>
            <a:r>
              <a:rPr u="heavy" spc="5" dirty="0">
                <a:uFill>
                  <a:solidFill>
                    <a:srgbClr val="4472C4"/>
                  </a:solidFill>
                </a:uFill>
                <a:latin typeface="Calibri"/>
                <a:cs typeface="Calibri"/>
              </a:rPr>
              <a:t>/</a:t>
            </a:r>
            <a:r>
              <a:rPr u="heavy" dirty="0">
                <a:uFill>
                  <a:solidFill>
                    <a:srgbClr val="4472C4"/>
                  </a:solidFill>
                </a:uFill>
                <a:latin typeface="Calibri"/>
                <a:cs typeface="Calibri"/>
              </a:rPr>
              <a:t>2018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4863" y="1706372"/>
            <a:ext cx="8102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08</a:t>
            </a:r>
            <a:r>
              <a:rPr spc="5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2015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62079" y="2435226"/>
            <a:ext cx="171451" cy="651511"/>
          </a:xfrm>
          <a:custGeom>
            <a:avLst/>
            <a:gdLst/>
            <a:ahLst/>
            <a:cxnLst/>
            <a:rect l="l" t="t" r="r" b="b"/>
            <a:pathLst>
              <a:path w="171450" h="651510">
                <a:moveTo>
                  <a:pt x="57149" y="479502"/>
                </a:moveTo>
                <a:lnTo>
                  <a:pt x="0" y="479502"/>
                </a:lnTo>
                <a:lnTo>
                  <a:pt x="85725" y="650952"/>
                </a:lnTo>
                <a:lnTo>
                  <a:pt x="157161" y="508077"/>
                </a:lnTo>
                <a:lnTo>
                  <a:pt x="57150" y="508077"/>
                </a:lnTo>
                <a:lnTo>
                  <a:pt x="57149" y="479502"/>
                </a:lnTo>
                <a:close/>
              </a:path>
              <a:path w="171450" h="651510">
                <a:moveTo>
                  <a:pt x="114299" y="479501"/>
                </a:moveTo>
                <a:lnTo>
                  <a:pt x="57149" y="479502"/>
                </a:lnTo>
                <a:lnTo>
                  <a:pt x="57150" y="508077"/>
                </a:lnTo>
                <a:lnTo>
                  <a:pt x="114300" y="508077"/>
                </a:lnTo>
                <a:lnTo>
                  <a:pt x="114299" y="479501"/>
                </a:lnTo>
                <a:close/>
              </a:path>
              <a:path w="171450" h="651510">
                <a:moveTo>
                  <a:pt x="171450" y="479501"/>
                </a:moveTo>
                <a:lnTo>
                  <a:pt x="114299" y="479501"/>
                </a:lnTo>
                <a:lnTo>
                  <a:pt x="114300" y="508077"/>
                </a:lnTo>
                <a:lnTo>
                  <a:pt x="157161" y="508077"/>
                </a:lnTo>
                <a:lnTo>
                  <a:pt x="171450" y="479501"/>
                </a:lnTo>
                <a:close/>
              </a:path>
              <a:path w="171450" h="651510">
                <a:moveTo>
                  <a:pt x="114298" y="0"/>
                </a:moveTo>
                <a:lnTo>
                  <a:pt x="57148" y="0"/>
                </a:lnTo>
                <a:lnTo>
                  <a:pt x="57149" y="479502"/>
                </a:lnTo>
                <a:lnTo>
                  <a:pt x="114299" y="479501"/>
                </a:lnTo>
                <a:lnTo>
                  <a:pt x="114298" y="0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67501" y="3727196"/>
            <a:ext cx="8102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03</a:t>
            </a:r>
            <a:r>
              <a:rPr spc="5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2018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08351" y="4063303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>
                <a:moveTo>
                  <a:pt x="0" y="0"/>
                </a:moveTo>
                <a:lnTo>
                  <a:pt x="889768" y="1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25325" y="3761741"/>
            <a:ext cx="316230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2800" spc="-15" dirty="0">
                <a:latin typeface="Calibri"/>
                <a:cs typeface="Calibri"/>
              </a:rPr>
              <a:t>Detectron.pytorch</a:t>
            </a:r>
            <a:endParaRPr sz="2800">
              <a:latin typeface="Calibri"/>
              <a:cs typeface="Calibri"/>
            </a:endParaRPr>
          </a:p>
          <a:p>
            <a:pPr marR="5080" algn="r">
              <a:spcBef>
                <a:spcPts val="2065"/>
              </a:spcBef>
            </a:pPr>
            <a:r>
              <a:rPr sz="2800" spc="-5" dirty="0">
                <a:latin typeface="Calibri"/>
                <a:cs typeface="Calibri"/>
              </a:rPr>
              <a:t>maskrcnn-benchmark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47759" y="4388612"/>
            <a:ext cx="8102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10</a:t>
            </a:r>
            <a:r>
              <a:rPr spc="5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2018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60859" y="3446377"/>
            <a:ext cx="171451" cy="939800"/>
          </a:xfrm>
          <a:custGeom>
            <a:avLst/>
            <a:gdLst/>
            <a:ahLst/>
            <a:cxnLst/>
            <a:rect l="l" t="t" r="r" b="b"/>
            <a:pathLst>
              <a:path w="171450" h="939800">
                <a:moveTo>
                  <a:pt x="57150" y="768137"/>
                </a:moveTo>
                <a:lnTo>
                  <a:pt x="0" y="768137"/>
                </a:lnTo>
                <a:lnTo>
                  <a:pt x="85725" y="939587"/>
                </a:lnTo>
                <a:lnTo>
                  <a:pt x="157162" y="796712"/>
                </a:lnTo>
                <a:lnTo>
                  <a:pt x="57150" y="796712"/>
                </a:lnTo>
                <a:lnTo>
                  <a:pt x="57150" y="768137"/>
                </a:lnTo>
                <a:close/>
              </a:path>
              <a:path w="171450" h="939800">
                <a:moveTo>
                  <a:pt x="114300" y="0"/>
                </a:moveTo>
                <a:lnTo>
                  <a:pt x="57150" y="0"/>
                </a:lnTo>
                <a:lnTo>
                  <a:pt x="57150" y="796712"/>
                </a:lnTo>
                <a:lnTo>
                  <a:pt x="114300" y="796712"/>
                </a:lnTo>
                <a:lnTo>
                  <a:pt x="114300" y="0"/>
                </a:lnTo>
                <a:close/>
              </a:path>
              <a:path w="171450" h="939800">
                <a:moveTo>
                  <a:pt x="171450" y="768137"/>
                </a:moveTo>
                <a:lnTo>
                  <a:pt x="114300" y="768137"/>
                </a:lnTo>
                <a:lnTo>
                  <a:pt x="114300" y="796712"/>
                </a:lnTo>
                <a:lnTo>
                  <a:pt x="157162" y="796712"/>
                </a:lnTo>
                <a:lnTo>
                  <a:pt x="171450" y="768137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852355" y="4502807"/>
            <a:ext cx="5049520" cy="1875155"/>
            <a:chOff x="852355" y="4502806"/>
            <a:chExt cx="5049520" cy="1875155"/>
          </a:xfrm>
        </p:grpSpPr>
        <p:sp>
          <p:nvSpPr>
            <p:cNvPr id="27" name="object 27"/>
            <p:cNvSpPr/>
            <p:nvPr/>
          </p:nvSpPr>
          <p:spPr>
            <a:xfrm>
              <a:off x="5135594" y="4750610"/>
              <a:ext cx="753110" cy="3810"/>
            </a:xfrm>
            <a:custGeom>
              <a:avLst/>
              <a:gdLst/>
              <a:ahLst/>
              <a:cxnLst/>
              <a:rect l="l" t="t" r="r" b="b"/>
              <a:pathLst>
                <a:path w="753110" h="3810">
                  <a:moveTo>
                    <a:pt x="0" y="3604"/>
                  </a:moveTo>
                  <a:lnTo>
                    <a:pt x="753091" y="0"/>
                  </a:lnTo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355" y="5605267"/>
              <a:ext cx="4199370" cy="7724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52372" y="4502810"/>
              <a:ext cx="319405" cy="382905"/>
            </a:xfrm>
            <a:custGeom>
              <a:avLst/>
              <a:gdLst/>
              <a:ahLst/>
              <a:cxnLst/>
              <a:rect l="l" t="t" r="r" b="b"/>
              <a:pathLst>
                <a:path w="319405" h="382904">
                  <a:moveTo>
                    <a:pt x="237439" y="84429"/>
                  </a:moveTo>
                  <a:lnTo>
                    <a:pt x="235902" y="76644"/>
                  </a:lnTo>
                  <a:lnTo>
                    <a:pt x="231292" y="69799"/>
                  </a:lnTo>
                  <a:lnTo>
                    <a:pt x="224345" y="65252"/>
                  </a:lnTo>
                  <a:lnTo>
                    <a:pt x="216458" y="63741"/>
                  </a:lnTo>
                  <a:lnTo>
                    <a:pt x="208559" y="65252"/>
                  </a:lnTo>
                  <a:lnTo>
                    <a:pt x="201625" y="69799"/>
                  </a:lnTo>
                  <a:lnTo>
                    <a:pt x="197015" y="76644"/>
                  </a:lnTo>
                  <a:lnTo>
                    <a:pt x="195478" y="84429"/>
                  </a:lnTo>
                  <a:lnTo>
                    <a:pt x="197015" y="92214"/>
                  </a:lnTo>
                  <a:lnTo>
                    <a:pt x="201625" y="99060"/>
                  </a:lnTo>
                  <a:lnTo>
                    <a:pt x="208559" y="103606"/>
                  </a:lnTo>
                  <a:lnTo>
                    <a:pt x="216458" y="105117"/>
                  </a:lnTo>
                  <a:lnTo>
                    <a:pt x="224345" y="103606"/>
                  </a:lnTo>
                  <a:lnTo>
                    <a:pt x="231292" y="99060"/>
                  </a:lnTo>
                  <a:lnTo>
                    <a:pt x="235902" y="92214"/>
                  </a:lnTo>
                  <a:lnTo>
                    <a:pt x="237439" y="84429"/>
                  </a:lnTo>
                  <a:close/>
                </a:path>
                <a:path w="319405" h="382904">
                  <a:moveTo>
                    <a:pt x="318973" y="200723"/>
                  </a:moveTo>
                  <a:lnTo>
                    <a:pt x="303847" y="153847"/>
                  </a:lnTo>
                  <a:lnTo>
                    <a:pt x="273596" y="112534"/>
                  </a:lnTo>
                  <a:lnTo>
                    <a:pt x="245071" y="140677"/>
                  </a:lnTo>
                  <a:lnTo>
                    <a:pt x="271653" y="180162"/>
                  </a:lnTo>
                  <a:lnTo>
                    <a:pt x="280517" y="225082"/>
                  </a:lnTo>
                  <a:lnTo>
                    <a:pt x="271653" y="269989"/>
                  </a:lnTo>
                  <a:lnTo>
                    <a:pt x="245071" y="309486"/>
                  </a:lnTo>
                  <a:lnTo>
                    <a:pt x="205028" y="335699"/>
                  </a:lnTo>
                  <a:lnTo>
                    <a:pt x="159486" y="344449"/>
                  </a:lnTo>
                  <a:lnTo>
                    <a:pt x="113944" y="335699"/>
                  </a:lnTo>
                  <a:lnTo>
                    <a:pt x="73901" y="309486"/>
                  </a:lnTo>
                  <a:lnTo>
                    <a:pt x="47307" y="269989"/>
                  </a:lnTo>
                  <a:lnTo>
                    <a:pt x="38455" y="225082"/>
                  </a:lnTo>
                  <a:lnTo>
                    <a:pt x="47307" y="180162"/>
                  </a:lnTo>
                  <a:lnTo>
                    <a:pt x="73901" y="140677"/>
                  </a:lnTo>
                  <a:lnTo>
                    <a:pt x="159461" y="56248"/>
                  </a:lnTo>
                  <a:lnTo>
                    <a:pt x="159486" y="0"/>
                  </a:lnTo>
                  <a:lnTo>
                    <a:pt x="45377" y="112534"/>
                  </a:lnTo>
                  <a:lnTo>
                    <a:pt x="15125" y="153847"/>
                  </a:lnTo>
                  <a:lnTo>
                    <a:pt x="0" y="200723"/>
                  </a:lnTo>
                  <a:lnTo>
                    <a:pt x="0" y="249440"/>
                  </a:lnTo>
                  <a:lnTo>
                    <a:pt x="15125" y="296303"/>
                  </a:lnTo>
                  <a:lnTo>
                    <a:pt x="45377" y="337616"/>
                  </a:lnTo>
                  <a:lnTo>
                    <a:pt x="87261" y="367449"/>
                  </a:lnTo>
                  <a:lnTo>
                    <a:pt x="134785" y="382371"/>
                  </a:lnTo>
                  <a:lnTo>
                    <a:pt x="184188" y="382371"/>
                  </a:lnTo>
                  <a:lnTo>
                    <a:pt x="231711" y="367449"/>
                  </a:lnTo>
                  <a:lnTo>
                    <a:pt x="273596" y="337616"/>
                  </a:lnTo>
                  <a:lnTo>
                    <a:pt x="303847" y="296303"/>
                  </a:lnTo>
                  <a:lnTo>
                    <a:pt x="318973" y="249440"/>
                  </a:lnTo>
                  <a:lnTo>
                    <a:pt x="318973" y="200723"/>
                  </a:lnTo>
                  <a:close/>
                </a:path>
              </a:pathLst>
            </a:custGeom>
            <a:solidFill>
              <a:srgbClr val="EE4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40925" y="5315204"/>
            <a:ext cx="8102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10</a:t>
            </a:r>
            <a:r>
              <a:rPr spc="5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2019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139894" y="3118563"/>
            <a:ext cx="749300" cy="405131"/>
            <a:chOff x="10139893" y="3118563"/>
            <a:chExt cx="749300" cy="40513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9893" y="3118563"/>
              <a:ext cx="374511" cy="40126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4405" y="3149071"/>
              <a:ext cx="374511" cy="374511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07558" y="2234594"/>
            <a:ext cx="374511" cy="40126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121729" y="4212844"/>
            <a:ext cx="19729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1" dirty="0">
                <a:latin typeface="Calibri"/>
                <a:cs typeface="Calibri"/>
              </a:rPr>
              <a:t>mmdetection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13571" y="4279825"/>
            <a:ext cx="319405" cy="382905"/>
          </a:xfrm>
          <a:custGeom>
            <a:avLst/>
            <a:gdLst/>
            <a:ahLst/>
            <a:cxnLst/>
            <a:rect l="l" t="t" r="r" b="b"/>
            <a:pathLst>
              <a:path w="319404" h="382904">
                <a:moveTo>
                  <a:pt x="237439" y="84429"/>
                </a:moveTo>
                <a:lnTo>
                  <a:pt x="235902" y="76644"/>
                </a:lnTo>
                <a:lnTo>
                  <a:pt x="231292" y="69799"/>
                </a:lnTo>
                <a:lnTo>
                  <a:pt x="224345" y="65252"/>
                </a:lnTo>
                <a:lnTo>
                  <a:pt x="216458" y="63741"/>
                </a:lnTo>
                <a:lnTo>
                  <a:pt x="208559" y="65252"/>
                </a:lnTo>
                <a:lnTo>
                  <a:pt x="201625" y="69799"/>
                </a:lnTo>
                <a:lnTo>
                  <a:pt x="197015" y="76644"/>
                </a:lnTo>
                <a:lnTo>
                  <a:pt x="195478" y="84429"/>
                </a:lnTo>
                <a:lnTo>
                  <a:pt x="197015" y="92214"/>
                </a:lnTo>
                <a:lnTo>
                  <a:pt x="201625" y="99060"/>
                </a:lnTo>
                <a:lnTo>
                  <a:pt x="208559" y="103606"/>
                </a:lnTo>
                <a:lnTo>
                  <a:pt x="216458" y="105117"/>
                </a:lnTo>
                <a:lnTo>
                  <a:pt x="224345" y="103606"/>
                </a:lnTo>
                <a:lnTo>
                  <a:pt x="231292" y="99060"/>
                </a:lnTo>
                <a:lnTo>
                  <a:pt x="235902" y="92214"/>
                </a:lnTo>
                <a:lnTo>
                  <a:pt x="237439" y="84429"/>
                </a:lnTo>
                <a:close/>
              </a:path>
              <a:path w="319404" h="382904">
                <a:moveTo>
                  <a:pt x="318973" y="200723"/>
                </a:moveTo>
                <a:lnTo>
                  <a:pt x="303847" y="153847"/>
                </a:lnTo>
                <a:lnTo>
                  <a:pt x="273596" y="112534"/>
                </a:lnTo>
                <a:lnTo>
                  <a:pt x="245071" y="140677"/>
                </a:lnTo>
                <a:lnTo>
                  <a:pt x="271653" y="180162"/>
                </a:lnTo>
                <a:lnTo>
                  <a:pt x="280517" y="225082"/>
                </a:lnTo>
                <a:lnTo>
                  <a:pt x="271653" y="269989"/>
                </a:lnTo>
                <a:lnTo>
                  <a:pt x="245071" y="309486"/>
                </a:lnTo>
                <a:lnTo>
                  <a:pt x="205028" y="335699"/>
                </a:lnTo>
                <a:lnTo>
                  <a:pt x="159486" y="344449"/>
                </a:lnTo>
                <a:lnTo>
                  <a:pt x="113944" y="335699"/>
                </a:lnTo>
                <a:lnTo>
                  <a:pt x="73901" y="309486"/>
                </a:lnTo>
                <a:lnTo>
                  <a:pt x="47320" y="269989"/>
                </a:lnTo>
                <a:lnTo>
                  <a:pt x="38455" y="225082"/>
                </a:lnTo>
                <a:lnTo>
                  <a:pt x="47320" y="180162"/>
                </a:lnTo>
                <a:lnTo>
                  <a:pt x="73901" y="140677"/>
                </a:lnTo>
                <a:lnTo>
                  <a:pt x="159461" y="56235"/>
                </a:lnTo>
                <a:lnTo>
                  <a:pt x="159486" y="0"/>
                </a:lnTo>
                <a:lnTo>
                  <a:pt x="45377" y="112534"/>
                </a:lnTo>
                <a:lnTo>
                  <a:pt x="15125" y="153847"/>
                </a:lnTo>
                <a:lnTo>
                  <a:pt x="0" y="200723"/>
                </a:lnTo>
                <a:lnTo>
                  <a:pt x="0" y="249440"/>
                </a:lnTo>
                <a:lnTo>
                  <a:pt x="15125" y="296303"/>
                </a:lnTo>
                <a:lnTo>
                  <a:pt x="45377" y="337616"/>
                </a:lnTo>
                <a:lnTo>
                  <a:pt x="87261" y="367449"/>
                </a:lnTo>
                <a:lnTo>
                  <a:pt x="134785" y="382371"/>
                </a:lnTo>
                <a:lnTo>
                  <a:pt x="184188" y="382371"/>
                </a:lnTo>
                <a:lnTo>
                  <a:pt x="231711" y="367449"/>
                </a:lnTo>
                <a:lnTo>
                  <a:pt x="273596" y="337616"/>
                </a:lnTo>
                <a:lnTo>
                  <a:pt x="303847" y="296303"/>
                </a:lnTo>
                <a:lnTo>
                  <a:pt x="318973" y="249440"/>
                </a:lnTo>
                <a:lnTo>
                  <a:pt x="318973" y="200723"/>
                </a:lnTo>
                <a:close/>
              </a:path>
            </a:pathLst>
          </a:custGeom>
          <a:solidFill>
            <a:srgbClr val="EE4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17394" y="4531165"/>
            <a:ext cx="1116965" cy="0"/>
          </a:xfrm>
          <a:custGeom>
            <a:avLst/>
            <a:gdLst/>
            <a:ahLst/>
            <a:cxnLst/>
            <a:rect l="l" t="t" r="r" b="b"/>
            <a:pathLst>
              <a:path w="1116965">
                <a:moveTo>
                  <a:pt x="0" y="0"/>
                </a:moveTo>
                <a:lnTo>
                  <a:pt x="1116479" y="1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86129" y="4184396"/>
            <a:ext cx="8102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09</a:t>
            </a:r>
            <a:r>
              <a:rPr spc="5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2018</a:t>
            </a:r>
            <a:endParaRPr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42794" y="5001065"/>
            <a:ext cx="1116965" cy="0"/>
          </a:xfrm>
          <a:custGeom>
            <a:avLst/>
            <a:gdLst/>
            <a:ahLst/>
            <a:cxnLst/>
            <a:rect l="l" t="t" r="r" b="b"/>
            <a:pathLst>
              <a:path w="1116965">
                <a:moveTo>
                  <a:pt x="0" y="0"/>
                </a:moveTo>
                <a:lnTo>
                  <a:pt x="1116479" y="1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11529" y="4653788"/>
            <a:ext cx="8102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01</a:t>
            </a:r>
            <a:r>
              <a:rPr spc="5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2019</a:t>
            </a:r>
            <a:endParaRPr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71178" y="4740148"/>
            <a:ext cx="15106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im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0357" y="4818412"/>
            <a:ext cx="373848" cy="373849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37798" y="1263623"/>
            <a:ext cx="5755005" cy="4424680"/>
            <a:chOff x="137797" y="1263623"/>
            <a:chExt cx="5755005" cy="4424680"/>
          </a:xfrm>
        </p:grpSpPr>
        <p:sp>
          <p:nvSpPr>
            <p:cNvPr id="44" name="object 44"/>
            <p:cNvSpPr/>
            <p:nvPr/>
          </p:nvSpPr>
          <p:spPr>
            <a:xfrm>
              <a:off x="1057825" y="3446377"/>
              <a:ext cx="171450" cy="2159000"/>
            </a:xfrm>
            <a:custGeom>
              <a:avLst/>
              <a:gdLst/>
              <a:ahLst/>
              <a:cxnLst/>
              <a:rect l="l" t="t" r="r" b="b"/>
              <a:pathLst>
                <a:path w="171450" h="2159000">
                  <a:moveTo>
                    <a:pt x="57149" y="1987440"/>
                  </a:moveTo>
                  <a:lnTo>
                    <a:pt x="0" y="1987440"/>
                  </a:lnTo>
                  <a:lnTo>
                    <a:pt x="85725" y="2158890"/>
                  </a:lnTo>
                  <a:lnTo>
                    <a:pt x="157163" y="2016014"/>
                  </a:lnTo>
                  <a:lnTo>
                    <a:pt x="57150" y="2016014"/>
                  </a:lnTo>
                  <a:lnTo>
                    <a:pt x="57149" y="1987440"/>
                  </a:lnTo>
                  <a:close/>
                </a:path>
                <a:path w="171450" h="2159000">
                  <a:moveTo>
                    <a:pt x="114299" y="0"/>
                  </a:moveTo>
                  <a:lnTo>
                    <a:pt x="57149" y="0"/>
                  </a:lnTo>
                  <a:lnTo>
                    <a:pt x="57150" y="2016014"/>
                  </a:lnTo>
                  <a:lnTo>
                    <a:pt x="114300" y="2016014"/>
                  </a:lnTo>
                  <a:lnTo>
                    <a:pt x="114299" y="0"/>
                  </a:lnTo>
                  <a:close/>
                </a:path>
                <a:path w="171450" h="2159000">
                  <a:moveTo>
                    <a:pt x="171450" y="1987440"/>
                  </a:moveTo>
                  <a:lnTo>
                    <a:pt x="114299" y="1987440"/>
                  </a:lnTo>
                  <a:lnTo>
                    <a:pt x="114300" y="2016014"/>
                  </a:lnTo>
                  <a:lnTo>
                    <a:pt x="157163" y="2016014"/>
                  </a:lnTo>
                  <a:lnTo>
                    <a:pt x="171450" y="1987440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88760" y="5675310"/>
              <a:ext cx="904240" cy="0"/>
            </a:xfrm>
            <a:custGeom>
              <a:avLst/>
              <a:gdLst/>
              <a:ahLst/>
              <a:cxnLst/>
              <a:rect l="l" t="t" r="r" b="b"/>
              <a:pathLst>
                <a:path w="904239">
                  <a:moveTo>
                    <a:pt x="0" y="0"/>
                  </a:moveTo>
                  <a:lnTo>
                    <a:pt x="904023" y="1"/>
                  </a:lnTo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0388" y="1263623"/>
              <a:ext cx="610501" cy="23216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97" y="1685761"/>
              <a:ext cx="610501" cy="23216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9690" y="2155666"/>
              <a:ext cx="610501" cy="23216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5655" y="3802484"/>
              <a:ext cx="346245" cy="42928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700379" y="1547821"/>
              <a:ext cx="171450" cy="580390"/>
            </a:xfrm>
            <a:custGeom>
              <a:avLst/>
              <a:gdLst/>
              <a:ahLst/>
              <a:cxnLst/>
              <a:rect l="l" t="t" r="r" b="b"/>
              <a:pathLst>
                <a:path w="171450" h="580389">
                  <a:moveTo>
                    <a:pt x="57149" y="408736"/>
                  </a:moveTo>
                  <a:lnTo>
                    <a:pt x="0" y="408736"/>
                  </a:lnTo>
                  <a:lnTo>
                    <a:pt x="85725" y="580186"/>
                  </a:lnTo>
                  <a:lnTo>
                    <a:pt x="157162" y="437311"/>
                  </a:lnTo>
                  <a:lnTo>
                    <a:pt x="57150" y="437311"/>
                  </a:lnTo>
                  <a:lnTo>
                    <a:pt x="57149" y="408736"/>
                  </a:lnTo>
                  <a:close/>
                </a:path>
                <a:path w="171450" h="580389">
                  <a:moveTo>
                    <a:pt x="114298" y="0"/>
                  </a:moveTo>
                  <a:lnTo>
                    <a:pt x="57148" y="0"/>
                  </a:lnTo>
                  <a:lnTo>
                    <a:pt x="57150" y="437311"/>
                  </a:lnTo>
                  <a:lnTo>
                    <a:pt x="114300" y="437311"/>
                  </a:lnTo>
                  <a:lnTo>
                    <a:pt x="114298" y="0"/>
                  </a:lnTo>
                  <a:close/>
                </a:path>
                <a:path w="171450" h="580389">
                  <a:moveTo>
                    <a:pt x="171450" y="408736"/>
                  </a:moveTo>
                  <a:lnTo>
                    <a:pt x="114299" y="408736"/>
                  </a:lnTo>
                  <a:lnTo>
                    <a:pt x="114300" y="437311"/>
                  </a:lnTo>
                  <a:lnTo>
                    <a:pt x="157162" y="437311"/>
                  </a:lnTo>
                  <a:lnTo>
                    <a:pt x="171450" y="408736"/>
                  </a:lnTo>
                  <a:close/>
                </a:path>
              </a:pathLst>
            </a:custGeom>
            <a:solidFill>
              <a:srgbClr val="A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752924" y="1160781"/>
            <a:ext cx="1091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3998" algn="l"/>
              </a:tabLst>
            </a:pPr>
            <a:r>
              <a:rPr u="heavy" dirty="0">
                <a:uFill>
                  <a:solidFill>
                    <a:srgbClr val="4472C4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heavy" dirty="0">
                <a:uFill>
                  <a:solidFill>
                    <a:srgbClr val="4472C4"/>
                  </a:solidFill>
                </a:uFill>
                <a:latin typeface="Calibri"/>
                <a:cs typeface="Calibri"/>
              </a:rPr>
              <a:t>02</a:t>
            </a:r>
            <a:r>
              <a:rPr u="heavy" spc="5" dirty="0">
                <a:uFill>
                  <a:solidFill>
                    <a:srgbClr val="4472C4"/>
                  </a:solidFill>
                </a:uFill>
                <a:latin typeface="Calibri"/>
                <a:cs typeface="Calibri"/>
              </a:rPr>
              <a:t>/</a:t>
            </a:r>
            <a:r>
              <a:rPr u="heavy" dirty="0">
                <a:uFill>
                  <a:solidFill>
                    <a:srgbClr val="4472C4"/>
                  </a:solidFill>
                </a:uFill>
                <a:latin typeface="Calibri"/>
                <a:cs typeface="Calibri"/>
              </a:rPr>
              <a:t>2015</a:t>
            </a:r>
            <a:endParaRPr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81433" y="2213357"/>
            <a:ext cx="5039995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  <a:tabLst>
                <a:tab pos="1215360" algn="l"/>
              </a:tabLst>
            </a:pPr>
            <a:r>
              <a:rPr sz="2700" u="heavy" spc="-52" baseline="37037" dirty="0">
                <a:uFill>
                  <a:solidFill>
                    <a:srgbClr val="4472C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baseline="37037" dirty="0">
                <a:uFill>
                  <a:solidFill>
                    <a:srgbClr val="4472C4"/>
                  </a:solidFill>
                </a:uFill>
                <a:latin typeface="Calibri"/>
                <a:cs typeface="Calibri"/>
              </a:rPr>
              <a:t>06/2017	</a:t>
            </a:r>
            <a:r>
              <a:rPr sz="2800" spc="-5" dirty="0">
                <a:latin typeface="Calibri"/>
                <a:cs typeface="Calibri"/>
              </a:rPr>
              <a:t>TF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detection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API</a:t>
            </a:r>
            <a:endParaRPr sz="2800">
              <a:latin typeface="Calibri"/>
              <a:cs typeface="Calibri"/>
            </a:endParaRPr>
          </a:p>
          <a:p>
            <a:pPr marL="50799">
              <a:lnSpc>
                <a:spcPts val="3204"/>
              </a:lnSpc>
              <a:spcBef>
                <a:spcPts val="165"/>
              </a:spcBef>
              <a:tabLst>
                <a:tab pos="1451574" algn="l"/>
              </a:tabLst>
            </a:pPr>
            <a:r>
              <a:rPr sz="2700" u="heavy" spc="-44" baseline="6172" dirty="0">
                <a:uFill>
                  <a:solidFill>
                    <a:srgbClr val="4472C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baseline="6172" dirty="0">
                <a:uFill>
                  <a:solidFill>
                    <a:srgbClr val="4472C4"/>
                  </a:solidFill>
                </a:uFill>
                <a:latin typeface="Calibri"/>
                <a:cs typeface="Calibri"/>
              </a:rPr>
              <a:t>11/2017	</a:t>
            </a:r>
            <a:r>
              <a:rPr sz="2800" u="heavy" spc="-11" dirty="0">
                <a:uFill>
                  <a:solidFill>
                    <a:srgbClr val="4472C4"/>
                  </a:solidFill>
                </a:uFill>
                <a:latin typeface="Calibri"/>
                <a:cs typeface="Calibri"/>
              </a:rPr>
              <a:t>M</a:t>
            </a:r>
            <a:r>
              <a:rPr sz="2800" spc="-11" dirty="0">
                <a:latin typeface="Calibri"/>
                <a:cs typeface="Calibri"/>
              </a:rPr>
              <a:t>atterport/Mask_RCNN</a:t>
            </a:r>
            <a:endParaRPr sz="2800">
              <a:latin typeface="Calibri"/>
              <a:cs typeface="Calibri"/>
            </a:endParaRPr>
          </a:p>
          <a:p>
            <a:pPr marL="544817" algn="ctr">
              <a:lnSpc>
                <a:spcPts val="3204"/>
              </a:lnSpc>
            </a:pPr>
            <a:r>
              <a:rPr sz="2800" spc="-31" dirty="0">
                <a:latin typeface="Calibri"/>
                <a:cs typeface="Calibri"/>
              </a:rPr>
              <a:t>Tensorpack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R-CNN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005904" y="2710682"/>
            <a:ext cx="796925" cy="427991"/>
            <a:chOff x="11005904" y="2710682"/>
            <a:chExt cx="796925" cy="427990"/>
          </a:xfrm>
        </p:grpSpPr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5904" y="2710682"/>
              <a:ext cx="374511" cy="40126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1130" y="2737093"/>
              <a:ext cx="401262" cy="401262"/>
            </a:xfrm>
            <a:prstGeom prst="rect">
              <a:avLst/>
            </a:prstGeom>
          </p:spPr>
        </p:pic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F8BC54-F534-4E59-9139-4EB095D5D06A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0873" y="1780032"/>
            <a:ext cx="4767585" cy="8769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936" y="1780032"/>
            <a:ext cx="3243072" cy="8769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54879" y="2123251"/>
            <a:ext cx="1463040" cy="190500"/>
          </a:xfrm>
          <a:custGeom>
            <a:avLst/>
            <a:gdLst/>
            <a:ahLst/>
            <a:cxnLst/>
            <a:rect l="l" t="t" r="r" b="b"/>
            <a:pathLst>
              <a:path w="1463039" h="190500">
                <a:moveTo>
                  <a:pt x="1272540" y="126999"/>
                </a:moveTo>
                <a:lnTo>
                  <a:pt x="1272540" y="190500"/>
                </a:lnTo>
                <a:lnTo>
                  <a:pt x="1399540" y="127000"/>
                </a:lnTo>
                <a:lnTo>
                  <a:pt x="1272540" y="126999"/>
                </a:lnTo>
                <a:close/>
              </a:path>
              <a:path w="1463039" h="190500">
                <a:moveTo>
                  <a:pt x="1272540" y="63499"/>
                </a:moveTo>
                <a:lnTo>
                  <a:pt x="1272540" y="126999"/>
                </a:lnTo>
                <a:lnTo>
                  <a:pt x="1304290" y="127000"/>
                </a:lnTo>
                <a:lnTo>
                  <a:pt x="1304290" y="63500"/>
                </a:lnTo>
                <a:lnTo>
                  <a:pt x="1272540" y="63499"/>
                </a:lnTo>
                <a:close/>
              </a:path>
              <a:path w="1463039" h="190500">
                <a:moveTo>
                  <a:pt x="1272540" y="0"/>
                </a:moveTo>
                <a:lnTo>
                  <a:pt x="1272540" y="63499"/>
                </a:lnTo>
                <a:lnTo>
                  <a:pt x="1304290" y="63500"/>
                </a:lnTo>
                <a:lnTo>
                  <a:pt x="1304290" y="127000"/>
                </a:lnTo>
                <a:lnTo>
                  <a:pt x="1399542" y="126998"/>
                </a:lnTo>
                <a:lnTo>
                  <a:pt x="1463040" y="95250"/>
                </a:lnTo>
                <a:lnTo>
                  <a:pt x="1272540" y="0"/>
                </a:lnTo>
                <a:close/>
              </a:path>
              <a:path w="1463039" h="190500">
                <a:moveTo>
                  <a:pt x="0" y="63498"/>
                </a:moveTo>
                <a:lnTo>
                  <a:pt x="0" y="126998"/>
                </a:lnTo>
                <a:lnTo>
                  <a:pt x="1272540" y="126999"/>
                </a:lnTo>
                <a:lnTo>
                  <a:pt x="1272540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0825" y="3892298"/>
            <a:ext cx="947927" cy="94792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32382" y="4145327"/>
            <a:ext cx="1101725" cy="693420"/>
            <a:chOff x="1532381" y="4145327"/>
            <a:chExt cx="1101725" cy="693420"/>
          </a:xfrm>
        </p:grpSpPr>
        <p:sp>
          <p:nvSpPr>
            <p:cNvPr id="7" name="object 7"/>
            <p:cNvSpPr/>
            <p:nvPr/>
          </p:nvSpPr>
          <p:spPr>
            <a:xfrm>
              <a:off x="1545854" y="4577798"/>
              <a:ext cx="883919" cy="247650"/>
            </a:xfrm>
            <a:custGeom>
              <a:avLst/>
              <a:gdLst/>
              <a:ahLst/>
              <a:cxnLst/>
              <a:rect l="l" t="t" r="r" b="b"/>
              <a:pathLst>
                <a:path w="883919" h="247650">
                  <a:moveTo>
                    <a:pt x="0" y="112127"/>
                  </a:moveTo>
                  <a:lnTo>
                    <a:pt x="397852" y="247133"/>
                  </a:lnTo>
                  <a:lnTo>
                    <a:pt x="883366" y="0"/>
                  </a:lnTo>
                </a:path>
              </a:pathLst>
            </a:custGeom>
            <a:ln w="2694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3705" y="4419913"/>
              <a:ext cx="596900" cy="304165"/>
            </a:xfrm>
            <a:custGeom>
              <a:avLst/>
              <a:gdLst/>
              <a:ahLst/>
              <a:cxnLst/>
              <a:rect l="l" t="t" r="r" b="b"/>
              <a:pathLst>
                <a:path w="596900" h="304164">
                  <a:moveTo>
                    <a:pt x="0" y="303763"/>
                  </a:moveTo>
                  <a:lnTo>
                    <a:pt x="596771" y="0"/>
                  </a:lnTo>
                </a:path>
              </a:pathLst>
            </a:custGeom>
            <a:ln w="26881">
              <a:solidFill>
                <a:srgbClr val="CC2F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3711" y="4436195"/>
              <a:ext cx="478155" cy="243840"/>
            </a:xfrm>
            <a:custGeom>
              <a:avLst/>
              <a:gdLst/>
              <a:ahLst/>
              <a:cxnLst/>
              <a:rect l="l" t="t" r="r" b="b"/>
              <a:pathLst>
                <a:path w="478155" h="243839">
                  <a:moveTo>
                    <a:pt x="0" y="243369"/>
                  </a:moveTo>
                  <a:lnTo>
                    <a:pt x="478127" y="0"/>
                  </a:lnTo>
                </a:path>
              </a:pathLst>
            </a:custGeom>
            <a:ln w="26881">
              <a:solidFill>
                <a:srgbClr val="CC2F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3724" y="4158769"/>
              <a:ext cx="936625" cy="476884"/>
            </a:xfrm>
            <a:custGeom>
              <a:avLst/>
              <a:gdLst/>
              <a:ahLst/>
              <a:cxnLst/>
              <a:rect l="l" t="t" r="r" b="b"/>
              <a:pathLst>
                <a:path w="936625" h="476885">
                  <a:moveTo>
                    <a:pt x="0" y="476683"/>
                  </a:moveTo>
                  <a:lnTo>
                    <a:pt x="936497" y="0"/>
                  </a:lnTo>
                </a:path>
              </a:pathLst>
            </a:custGeom>
            <a:ln w="26881">
              <a:solidFill>
                <a:srgbClr val="812C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5854" y="4217402"/>
              <a:ext cx="729615" cy="371475"/>
            </a:xfrm>
            <a:custGeom>
              <a:avLst/>
              <a:gdLst/>
              <a:ahLst/>
              <a:cxnLst/>
              <a:rect l="l" t="t" r="r" b="b"/>
              <a:pathLst>
                <a:path w="729614" h="371475">
                  <a:moveTo>
                    <a:pt x="0" y="371266"/>
                  </a:moveTo>
                  <a:lnTo>
                    <a:pt x="729130" y="0"/>
                  </a:lnTo>
                </a:path>
              </a:pathLst>
            </a:custGeom>
            <a:ln w="26881">
              <a:solidFill>
                <a:srgbClr val="EE4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40353" y="4044416"/>
            <a:ext cx="678180" cy="822960"/>
            <a:chOff x="4340352" y="4044416"/>
            <a:chExt cx="678180" cy="822960"/>
          </a:xfrm>
        </p:grpSpPr>
        <p:sp>
          <p:nvSpPr>
            <p:cNvPr id="13" name="object 13"/>
            <p:cNvSpPr/>
            <p:nvPr/>
          </p:nvSpPr>
          <p:spPr>
            <a:xfrm>
              <a:off x="4340352" y="4044416"/>
              <a:ext cx="678180" cy="822960"/>
            </a:xfrm>
            <a:custGeom>
              <a:avLst/>
              <a:gdLst/>
              <a:ahLst/>
              <a:cxnLst/>
              <a:rect l="l" t="t" r="r" b="b"/>
              <a:pathLst>
                <a:path w="678179" h="822960">
                  <a:moveTo>
                    <a:pt x="338836" y="0"/>
                  </a:moveTo>
                  <a:lnTo>
                    <a:pt x="99242" y="241018"/>
                  </a:lnTo>
                  <a:lnTo>
                    <a:pt x="68918" y="275923"/>
                  </a:lnTo>
                  <a:lnTo>
                    <a:pt x="44107" y="313699"/>
                  </a:lnTo>
                  <a:lnTo>
                    <a:pt x="24810" y="353773"/>
                  </a:lnTo>
                  <a:lnTo>
                    <a:pt x="11026" y="395570"/>
                  </a:lnTo>
                  <a:lnTo>
                    <a:pt x="2756" y="438516"/>
                  </a:lnTo>
                  <a:lnTo>
                    <a:pt x="0" y="482036"/>
                  </a:lnTo>
                  <a:lnTo>
                    <a:pt x="2756" y="525556"/>
                  </a:lnTo>
                  <a:lnTo>
                    <a:pt x="11026" y="568502"/>
                  </a:lnTo>
                  <a:lnTo>
                    <a:pt x="24810" y="610299"/>
                  </a:lnTo>
                  <a:lnTo>
                    <a:pt x="44107" y="650372"/>
                  </a:lnTo>
                  <a:lnTo>
                    <a:pt x="68918" y="688149"/>
                  </a:lnTo>
                  <a:lnTo>
                    <a:pt x="99242" y="723054"/>
                  </a:lnTo>
                  <a:lnTo>
                    <a:pt x="133941" y="753558"/>
                  </a:lnTo>
                  <a:lnTo>
                    <a:pt x="171494" y="778516"/>
                  </a:lnTo>
                  <a:lnTo>
                    <a:pt x="211331" y="797927"/>
                  </a:lnTo>
                  <a:lnTo>
                    <a:pt x="252881" y="811793"/>
                  </a:lnTo>
                  <a:lnTo>
                    <a:pt x="295573" y="820112"/>
                  </a:lnTo>
                  <a:lnTo>
                    <a:pt x="338836" y="822885"/>
                  </a:lnTo>
                  <a:lnTo>
                    <a:pt x="382098" y="820112"/>
                  </a:lnTo>
                  <a:lnTo>
                    <a:pt x="424790" y="811793"/>
                  </a:lnTo>
                  <a:lnTo>
                    <a:pt x="466340" y="797927"/>
                  </a:lnTo>
                  <a:lnTo>
                    <a:pt x="506177" y="778516"/>
                  </a:lnTo>
                  <a:lnTo>
                    <a:pt x="543730" y="753558"/>
                  </a:lnTo>
                  <a:lnTo>
                    <a:pt x="578429" y="723054"/>
                  </a:lnTo>
                  <a:lnTo>
                    <a:pt x="608753" y="688149"/>
                  </a:lnTo>
                  <a:lnTo>
                    <a:pt x="633564" y="650372"/>
                  </a:lnTo>
                  <a:lnTo>
                    <a:pt x="652861" y="610299"/>
                  </a:lnTo>
                  <a:lnTo>
                    <a:pt x="666645" y="568502"/>
                  </a:lnTo>
                  <a:lnTo>
                    <a:pt x="674915" y="525556"/>
                  </a:lnTo>
                  <a:lnTo>
                    <a:pt x="677672" y="482036"/>
                  </a:lnTo>
                  <a:lnTo>
                    <a:pt x="674915" y="438516"/>
                  </a:lnTo>
                  <a:lnTo>
                    <a:pt x="666645" y="395570"/>
                  </a:lnTo>
                  <a:lnTo>
                    <a:pt x="652861" y="353773"/>
                  </a:lnTo>
                  <a:lnTo>
                    <a:pt x="633564" y="313699"/>
                  </a:lnTo>
                  <a:lnTo>
                    <a:pt x="608753" y="275923"/>
                  </a:lnTo>
                  <a:lnTo>
                    <a:pt x="578429" y="241018"/>
                  </a:lnTo>
                  <a:lnTo>
                    <a:pt x="518530" y="301273"/>
                  </a:lnTo>
                  <a:lnTo>
                    <a:pt x="547936" y="336677"/>
                  </a:lnTo>
                  <a:lnTo>
                    <a:pt x="569990" y="375655"/>
                  </a:lnTo>
                  <a:lnTo>
                    <a:pt x="584692" y="417186"/>
                  </a:lnTo>
                  <a:lnTo>
                    <a:pt x="592044" y="460248"/>
                  </a:lnTo>
                  <a:lnTo>
                    <a:pt x="592044" y="503821"/>
                  </a:lnTo>
                  <a:lnTo>
                    <a:pt x="584692" y="546884"/>
                  </a:lnTo>
                  <a:lnTo>
                    <a:pt x="569990" y="588415"/>
                  </a:lnTo>
                  <a:lnTo>
                    <a:pt x="547936" y="627394"/>
                  </a:lnTo>
                  <a:lnTo>
                    <a:pt x="518530" y="662799"/>
                  </a:lnTo>
                  <a:lnTo>
                    <a:pt x="483335" y="692379"/>
                  </a:lnTo>
                  <a:lnTo>
                    <a:pt x="444587" y="714565"/>
                  </a:lnTo>
                  <a:lnTo>
                    <a:pt x="403302" y="729355"/>
                  </a:lnTo>
                  <a:lnTo>
                    <a:pt x="360494" y="736750"/>
                  </a:lnTo>
                  <a:lnTo>
                    <a:pt x="317179" y="736750"/>
                  </a:lnTo>
                  <a:lnTo>
                    <a:pt x="274371" y="729355"/>
                  </a:lnTo>
                  <a:lnTo>
                    <a:pt x="233085" y="714565"/>
                  </a:lnTo>
                  <a:lnTo>
                    <a:pt x="194337" y="692379"/>
                  </a:lnTo>
                  <a:lnTo>
                    <a:pt x="159141" y="662799"/>
                  </a:lnTo>
                  <a:lnTo>
                    <a:pt x="129735" y="627394"/>
                  </a:lnTo>
                  <a:lnTo>
                    <a:pt x="107681" y="588415"/>
                  </a:lnTo>
                  <a:lnTo>
                    <a:pt x="92979" y="546884"/>
                  </a:lnTo>
                  <a:lnTo>
                    <a:pt x="85627" y="503821"/>
                  </a:lnTo>
                  <a:lnTo>
                    <a:pt x="85627" y="460248"/>
                  </a:lnTo>
                  <a:lnTo>
                    <a:pt x="92979" y="417186"/>
                  </a:lnTo>
                  <a:lnTo>
                    <a:pt x="107681" y="375655"/>
                  </a:lnTo>
                  <a:lnTo>
                    <a:pt x="129735" y="336677"/>
                  </a:lnTo>
                  <a:lnTo>
                    <a:pt x="159141" y="301273"/>
                  </a:lnTo>
                  <a:lnTo>
                    <a:pt x="338775" y="120446"/>
                  </a:lnTo>
                  <a:lnTo>
                    <a:pt x="338836" y="0"/>
                  </a:lnTo>
                  <a:close/>
                </a:path>
              </a:pathLst>
            </a:custGeom>
            <a:solidFill>
              <a:srgbClr val="EE4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4758" y="4180926"/>
              <a:ext cx="88097" cy="88623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7072860" y="4044417"/>
            <a:ext cx="339725" cy="342265"/>
          </a:xfrm>
          <a:custGeom>
            <a:avLst/>
            <a:gdLst/>
            <a:ahLst/>
            <a:cxnLst/>
            <a:rect l="l" t="t" r="r" b="b"/>
            <a:pathLst>
              <a:path w="339725" h="342264">
                <a:moveTo>
                  <a:pt x="217909" y="0"/>
                </a:moveTo>
                <a:lnTo>
                  <a:pt x="0" y="0"/>
                </a:lnTo>
                <a:lnTo>
                  <a:pt x="0" y="217222"/>
                </a:lnTo>
                <a:lnTo>
                  <a:pt x="71942" y="217222"/>
                </a:lnTo>
                <a:lnTo>
                  <a:pt x="71942" y="125503"/>
                </a:lnTo>
                <a:lnTo>
                  <a:pt x="288521" y="341953"/>
                </a:lnTo>
                <a:lnTo>
                  <a:pt x="339361" y="291152"/>
                </a:lnTo>
                <a:lnTo>
                  <a:pt x="120015" y="71893"/>
                </a:lnTo>
                <a:lnTo>
                  <a:pt x="217909" y="71893"/>
                </a:lnTo>
                <a:lnTo>
                  <a:pt x="217909" y="0"/>
                </a:lnTo>
                <a:close/>
              </a:path>
            </a:pathLst>
          </a:custGeom>
          <a:solidFill>
            <a:srgbClr val="EE4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3721" y="4045618"/>
            <a:ext cx="340360" cy="341631"/>
          </a:xfrm>
          <a:custGeom>
            <a:avLst/>
            <a:gdLst/>
            <a:ahLst/>
            <a:cxnLst/>
            <a:rect l="l" t="t" r="r" b="b"/>
            <a:pathLst>
              <a:path w="340359" h="341629">
                <a:moveTo>
                  <a:pt x="339841" y="0"/>
                </a:moveTo>
                <a:lnTo>
                  <a:pt x="121932" y="0"/>
                </a:lnTo>
                <a:lnTo>
                  <a:pt x="121932" y="71887"/>
                </a:lnTo>
                <a:lnTo>
                  <a:pt x="218808" y="71887"/>
                </a:lnTo>
                <a:lnTo>
                  <a:pt x="0" y="290546"/>
                </a:lnTo>
                <a:lnTo>
                  <a:pt x="50895" y="341341"/>
                </a:lnTo>
                <a:lnTo>
                  <a:pt x="267905" y="124485"/>
                </a:lnTo>
                <a:lnTo>
                  <a:pt x="267905" y="217215"/>
                </a:lnTo>
                <a:lnTo>
                  <a:pt x="339841" y="217215"/>
                </a:lnTo>
                <a:lnTo>
                  <a:pt x="339841" y="0"/>
                </a:lnTo>
                <a:close/>
              </a:path>
            </a:pathLst>
          </a:custGeom>
          <a:solidFill>
            <a:srgbClr val="EE4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3722" y="4497487"/>
            <a:ext cx="342265" cy="339725"/>
          </a:xfrm>
          <a:custGeom>
            <a:avLst/>
            <a:gdLst/>
            <a:ahLst/>
            <a:cxnLst/>
            <a:rect l="l" t="t" r="r" b="b"/>
            <a:pathLst>
              <a:path w="342265" h="339725">
                <a:moveTo>
                  <a:pt x="50895" y="0"/>
                </a:moveTo>
                <a:lnTo>
                  <a:pt x="0" y="50806"/>
                </a:lnTo>
                <a:lnTo>
                  <a:pt x="216895" y="267549"/>
                </a:lnTo>
                <a:lnTo>
                  <a:pt x="123737" y="267549"/>
                </a:lnTo>
                <a:lnTo>
                  <a:pt x="123737" y="339436"/>
                </a:lnTo>
                <a:lnTo>
                  <a:pt x="341640" y="339436"/>
                </a:lnTo>
                <a:lnTo>
                  <a:pt x="341640" y="122220"/>
                </a:lnTo>
                <a:lnTo>
                  <a:pt x="269703" y="122220"/>
                </a:lnTo>
                <a:lnTo>
                  <a:pt x="269703" y="218664"/>
                </a:lnTo>
                <a:lnTo>
                  <a:pt x="50895" y="0"/>
                </a:lnTo>
                <a:close/>
              </a:path>
            </a:pathLst>
          </a:custGeom>
          <a:solidFill>
            <a:srgbClr val="EE4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7071365" y="4385627"/>
            <a:ext cx="455295" cy="453391"/>
            <a:chOff x="7071363" y="4385627"/>
            <a:chExt cx="455295" cy="453390"/>
          </a:xfrm>
        </p:grpSpPr>
        <p:sp>
          <p:nvSpPr>
            <p:cNvPr id="19" name="object 19"/>
            <p:cNvSpPr/>
            <p:nvPr/>
          </p:nvSpPr>
          <p:spPr>
            <a:xfrm>
              <a:off x="7071363" y="4496894"/>
              <a:ext cx="342900" cy="341630"/>
            </a:xfrm>
            <a:custGeom>
              <a:avLst/>
              <a:gdLst/>
              <a:ahLst/>
              <a:cxnLst/>
              <a:rect l="l" t="t" r="r" b="b"/>
              <a:pathLst>
                <a:path w="342900" h="341629">
                  <a:moveTo>
                    <a:pt x="291518" y="0"/>
                  </a:moveTo>
                  <a:lnTo>
                    <a:pt x="71936" y="219438"/>
                  </a:lnTo>
                  <a:lnTo>
                    <a:pt x="71936" y="124301"/>
                  </a:lnTo>
                  <a:lnTo>
                    <a:pt x="0" y="124301"/>
                  </a:lnTo>
                  <a:lnTo>
                    <a:pt x="0" y="341528"/>
                  </a:lnTo>
                  <a:lnTo>
                    <a:pt x="217909" y="341528"/>
                  </a:lnTo>
                  <a:lnTo>
                    <a:pt x="217909" y="269640"/>
                  </a:lnTo>
                  <a:lnTo>
                    <a:pt x="123431" y="269640"/>
                  </a:lnTo>
                  <a:lnTo>
                    <a:pt x="342353" y="50794"/>
                  </a:lnTo>
                  <a:lnTo>
                    <a:pt x="291518" y="0"/>
                  </a:lnTo>
                  <a:close/>
                </a:path>
              </a:pathLst>
            </a:custGeom>
            <a:solidFill>
              <a:srgbClr val="EE4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1441" y="4385627"/>
              <a:ext cx="114900" cy="11481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611341" y="5129278"/>
            <a:ext cx="9258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4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9026" y="5129278"/>
            <a:ext cx="11868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PYTORCH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4860" y="5141468"/>
            <a:ext cx="11131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Accurate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50525" y="4641337"/>
            <a:ext cx="108966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Mo</a:t>
            </a:r>
            <a:r>
              <a:rPr u="none" dirty="0">
                <a:solidFill>
                  <a:srgbClr val="000000"/>
                </a:solidFill>
              </a:rPr>
              <a:t>du</a:t>
            </a:r>
            <a:r>
              <a:rPr spc="-5" dirty="0">
                <a:solidFill>
                  <a:srgbClr val="000000"/>
                </a:solidFill>
              </a:rPr>
              <a:t>l</a:t>
            </a:r>
            <a:r>
              <a:rPr u="none" dirty="0">
                <a:solidFill>
                  <a:srgbClr val="000000"/>
                </a:solidFill>
              </a:rPr>
              <a:t>ar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63762D-9D98-4452-85A0-EDBC1C9E9EBE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1" y="108171"/>
            <a:ext cx="826325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" dirty="0">
                <a:latin typeface="Calibri Light"/>
                <a:cs typeface="Calibri Light"/>
              </a:rPr>
              <a:t>What’s</a:t>
            </a:r>
            <a:r>
              <a:rPr spc="5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in</a:t>
            </a:r>
            <a:r>
              <a:rPr spc="5" dirty="0">
                <a:latin typeface="Calibri Light"/>
                <a:cs typeface="Calibri Light"/>
              </a:rPr>
              <a:t> </a:t>
            </a:r>
            <a:r>
              <a:rPr spc="-20" dirty="0">
                <a:latin typeface="Calibri Light"/>
                <a:cs typeface="Calibri Light"/>
              </a:rPr>
              <a:t>Detectron2:</a:t>
            </a:r>
            <a:r>
              <a:rPr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training</a:t>
            </a:r>
            <a:r>
              <a:rPr spc="5" dirty="0">
                <a:latin typeface="Calibri Light"/>
                <a:cs typeface="Calibri Light"/>
              </a:rPr>
              <a:t> </a:t>
            </a:r>
            <a:r>
              <a:rPr spc="-5" dirty="0">
                <a:latin typeface="Calibri Light"/>
                <a:cs typeface="Calibri Light"/>
              </a:rPr>
              <a:t>speed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164" y="5388356"/>
            <a:ext cx="12547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5" dirty="0">
                <a:solidFill>
                  <a:srgbClr val="040404"/>
                </a:solidFill>
                <a:latin typeface="Calibri Light"/>
                <a:cs typeface="Calibri Light"/>
              </a:rPr>
              <a:t>D</a:t>
            </a:r>
            <a:r>
              <a:rPr sz="2400" spc="-11" dirty="0">
                <a:solidFill>
                  <a:srgbClr val="040404"/>
                </a:solidFill>
                <a:latin typeface="Calibri Light"/>
                <a:cs typeface="Calibri Light"/>
              </a:rPr>
              <a:t>e</a:t>
            </a:r>
            <a:r>
              <a:rPr sz="2400" spc="-25" dirty="0">
                <a:solidFill>
                  <a:srgbClr val="040404"/>
                </a:solidFill>
                <a:latin typeface="Calibri Light"/>
                <a:cs typeface="Calibri Light"/>
              </a:rPr>
              <a:t>t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e</a:t>
            </a:r>
            <a:r>
              <a:rPr sz="2400" spc="5" dirty="0">
                <a:solidFill>
                  <a:srgbClr val="040404"/>
                </a:solidFill>
                <a:latin typeface="Calibri Light"/>
                <a:cs typeface="Calibri Light"/>
              </a:rPr>
              <a:t>c</a:t>
            </a:r>
            <a:r>
              <a:rPr sz="2400" spc="-5" dirty="0">
                <a:solidFill>
                  <a:srgbClr val="040404"/>
                </a:solidFill>
                <a:latin typeface="Calibri Light"/>
                <a:cs typeface="Calibri Light"/>
              </a:rPr>
              <a:t>t</a:t>
            </a:r>
            <a:r>
              <a:rPr sz="2400" spc="-51" dirty="0">
                <a:solidFill>
                  <a:srgbClr val="040404"/>
                </a:solidFill>
                <a:latin typeface="Calibri Light"/>
                <a:cs typeface="Calibri Light"/>
              </a:rPr>
              <a:t>r</a:t>
            </a:r>
            <a:r>
              <a:rPr sz="2400" spc="-5" dirty="0">
                <a:solidFill>
                  <a:srgbClr val="040404"/>
                </a:solidFill>
                <a:latin typeface="Calibri Light"/>
                <a:cs typeface="Calibri Light"/>
              </a:rPr>
              <a:t>o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n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1" y="2082800"/>
            <a:ext cx="9334500" cy="34465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16698" y="5406646"/>
            <a:ext cx="16776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mmd</a:t>
            </a:r>
            <a:r>
              <a:rPr sz="2400" spc="-15" dirty="0">
                <a:solidFill>
                  <a:srgbClr val="040404"/>
                </a:solidFill>
                <a:latin typeface="Calibri Light"/>
                <a:cs typeface="Calibri Light"/>
              </a:rPr>
              <a:t>e</a:t>
            </a:r>
            <a:r>
              <a:rPr sz="2400" spc="-25" dirty="0">
                <a:solidFill>
                  <a:srgbClr val="040404"/>
                </a:solidFill>
                <a:latin typeface="Calibri Light"/>
                <a:cs typeface="Calibri Light"/>
              </a:rPr>
              <a:t>t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ec</a:t>
            </a:r>
            <a:r>
              <a:rPr sz="2400" spc="-5" dirty="0">
                <a:solidFill>
                  <a:srgbClr val="040404"/>
                </a:solidFill>
                <a:latin typeface="Calibri Light"/>
                <a:cs typeface="Calibri Light"/>
              </a:rPr>
              <a:t>tio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n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1805" y="5481829"/>
            <a:ext cx="223901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solidFill>
                  <a:srgbClr val="040404"/>
                </a:solidFill>
                <a:latin typeface="Calibri Light"/>
                <a:cs typeface="Calibri Light"/>
              </a:rPr>
              <a:t>maskrcnn-benchmark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0691" y="5738878"/>
            <a:ext cx="6492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468184" algn="l"/>
                <a:tab pos="5095113" algn="l"/>
              </a:tabLst>
            </a:pP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S</a:t>
            </a:r>
            <a:r>
              <a:rPr sz="2400" spc="-5" dirty="0">
                <a:solidFill>
                  <a:srgbClr val="040404"/>
                </a:solidFill>
                <a:latin typeface="Calibri Light"/>
                <a:cs typeface="Calibri Light"/>
              </a:rPr>
              <a:t>i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mp</a:t>
            </a:r>
            <a:r>
              <a:rPr sz="2400" spc="-5" dirty="0">
                <a:solidFill>
                  <a:srgbClr val="040404"/>
                </a:solidFill>
                <a:latin typeface="Calibri Light"/>
                <a:cs typeface="Calibri Light"/>
              </a:rPr>
              <a:t>l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e</a:t>
            </a:r>
            <a:r>
              <a:rPr sz="2400" spc="5" dirty="0">
                <a:solidFill>
                  <a:srgbClr val="040404"/>
                </a:solidFill>
                <a:latin typeface="Calibri Light"/>
                <a:cs typeface="Calibri Light"/>
              </a:rPr>
              <a:t>D</a:t>
            </a:r>
            <a:r>
              <a:rPr sz="2400" spc="-11" dirty="0">
                <a:solidFill>
                  <a:srgbClr val="040404"/>
                </a:solidFill>
                <a:latin typeface="Calibri Light"/>
                <a:cs typeface="Calibri Light"/>
              </a:rPr>
              <a:t>e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t	</a:t>
            </a:r>
            <a:r>
              <a:rPr sz="2400" spc="-215" dirty="0">
                <a:solidFill>
                  <a:srgbClr val="040404"/>
                </a:solidFill>
                <a:latin typeface="Calibri Light"/>
                <a:cs typeface="Calibri Light"/>
              </a:rPr>
              <a:t>T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en</a:t>
            </a:r>
            <a:r>
              <a:rPr sz="2400" spc="-5" dirty="0">
                <a:solidFill>
                  <a:srgbClr val="040404"/>
                </a:solidFill>
                <a:latin typeface="Calibri Light"/>
                <a:cs typeface="Calibri Light"/>
              </a:rPr>
              <a:t>sor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p</a:t>
            </a:r>
            <a:r>
              <a:rPr sz="2400" spc="-5" dirty="0">
                <a:solidFill>
                  <a:srgbClr val="040404"/>
                </a:solidFill>
                <a:latin typeface="Calibri Light"/>
                <a:cs typeface="Calibri Light"/>
              </a:rPr>
              <a:t>a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ck	</a:t>
            </a:r>
            <a:r>
              <a:rPr sz="2400" spc="5" dirty="0">
                <a:solidFill>
                  <a:srgbClr val="040404"/>
                </a:solidFill>
                <a:latin typeface="Calibri Light"/>
                <a:cs typeface="Calibri Light"/>
              </a:rPr>
              <a:t>D</a:t>
            </a:r>
            <a:r>
              <a:rPr sz="2400" spc="-11" dirty="0">
                <a:solidFill>
                  <a:srgbClr val="040404"/>
                </a:solidFill>
                <a:latin typeface="Calibri Light"/>
                <a:cs typeface="Calibri Light"/>
              </a:rPr>
              <a:t>e</a:t>
            </a:r>
            <a:r>
              <a:rPr sz="2400" spc="-25" dirty="0">
                <a:solidFill>
                  <a:srgbClr val="040404"/>
                </a:solidFill>
                <a:latin typeface="Calibri Light"/>
                <a:cs typeface="Calibri Light"/>
              </a:rPr>
              <a:t>t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e</a:t>
            </a:r>
            <a:r>
              <a:rPr sz="2400" spc="5" dirty="0">
                <a:solidFill>
                  <a:srgbClr val="040404"/>
                </a:solidFill>
                <a:latin typeface="Calibri Light"/>
                <a:cs typeface="Calibri Light"/>
              </a:rPr>
              <a:t>c</a:t>
            </a:r>
            <a:r>
              <a:rPr sz="2400" spc="-5" dirty="0">
                <a:solidFill>
                  <a:srgbClr val="040404"/>
                </a:solidFill>
                <a:latin typeface="Calibri Light"/>
                <a:cs typeface="Calibri Light"/>
              </a:rPr>
              <a:t>t</a:t>
            </a:r>
            <a:r>
              <a:rPr sz="2400" spc="-51" dirty="0">
                <a:solidFill>
                  <a:srgbClr val="040404"/>
                </a:solidFill>
                <a:latin typeface="Calibri Light"/>
                <a:cs typeface="Calibri Light"/>
              </a:rPr>
              <a:t>r</a:t>
            </a:r>
            <a:r>
              <a:rPr sz="2400" spc="-5" dirty="0">
                <a:solidFill>
                  <a:srgbClr val="040404"/>
                </a:solidFill>
                <a:latin typeface="Calibri Light"/>
                <a:cs typeface="Calibri Light"/>
              </a:rPr>
              <a:t>o</a:t>
            </a:r>
            <a:r>
              <a:rPr sz="2400" dirty="0">
                <a:solidFill>
                  <a:srgbClr val="040404"/>
                </a:solidFill>
                <a:latin typeface="Calibri Light"/>
                <a:cs typeface="Calibri Light"/>
              </a:rPr>
              <a:t>n2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8717" y="5720590"/>
            <a:ext cx="13773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5" dirty="0">
                <a:solidFill>
                  <a:srgbClr val="040404"/>
                </a:solidFill>
                <a:latin typeface="Calibri Light"/>
                <a:cs typeface="Calibri Light"/>
              </a:rPr>
              <a:t>matterport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6238" y="1567180"/>
            <a:ext cx="65379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35" dirty="0">
                <a:latin typeface="Calibri"/>
                <a:cs typeface="Calibri"/>
              </a:rPr>
              <a:t>Training</a:t>
            </a:r>
            <a:r>
              <a:rPr sz="2800" spc="-11" dirty="0">
                <a:latin typeface="Calibri"/>
                <a:cs typeface="Calibri"/>
              </a:rPr>
              <a:t> Throughput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R50-FPN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Mask </a:t>
            </a:r>
            <a:r>
              <a:rPr sz="2800" spc="-5" dirty="0">
                <a:latin typeface="Calibri"/>
                <a:cs typeface="Calibri"/>
              </a:rPr>
              <a:t>R-CNN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55648" y="1904331"/>
            <a:ext cx="8351520" cy="2750820"/>
            <a:chOff x="2155648" y="1904330"/>
            <a:chExt cx="8351520" cy="27508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8247" y="1904330"/>
              <a:ext cx="828794" cy="6236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648" y="4253401"/>
              <a:ext cx="401262" cy="4012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5095" y="3889248"/>
              <a:ext cx="457200" cy="5151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6170" y="3055151"/>
              <a:ext cx="373849" cy="3738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78829" y="2442489"/>
              <a:ext cx="2896870" cy="864235"/>
            </a:xfrm>
            <a:custGeom>
              <a:avLst/>
              <a:gdLst/>
              <a:ahLst/>
              <a:cxnLst/>
              <a:rect l="l" t="t" r="r" b="b"/>
              <a:pathLst>
                <a:path w="2896870" h="864235">
                  <a:moveTo>
                    <a:pt x="237439" y="565683"/>
                  </a:moveTo>
                  <a:lnTo>
                    <a:pt x="235902" y="557898"/>
                  </a:lnTo>
                  <a:lnTo>
                    <a:pt x="231292" y="551053"/>
                  </a:lnTo>
                  <a:lnTo>
                    <a:pt x="224358" y="546506"/>
                  </a:lnTo>
                  <a:lnTo>
                    <a:pt x="216458" y="544995"/>
                  </a:lnTo>
                  <a:lnTo>
                    <a:pt x="208572" y="546506"/>
                  </a:lnTo>
                  <a:lnTo>
                    <a:pt x="201625" y="551053"/>
                  </a:lnTo>
                  <a:lnTo>
                    <a:pt x="197015" y="557898"/>
                  </a:lnTo>
                  <a:lnTo>
                    <a:pt x="195478" y="565683"/>
                  </a:lnTo>
                  <a:lnTo>
                    <a:pt x="197015" y="573468"/>
                  </a:lnTo>
                  <a:lnTo>
                    <a:pt x="201625" y="580313"/>
                  </a:lnTo>
                  <a:lnTo>
                    <a:pt x="208572" y="584860"/>
                  </a:lnTo>
                  <a:lnTo>
                    <a:pt x="216458" y="586371"/>
                  </a:lnTo>
                  <a:lnTo>
                    <a:pt x="224358" y="584860"/>
                  </a:lnTo>
                  <a:lnTo>
                    <a:pt x="231292" y="580313"/>
                  </a:lnTo>
                  <a:lnTo>
                    <a:pt x="235902" y="573468"/>
                  </a:lnTo>
                  <a:lnTo>
                    <a:pt x="237439" y="565683"/>
                  </a:lnTo>
                  <a:close/>
                </a:path>
                <a:path w="2896870" h="864235">
                  <a:moveTo>
                    <a:pt x="318973" y="681964"/>
                  </a:moveTo>
                  <a:lnTo>
                    <a:pt x="303847" y="635101"/>
                  </a:lnTo>
                  <a:lnTo>
                    <a:pt x="273596" y="593788"/>
                  </a:lnTo>
                  <a:lnTo>
                    <a:pt x="245071" y="621931"/>
                  </a:lnTo>
                  <a:lnTo>
                    <a:pt x="271665" y="661416"/>
                  </a:lnTo>
                  <a:lnTo>
                    <a:pt x="280517" y="706335"/>
                  </a:lnTo>
                  <a:lnTo>
                    <a:pt x="271665" y="751243"/>
                  </a:lnTo>
                  <a:lnTo>
                    <a:pt x="245071" y="790727"/>
                  </a:lnTo>
                  <a:lnTo>
                    <a:pt x="205041" y="816952"/>
                  </a:lnTo>
                  <a:lnTo>
                    <a:pt x="159486" y="825690"/>
                  </a:lnTo>
                  <a:lnTo>
                    <a:pt x="113944" y="816952"/>
                  </a:lnTo>
                  <a:lnTo>
                    <a:pt x="73914" y="790727"/>
                  </a:lnTo>
                  <a:lnTo>
                    <a:pt x="47320" y="751243"/>
                  </a:lnTo>
                  <a:lnTo>
                    <a:pt x="38455" y="706335"/>
                  </a:lnTo>
                  <a:lnTo>
                    <a:pt x="47320" y="661416"/>
                  </a:lnTo>
                  <a:lnTo>
                    <a:pt x="73914" y="621931"/>
                  </a:lnTo>
                  <a:lnTo>
                    <a:pt x="159461" y="537489"/>
                  </a:lnTo>
                  <a:lnTo>
                    <a:pt x="159486" y="481253"/>
                  </a:lnTo>
                  <a:lnTo>
                    <a:pt x="45377" y="593788"/>
                  </a:lnTo>
                  <a:lnTo>
                    <a:pt x="15125" y="635101"/>
                  </a:lnTo>
                  <a:lnTo>
                    <a:pt x="0" y="681964"/>
                  </a:lnTo>
                  <a:lnTo>
                    <a:pt x="0" y="730694"/>
                  </a:lnTo>
                  <a:lnTo>
                    <a:pt x="15125" y="777557"/>
                  </a:lnTo>
                  <a:lnTo>
                    <a:pt x="45377" y="818870"/>
                  </a:lnTo>
                  <a:lnTo>
                    <a:pt x="87261" y="848702"/>
                  </a:lnTo>
                  <a:lnTo>
                    <a:pt x="134785" y="863612"/>
                  </a:lnTo>
                  <a:lnTo>
                    <a:pt x="184188" y="863612"/>
                  </a:lnTo>
                  <a:lnTo>
                    <a:pt x="231711" y="848702"/>
                  </a:lnTo>
                  <a:lnTo>
                    <a:pt x="273596" y="818870"/>
                  </a:lnTo>
                  <a:lnTo>
                    <a:pt x="303847" y="777557"/>
                  </a:lnTo>
                  <a:lnTo>
                    <a:pt x="318973" y="730694"/>
                  </a:lnTo>
                  <a:lnTo>
                    <a:pt x="318973" y="681964"/>
                  </a:lnTo>
                  <a:close/>
                </a:path>
                <a:path w="2896870" h="864235">
                  <a:moveTo>
                    <a:pt x="2815107" y="84429"/>
                  </a:moveTo>
                  <a:lnTo>
                    <a:pt x="2813570" y="76644"/>
                  </a:lnTo>
                  <a:lnTo>
                    <a:pt x="2808960" y="69799"/>
                  </a:lnTo>
                  <a:lnTo>
                    <a:pt x="2802013" y="65252"/>
                  </a:lnTo>
                  <a:lnTo>
                    <a:pt x="2794127" y="63741"/>
                  </a:lnTo>
                  <a:lnTo>
                    <a:pt x="2786227" y="65252"/>
                  </a:lnTo>
                  <a:lnTo>
                    <a:pt x="2779293" y="69799"/>
                  </a:lnTo>
                  <a:lnTo>
                    <a:pt x="2774683" y="76644"/>
                  </a:lnTo>
                  <a:lnTo>
                    <a:pt x="2773146" y="84429"/>
                  </a:lnTo>
                  <a:lnTo>
                    <a:pt x="2774683" y="92214"/>
                  </a:lnTo>
                  <a:lnTo>
                    <a:pt x="2779293" y="99060"/>
                  </a:lnTo>
                  <a:lnTo>
                    <a:pt x="2786227" y="103606"/>
                  </a:lnTo>
                  <a:lnTo>
                    <a:pt x="2794127" y="105117"/>
                  </a:lnTo>
                  <a:lnTo>
                    <a:pt x="2802013" y="103606"/>
                  </a:lnTo>
                  <a:lnTo>
                    <a:pt x="2808960" y="99060"/>
                  </a:lnTo>
                  <a:lnTo>
                    <a:pt x="2813570" y="92214"/>
                  </a:lnTo>
                  <a:lnTo>
                    <a:pt x="2815107" y="84429"/>
                  </a:lnTo>
                  <a:close/>
                </a:path>
                <a:path w="2896870" h="864235">
                  <a:moveTo>
                    <a:pt x="2896641" y="200710"/>
                  </a:moveTo>
                  <a:lnTo>
                    <a:pt x="2881515" y="153847"/>
                  </a:lnTo>
                  <a:lnTo>
                    <a:pt x="2851264" y="112534"/>
                  </a:lnTo>
                  <a:lnTo>
                    <a:pt x="2822740" y="140665"/>
                  </a:lnTo>
                  <a:lnTo>
                    <a:pt x="2849321" y="180162"/>
                  </a:lnTo>
                  <a:lnTo>
                    <a:pt x="2858185" y="225069"/>
                  </a:lnTo>
                  <a:lnTo>
                    <a:pt x="2849321" y="269989"/>
                  </a:lnTo>
                  <a:lnTo>
                    <a:pt x="2822740" y="309473"/>
                  </a:lnTo>
                  <a:lnTo>
                    <a:pt x="2782697" y="335699"/>
                  </a:lnTo>
                  <a:lnTo>
                    <a:pt x="2737154" y="344436"/>
                  </a:lnTo>
                  <a:lnTo>
                    <a:pt x="2691612" y="335699"/>
                  </a:lnTo>
                  <a:lnTo>
                    <a:pt x="2651569" y="309473"/>
                  </a:lnTo>
                  <a:lnTo>
                    <a:pt x="2624988" y="269989"/>
                  </a:lnTo>
                  <a:lnTo>
                    <a:pt x="2616123" y="225069"/>
                  </a:lnTo>
                  <a:lnTo>
                    <a:pt x="2624988" y="180162"/>
                  </a:lnTo>
                  <a:lnTo>
                    <a:pt x="2651569" y="140665"/>
                  </a:lnTo>
                  <a:lnTo>
                    <a:pt x="2737129" y="56235"/>
                  </a:lnTo>
                  <a:lnTo>
                    <a:pt x="2737154" y="0"/>
                  </a:lnTo>
                  <a:lnTo>
                    <a:pt x="2623045" y="112534"/>
                  </a:lnTo>
                  <a:lnTo>
                    <a:pt x="2592794" y="153847"/>
                  </a:lnTo>
                  <a:lnTo>
                    <a:pt x="2577668" y="200710"/>
                  </a:lnTo>
                  <a:lnTo>
                    <a:pt x="2577668" y="249440"/>
                  </a:lnTo>
                  <a:lnTo>
                    <a:pt x="2592794" y="296303"/>
                  </a:lnTo>
                  <a:lnTo>
                    <a:pt x="2623045" y="337616"/>
                  </a:lnTo>
                  <a:lnTo>
                    <a:pt x="2664930" y="367449"/>
                  </a:lnTo>
                  <a:lnTo>
                    <a:pt x="2712453" y="382358"/>
                  </a:lnTo>
                  <a:lnTo>
                    <a:pt x="2761856" y="382358"/>
                  </a:lnTo>
                  <a:lnTo>
                    <a:pt x="2809379" y="367449"/>
                  </a:lnTo>
                  <a:lnTo>
                    <a:pt x="2851264" y="337616"/>
                  </a:lnTo>
                  <a:lnTo>
                    <a:pt x="2881515" y="296303"/>
                  </a:lnTo>
                  <a:lnTo>
                    <a:pt x="2896641" y="249440"/>
                  </a:lnTo>
                  <a:lnTo>
                    <a:pt x="2896641" y="200710"/>
                  </a:lnTo>
                  <a:close/>
                </a:path>
              </a:pathLst>
            </a:custGeom>
            <a:solidFill>
              <a:srgbClr val="EE4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2945" y="2471055"/>
              <a:ext cx="374511" cy="40126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2819" y="2031493"/>
            <a:ext cx="5416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AFABAB"/>
                </a:solidFill>
                <a:latin typeface="Calibri"/>
                <a:cs typeface="Calibri"/>
              </a:rPr>
              <a:t>(i</a:t>
            </a:r>
            <a:r>
              <a:rPr sz="1400" spc="-11" dirty="0">
                <a:solidFill>
                  <a:srgbClr val="AFABAB"/>
                </a:solidFill>
                <a:latin typeface="Calibri"/>
                <a:cs typeface="Calibri"/>
              </a:rPr>
              <a:t>m</a:t>
            </a:r>
            <a:r>
              <a:rPr sz="1400" spc="55" dirty="0">
                <a:solidFill>
                  <a:srgbClr val="AFABAB"/>
                </a:solidFill>
                <a:latin typeface="Calibri"/>
                <a:cs typeface="Calibri"/>
              </a:rPr>
              <a:t>g</a:t>
            </a:r>
            <a:r>
              <a:rPr sz="1400" spc="-31" dirty="0">
                <a:solidFill>
                  <a:srgbClr val="AFABAB"/>
                </a:solidFill>
                <a:latin typeface="Calibri"/>
                <a:cs typeface="Calibri"/>
              </a:rPr>
              <a:t>/</a:t>
            </a:r>
            <a:r>
              <a:rPr sz="1400" dirty="0">
                <a:solidFill>
                  <a:srgbClr val="AFABAB"/>
                </a:solidFill>
                <a:latin typeface="Calibri"/>
                <a:cs typeface="Calibri"/>
              </a:rPr>
              <a:t>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6601" y="6493766"/>
            <a:ext cx="45199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AFABAB"/>
                </a:solidFill>
                <a:latin typeface="Calibri"/>
                <a:cs typeface="Calibri"/>
              </a:rPr>
              <a:t>Details</a:t>
            </a:r>
            <a:r>
              <a:rPr sz="1400" spc="-15" dirty="0">
                <a:solidFill>
                  <a:srgbClr val="AFABA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AFABAB"/>
                </a:solidFill>
                <a:latin typeface="Calibri"/>
                <a:cs typeface="Calibri"/>
              </a:rPr>
              <a:t>at:</a:t>
            </a:r>
            <a:r>
              <a:rPr sz="1400" spc="-11" dirty="0">
                <a:solidFill>
                  <a:srgbClr val="AFABA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alibri"/>
                <a:cs typeface="Calibri"/>
              </a:rPr>
              <a:t>detectron2.readthedocs.io/notes/benchmarks.html</a:t>
            </a:r>
            <a:endParaRPr sz="1400">
              <a:latin typeface="Calibri"/>
              <a:cs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4F6240-3EE2-4814-861C-200C3C42887F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8171"/>
            <a:ext cx="702818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" dirty="0">
                <a:latin typeface="Calibri Light"/>
                <a:cs typeface="Calibri Light"/>
              </a:rPr>
              <a:t>What’s</a:t>
            </a:r>
            <a:r>
              <a:rPr spc="-5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in</a:t>
            </a:r>
            <a:r>
              <a:rPr spc="-5" dirty="0">
                <a:latin typeface="Calibri Light"/>
                <a:cs typeface="Calibri Light"/>
              </a:rPr>
              <a:t> </a:t>
            </a:r>
            <a:r>
              <a:rPr spc="-20" dirty="0">
                <a:latin typeface="Calibri Light"/>
                <a:cs typeface="Calibri Light"/>
              </a:rPr>
              <a:t>Detectron2:</a:t>
            </a:r>
            <a:r>
              <a:rPr spc="-11" dirty="0">
                <a:latin typeface="Calibri Light"/>
                <a:cs typeface="Calibri Light"/>
              </a:rPr>
              <a:t> accuracy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3"/>
            <a:ext cx="4392931" cy="14388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294" indent="-228594">
              <a:spcBef>
                <a:spcPts val="720"/>
              </a:spcBef>
              <a:buFont typeface="Arial"/>
              <a:buChar char="•"/>
              <a:tabLst>
                <a:tab pos="241294" algn="l"/>
              </a:tabLst>
            </a:pPr>
            <a:r>
              <a:rPr sz="2800" spc="-20" dirty="0">
                <a:latin typeface="Calibri"/>
                <a:cs typeface="Calibri"/>
              </a:rPr>
              <a:t>Latest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SOTA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included</a:t>
            </a:r>
            <a:endParaRPr sz="2800">
              <a:latin typeface="Calibri"/>
              <a:cs typeface="Calibri"/>
            </a:endParaRPr>
          </a:p>
          <a:p>
            <a:pPr marL="241294" indent="-228594">
              <a:spcBef>
                <a:spcPts val="625"/>
              </a:spcBef>
              <a:buFont typeface="Arial"/>
              <a:buChar char="•"/>
              <a:tabLst>
                <a:tab pos="241294" algn="l"/>
              </a:tabLst>
            </a:pP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more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accurate</a:t>
            </a:r>
            <a:endParaRPr sz="2800">
              <a:latin typeface="Calibri"/>
              <a:cs typeface="Calibri"/>
            </a:endParaRPr>
          </a:p>
          <a:p>
            <a:pPr marL="698483" lvl="1" indent="-228594">
              <a:spcBef>
                <a:spcPts val="255"/>
              </a:spcBef>
              <a:buFont typeface="Arial"/>
              <a:buChar char="•"/>
              <a:tabLst>
                <a:tab pos="698483" algn="l"/>
              </a:tabLst>
            </a:pP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fixing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legacy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issues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0403" y="1715983"/>
            <a:ext cx="5946485" cy="46294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6603" y="6493766"/>
            <a:ext cx="6454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2E75B6"/>
                </a:solidFill>
                <a:latin typeface="Calibri"/>
                <a:cs typeface="Calibri"/>
              </a:rPr>
              <a:t>github.com/facebookresearch/detectron2/tree/master/configs/Detectron1-Comparisons</a:t>
            </a:r>
            <a:endParaRPr sz="1400">
              <a:latin typeface="Calibri"/>
              <a:cs typeface="Calibri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10AD58-91F1-4869-B6FA-BA3DD2DBD985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62811"/>
            <a:ext cx="11184255" cy="58067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ts val="5189"/>
              </a:lnSpc>
              <a:spcBef>
                <a:spcPts val="100"/>
              </a:spcBef>
            </a:pPr>
            <a:r>
              <a:rPr sz="2000" b="1" spc="-31" dirty="0">
                <a:latin typeface="Calibri Light"/>
                <a:cs typeface="Calibri Light"/>
              </a:rPr>
              <a:t>What’s</a:t>
            </a:r>
            <a:r>
              <a:rPr sz="2000" b="1" dirty="0">
                <a:latin typeface="Calibri Light"/>
                <a:cs typeface="Calibri Light"/>
              </a:rPr>
              <a:t> in</a:t>
            </a:r>
            <a:r>
              <a:rPr sz="2000" b="1" spc="5" dirty="0">
                <a:latin typeface="Calibri Light"/>
                <a:cs typeface="Calibri Light"/>
              </a:rPr>
              <a:t> </a:t>
            </a:r>
            <a:r>
              <a:rPr sz="2000" b="1" spc="-20" dirty="0">
                <a:latin typeface="Calibri Light"/>
                <a:cs typeface="Calibri Light"/>
              </a:rPr>
              <a:t>Detectron2:</a:t>
            </a:r>
            <a:r>
              <a:rPr sz="2000" b="1" dirty="0">
                <a:latin typeface="Calibri Light"/>
                <a:cs typeface="Calibri Light"/>
              </a:rPr>
              <a:t> </a:t>
            </a:r>
            <a:r>
              <a:rPr sz="2000" b="1" spc="-20" dirty="0">
                <a:latin typeface="Calibri Light"/>
                <a:cs typeface="Calibri Light"/>
              </a:rPr>
              <a:t>Generalized</a:t>
            </a:r>
            <a:r>
              <a:rPr sz="2000" b="1" spc="5" dirty="0">
                <a:latin typeface="Calibri Light"/>
                <a:cs typeface="Calibri Light"/>
              </a:rPr>
              <a:t> </a:t>
            </a:r>
            <a:r>
              <a:rPr sz="2000" b="1" spc="-5" dirty="0">
                <a:latin typeface="Calibri Light"/>
                <a:cs typeface="Calibri Light"/>
              </a:rPr>
              <a:t>R-CNN</a:t>
            </a:r>
            <a:r>
              <a:rPr sz="2000" b="1" spc="5" dirty="0">
                <a:latin typeface="Calibri Light"/>
                <a:cs typeface="Calibri Light"/>
              </a:rPr>
              <a:t> </a:t>
            </a:r>
            <a:r>
              <a:rPr sz="2000" b="1" dirty="0">
                <a:latin typeface="Calibri Light"/>
                <a:cs typeface="Calibri Light"/>
              </a:rPr>
              <a:t>Models</a:t>
            </a:r>
            <a:r>
              <a:rPr sz="2000" b="1" spc="-5" dirty="0">
                <a:latin typeface="Calibri Light"/>
                <a:cs typeface="Calibri Light"/>
              </a:rPr>
              <a:t>(+</a:t>
            </a:r>
            <a:r>
              <a:rPr sz="2000" b="1" spc="-11" dirty="0">
                <a:latin typeface="Calibri Light"/>
                <a:cs typeface="Calibri Light"/>
              </a:rPr>
              <a:t> </a:t>
            </a:r>
            <a:r>
              <a:rPr sz="2000" b="1" u="none" dirty="0">
                <a:latin typeface="Calibri Light"/>
                <a:cs typeface="Calibri Light"/>
              </a:rPr>
              <a:t>a</a:t>
            </a:r>
            <a:r>
              <a:rPr sz="2000" b="1" spc="-11" dirty="0">
                <a:latin typeface="Calibri Light"/>
                <a:cs typeface="Calibri Light"/>
              </a:rPr>
              <a:t> </a:t>
            </a:r>
            <a:r>
              <a:rPr sz="2000" b="1" spc="-31" dirty="0">
                <a:latin typeface="Calibri Light"/>
                <a:cs typeface="Calibri Light"/>
              </a:rPr>
              <a:t>few</a:t>
            </a:r>
            <a:r>
              <a:rPr sz="2000" b="1" spc="-11" dirty="0">
                <a:latin typeface="Calibri Light"/>
                <a:cs typeface="Calibri Light"/>
              </a:rPr>
              <a:t> </a:t>
            </a:r>
            <a:r>
              <a:rPr sz="2000" b="1" spc="-5" dirty="0">
                <a:latin typeface="Calibri Light"/>
                <a:cs typeface="Calibri Light"/>
              </a:rPr>
              <a:t>other</a:t>
            </a:r>
            <a:r>
              <a:rPr sz="2000" b="1" spc="-11" dirty="0">
                <a:latin typeface="Calibri Light"/>
                <a:cs typeface="Calibri Light"/>
              </a:rPr>
              <a:t> </a:t>
            </a:r>
            <a:r>
              <a:rPr sz="2000" b="1" u="none" dirty="0">
                <a:latin typeface="Calibri Light"/>
                <a:cs typeface="Calibri Light"/>
              </a:rPr>
              <a:t>types</a:t>
            </a:r>
            <a:r>
              <a:rPr sz="2000" b="1" spc="-15" dirty="0">
                <a:latin typeface="Calibri Light"/>
                <a:cs typeface="Calibri Light"/>
              </a:rPr>
              <a:t> </a:t>
            </a:r>
            <a:r>
              <a:rPr sz="2000" b="1" spc="-5" dirty="0">
                <a:latin typeface="Calibri Light"/>
                <a:cs typeface="Calibri Light"/>
              </a:rPr>
              <a:t>of</a:t>
            </a:r>
            <a:r>
              <a:rPr sz="2000" b="1" spc="-11" dirty="0">
                <a:latin typeface="Calibri Light"/>
                <a:cs typeface="Calibri Light"/>
              </a:rPr>
              <a:t> </a:t>
            </a:r>
            <a:r>
              <a:rPr sz="2000" b="1" spc="-5" dirty="0">
                <a:latin typeface="Calibri Light"/>
                <a:cs typeface="Calibri Light"/>
              </a:rPr>
              <a:t>models:</a:t>
            </a:r>
            <a:r>
              <a:rPr sz="2000" b="1" spc="-15" dirty="0">
                <a:latin typeface="Calibri Light"/>
                <a:cs typeface="Calibri Light"/>
              </a:rPr>
              <a:t> </a:t>
            </a:r>
            <a:r>
              <a:rPr sz="2000" b="1" spc="-11" dirty="0">
                <a:latin typeface="Calibri Light"/>
                <a:cs typeface="Calibri Light"/>
              </a:rPr>
              <a:t>RetinaNet, </a:t>
            </a:r>
            <a:r>
              <a:rPr sz="2000" b="1" spc="-25" dirty="0">
                <a:latin typeface="Calibri Light"/>
                <a:cs typeface="Calibri Light"/>
              </a:rPr>
              <a:t>TensorMask,</a:t>
            </a:r>
            <a:r>
              <a:rPr sz="2000" b="1" spc="-5" dirty="0">
                <a:latin typeface="Calibri Light"/>
                <a:cs typeface="Calibri Light"/>
              </a:rPr>
              <a:t> </a:t>
            </a:r>
            <a:r>
              <a:rPr sz="2000" b="1" spc="-11" dirty="0">
                <a:latin typeface="Calibri Light"/>
                <a:cs typeface="Calibri Light"/>
              </a:rPr>
              <a:t>etc.)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184" y="1484835"/>
            <a:ext cx="9963151" cy="529011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DE9674-B369-423A-A0B6-00649BE026E1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" y="108171"/>
            <a:ext cx="762444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" dirty="0">
                <a:latin typeface="Calibri Light"/>
                <a:cs typeface="Calibri Light"/>
              </a:rPr>
              <a:t>What’s</a:t>
            </a:r>
            <a:r>
              <a:rPr dirty="0">
                <a:latin typeface="Calibri Light"/>
                <a:cs typeface="Calibri Light"/>
              </a:rPr>
              <a:t> in </a:t>
            </a:r>
            <a:r>
              <a:rPr spc="-20" dirty="0">
                <a:latin typeface="Calibri Light"/>
                <a:cs typeface="Calibri Light"/>
              </a:rPr>
              <a:t>Detectron2:</a:t>
            </a:r>
            <a:r>
              <a:rPr spc="-5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data</a:t>
            </a:r>
            <a:r>
              <a:rPr spc="5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/</a:t>
            </a:r>
            <a:r>
              <a:rPr spc="11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tasks</a:t>
            </a:r>
            <a:endParaRPr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50174"/>
            <a:ext cx="6095365" cy="5305300"/>
          </a:xfrm>
          <a:prstGeom prst="rect">
            <a:avLst/>
          </a:prstGeom>
        </p:spPr>
        <p:txBody>
          <a:bodyPr vert="horz" wrap="square" lIns="0" tIns="46991" rIns="0" bIns="0" rtlCol="0">
            <a:spAutoFit/>
          </a:bodyPr>
          <a:lstStyle/>
          <a:p>
            <a:pPr marL="241294" indent="-228594">
              <a:spcBef>
                <a:spcPts val="371"/>
              </a:spcBef>
              <a:buFont typeface="Arial"/>
              <a:buChar char="•"/>
              <a:tabLst>
                <a:tab pos="241294" algn="l"/>
              </a:tabLst>
            </a:pPr>
            <a:r>
              <a:rPr sz="3200" spc="-11" dirty="0">
                <a:latin typeface="Calibri"/>
                <a:cs typeface="Calibri"/>
              </a:rPr>
              <a:t>Datasets:</a:t>
            </a:r>
            <a:endParaRPr sz="3200" dirty="0">
              <a:latin typeface="Calibri"/>
              <a:cs typeface="Calibri"/>
            </a:endParaRPr>
          </a:p>
          <a:p>
            <a:pPr marL="698483" lvl="1" indent="-228594">
              <a:spcBef>
                <a:spcPts val="229"/>
              </a:spcBef>
              <a:buFont typeface="Arial"/>
              <a:buChar char="•"/>
              <a:tabLst>
                <a:tab pos="698483" algn="l"/>
              </a:tabLst>
            </a:pPr>
            <a:r>
              <a:rPr sz="2800" spc="-25" dirty="0">
                <a:latin typeface="Calibri"/>
                <a:cs typeface="Calibri"/>
              </a:rPr>
              <a:t>COCO</a:t>
            </a:r>
            <a:endParaRPr sz="2800" dirty="0">
              <a:latin typeface="Calibri"/>
              <a:cs typeface="Calibri"/>
            </a:endParaRPr>
          </a:p>
          <a:p>
            <a:pPr marL="698483" lvl="1" indent="-228594">
              <a:spcBef>
                <a:spcPts val="215"/>
              </a:spcBef>
              <a:buFont typeface="Arial"/>
              <a:buChar char="•"/>
              <a:tabLst>
                <a:tab pos="698483" algn="l"/>
              </a:tabLst>
            </a:pPr>
            <a:r>
              <a:rPr sz="2800" spc="-45" dirty="0">
                <a:latin typeface="Calibri"/>
                <a:cs typeface="Calibri"/>
              </a:rPr>
              <a:t>LVIS</a:t>
            </a:r>
            <a:endParaRPr sz="2800" dirty="0">
              <a:latin typeface="Calibri"/>
              <a:cs typeface="Calibri"/>
            </a:endParaRPr>
          </a:p>
          <a:p>
            <a:pPr marL="698483" lvl="1" indent="-228594">
              <a:spcBef>
                <a:spcPts val="219"/>
              </a:spcBef>
              <a:buFont typeface="Arial"/>
              <a:buChar char="•"/>
              <a:tabLst>
                <a:tab pos="698483" algn="l"/>
              </a:tabLst>
            </a:pPr>
            <a:r>
              <a:rPr sz="2800" spc="-5" dirty="0">
                <a:latin typeface="Calibri"/>
                <a:cs typeface="Calibri"/>
              </a:rPr>
              <a:t>CityScapes</a:t>
            </a:r>
            <a:endParaRPr sz="2800" dirty="0">
              <a:latin typeface="Calibri"/>
              <a:cs typeface="Calibri"/>
            </a:endParaRPr>
          </a:p>
          <a:p>
            <a:pPr marL="698483" lvl="1" indent="-228594">
              <a:spcBef>
                <a:spcPts val="240"/>
              </a:spcBef>
              <a:buFont typeface="Arial"/>
              <a:buChar char="•"/>
              <a:tabLst>
                <a:tab pos="698483" algn="l"/>
              </a:tabLst>
            </a:pPr>
            <a:r>
              <a:rPr sz="2800" spc="-15" dirty="0">
                <a:latin typeface="Calibri"/>
                <a:cs typeface="Calibri"/>
              </a:rPr>
              <a:t>PascalVOC</a:t>
            </a:r>
            <a:endParaRPr sz="2800" dirty="0">
              <a:latin typeface="Calibri"/>
              <a:cs typeface="Calibri"/>
            </a:endParaRPr>
          </a:p>
          <a:p>
            <a:pPr marL="241294" indent="-228594">
              <a:spcBef>
                <a:spcPts val="605"/>
              </a:spcBef>
              <a:buFont typeface="Arial"/>
              <a:buChar char="•"/>
              <a:tabLst>
                <a:tab pos="241294" algn="l"/>
              </a:tabLst>
            </a:pPr>
            <a:r>
              <a:rPr sz="3200" spc="-55" dirty="0">
                <a:latin typeface="Calibri"/>
                <a:cs typeface="Calibri"/>
              </a:rPr>
              <a:t>Tasks</a:t>
            </a:r>
            <a:r>
              <a:rPr sz="3200" spc="-15" dirty="0">
                <a:latin typeface="Calibri"/>
                <a:cs typeface="Calibri"/>
              </a:rPr>
              <a:t> (data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11" dirty="0">
                <a:latin typeface="Calibri"/>
                <a:cs typeface="Calibri"/>
              </a:rPr>
              <a:t> evaluation):</a:t>
            </a:r>
            <a:endParaRPr sz="3200" dirty="0">
              <a:latin typeface="Calibri"/>
              <a:cs typeface="Calibri"/>
            </a:endParaRPr>
          </a:p>
          <a:p>
            <a:pPr marL="698483" lvl="1" indent="-228594">
              <a:spcBef>
                <a:spcPts val="235"/>
              </a:spcBef>
              <a:buFont typeface="Arial"/>
              <a:buChar char="•"/>
              <a:tabLst>
                <a:tab pos="698483" algn="l"/>
              </a:tabLst>
            </a:pPr>
            <a:r>
              <a:rPr sz="2800" spc="-20" dirty="0">
                <a:latin typeface="Calibri"/>
                <a:cs typeface="Calibri"/>
              </a:rPr>
              <a:t>(Rotated)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Box </a:t>
            </a:r>
            <a:r>
              <a:rPr sz="2800" spc="-11" dirty="0">
                <a:latin typeface="Calibri"/>
                <a:cs typeface="Calibri"/>
              </a:rPr>
              <a:t>Detection</a:t>
            </a:r>
            <a:endParaRPr sz="2800" dirty="0">
              <a:latin typeface="Calibri"/>
              <a:cs typeface="Calibri"/>
            </a:endParaRPr>
          </a:p>
          <a:p>
            <a:pPr marL="698483" lvl="1" indent="-228594">
              <a:spcBef>
                <a:spcPts val="240"/>
              </a:spcBef>
              <a:buFont typeface="Arial"/>
              <a:buChar char="•"/>
              <a:tabLst>
                <a:tab pos="698483" algn="l"/>
              </a:tabLst>
            </a:pPr>
            <a:r>
              <a:rPr sz="2800" spc="-11" dirty="0">
                <a:latin typeface="Calibri"/>
                <a:cs typeface="Calibri"/>
              </a:rPr>
              <a:t>{Instance,Semantic,Panoptic}</a:t>
            </a:r>
            <a:r>
              <a:rPr sz="2800" spc="-3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Segmentation</a:t>
            </a:r>
            <a:endParaRPr sz="2800" dirty="0">
              <a:latin typeface="Calibri"/>
              <a:cs typeface="Calibri"/>
            </a:endParaRPr>
          </a:p>
          <a:p>
            <a:pPr marL="698483" lvl="1" indent="-228594">
              <a:spcBef>
                <a:spcPts val="215"/>
              </a:spcBef>
              <a:buFont typeface="Arial"/>
              <a:buChar char="•"/>
              <a:tabLst>
                <a:tab pos="698483" algn="l"/>
              </a:tabLst>
            </a:pPr>
            <a:r>
              <a:rPr sz="2800" spc="-20" dirty="0">
                <a:latin typeface="Calibri"/>
                <a:cs typeface="Calibri"/>
              </a:rPr>
              <a:t>Person</a:t>
            </a:r>
            <a:r>
              <a:rPr sz="2800" spc="-3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Keypoint,</a:t>
            </a:r>
            <a:r>
              <a:rPr sz="2800" spc="-3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DensePose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60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spc="31" dirty="0">
                <a:latin typeface="Arial"/>
                <a:cs typeface="Arial"/>
              </a:rPr>
              <a:t> </a:t>
            </a:r>
            <a:r>
              <a:rPr sz="3200" b="1" dirty="0">
                <a:latin typeface="Calibri"/>
                <a:cs typeface="Calibri"/>
              </a:rPr>
              <a:t>+</a:t>
            </a:r>
            <a:r>
              <a:rPr sz="3200" b="1" spc="11" dirty="0">
                <a:latin typeface="Calibri"/>
                <a:cs typeface="Calibri"/>
              </a:rPr>
              <a:t> </a:t>
            </a:r>
            <a:r>
              <a:rPr sz="3200" b="1" spc="-65" dirty="0">
                <a:latin typeface="Calibri"/>
                <a:cs typeface="Calibri"/>
              </a:rPr>
              <a:t>Your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1" dirty="0">
                <a:latin typeface="Calibri"/>
                <a:cs typeface="Calibri"/>
              </a:rPr>
              <a:t>own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data</a:t>
            </a:r>
            <a:r>
              <a:rPr sz="3200" b="1" dirty="0">
                <a:latin typeface="Calibri"/>
                <a:cs typeface="Calibri"/>
              </a:rPr>
              <a:t> /</a:t>
            </a:r>
            <a:r>
              <a:rPr sz="3200" b="1" spc="-5" dirty="0">
                <a:latin typeface="Calibri"/>
                <a:cs typeface="Calibri"/>
              </a:rPr>
              <a:t> models</a:t>
            </a:r>
            <a:r>
              <a:rPr sz="3200" b="1" dirty="0">
                <a:latin typeface="Calibri"/>
                <a:cs typeface="Calibri"/>
              </a:rPr>
              <a:t> /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tasks</a:t>
            </a:r>
            <a:endParaRPr sz="3200" dirty="0">
              <a:latin typeface="Calibri"/>
              <a:cs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4280CB-1099-4F6A-B76A-6DAEBF4510A2}"/>
              </a:ext>
            </a:extLst>
          </p:cNvPr>
          <p:cNvCxnSpPr/>
          <p:nvPr/>
        </p:nvCxnSpPr>
        <p:spPr>
          <a:xfrm>
            <a:off x="0" y="990600"/>
            <a:ext cx="1216152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AB81FD7-246A-4147-8A0F-C1489AFE2B38}" vid="{9E998394-235D-4A1C-8206-FAC426507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818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Wingdings</vt:lpstr>
      <vt:lpstr>Theme2</vt:lpstr>
      <vt:lpstr>PowerPoint Presentation</vt:lpstr>
      <vt:lpstr>PowerPoint Presentation</vt:lpstr>
      <vt:lpstr>What is Object Detection? recognize, localize, and predict attributes  of objects in images</vt:lpstr>
      <vt:lpstr>Family of Detection Codebase</vt:lpstr>
      <vt:lpstr>Modular</vt:lpstr>
      <vt:lpstr>What’s in Detectron2: training speed</vt:lpstr>
      <vt:lpstr>What’s in Detectron2: accuracy</vt:lpstr>
      <vt:lpstr>What’s in Detectron2: Generalized R-CNN Models(+ a few other types of models: RetinaNet, TensorMask, etc.)</vt:lpstr>
      <vt:lpstr>What’s in Detectron2: data / tasks</vt:lpstr>
      <vt:lpstr>Extend Detectron2 for Research &amp; Production</vt:lpstr>
      <vt:lpstr>Extensible / Customizable</vt:lpstr>
      <vt:lpstr>PowerPoint Presentation</vt:lpstr>
      <vt:lpstr>Real Example: DensePose (detectron2/projects/DensePose)</vt:lpstr>
      <vt:lpstr>Real Example: DensePose (detectron2/projects/DensePose)</vt:lpstr>
      <vt:lpstr>More Research Released by import detectron2</vt:lpstr>
      <vt:lpstr>Extensibility allows us to</vt:lpstr>
      <vt:lpstr>import detectron2 in Production</vt:lpstr>
      <vt:lpstr>Upcoming Production Features</vt:lpstr>
      <vt:lpstr>Side Note: Beware of Speed/Accuracy Comparisons</vt:lpstr>
      <vt:lpstr>https://github.com/facebookresearch/detectron2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DSP</dc:creator>
  <cp:lastModifiedBy>Windows User</cp:lastModifiedBy>
  <cp:revision>11</cp:revision>
  <dcterms:created xsi:type="dcterms:W3CDTF">2021-05-12T15:46:07Z</dcterms:created>
  <dcterms:modified xsi:type="dcterms:W3CDTF">2021-05-12T17:36:23Z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2019-12-10T00:00:00Z</vt:filetime>
  </property>
  <property fmtid="{D5CDD505-2E9C-101B-9397-08002B2CF9AE}" pid="3" name="LastSaved">
    <vt:filetime>2021-05-12T00:00:00Z</vt:filetime>
  </property>
</Properties>
</file>