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83" r:id="rId6"/>
    <p:sldId id="271" r:id="rId7"/>
    <p:sldId id="284" r:id="rId8"/>
    <p:sldId id="285" r:id="rId9"/>
    <p:sldId id="286" r:id="rId10"/>
    <p:sldId id="287" r:id="rId11"/>
    <p:sldId id="288" r:id="rId12"/>
    <p:sldId id="289" r:id="rId13"/>
    <p:sldId id="291" r:id="rId14"/>
    <p:sldId id="280" r:id="rId15"/>
    <p:sldId id="274" r:id="rId16"/>
    <p:sldId id="275" r:id="rId17"/>
    <p:sldId id="276" r:id="rId18"/>
    <p:sldId id="277" r:id="rId19"/>
    <p:sldId id="279" r:id="rId20"/>
    <p:sldId id="292" r:id="rId21"/>
    <p:sldId id="281"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AC0B67A-7180-4F38-B7AB-9F2F2F369835}" type="datetimeFigureOut">
              <a:rPr lang="en-US" smtClean="0"/>
              <a:t>7/22/2020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EC68090-1903-42BC-BAE1-7D443B1E332D}" type="slidenum">
              <a:rPr lang="en-US" smtClean="0"/>
              <a:t>‹#›</a:t>
            </a:fld>
            <a:endParaRPr lang="en-US"/>
          </a:p>
        </p:txBody>
      </p:sp>
    </p:spTree>
    <p:extLst>
      <p:ext uri="{BB962C8B-B14F-4D97-AF65-F5344CB8AC3E}">
        <p14:creationId xmlns:p14="http://schemas.microsoft.com/office/powerpoint/2010/main" val="95673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6580" y="730122"/>
            <a:ext cx="11838838"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rgbClr val="585858"/>
                </a:solidFill>
                <a:latin typeface="Palladio Uralic"/>
                <a:cs typeface="Palladio Uralic"/>
              </a:defRPr>
            </a:lvl1pPr>
          </a:lstStyle>
          <a:p>
            <a:endParaRPr/>
          </a:p>
        </p:txBody>
      </p:sp>
      <p:sp>
        <p:nvSpPr>
          <p:cNvPr id="3" name="Holder 3"/>
          <p:cNvSpPr>
            <a:spLocks noGrp="1"/>
          </p:cNvSpPr>
          <p:nvPr>
            <p:ph type="body" idx="1"/>
          </p:nvPr>
        </p:nvSpPr>
        <p:spPr/>
        <p:txBody>
          <a:bodyPr lIns="0" tIns="0" rIns="0" bIns="0"/>
          <a:lstStyle>
            <a:lvl1pPr>
              <a:defRPr sz="3200" b="0" i="0" u="heavy">
                <a:solidFill>
                  <a:srgbClr val="EEC118"/>
                </a:solidFill>
                <a:latin typeface="Palladio Uralic"/>
                <a:cs typeface="Palladio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rgbClr val="585858"/>
                </a:solidFill>
                <a:latin typeface="Palladio Uralic"/>
                <a:cs typeface="Palladio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7" name="bg object 17"/>
          <p:cNvSpPr/>
          <p:nvPr/>
        </p:nvSpPr>
        <p:spPr>
          <a:xfrm>
            <a:off x="9622536" y="0"/>
            <a:ext cx="2569845" cy="6858000"/>
          </a:xfrm>
          <a:custGeom>
            <a:avLst/>
            <a:gdLst/>
            <a:ahLst/>
            <a:cxnLst/>
            <a:rect l="l" t="t" r="r" b="b"/>
            <a:pathLst>
              <a:path w="2569845" h="6858000">
                <a:moveTo>
                  <a:pt x="2569464" y="0"/>
                </a:moveTo>
                <a:lnTo>
                  <a:pt x="0" y="0"/>
                </a:lnTo>
                <a:lnTo>
                  <a:pt x="1189482" y="4337050"/>
                </a:lnTo>
                <a:lnTo>
                  <a:pt x="338582" y="6857999"/>
                </a:lnTo>
                <a:lnTo>
                  <a:pt x="2569464" y="6857999"/>
                </a:lnTo>
                <a:lnTo>
                  <a:pt x="2569464" y="0"/>
                </a:lnTo>
                <a:close/>
              </a:path>
            </a:pathLst>
          </a:custGeom>
          <a:solidFill>
            <a:srgbClr val="585858"/>
          </a:solidFill>
        </p:spPr>
        <p:txBody>
          <a:bodyPr wrap="square" lIns="0" tIns="0" rIns="0" bIns="0" rtlCol="0"/>
          <a:lstStyle/>
          <a:p>
            <a:endParaRPr/>
          </a:p>
        </p:txBody>
      </p:sp>
      <p:sp>
        <p:nvSpPr>
          <p:cNvPr id="18" name="bg object 18"/>
          <p:cNvSpPr/>
          <p:nvPr/>
        </p:nvSpPr>
        <p:spPr>
          <a:xfrm>
            <a:off x="9183624" y="0"/>
            <a:ext cx="1872233" cy="6857996"/>
          </a:xfrm>
          <a:prstGeom prst="rect">
            <a:avLst/>
          </a:prstGeom>
          <a:blipFill>
            <a:blip r:embed="rId2" cstate="print"/>
            <a:stretch>
              <a:fillRect/>
            </a:stretch>
          </a:blipFill>
        </p:spPr>
        <p:txBody>
          <a:bodyPr wrap="square" lIns="0" tIns="0" rIns="0" bIns="0" rtlCol="0"/>
          <a:lstStyle/>
          <a:p>
            <a:endParaRPr/>
          </a:p>
        </p:txBody>
      </p:sp>
      <p:sp>
        <p:nvSpPr>
          <p:cNvPr id="19" name="bg object 19"/>
          <p:cNvSpPr/>
          <p:nvPr/>
        </p:nvSpPr>
        <p:spPr>
          <a:xfrm>
            <a:off x="9236964" y="0"/>
            <a:ext cx="1671955" cy="6858000"/>
          </a:xfrm>
          <a:custGeom>
            <a:avLst/>
            <a:gdLst/>
            <a:ahLst/>
            <a:cxnLst/>
            <a:rect l="l" t="t" r="r" b="b"/>
            <a:pathLst>
              <a:path w="1671954" h="6858000">
                <a:moveTo>
                  <a:pt x="486790" y="0"/>
                </a:moveTo>
                <a:lnTo>
                  <a:pt x="0" y="0"/>
                </a:lnTo>
                <a:lnTo>
                  <a:pt x="1189354" y="4337050"/>
                </a:lnTo>
                <a:lnTo>
                  <a:pt x="342772" y="6857999"/>
                </a:lnTo>
                <a:lnTo>
                  <a:pt x="825372" y="6857999"/>
                </a:lnTo>
                <a:lnTo>
                  <a:pt x="1671827" y="4337050"/>
                </a:lnTo>
                <a:lnTo>
                  <a:pt x="486790" y="0"/>
                </a:lnTo>
                <a:close/>
              </a:path>
            </a:pathLst>
          </a:custGeom>
          <a:solidFill>
            <a:srgbClr val="EE791F"/>
          </a:solidFill>
        </p:spPr>
        <p:txBody>
          <a:bodyPr wrap="square" lIns="0" tIns="0" rIns="0" bIns="0" rtlCol="0"/>
          <a:lstStyle/>
          <a:p>
            <a:endParaRPr/>
          </a:p>
        </p:txBody>
      </p:sp>
      <p:sp>
        <p:nvSpPr>
          <p:cNvPr id="20" name="bg object 20"/>
          <p:cNvSpPr/>
          <p:nvPr/>
        </p:nvSpPr>
        <p:spPr>
          <a:xfrm>
            <a:off x="9119616" y="0"/>
            <a:ext cx="1661922" cy="6857996"/>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9171432" y="0"/>
            <a:ext cx="1463040" cy="6857999"/>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0" i="0">
                <a:solidFill>
                  <a:srgbClr val="585858"/>
                </a:solidFill>
                <a:latin typeface="Palladio Uralic"/>
                <a:cs typeface="Palladio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525524"/>
            <a:ext cx="12192000" cy="5332730"/>
          </a:xfrm>
          <a:custGeom>
            <a:avLst/>
            <a:gdLst/>
            <a:ahLst/>
            <a:cxnLst/>
            <a:rect l="l" t="t" r="r" b="b"/>
            <a:pathLst>
              <a:path w="12192000" h="5332730">
                <a:moveTo>
                  <a:pt x="0" y="5332475"/>
                </a:moveTo>
                <a:lnTo>
                  <a:pt x="12192000" y="5332475"/>
                </a:lnTo>
                <a:lnTo>
                  <a:pt x="12192000" y="0"/>
                </a:lnTo>
                <a:lnTo>
                  <a:pt x="0" y="0"/>
                </a:lnTo>
                <a:lnTo>
                  <a:pt x="0" y="5332475"/>
                </a:lnTo>
                <a:close/>
              </a:path>
            </a:pathLst>
          </a:custGeom>
          <a:solidFill>
            <a:srgbClr val="F1F1F1"/>
          </a:solidFill>
        </p:spPr>
        <p:txBody>
          <a:bodyPr wrap="square" lIns="0" tIns="0" rIns="0" bIns="0" rtlCol="0"/>
          <a:lstStyle/>
          <a:p>
            <a:endParaRPr/>
          </a:p>
        </p:txBody>
      </p:sp>
      <p:sp>
        <p:nvSpPr>
          <p:cNvPr id="17" name="bg object 17"/>
          <p:cNvSpPr/>
          <p:nvPr/>
        </p:nvSpPr>
        <p:spPr>
          <a:xfrm>
            <a:off x="0" y="0"/>
            <a:ext cx="12192000" cy="1371600"/>
          </a:xfrm>
          <a:custGeom>
            <a:avLst/>
            <a:gdLst/>
            <a:ahLst/>
            <a:cxnLst/>
            <a:rect l="l" t="t" r="r" b="b"/>
            <a:pathLst>
              <a:path w="12192000" h="1371600">
                <a:moveTo>
                  <a:pt x="12192000" y="0"/>
                </a:moveTo>
                <a:lnTo>
                  <a:pt x="0" y="0"/>
                </a:lnTo>
                <a:lnTo>
                  <a:pt x="0" y="1371600"/>
                </a:lnTo>
                <a:lnTo>
                  <a:pt x="12192000" y="1371600"/>
                </a:lnTo>
                <a:lnTo>
                  <a:pt x="12192000" y="0"/>
                </a:lnTo>
                <a:close/>
              </a:path>
            </a:pathLst>
          </a:custGeom>
          <a:solidFill>
            <a:srgbClr val="585858"/>
          </a:solidFill>
        </p:spPr>
        <p:txBody>
          <a:bodyPr wrap="square" lIns="0" tIns="0" rIns="0" bIns="0" rtlCol="0"/>
          <a:lstStyle/>
          <a:p>
            <a:endParaRPr/>
          </a:p>
        </p:txBody>
      </p:sp>
      <p:sp>
        <p:nvSpPr>
          <p:cNvPr id="18" name="bg object 18"/>
          <p:cNvSpPr/>
          <p:nvPr/>
        </p:nvSpPr>
        <p:spPr>
          <a:xfrm>
            <a:off x="0" y="1371600"/>
            <a:ext cx="12192000" cy="71755"/>
          </a:xfrm>
          <a:custGeom>
            <a:avLst/>
            <a:gdLst/>
            <a:ahLst/>
            <a:cxnLst/>
            <a:rect l="l" t="t" r="r" b="b"/>
            <a:pathLst>
              <a:path w="12192000" h="71755">
                <a:moveTo>
                  <a:pt x="0" y="71627"/>
                </a:moveTo>
                <a:lnTo>
                  <a:pt x="12192000" y="71627"/>
                </a:lnTo>
                <a:lnTo>
                  <a:pt x="12192000" y="0"/>
                </a:lnTo>
                <a:lnTo>
                  <a:pt x="0" y="0"/>
                </a:lnTo>
                <a:lnTo>
                  <a:pt x="0" y="71627"/>
                </a:lnTo>
                <a:close/>
              </a:path>
            </a:pathLst>
          </a:custGeom>
          <a:solidFill>
            <a:srgbClr val="EE791F"/>
          </a:solidFill>
        </p:spPr>
        <p:txBody>
          <a:bodyPr wrap="square" lIns="0" tIns="0" rIns="0" bIns="0" rtlCol="0"/>
          <a:lstStyle/>
          <a:p>
            <a:endParaRPr/>
          </a:p>
        </p:txBody>
      </p:sp>
      <p:sp>
        <p:nvSpPr>
          <p:cNvPr id="19" name="bg object 19"/>
          <p:cNvSpPr/>
          <p:nvPr/>
        </p:nvSpPr>
        <p:spPr>
          <a:xfrm>
            <a:off x="0" y="1443227"/>
            <a:ext cx="12192000" cy="82550"/>
          </a:xfrm>
          <a:custGeom>
            <a:avLst/>
            <a:gdLst/>
            <a:ahLst/>
            <a:cxnLst/>
            <a:rect l="l" t="t" r="r" b="b"/>
            <a:pathLst>
              <a:path w="12192000" h="82550">
                <a:moveTo>
                  <a:pt x="12192000" y="0"/>
                </a:moveTo>
                <a:lnTo>
                  <a:pt x="0" y="0"/>
                </a:lnTo>
                <a:lnTo>
                  <a:pt x="0" y="82296"/>
                </a:lnTo>
                <a:lnTo>
                  <a:pt x="12192000" y="82296"/>
                </a:lnTo>
                <a:lnTo>
                  <a:pt x="12192000" y="0"/>
                </a:lnTo>
                <a:close/>
              </a:path>
            </a:pathLst>
          </a:custGeom>
          <a:solidFill>
            <a:srgbClr val="1EB8C1"/>
          </a:solidFill>
        </p:spPr>
        <p:txBody>
          <a:bodyPr wrap="square" lIns="0" tIns="0" rIns="0" bIns="0" rtlCol="0"/>
          <a:lstStyle/>
          <a:p>
            <a:endParaRPr/>
          </a:p>
        </p:txBody>
      </p:sp>
      <p:sp>
        <p:nvSpPr>
          <p:cNvPr id="2" name="Holder 2"/>
          <p:cNvSpPr>
            <a:spLocks noGrp="1"/>
          </p:cNvSpPr>
          <p:nvPr>
            <p:ph type="title"/>
          </p:nvPr>
        </p:nvSpPr>
        <p:spPr>
          <a:xfrm>
            <a:off x="2398014" y="2602179"/>
            <a:ext cx="7395971" cy="1123314"/>
          </a:xfrm>
          <a:prstGeom prst="rect">
            <a:avLst/>
          </a:prstGeom>
        </p:spPr>
        <p:txBody>
          <a:bodyPr wrap="square" lIns="0" tIns="0" rIns="0" bIns="0">
            <a:spAutoFit/>
          </a:bodyPr>
          <a:lstStyle>
            <a:lvl1pPr>
              <a:defRPr sz="7200" b="0" i="0">
                <a:solidFill>
                  <a:srgbClr val="585858"/>
                </a:solidFill>
                <a:latin typeface="Palladio Uralic"/>
                <a:cs typeface="Palladio Uralic"/>
              </a:defRPr>
            </a:lvl1pPr>
          </a:lstStyle>
          <a:p>
            <a:endParaRPr/>
          </a:p>
        </p:txBody>
      </p:sp>
      <p:sp>
        <p:nvSpPr>
          <p:cNvPr id="3" name="Holder 3"/>
          <p:cNvSpPr>
            <a:spLocks noGrp="1"/>
          </p:cNvSpPr>
          <p:nvPr>
            <p:ph type="body" idx="1"/>
          </p:nvPr>
        </p:nvSpPr>
        <p:spPr>
          <a:xfrm>
            <a:off x="158140" y="1831975"/>
            <a:ext cx="11875719" cy="4416425"/>
          </a:xfrm>
          <a:prstGeom prst="rect">
            <a:avLst/>
          </a:prstGeom>
        </p:spPr>
        <p:txBody>
          <a:bodyPr wrap="square" lIns="0" tIns="0" rIns="0" bIns="0">
            <a:spAutoFit/>
          </a:bodyPr>
          <a:lstStyle>
            <a:lvl1pPr>
              <a:defRPr sz="3200" b="0" i="0" u="heavy">
                <a:solidFill>
                  <a:srgbClr val="EEC118"/>
                </a:solidFill>
                <a:latin typeface="Palladio Uralic"/>
                <a:cs typeface="Palladio Ural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iobytes.wordpress.com/nodemcuin%20out/" TargetMode="External"/><Relationship Id="rId2" Type="http://schemas.openxmlformats.org/officeDocument/2006/relationships/hyperlink" Target="https://ifttt.com/discover" TargetMode="External"/><Relationship Id="rId1" Type="http://schemas.openxmlformats.org/officeDocument/2006/relationships/slideLayout" Target="../slideLayouts/slideLayout2.xml"/><Relationship Id="rId4" Type="http://schemas.openxmlformats.org/officeDocument/2006/relationships/hyperlink" Target="https://assistant.google.com/intl/en_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018" y="-4572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endParaRPr lang="en-US" b="1" dirty="0">
              <a:solidFill>
                <a:srgbClr val="FFFF00"/>
              </a:solidFill>
            </a:endParaRPr>
          </a:p>
        </p:txBody>
      </p:sp>
      <p:grpSp>
        <p:nvGrpSpPr>
          <p:cNvPr id="3" name="object 3"/>
          <p:cNvGrpSpPr/>
          <p:nvPr/>
        </p:nvGrpSpPr>
        <p:grpSpPr>
          <a:xfrm>
            <a:off x="6060947" y="0"/>
            <a:ext cx="6131560" cy="6858000"/>
            <a:chOff x="6060947" y="0"/>
            <a:chExt cx="6131560" cy="6858000"/>
          </a:xfrm>
        </p:grpSpPr>
        <p:sp>
          <p:nvSpPr>
            <p:cNvPr id="4" name="object 4"/>
            <p:cNvSpPr/>
            <p:nvPr/>
          </p:nvSpPr>
          <p:spPr>
            <a:xfrm>
              <a:off x="6541007" y="0"/>
              <a:ext cx="5651500" cy="6858000"/>
            </a:xfrm>
            <a:custGeom>
              <a:avLst/>
              <a:gdLst/>
              <a:ahLst/>
              <a:cxnLst/>
              <a:rect l="l" t="t" r="r" b="b"/>
              <a:pathLst>
                <a:path w="5651500" h="6858000">
                  <a:moveTo>
                    <a:pt x="5650992" y="0"/>
                  </a:moveTo>
                  <a:lnTo>
                    <a:pt x="0" y="0"/>
                  </a:lnTo>
                  <a:lnTo>
                    <a:pt x="1189482" y="4337050"/>
                  </a:lnTo>
                  <a:lnTo>
                    <a:pt x="338582" y="6857999"/>
                  </a:lnTo>
                  <a:lnTo>
                    <a:pt x="5650992" y="6857999"/>
                  </a:lnTo>
                  <a:lnTo>
                    <a:pt x="5650992" y="0"/>
                  </a:lnTo>
                  <a:close/>
                </a:path>
              </a:pathLst>
            </a:custGeom>
            <a:solidFill>
              <a:srgbClr val="585858"/>
            </a:solidFill>
          </p:spPr>
          <p:txBody>
            <a:bodyPr wrap="square" lIns="0" tIns="0" rIns="0" bIns="0" rtlCol="0"/>
            <a:lstStyle/>
            <a:p>
              <a:endParaRPr/>
            </a:p>
          </p:txBody>
        </p:sp>
        <p:sp>
          <p:nvSpPr>
            <p:cNvPr id="5" name="object 5"/>
            <p:cNvSpPr/>
            <p:nvPr/>
          </p:nvSpPr>
          <p:spPr>
            <a:xfrm>
              <a:off x="6256019" y="0"/>
              <a:ext cx="1673352" cy="685799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060947" y="0"/>
              <a:ext cx="1530096" cy="685799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258697" y="2199001"/>
            <a:ext cx="6572250" cy="1184940"/>
          </a:xfrm>
          <a:prstGeom prst="rect">
            <a:avLst/>
          </a:prstGeom>
        </p:spPr>
        <p:txBody>
          <a:bodyPr vert="horz" wrap="square" lIns="0" tIns="81280" rIns="0" bIns="0" rtlCol="0">
            <a:spAutoFit/>
          </a:bodyPr>
          <a:lstStyle/>
          <a:p>
            <a:pPr marL="12700" marR="5080">
              <a:lnSpc>
                <a:spcPts val="4320"/>
              </a:lnSpc>
              <a:spcBef>
                <a:spcPts val="640"/>
              </a:spcBef>
            </a:pPr>
            <a:r>
              <a:rPr lang="en-US" sz="4000" spc="-10" dirty="0">
                <a:solidFill>
                  <a:srgbClr val="585858"/>
                </a:solidFill>
                <a:latin typeface="Palladio Uralic"/>
                <a:cs typeface="Palladio Uralic"/>
              </a:rPr>
              <a:t>Smart h</a:t>
            </a:r>
            <a:r>
              <a:rPr sz="4000" spc="-10" dirty="0">
                <a:solidFill>
                  <a:srgbClr val="585858"/>
                </a:solidFill>
                <a:latin typeface="Palladio Uralic"/>
                <a:cs typeface="Palladio Uralic"/>
              </a:rPr>
              <a:t>ome </a:t>
            </a:r>
            <a:r>
              <a:rPr sz="4000" spc="-5" dirty="0">
                <a:solidFill>
                  <a:srgbClr val="585858"/>
                </a:solidFill>
                <a:latin typeface="Palladio Uralic"/>
                <a:cs typeface="Palladio Uralic"/>
              </a:rPr>
              <a:t>automatio</a:t>
            </a:r>
            <a:r>
              <a:rPr lang="en-US" sz="4000" spc="-5" dirty="0">
                <a:solidFill>
                  <a:srgbClr val="585858"/>
                </a:solidFill>
                <a:latin typeface="Palladio Uralic"/>
                <a:cs typeface="Palladio Uralic"/>
              </a:rPr>
              <a:t>n using Google assistant and NodeMCU</a:t>
            </a:r>
            <a:endParaRPr sz="4000" dirty="0">
              <a:latin typeface="Palladio Uralic"/>
              <a:cs typeface="Palladio Uralic"/>
            </a:endParaRPr>
          </a:p>
        </p:txBody>
      </p:sp>
      <p:sp>
        <p:nvSpPr>
          <p:cNvPr id="9" name="object 9"/>
          <p:cNvSpPr/>
          <p:nvPr/>
        </p:nvSpPr>
        <p:spPr>
          <a:xfrm>
            <a:off x="6743700" y="0"/>
            <a:ext cx="5448300" cy="6857997"/>
          </a:xfrm>
          <a:prstGeom prst="rect">
            <a:avLst/>
          </a:prstGeom>
          <a:blipFill>
            <a:blip r:embed="rId4"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F4C4CEF7-2E0C-41DE-AEF7-946EBF256610}"/>
              </a:ext>
            </a:extLst>
          </p:cNvPr>
          <p:cNvSpPr txBox="1"/>
          <p:nvPr/>
        </p:nvSpPr>
        <p:spPr>
          <a:xfrm>
            <a:off x="837564" y="4338346"/>
            <a:ext cx="5257930" cy="1384995"/>
          </a:xfrm>
          <a:prstGeom prst="rect">
            <a:avLst/>
          </a:prstGeom>
          <a:noFill/>
        </p:spPr>
        <p:txBody>
          <a:bodyPr wrap="square" rtlCol="0">
            <a:spAutoFit/>
          </a:bodyPr>
          <a:lstStyle/>
          <a:p>
            <a:pPr algn="ctr"/>
            <a:r>
              <a:rPr lang="en-US" sz="2400" b="1" dirty="0">
                <a:solidFill>
                  <a:schemeClr val="tx2">
                    <a:lumMod val="60000"/>
                    <a:lumOff val="40000"/>
                  </a:schemeClr>
                </a:solidFill>
              </a:rPr>
              <a:t>Dandla Saikumar</a:t>
            </a:r>
          </a:p>
          <a:p>
            <a:pPr algn="ctr"/>
            <a:endParaRPr lang="en-US" sz="600" b="1" dirty="0">
              <a:solidFill>
                <a:schemeClr val="tx2">
                  <a:lumMod val="60000"/>
                  <a:lumOff val="40000"/>
                </a:schemeClr>
              </a:solidFill>
            </a:endParaRPr>
          </a:p>
          <a:p>
            <a:pPr algn="ctr"/>
            <a:r>
              <a:rPr lang="en-US" b="1" dirty="0">
                <a:solidFill>
                  <a:srgbClr val="FFC000"/>
                </a:solidFill>
              </a:rPr>
              <a:t>IBM Certified DS&amp;AI Professional, Software Engineer</a:t>
            </a:r>
          </a:p>
          <a:p>
            <a:pPr algn="ctr"/>
            <a:r>
              <a:rPr lang="en-US" b="1" dirty="0">
                <a:solidFill>
                  <a:schemeClr val="accent6">
                    <a:lumMod val="75000"/>
                  </a:schemeClr>
                </a:solidFill>
              </a:rPr>
              <a:t>Infor India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F6F394-6403-4948-A7C0-280FB2EC5A55}"/>
              </a:ext>
            </a:extLst>
          </p:cNvPr>
          <p:cNvSpPr/>
          <p:nvPr/>
        </p:nvSpPr>
        <p:spPr>
          <a:xfrm>
            <a:off x="-457200" y="381000"/>
            <a:ext cx="5020862" cy="584775"/>
          </a:xfrm>
          <a:prstGeom prst="rect">
            <a:avLst/>
          </a:prstGeom>
        </p:spPr>
        <p:txBody>
          <a:bodyPr wrap="none">
            <a:spAutoFit/>
          </a:bodyPr>
          <a:lstStyle/>
          <a:p>
            <a:pPr lvl="2">
              <a:spcBef>
                <a:spcPts val="5"/>
              </a:spcBef>
              <a:spcAft>
                <a:spcPts val="0"/>
              </a:spcAft>
              <a:buSzPts val="1200"/>
              <a:tabLst>
                <a:tab pos="432435" algn="l"/>
              </a:tabLst>
            </a:pPr>
            <a:r>
              <a:rPr lang="en-US" sz="3200" spc="-15" dirty="0">
                <a:solidFill>
                  <a:schemeClr val="accent1">
                    <a:lumMod val="20000"/>
                    <a:lumOff val="80000"/>
                  </a:schemeClr>
                </a:solidFill>
                <a:effectLst/>
                <a:latin typeface="Times New Roman" panose="02020603050405020304" pitchFamily="18" charset="0"/>
                <a:ea typeface="Times New Roman" panose="02020603050405020304" pitchFamily="18" charset="0"/>
              </a:rPr>
              <a:t>GOOGLE</a:t>
            </a:r>
            <a:r>
              <a:rPr lang="en-US" sz="3200" spc="-5" dirty="0">
                <a:solidFill>
                  <a:schemeClr val="accent1">
                    <a:lumMod val="20000"/>
                    <a:lumOff val="80000"/>
                  </a:schemeClr>
                </a:solidFill>
                <a:effectLst/>
                <a:latin typeface="Times New Roman" panose="02020603050405020304" pitchFamily="18" charset="0"/>
                <a:ea typeface="Times New Roman" panose="02020603050405020304" pitchFamily="18" charset="0"/>
              </a:rPr>
              <a:t> </a:t>
            </a:r>
            <a:r>
              <a:rPr lang="en-US" sz="3200" spc="-15" dirty="0">
                <a:solidFill>
                  <a:schemeClr val="accent1">
                    <a:lumMod val="20000"/>
                    <a:lumOff val="80000"/>
                  </a:schemeClr>
                </a:solidFill>
                <a:effectLst/>
                <a:latin typeface="Times New Roman" panose="02020603050405020304" pitchFamily="18" charset="0"/>
                <a:ea typeface="Times New Roman" panose="02020603050405020304" pitchFamily="18" charset="0"/>
              </a:rPr>
              <a:t>ASSISTANT</a:t>
            </a:r>
          </a:p>
        </p:txBody>
      </p:sp>
      <p:sp>
        <p:nvSpPr>
          <p:cNvPr id="4" name="Rectangle 3">
            <a:extLst>
              <a:ext uri="{FF2B5EF4-FFF2-40B4-BE49-F238E27FC236}">
                <a16:creationId xmlns:a16="http://schemas.microsoft.com/office/drawing/2014/main" id="{9CB59A7E-0A1A-4E9F-9C55-02750586B4EB}"/>
              </a:ext>
            </a:extLst>
          </p:cNvPr>
          <p:cNvSpPr/>
          <p:nvPr/>
        </p:nvSpPr>
        <p:spPr>
          <a:xfrm>
            <a:off x="762000" y="1828800"/>
            <a:ext cx="6781800" cy="3170099"/>
          </a:xfrm>
          <a:prstGeom prst="rect">
            <a:avLst/>
          </a:prstGeom>
        </p:spPr>
        <p:txBody>
          <a:bodyPr wrap="square">
            <a:spAutoFit/>
          </a:bodyPr>
          <a:lstStyle/>
          <a:p>
            <a:pPr marL="285750" indent="-285750" algn="jus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The Google Assistant is an Artificial Intelligence based Virtual assistant </a:t>
            </a:r>
            <a:r>
              <a:rPr lang="en-US" sz="2000" spc="-15" dirty="0">
                <a:latin typeface="Times New Roman" panose="02020603050405020304" pitchFamily="18" charset="0"/>
                <a:ea typeface="Times New Roman" panose="02020603050405020304" pitchFamily="18" charset="0"/>
              </a:rPr>
              <a:t>software </a:t>
            </a:r>
            <a:r>
              <a:rPr lang="en-US" sz="2000" dirty="0">
                <a:latin typeface="Times New Roman" panose="02020603050405020304" pitchFamily="18" charset="0"/>
                <a:ea typeface="Times New Roman" panose="02020603050405020304" pitchFamily="18" charset="0"/>
              </a:rPr>
              <a:t>which allows its users to control all the apps in their device. </a:t>
            </a:r>
          </a:p>
          <a:p>
            <a:pPr marL="285750" indent="-285750" algn="just">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It allows the users to control and command most of the apps in their devices using voice commands. </a:t>
            </a:r>
          </a:p>
          <a:p>
            <a:pPr algn="just"/>
            <a:endParaRPr lang="en-US" sz="2000" dirty="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This provides </a:t>
            </a:r>
            <a:r>
              <a:rPr lang="en-US" sz="2000" spc="-20" dirty="0">
                <a:latin typeface="Times New Roman" panose="02020603050405020304" pitchFamily="18" charset="0"/>
                <a:ea typeface="Times New Roman" panose="02020603050405020304" pitchFamily="18" charset="0"/>
              </a:rPr>
              <a:t>more</a:t>
            </a:r>
            <a:r>
              <a:rPr lang="en-US" sz="2000" spc="26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convenience to the people as they only have to command the google assistant thorough </a:t>
            </a:r>
            <a:r>
              <a:rPr lang="en-US" sz="2000" spc="-15" dirty="0">
                <a:latin typeface="Times New Roman" panose="02020603050405020304" pitchFamily="18" charset="0"/>
                <a:ea typeface="Times New Roman" panose="02020603050405020304" pitchFamily="18" charset="0"/>
              </a:rPr>
              <a:t>voice </a:t>
            </a:r>
            <a:r>
              <a:rPr lang="en-US" sz="2000" dirty="0">
                <a:latin typeface="Times New Roman" panose="02020603050405020304" pitchFamily="18" charset="0"/>
                <a:ea typeface="Times New Roman" panose="02020603050405020304" pitchFamily="18" charset="0"/>
              </a:rPr>
              <a:t>command.</a:t>
            </a:r>
            <a:endParaRPr lang="en-US" sz="2000" dirty="0"/>
          </a:p>
        </p:txBody>
      </p:sp>
      <p:pic>
        <p:nvPicPr>
          <p:cNvPr id="5" name="Picture 4">
            <a:extLst>
              <a:ext uri="{FF2B5EF4-FFF2-40B4-BE49-F238E27FC236}">
                <a16:creationId xmlns:a16="http://schemas.microsoft.com/office/drawing/2014/main" id="{1F798398-EF46-4D1D-A209-995DF63E1327}"/>
              </a:ext>
            </a:extLst>
          </p:cNvPr>
          <p:cNvPicPr>
            <a:picLocks noChangeAspect="1"/>
          </p:cNvPicPr>
          <p:nvPr/>
        </p:nvPicPr>
        <p:blipFill>
          <a:blip r:embed="rId2"/>
          <a:stretch>
            <a:fillRect/>
          </a:stretch>
        </p:blipFill>
        <p:spPr>
          <a:xfrm>
            <a:off x="8915400" y="1752600"/>
            <a:ext cx="2971800" cy="2895600"/>
          </a:xfrm>
          <a:prstGeom prst="rect">
            <a:avLst/>
          </a:prstGeom>
        </p:spPr>
      </p:pic>
    </p:spTree>
    <p:extLst>
      <p:ext uri="{BB962C8B-B14F-4D97-AF65-F5344CB8AC3E}">
        <p14:creationId xmlns:p14="http://schemas.microsoft.com/office/powerpoint/2010/main" val="389649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78D7BD-1D85-4FB2-899C-FA3B9436A2B5}"/>
              </a:ext>
            </a:extLst>
          </p:cNvPr>
          <p:cNvSpPr/>
          <p:nvPr/>
        </p:nvSpPr>
        <p:spPr>
          <a:xfrm>
            <a:off x="152400" y="457200"/>
            <a:ext cx="3295197" cy="584775"/>
          </a:xfrm>
          <a:prstGeom prst="rect">
            <a:avLst/>
          </a:prstGeom>
        </p:spPr>
        <p:txBody>
          <a:bodyPr wrap="none">
            <a:spAutoFit/>
          </a:bodyPr>
          <a:lstStyle/>
          <a:p>
            <a:pPr lvl="2">
              <a:spcBef>
                <a:spcPts val="5"/>
              </a:spcBef>
              <a:spcAft>
                <a:spcPts val="0"/>
              </a:spcAft>
              <a:buSzPts val="1200"/>
              <a:tabLst>
                <a:tab pos="432435" algn="l"/>
              </a:tabLst>
            </a:pPr>
            <a:r>
              <a:rPr lang="en-US" sz="3200" spc="-15" dirty="0">
                <a:solidFill>
                  <a:schemeClr val="accent1">
                    <a:lumMod val="20000"/>
                    <a:lumOff val="80000"/>
                  </a:schemeClr>
                </a:solidFill>
                <a:latin typeface="Times New Roman" panose="02020603050405020304" pitchFamily="18" charset="0"/>
                <a:ea typeface="Times New Roman" panose="02020603050405020304" pitchFamily="18" charset="0"/>
              </a:rPr>
              <a:t>BLYNK APP</a:t>
            </a:r>
            <a:endParaRPr lang="en-US" sz="3200" spc="-15"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E0F35D1C-FBF2-4EBC-B3AA-0210125AEB06}"/>
              </a:ext>
            </a:extLst>
          </p:cNvPr>
          <p:cNvPicPr>
            <a:picLocks noChangeAspect="1"/>
          </p:cNvPicPr>
          <p:nvPr/>
        </p:nvPicPr>
        <p:blipFill>
          <a:blip r:embed="rId2"/>
          <a:stretch>
            <a:fillRect/>
          </a:stretch>
        </p:blipFill>
        <p:spPr>
          <a:xfrm>
            <a:off x="8534400" y="1638300"/>
            <a:ext cx="3481388" cy="3581400"/>
          </a:xfrm>
          <a:prstGeom prst="rect">
            <a:avLst/>
          </a:prstGeom>
        </p:spPr>
      </p:pic>
      <p:sp>
        <p:nvSpPr>
          <p:cNvPr id="4" name="Rectangle 3">
            <a:extLst>
              <a:ext uri="{FF2B5EF4-FFF2-40B4-BE49-F238E27FC236}">
                <a16:creationId xmlns:a16="http://schemas.microsoft.com/office/drawing/2014/main" id="{D34B5FAC-B12E-4D64-B028-90AB6BCB352D}"/>
              </a:ext>
            </a:extLst>
          </p:cNvPr>
          <p:cNvSpPr/>
          <p:nvPr/>
        </p:nvSpPr>
        <p:spPr>
          <a:xfrm>
            <a:off x="399596" y="1981200"/>
            <a:ext cx="7753803" cy="3170099"/>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Blynk is a hardware-agnostic IoT platform with white-label mobile apps, private clouds, device management, data analytics, and machine learning.</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IoT platform to connect your devices to the cloud, design apps to control them, analyze telemetry data, and manage your deployed products at scale.</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Visualize sensor data, control your equipment remotely, set notifications and rules, manage multiple devices and more.</a:t>
            </a:r>
          </a:p>
        </p:txBody>
      </p:sp>
    </p:spTree>
    <p:extLst>
      <p:ext uri="{BB962C8B-B14F-4D97-AF65-F5344CB8AC3E}">
        <p14:creationId xmlns:p14="http://schemas.microsoft.com/office/powerpoint/2010/main" val="383848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A6EA28-6072-4254-BECC-1BB28C60C5D2}"/>
              </a:ext>
            </a:extLst>
          </p:cNvPr>
          <p:cNvSpPr/>
          <p:nvPr/>
        </p:nvSpPr>
        <p:spPr>
          <a:xfrm>
            <a:off x="838200" y="381000"/>
            <a:ext cx="3429000" cy="584775"/>
          </a:xfrm>
          <a:prstGeom prst="rect">
            <a:avLst/>
          </a:prstGeom>
        </p:spPr>
        <p:txBody>
          <a:bodyPr wrap="square">
            <a:spAutoFit/>
          </a:bodyPr>
          <a:lstStyle/>
          <a:p>
            <a:r>
              <a:rPr lang="en-US" sz="3200" dirty="0">
                <a:solidFill>
                  <a:schemeClr val="accent1">
                    <a:lumMod val="20000"/>
                    <a:lumOff val="80000"/>
                  </a:schemeClr>
                </a:solidFill>
                <a:latin typeface="Times New Roman" panose="02020603050405020304" pitchFamily="18" charset="0"/>
                <a:cs typeface="Times New Roman" panose="02020603050405020304" pitchFamily="18" charset="0"/>
              </a:rPr>
              <a:t>IFTTT Service</a:t>
            </a:r>
          </a:p>
        </p:txBody>
      </p:sp>
      <p:sp>
        <p:nvSpPr>
          <p:cNvPr id="4" name="Rectangle 3">
            <a:extLst>
              <a:ext uri="{FF2B5EF4-FFF2-40B4-BE49-F238E27FC236}">
                <a16:creationId xmlns:a16="http://schemas.microsoft.com/office/drawing/2014/main" id="{31BCD6E3-7D76-4CB1-B5F2-29980B7565CF}"/>
              </a:ext>
            </a:extLst>
          </p:cNvPr>
          <p:cNvSpPr/>
          <p:nvPr/>
        </p:nvSpPr>
        <p:spPr>
          <a:xfrm>
            <a:off x="533400" y="2057400"/>
            <a:ext cx="7467600" cy="3139321"/>
          </a:xfrm>
          <a:prstGeom prst="rect">
            <a:avLst/>
          </a:prstGeom>
        </p:spPr>
        <p:txBody>
          <a:bodyPr wrap="square">
            <a:spAutoFit/>
          </a:bodyPr>
          <a:lstStyle/>
          <a:p>
            <a:pPr marL="285750" indent="-285750" algn="just">
              <a:buFont typeface="Wingdings" panose="05000000000000000000" pitchFamily="2" charset="2"/>
              <a:buChar char="Ø"/>
            </a:pPr>
            <a:r>
              <a:rPr lang="en-US" dirty="0"/>
              <a:t>If   This   Then    That,    also    known  as IFTTT, is a free web-based service to create chains  of  simple conditional  statements,   called applets.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 An applet is triggered by changes that  occur  within  other   web   services   such as Gmail, Facebook, Telegram, Instagram, or Pinterest.</a:t>
            </a:r>
          </a:p>
          <a:p>
            <a:pPr algn="just"/>
            <a:endParaRPr lang="en-US" dirty="0"/>
          </a:p>
          <a:p>
            <a:pPr marL="285750" indent="-285750" algn="just">
              <a:buFont typeface="Wingdings" panose="05000000000000000000" pitchFamily="2" charset="2"/>
              <a:buChar char="Ø"/>
            </a:pPr>
            <a:r>
              <a:rPr lang="en-US" dirty="0"/>
              <a:t>IFTTT is the free way to get all your apps and devices talking to each other. Not everything on the internet plays nice, so we're on a mission to build a more connected world.</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A8EA3626-F652-43CB-B68D-F7E36543F0AC}"/>
              </a:ext>
            </a:extLst>
          </p:cNvPr>
          <p:cNvPicPr>
            <a:picLocks noChangeAspect="1"/>
          </p:cNvPicPr>
          <p:nvPr/>
        </p:nvPicPr>
        <p:blipFill>
          <a:blip r:embed="rId2"/>
          <a:stretch>
            <a:fillRect/>
          </a:stretch>
        </p:blipFill>
        <p:spPr>
          <a:xfrm>
            <a:off x="8110220" y="2057400"/>
            <a:ext cx="3886200" cy="2004696"/>
          </a:xfrm>
          <a:prstGeom prst="rect">
            <a:avLst/>
          </a:prstGeom>
        </p:spPr>
      </p:pic>
    </p:spTree>
    <p:extLst>
      <p:ext uri="{BB962C8B-B14F-4D97-AF65-F5344CB8AC3E}">
        <p14:creationId xmlns:p14="http://schemas.microsoft.com/office/powerpoint/2010/main" val="4062453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C6190B-C744-4374-ABB0-D4EA51FFCDBC}"/>
              </a:ext>
            </a:extLst>
          </p:cNvPr>
          <p:cNvSpPr/>
          <p:nvPr/>
        </p:nvSpPr>
        <p:spPr>
          <a:xfrm>
            <a:off x="914400" y="381000"/>
            <a:ext cx="2337499" cy="584775"/>
          </a:xfrm>
          <a:prstGeom prst="rect">
            <a:avLst/>
          </a:prstGeom>
        </p:spPr>
        <p:txBody>
          <a:bodyPr wrap="none">
            <a:spAutoFit/>
          </a:bodyPr>
          <a:lstStyle/>
          <a:p>
            <a:r>
              <a:rPr lang="en-US" sz="3200" dirty="0">
                <a:solidFill>
                  <a:schemeClr val="accent1">
                    <a:lumMod val="20000"/>
                    <a:lumOff val="80000"/>
                  </a:schemeClr>
                </a:solidFill>
                <a:latin typeface="Times New Roman" panose="02020603050405020304" pitchFamily="18" charset="0"/>
                <a:cs typeface="Times New Roman" panose="02020603050405020304" pitchFamily="18" charset="0"/>
              </a:rPr>
              <a:t>Arduino IDE</a:t>
            </a:r>
          </a:p>
        </p:txBody>
      </p:sp>
      <p:sp>
        <p:nvSpPr>
          <p:cNvPr id="4" name="Rectangle 3">
            <a:extLst>
              <a:ext uri="{FF2B5EF4-FFF2-40B4-BE49-F238E27FC236}">
                <a16:creationId xmlns:a16="http://schemas.microsoft.com/office/drawing/2014/main" id="{F49CB5D0-4931-45CE-9E75-DE47C9DB1010}"/>
              </a:ext>
            </a:extLst>
          </p:cNvPr>
          <p:cNvSpPr/>
          <p:nvPr/>
        </p:nvSpPr>
        <p:spPr>
          <a:xfrm>
            <a:off x="533400" y="1905000"/>
            <a:ext cx="8305800" cy="2862322"/>
          </a:xfrm>
          <a:prstGeom prst="rect">
            <a:avLst/>
          </a:prstGeom>
        </p:spPr>
        <p:txBody>
          <a:bodyPr wrap="square">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Arduino Integrated Development Environment (IDE) is a cross-platform application (for Windows, macOS, Linux) that is written in functions from C and C++.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used to write and upload programs to Arduino compatible boards, but also, with the help of 3rd party cores, other vendor development boards.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Arduino IDE supplies a software library from the Wiring project, which provides many common input and output procedures.</a:t>
            </a:r>
          </a:p>
        </p:txBody>
      </p:sp>
      <p:pic>
        <p:nvPicPr>
          <p:cNvPr id="5" name="Picture 4">
            <a:extLst>
              <a:ext uri="{FF2B5EF4-FFF2-40B4-BE49-F238E27FC236}">
                <a16:creationId xmlns:a16="http://schemas.microsoft.com/office/drawing/2014/main" id="{A72937B9-E23C-4FF2-9EA1-7F3CDCDB88EF}"/>
              </a:ext>
            </a:extLst>
          </p:cNvPr>
          <p:cNvPicPr>
            <a:picLocks noChangeAspect="1"/>
          </p:cNvPicPr>
          <p:nvPr/>
        </p:nvPicPr>
        <p:blipFill>
          <a:blip r:embed="rId2"/>
          <a:stretch>
            <a:fillRect/>
          </a:stretch>
        </p:blipFill>
        <p:spPr>
          <a:xfrm>
            <a:off x="8869680" y="1752600"/>
            <a:ext cx="3076575" cy="2563813"/>
          </a:xfrm>
          <a:prstGeom prst="rect">
            <a:avLst/>
          </a:prstGeom>
        </p:spPr>
      </p:pic>
    </p:spTree>
    <p:extLst>
      <p:ext uri="{BB962C8B-B14F-4D97-AF65-F5344CB8AC3E}">
        <p14:creationId xmlns:p14="http://schemas.microsoft.com/office/powerpoint/2010/main" val="186252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404" y="470992"/>
            <a:ext cx="5585460" cy="675826"/>
          </a:xfrm>
          <a:prstGeom prst="rect">
            <a:avLst/>
          </a:prstGeom>
        </p:spPr>
        <p:txBody>
          <a:bodyPr vert="horz" wrap="square" lIns="0" tIns="13335" rIns="0" bIns="0"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Flow Chart</a:t>
            </a:r>
          </a:p>
        </p:txBody>
      </p:sp>
      <p:pic>
        <p:nvPicPr>
          <p:cNvPr id="3" name="Picture 2">
            <a:extLst>
              <a:ext uri="{FF2B5EF4-FFF2-40B4-BE49-F238E27FC236}">
                <a16:creationId xmlns:a16="http://schemas.microsoft.com/office/drawing/2014/main" id="{49FD5BCF-3830-4BE7-8EB6-4F16D212C214}"/>
              </a:ext>
            </a:extLst>
          </p:cNvPr>
          <p:cNvPicPr>
            <a:picLocks noChangeAspect="1"/>
          </p:cNvPicPr>
          <p:nvPr/>
        </p:nvPicPr>
        <p:blipFill>
          <a:blip r:embed="rId2"/>
          <a:stretch>
            <a:fillRect/>
          </a:stretch>
        </p:blipFill>
        <p:spPr>
          <a:xfrm>
            <a:off x="3048000" y="1146818"/>
            <a:ext cx="4953000" cy="5360424"/>
          </a:xfrm>
          <a:prstGeom prst="rect">
            <a:avLst/>
          </a:prstGeom>
        </p:spPr>
      </p:pic>
    </p:spTree>
    <p:extLst>
      <p:ext uri="{BB962C8B-B14F-4D97-AF65-F5344CB8AC3E}">
        <p14:creationId xmlns:p14="http://schemas.microsoft.com/office/powerpoint/2010/main" val="309186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17D431-C04A-48C3-B336-17DA96CA033F}"/>
              </a:ext>
            </a:extLst>
          </p:cNvPr>
          <p:cNvSpPr/>
          <p:nvPr/>
        </p:nvSpPr>
        <p:spPr>
          <a:xfrm>
            <a:off x="381000" y="152400"/>
            <a:ext cx="3970767" cy="742511"/>
          </a:xfrm>
          <a:prstGeom prst="rect">
            <a:avLst/>
          </a:prstGeom>
        </p:spPr>
        <p:txBody>
          <a:bodyPr wrap="none">
            <a:spAutoFit/>
          </a:bodyPr>
          <a:lstStyle/>
          <a:p>
            <a:pPr>
              <a:lnSpc>
                <a:spcPct val="150000"/>
              </a:lnSpc>
            </a:pPr>
            <a:r>
              <a:rPr lang="en-US" sz="3200" dirty="0">
                <a:solidFill>
                  <a:schemeClr val="bg1"/>
                </a:solidFill>
                <a:latin typeface="Times New Roman" panose="02020603050405020304" pitchFamily="18" charset="0"/>
                <a:cs typeface="Times New Roman" panose="02020603050405020304" pitchFamily="18" charset="0"/>
              </a:rPr>
              <a:t>Connecting Blynk App</a:t>
            </a:r>
          </a:p>
        </p:txBody>
      </p:sp>
      <p:pic>
        <p:nvPicPr>
          <p:cNvPr id="5" name="Picture 4">
            <a:extLst>
              <a:ext uri="{FF2B5EF4-FFF2-40B4-BE49-F238E27FC236}">
                <a16:creationId xmlns:a16="http://schemas.microsoft.com/office/drawing/2014/main" id="{1ED9EAD8-62DB-40B5-A1D0-61DA5D4C5C1B}"/>
              </a:ext>
            </a:extLst>
          </p:cNvPr>
          <p:cNvPicPr>
            <a:picLocks noChangeAspect="1"/>
          </p:cNvPicPr>
          <p:nvPr/>
        </p:nvPicPr>
        <p:blipFill>
          <a:blip r:embed="rId2"/>
          <a:stretch>
            <a:fillRect/>
          </a:stretch>
        </p:blipFill>
        <p:spPr>
          <a:xfrm>
            <a:off x="3581400" y="1981201"/>
            <a:ext cx="4724400" cy="3429000"/>
          </a:xfrm>
          <a:prstGeom prst="rect">
            <a:avLst/>
          </a:prstGeom>
        </p:spPr>
      </p:pic>
    </p:spTree>
    <p:extLst>
      <p:ext uri="{BB962C8B-B14F-4D97-AF65-F5344CB8AC3E}">
        <p14:creationId xmlns:p14="http://schemas.microsoft.com/office/powerpoint/2010/main" val="3747502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D57D23-BCCA-495A-AB8D-C93E91C503EC}"/>
              </a:ext>
            </a:extLst>
          </p:cNvPr>
          <p:cNvSpPr/>
          <p:nvPr/>
        </p:nvSpPr>
        <p:spPr>
          <a:xfrm>
            <a:off x="381000" y="304800"/>
            <a:ext cx="8252900" cy="742511"/>
          </a:xfrm>
          <a:prstGeom prst="rect">
            <a:avLst/>
          </a:prstGeom>
        </p:spPr>
        <p:txBody>
          <a:bodyPr wrap="none">
            <a:spAutoFit/>
          </a:bodyPr>
          <a:lstStyle/>
          <a:p>
            <a:pPr>
              <a:lnSpc>
                <a:spcPct val="150000"/>
              </a:lnSpc>
            </a:pPr>
            <a:r>
              <a:rPr lang="en-US" sz="3200" dirty="0">
                <a:solidFill>
                  <a:schemeClr val="bg1"/>
                </a:solidFill>
                <a:latin typeface="Times New Roman" panose="02020603050405020304" pitchFamily="18" charset="0"/>
                <a:cs typeface="Times New Roman" panose="02020603050405020304" pitchFamily="18" charset="0"/>
              </a:rPr>
              <a:t>Configuring IFTTT for triggering Webservices: </a:t>
            </a:r>
          </a:p>
        </p:txBody>
      </p:sp>
      <p:pic>
        <p:nvPicPr>
          <p:cNvPr id="5" name="Picture 4">
            <a:extLst>
              <a:ext uri="{FF2B5EF4-FFF2-40B4-BE49-F238E27FC236}">
                <a16:creationId xmlns:a16="http://schemas.microsoft.com/office/drawing/2014/main" id="{803309DF-C67C-44A2-AFF0-D4E36976C048}"/>
              </a:ext>
            </a:extLst>
          </p:cNvPr>
          <p:cNvPicPr>
            <a:picLocks noChangeAspect="1"/>
          </p:cNvPicPr>
          <p:nvPr/>
        </p:nvPicPr>
        <p:blipFill>
          <a:blip r:embed="rId2"/>
          <a:stretch>
            <a:fillRect/>
          </a:stretch>
        </p:blipFill>
        <p:spPr>
          <a:xfrm>
            <a:off x="2362200" y="2514600"/>
            <a:ext cx="7010400" cy="3576775"/>
          </a:xfrm>
          <a:prstGeom prst="rect">
            <a:avLst/>
          </a:prstGeom>
        </p:spPr>
      </p:pic>
    </p:spTree>
    <p:extLst>
      <p:ext uri="{BB962C8B-B14F-4D97-AF65-F5344CB8AC3E}">
        <p14:creationId xmlns:p14="http://schemas.microsoft.com/office/powerpoint/2010/main" val="93983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A1274D-847E-48B2-97FB-1C975FE7CFE2}"/>
              </a:ext>
            </a:extLst>
          </p:cNvPr>
          <p:cNvSpPr/>
          <p:nvPr/>
        </p:nvSpPr>
        <p:spPr>
          <a:xfrm>
            <a:off x="457200" y="228600"/>
            <a:ext cx="3048000" cy="742511"/>
          </a:xfrm>
          <a:prstGeom prst="rect">
            <a:avLst/>
          </a:prstGeom>
        </p:spPr>
        <p:txBody>
          <a:bodyPr wrap="square">
            <a:spAutoFit/>
          </a:bodyPr>
          <a:lstStyle/>
          <a:p>
            <a:pPr>
              <a:lnSpc>
                <a:spcPct val="150000"/>
              </a:lnSpc>
            </a:pPr>
            <a:r>
              <a:rPr lang="en-US" sz="3200" dirty="0">
                <a:solidFill>
                  <a:schemeClr val="bg1"/>
                </a:solidFill>
                <a:latin typeface="Times New Roman" panose="02020603050405020304" pitchFamily="18" charset="0"/>
                <a:cs typeface="Times New Roman" panose="02020603050405020304" pitchFamily="18" charset="0"/>
              </a:rPr>
              <a:t>Implementation</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6DF8C4-9D3B-4F27-B24B-9BD1EC29DC6F}"/>
              </a:ext>
            </a:extLst>
          </p:cNvPr>
          <p:cNvSpPr/>
          <p:nvPr/>
        </p:nvSpPr>
        <p:spPr>
          <a:xfrm>
            <a:off x="838200" y="1828086"/>
            <a:ext cx="6096000" cy="4801314"/>
          </a:xfrm>
          <a:prstGeom prst="rect">
            <a:avLst/>
          </a:prstGeom>
        </p:spPr>
        <p:txBody>
          <a:bodyPr>
            <a:spAutoFit/>
          </a:bodyPr>
          <a:lstStyle/>
          <a:p>
            <a:r>
              <a:rPr lang="en-US" dirty="0">
                <a:effectLst/>
                <a:latin typeface="Times New Roman" panose="02020603050405020304" pitchFamily="18" charset="0"/>
              </a:rPr>
              <a:t>#define BLYNK_PRINT Serial</a:t>
            </a:r>
          </a:p>
          <a:p>
            <a:r>
              <a:rPr lang="en-US" dirty="0">
                <a:effectLst/>
                <a:latin typeface="Times New Roman" panose="02020603050405020304" pitchFamily="18" charset="0"/>
              </a:rPr>
              <a:t> #include &lt;ESP8266WiFi. h&gt; </a:t>
            </a:r>
          </a:p>
          <a:p>
            <a:r>
              <a:rPr lang="en-US" dirty="0">
                <a:effectLst/>
                <a:latin typeface="Times New Roman" panose="02020603050405020304" pitchFamily="18" charset="0"/>
              </a:rPr>
              <a:t>char auth [ ] = "tJkoRhpp51-4MEVRUAng6vEC7J4ia0W9"; // auth token from Blynk app. </a:t>
            </a:r>
          </a:p>
          <a:p>
            <a:r>
              <a:rPr lang="en-US" dirty="0">
                <a:effectLst/>
                <a:latin typeface="Times New Roman" panose="02020603050405020304" pitchFamily="18" charset="0"/>
              </a:rPr>
              <a:t>char ssid[ ] = "Your network name"; </a:t>
            </a:r>
          </a:p>
          <a:p>
            <a:r>
              <a:rPr lang="en-US" dirty="0">
                <a:effectLst/>
                <a:latin typeface="Times New Roman" panose="02020603050405020304" pitchFamily="18" charset="0"/>
              </a:rPr>
              <a:t>char pass[ ] = "Your network password"; </a:t>
            </a:r>
          </a:p>
          <a:p>
            <a:r>
              <a:rPr lang="en-US" dirty="0">
                <a:effectLst/>
                <a:latin typeface="Times New Roman" panose="02020603050405020304" pitchFamily="18" charset="0"/>
              </a:rPr>
              <a:t>void setup( ) </a:t>
            </a:r>
          </a:p>
          <a:p>
            <a:r>
              <a:rPr lang="en-US" dirty="0">
                <a:effectLst/>
                <a:latin typeface="Times New Roman" panose="02020603050405020304" pitchFamily="18" charset="0"/>
              </a:rPr>
              <a:t>{ </a:t>
            </a:r>
          </a:p>
          <a:p>
            <a:pPr lvl="1"/>
            <a:r>
              <a:rPr lang="en-US" dirty="0">
                <a:effectLst/>
                <a:latin typeface="Times New Roman" panose="02020603050405020304" pitchFamily="18" charset="0"/>
              </a:rPr>
              <a:t>Serial. begin(9600); </a:t>
            </a:r>
          </a:p>
          <a:p>
            <a:pPr lvl="1"/>
            <a:r>
              <a:rPr lang="en-US" dirty="0">
                <a:effectLst/>
                <a:latin typeface="Times New Roman" panose="02020603050405020304" pitchFamily="18" charset="0"/>
              </a:rPr>
              <a:t>digitalWrite(D0, HIGH);</a:t>
            </a:r>
          </a:p>
          <a:p>
            <a:pPr lvl="1"/>
            <a:r>
              <a:rPr lang="en-US" dirty="0">
                <a:effectLst/>
                <a:latin typeface="Times New Roman" panose="02020603050405020304" pitchFamily="18" charset="0"/>
              </a:rPr>
              <a:t> digitalWrite(D1, HIGH);</a:t>
            </a:r>
          </a:p>
          <a:p>
            <a:pPr lvl="1"/>
            <a:r>
              <a:rPr lang="en-US" dirty="0">
                <a:effectLst/>
                <a:latin typeface="Times New Roman" panose="02020603050405020304" pitchFamily="18" charset="0"/>
              </a:rPr>
              <a:t> Blynk.begin(auth, ssid, pass); </a:t>
            </a:r>
          </a:p>
          <a:p>
            <a:r>
              <a:rPr lang="en-US" dirty="0">
                <a:effectLst/>
                <a:latin typeface="Times New Roman" panose="02020603050405020304" pitchFamily="18" charset="0"/>
              </a:rPr>
              <a:t>} </a:t>
            </a:r>
          </a:p>
          <a:p>
            <a:r>
              <a:rPr lang="en-US" dirty="0">
                <a:effectLst/>
                <a:latin typeface="Times New Roman" panose="02020603050405020304" pitchFamily="18" charset="0"/>
              </a:rPr>
              <a:t>void loop( )</a:t>
            </a:r>
          </a:p>
          <a:p>
            <a:r>
              <a:rPr lang="en-US" dirty="0">
                <a:effectLst/>
                <a:latin typeface="Times New Roman" panose="02020603050405020304" pitchFamily="18" charset="0"/>
              </a:rPr>
              <a:t> { </a:t>
            </a:r>
          </a:p>
          <a:p>
            <a:r>
              <a:rPr lang="en-US" dirty="0">
                <a:effectLst/>
                <a:latin typeface="Times New Roman" panose="02020603050405020304" pitchFamily="18" charset="0"/>
              </a:rPr>
              <a:t>     Blynk.run ( ); </a:t>
            </a:r>
          </a:p>
          <a:p>
            <a:r>
              <a:rPr lang="en-US" dirty="0">
                <a:effectLst/>
                <a:latin typeface="Times New Roman" panose="02020603050405020304" pitchFamily="18" charset="0"/>
              </a:rPr>
              <a:t>}</a:t>
            </a:r>
            <a:endParaRPr lang="en-US" dirty="0"/>
          </a:p>
        </p:txBody>
      </p:sp>
    </p:spTree>
    <p:extLst>
      <p:ext uri="{BB962C8B-B14F-4D97-AF65-F5344CB8AC3E}">
        <p14:creationId xmlns:p14="http://schemas.microsoft.com/office/powerpoint/2010/main" val="277892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4BF42-51B3-4DDF-9CE5-7F9CCDC88275}"/>
              </a:ext>
            </a:extLst>
          </p:cNvPr>
          <p:cNvSpPr/>
          <p:nvPr/>
        </p:nvSpPr>
        <p:spPr>
          <a:xfrm>
            <a:off x="838200" y="457200"/>
            <a:ext cx="1234633" cy="742511"/>
          </a:xfrm>
          <a:prstGeom prst="rect">
            <a:avLst/>
          </a:prstGeom>
        </p:spPr>
        <p:txBody>
          <a:bodyPr wrap="none">
            <a:spAutoFit/>
          </a:bodyPr>
          <a:lstStyle/>
          <a:p>
            <a:pPr>
              <a:lnSpc>
                <a:spcPct val="150000"/>
              </a:lnSpc>
            </a:pPr>
            <a:r>
              <a:rPr lang="en-US" sz="3200" dirty="0">
                <a:solidFill>
                  <a:schemeClr val="bg1"/>
                </a:solidFill>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83760FF8-4891-4C7D-B993-1A77D0533077}"/>
              </a:ext>
            </a:extLst>
          </p:cNvPr>
          <p:cNvPicPr>
            <a:picLocks noChangeAspect="1"/>
          </p:cNvPicPr>
          <p:nvPr/>
        </p:nvPicPr>
        <p:blipFill>
          <a:blip r:embed="rId2"/>
          <a:stretch>
            <a:fillRect/>
          </a:stretch>
        </p:blipFill>
        <p:spPr>
          <a:xfrm>
            <a:off x="609601" y="1981200"/>
            <a:ext cx="5486400" cy="3562741"/>
          </a:xfrm>
          <a:prstGeom prst="rect">
            <a:avLst/>
          </a:prstGeom>
        </p:spPr>
      </p:pic>
      <p:pic>
        <p:nvPicPr>
          <p:cNvPr id="6" name="Picture 5">
            <a:extLst>
              <a:ext uri="{FF2B5EF4-FFF2-40B4-BE49-F238E27FC236}">
                <a16:creationId xmlns:a16="http://schemas.microsoft.com/office/drawing/2014/main" id="{BD7A7F91-AD51-4E01-8292-DEC4F3C4B1E2}"/>
              </a:ext>
            </a:extLst>
          </p:cNvPr>
          <p:cNvPicPr>
            <a:picLocks noChangeAspect="1"/>
          </p:cNvPicPr>
          <p:nvPr/>
        </p:nvPicPr>
        <p:blipFill>
          <a:blip r:embed="rId3"/>
          <a:stretch>
            <a:fillRect/>
          </a:stretch>
        </p:blipFill>
        <p:spPr>
          <a:xfrm>
            <a:off x="6705600" y="1960881"/>
            <a:ext cx="4724400" cy="3562742"/>
          </a:xfrm>
          <a:prstGeom prst="rect">
            <a:avLst/>
          </a:prstGeom>
        </p:spPr>
      </p:pic>
    </p:spTree>
    <p:extLst>
      <p:ext uri="{BB962C8B-B14F-4D97-AF65-F5344CB8AC3E}">
        <p14:creationId xmlns:p14="http://schemas.microsoft.com/office/powerpoint/2010/main" val="1543930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4FB40E-E8BD-4B15-9B13-5B32655BD664}"/>
              </a:ext>
            </a:extLst>
          </p:cNvPr>
          <p:cNvSpPr/>
          <p:nvPr/>
        </p:nvSpPr>
        <p:spPr>
          <a:xfrm>
            <a:off x="762000" y="2209800"/>
            <a:ext cx="10668000" cy="2862322"/>
          </a:xfrm>
          <a:prstGeom prst="rect">
            <a:avLst/>
          </a:prstGeom>
        </p:spPr>
        <p:txBody>
          <a:bodyPr wrap="square">
            <a:spAutoFit/>
          </a:bodyPr>
          <a:lstStyle/>
          <a:p>
            <a:r>
              <a:rPr lang="en-US" dirty="0"/>
              <a:t>variety of enhancements that could be made to this system to achieve greater accuracy in sensing and detection.</a:t>
            </a:r>
          </a:p>
          <a:p>
            <a:endParaRPr lang="en-US" dirty="0"/>
          </a:p>
          <a:p>
            <a:pPr marL="285750" indent="-285750">
              <a:buFont typeface="Wingdings" panose="05000000000000000000" pitchFamily="2" charset="2"/>
              <a:buChar char="Ø"/>
            </a:pPr>
            <a:r>
              <a:rPr lang="en-US" dirty="0"/>
              <a:t>There are a lot of other sensors that can be used to increase the security and control of the home like pressure sensor that can be put outside the home to detect that someone will enter the home.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Changing the way of the automated notifications by using the GSM module to make this system more professional.</a:t>
            </a:r>
          </a:p>
          <a:p>
            <a:endParaRPr lang="en-US" dirty="0"/>
          </a:p>
          <a:p>
            <a:pPr marL="285750" indent="-285750">
              <a:buFont typeface="Wingdings" panose="05000000000000000000" pitchFamily="2" charset="2"/>
              <a:buChar char="Ø"/>
            </a:pPr>
            <a:r>
              <a:rPr lang="en-US" dirty="0"/>
              <a:t>A smart garage that can measure the length of the car and choose which block to put the car into it and it will navigate the car through the garage to make the parking easy for the homeowner in his garage</a:t>
            </a:r>
          </a:p>
        </p:txBody>
      </p:sp>
      <p:sp>
        <p:nvSpPr>
          <p:cNvPr id="6" name="Rectangle 5">
            <a:extLst>
              <a:ext uri="{FF2B5EF4-FFF2-40B4-BE49-F238E27FC236}">
                <a16:creationId xmlns:a16="http://schemas.microsoft.com/office/drawing/2014/main" id="{6FE2807C-63BA-4BAE-A543-CCEEE479EFAD}"/>
              </a:ext>
            </a:extLst>
          </p:cNvPr>
          <p:cNvSpPr/>
          <p:nvPr/>
        </p:nvSpPr>
        <p:spPr>
          <a:xfrm>
            <a:off x="164187" y="398176"/>
            <a:ext cx="3773725" cy="584775"/>
          </a:xfrm>
          <a:prstGeom prst="rect">
            <a:avLst/>
          </a:prstGeom>
        </p:spPr>
        <p:txBody>
          <a:bodyPr wrap="none">
            <a:spAutoFit/>
          </a:bodyPr>
          <a:lstStyle/>
          <a:p>
            <a:pPr lvl="1">
              <a:spcBef>
                <a:spcPts val="1015"/>
              </a:spcBef>
              <a:spcAft>
                <a:spcPts val="0"/>
              </a:spcAft>
              <a:buSzPts val="1400"/>
              <a:tabLst>
                <a:tab pos="356235" algn="l"/>
              </a:tabLst>
            </a:pPr>
            <a:r>
              <a:rPr lang="en-US" sz="3200" b="1" dirty="0">
                <a:solidFill>
                  <a:schemeClr val="accent1">
                    <a:lumMod val="20000"/>
                    <a:lumOff val="80000"/>
                  </a:schemeClr>
                </a:solidFill>
                <a:effectLst/>
                <a:latin typeface="Times New Roman" panose="02020603050405020304" pitchFamily="18" charset="0"/>
                <a:ea typeface="Times New Roman" panose="02020603050405020304" pitchFamily="18" charset="0"/>
              </a:rPr>
              <a:t>FUTURE</a:t>
            </a:r>
            <a:r>
              <a:rPr lang="en-US" sz="3200" b="1" spc="-5" dirty="0">
                <a:solidFill>
                  <a:schemeClr val="accent1">
                    <a:lumMod val="20000"/>
                    <a:lumOff val="80000"/>
                  </a:schemeClr>
                </a:solidFill>
                <a:effectLst/>
                <a:latin typeface="Times New Roman" panose="02020603050405020304" pitchFamily="18" charset="0"/>
                <a:ea typeface="Times New Roman" panose="02020603050405020304" pitchFamily="18" charset="0"/>
              </a:rPr>
              <a:t> </a:t>
            </a:r>
            <a:r>
              <a:rPr lang="en-US" sz="3200" b="1" dirty="0">
                <a:solidFill>
                  <a:schemeClr val="accent1">
                    <a:lumMod val="20000"/>
                    <a:lumOff val="80000"/>
                  </a:schemeClr>
                </a:solidFill>
                <a:effectLst/>
                <a:latin typeface="Times New Roman" panose="02020603050405020304" pitchFamily="18" charset="0"/>
                <a:ea typeface="Times New Roman" panose="02020603050405020304" pitchFamily="18" charset="0"/>
              </a:rPr>
              <a:t>WORK</a:t>
            </a:r>
          </a:p>
        </p:txBody>
      </p:sp>
    </p:spTree>
    <p:extLst>
      <p:ext uri="{BB962C8B-B14F-4D97-AF65-F5344CB8AC3E}">
        <p14:creationId xmlns:p14="http://schemas.microsoft.com/office/powerpoint/2010/main" val="180192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0E83CC-12AB-483D-8DEA-553069D83C1A}"/>
              </a:ext>
            </a:extLst>
          </p:cNvPr>
          <p:cNvSpPr/>
          <p:nvPr/>
        </p:nvSpPr>
        <p:spPr>
          <a:xfrm>
            <a:off x="1524000" y="1143000"/>
            <a:ext cx="6096000" cy="5584606"/>
          </a:xfrm>
          <a:prstGeom prst="rect">
            <a:avLst/>
          </a:prstGeom>
        </p:spPr>
        <p:txBody>
          <a:bodyPr>
            <a:spAutoFit/>
          </a:bodyPr>
          <a:lstStyle/>
          <a:p>
            <a:pPr marL="285750" indent="-285750">
              <a:lnSpc>
                <a:spcPct val="150000"/>
              </a:lnSpc>
              <a:buFont typeface="Wingdings" panose="05000000000000000000" pitchFamily="2" charset="2"/>
              <a:buChar char="§"/>
            </a:pPr>
            <a:r>
              <a:rPr lang="en-US" sz="2000" dirty="0"/>
              <a:t>Introduction</a:t>
            </a:r>
          </a:p>
          <a:p>
            <a:pPr marL="285750" indent="-285750">
              <a:lnSpc>
                <a:spcPct val="150000"/>
              </a:lnSpc>
              <a:buFont typeface="Wingdings" panose="05000000000000000000" pitchFamily="2" charset="2"/>
              <a:buChar char="§"/>
            </a:pPr>
            <a:r>
              <a:rPr lang="en-US" sz="2000" dirty="0"/>
              <a:t>Benefits of project</a:t>
            </a:r>
          </a:p>
          <a:p>
            <a:pPr marL="285750" indent="-285750">
              <a:lnSpc>
                <a:spcPct val="150000"/>
              </a:lnSpc>
              <a:buFont typeface="Wingdings" panose="05000000000000000000" pitchFamily="2" charset="2"/>
              <a:buChar char="§"/>
            </a:pPr>
            <a:r>
              <a:rPr lang="en-US" sz="2000" dirty="0"/>
              <a:t>Circuit Diagram</a:t>
            </a:r>
          </a:p>
          <a:p>
            <a:pPr marL="285750" indent="-285750">
              <a:lnSpc>
                <a:spcPct val="150000"/>
              </a:lnSpc>
              <a:buFont typeface="Wingdings" panose="05000000000000000000" pitchFamily="2" charset="2"/>
              <a:buChar char="§"/>
            </a:pPr>
            <a:r>
              <a:rPr lang="en-US" sz="2000" dirty="0"/>
              <a:t>Hardware Components</a:t>
            </a:r>
          </a:p>
          <a:p>
            <a:pPr marL="285750" indent="-285750">
              <a:lnSpc>
                <a:spcPct val="150000"/>
              </a:lnSpc>
              <a:buFont typeface="Wingdings" panose="05000000000000000000" pitchFamily="2" charset="2"/>
              <a:buChar char="§"/>
            </a:pPr>
            <a:r>
              <a:rPr lang="en-US" sz="2000" dirty="0"/>
              <a:t>System/Software Components</a:t>
            </a:r>
          </a:p>
          <a:p>
            <a:pPr marL="285750" indent="-285750">
              <a:lnSpc>
                <a:spcPct val="150000"/>
              </a:lnSpc>
              <a:buFont typeface="Wingdings" panose="05000000000000000000" pitchFamily="2" charset="2"/>
              <a:buChar char="§"/>
            </a:pPr>
            <a:r>
              <a:rPr lang="en-US" sz="2000" dirty="0"/>
              <a:t>Flow Chart</a:t>
            </a:r>
          </a:p>
          <a:p>
            <a:pPr marL="285750" indent="-285750">
              <a:lnSpc>
                <a:spcPct val="150000"/>
              </a:lnSpc>
              <a:buFont typeface="Wingdings" panose="05000000000000000000" pitchFamily="2" charset="2"/>
              <a:buChar char="§"/>
            </a:pPr>
            <a:r>
              <a:rPr lang="en-US" sz="2000" dirty="0"/>
              <a:t>Connecting Blynk App</a:t>
            </a:r>
          </a:p>
          <a:p>
            <a:pPr marL="285750" indent="-285750">
              <a:lnSpc>
                <a:spcPct val="150000"/>
              </a:lnSpc>
              <a:buFont typeface="Wingdings" panose="05000000000000000000" pitchFamily="2" charset="2"/>
              <a:buChar char="§"/>
            </a:pPr>
            <a:r>
              <a:rPr lang="en-US" sz="2000" dirty="0"/>
              <a:t>Configuring IFTTT for triggering Webservices </a:t>
            </a:r>
          </a:p>
          <a:p>
            <a:pPr marL="285750" indent="-285750">
              <a:lnSpc>
                <a:spcPct val="150000"/>
              </a:lnSpc>
              <a:buFont typeface="Wingdings" panose="05000000000000000000" pitchFamily="2" charset="2"/>
              <a:buChar char="§"/>
            </a:pPr>
            <a:r>
              <a:rPr lang="en-US" sz="2000" dirty="0"/>
              <a:t> Implementation</a:t>
            </a:r>
          </a:p>
          <a:p>
            <a:pPr marL="285750" indent="-285750">
              <a:lnSpc>
                <a:spcPct val="150000"/>
              </a:lnSpc>
              <a:buFont typeface="Wingdings" panose="05000000000000000000" pitchFamily="2" charset="2"/>
              <a:buChar char="§"/>
            </a:pPr>
            <a:r>
              <a:rPr lang="en-US" sz="2000" dirty="0"/>
              <a:t>Result</a:t>
            </a:r>
          </a:p>
          <a:p>
            <a:pPr marL="285750" indent="-285750">
              <a:lnSpc>
                <a:spcPct val="150000"/>
              </a:lnSpc>
              <a:buFont typeface="Wingdings" panose="05000000000000000000" pitchFamily="2" charset="2"/>
              <a:buChar char="§"/>
            </a:pPr>
            <a:r>
              <a:rPr lang="en-US" sz="2000" dirty="0"/>
              <a:t>Future Works</a:t>
            </a:r>
          </a:p>
          <a:p>
            <a:pPr marL="285750" indent="-285750">
              <a:lnSpc>
                <a:spcPct val="150000"/>
              </a:lnSpc>
              <a:buFont typeface="Wingdings" panose="05000000000000000000" pitchFamily="2" charset="2"/>
              <a:buChar char="§"/>
            </a:pPr>
            <a:r>
              <a:rPr lang="en-US" sz="2000" dirty="0"/>
              <a:t>Useful Websites</a:t>
            </a:r>
          </a:p>
        </p:txBody>
      </p:sp>
      <p:sp>
        <p:nvSpPr>
          <p:cNvPr id="8" name="Rectangle 7">
            <a:extLst>
              <a:ext uri="{FF2B5EF4-FFF2-40B4-BE49-F238E27FC236}">
                <a16:creationId xmlns:a16="http://schemas.microsoft.com/office/drawing/2014/main" id="{F18C4B0C-84B8-406F-8225-06F9D76F1E86}"/>
              </a:ext>
            </a:extLst>
          </p:cNvPr>
          <p:cNvSpPr/>
          <p:nvPr/>
        </p:nvSpPr>
        <p:spPr>
          <a:xfrm>
            <a:off x="1524000" y="407393"/>
            <a:ext cx="2052998" cy="584775"/>
          </a:xfrm>
          <a:prstGeom prst="rect">
            <a:avLst/>
          </a:prstGeom>
        </p:spPr>
        <p:txBody>
          <a:bodyPr wrap="none">
            <a:spAutoFit/>
          </a:bodyPr>
          <a:lstStyle/>
          <a:p>
            <a:r>
              <a:rPr lang="en-US" sz="3200" dirty="0">
                <a:solidFill>
                  <a:schemeClr val="accent6">
                    <a:lumMod val="75000"/>
                  </a:schemeClr>
                </a:solidFill>
              </a:rPr>
              <a:t>CONTENTS</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EDB0B6-3612-4F2B-83F6-0E4306D7EEE5}"/>
              </a:ext>
            </a:extLst>
          </p:cNvPr>
          <p:cNvSpPr/>
          <p:nvPr/>
        </p:nvSpPr>
        <p:spPr>
          <a:xfrm>
            <a:off x="1066800" y="1219200"/>
            <a:ext cx="6096000" cy="3892732"/>
          </a:xfrm>
          <a:prstGeom prst="rect">
            <a:avLst/>
          </a:prstGeom>
        </p:spPr>
        <p:txBody>
          <a:bodyPr>
            <a:spAutoFit/>
          </a:bodyPr>
          <a:lstStyle/>
          <a:p>
            <a:pPr>
              <a:lnSpc>
                <a:spcPct val="200000"/>
              </a:lnSpc>
            </a:pPr>
            <a:endParaRPr lang="en-US" dirty="0"/>
          </a:p>
          <a:p>
            <a:pPr marL="285750" indent="-285750">
              <a:lnSpc>
                <a:spcPct val="200000"/>
              </a:lnSpc>
              <a:buFont typeface="Wingdings" panose="05000000000000000000" pitchFamily="2" charset="2"/>
              <a:buChar char="Ø"/>
            </a:pPr>
            <a:r>
              <a:rPr lang="en-US" dirty="0">
                <a:hlinkClick r:id="rId2"/>
              </a:rPr>
              <a:t>https://ifttt.com/discover</a:t>
            </a:r>
            <a:endParaRPr lang="en-US" dirty="0"/>
          </a:p>
          <a:p>
            <a:pPr marL="285750" indent="-285750">
              <a:lnSpc>
                <a:spcPct val="200000"/>
              </a:lnSpc>
              <a:buFont typeface="Wingdings" panose="05000000000000000000" pitchFamily="2" charset="2"/>
              <a:buChar char="Ø"/>
            </a:pPr>
            <a:r>
              <a:rPr lang="en-US" dirty="0"/>
              <a:t> https://www.pocketlini.com/SmartHome/ </a:t>
            </a:r>
            <a:r>
              <a:rPr lang="en-US" dirty="0" err="1"/>
              <a:t>SmartHomenew</a:t>
            </a:r>
            <a:endParaRPr lang="en-US" dirty="0"/>
          </a:p>
          <a:p>
            <a:pPr marL="285750" indent="-285750">
              <a:lnSpc>
                <a:spcPct val="200000"/>
              </a:lnSpc>
              <a:buFont typeface="Wingdings" panose="05000000000000000000" pitchFamily="2" charset="2"/>
              <a:buChar char="Ø"/>
            </a:pPr>
            <a:r>
              <a:rPr lang="en-US" dirty="0"/>
              <a:t>https://nodemcu.readthedocs.io/en/master</a:t>
            </a:r>
          </a:p>
          <a:p>
            <a:pPr marL="285750" indent="-285750">
              <a:lnSpc>
                <a:spcPct val="200000"/>
              </a:lnSpc>
              <a:buFont typeface="Wingdings" panose="05000000000000000000" pitchFamily="2" charset="2"/>
              <a:buChar char="Ø"/>
            </a:pPr>
            <a:r>
              <a:rPr lang="en-US" dirty="0">
                <a:hlinkClick r:id="rId3"/>
              </a:rPr>
              <a:t>https://iobytes.wordpress.com/nodemcuin out/</a:t>
            </a:r>
            <a:endParaRPr lang="en-US" dirty="0"/>
          </a:p>
          <a:p>
            <a:pPr marL="285750" indent="-285750">
              <a:lnSpc>
                <a:spcPct val="200000"/>
              </a:lnSpc>
              <a:buFont typeface="Wingdings" panose="05000000000000000000" pitchFamily="2" charset="2"/>
              <a:buChar char="Ø"/>
            </a:pPr>
            <a:r>
              <a:rPr lang="en-US" dirty="0"/>
              <a:t> </a:t>
            </a:r>
            <a:r>
              <a:rPr lang="en-US" dirty="0">
                <a:hlinkClick r:id="rId4"/>
              </a:rPr>
              <a:t>https://assistant.google.com/intl/en_in/</a:t>
            </a:r>
            <a:endParaRPr lang="en-US" dirty="0"/>
          </a:p>
          <a:p>
            <a:pPr marL="285750" indent="-285750">
              <a:lnSpc>
                <a:spcPct val="200000"/>
              </a:lnSpc>
              <a:buFont typeface="Wingdings" panose="05000000000000000000" pitchFamily="2" charset="2"/>
              <a:buChar char="Ø"/>
            </a:pPr>
            <a:r>
              <a:rPr lang="en-US" dirty="0"/>
              <a:t> https://www.arduino.cc/en/Guide/Environ </a:t>
            </a:r>
            <a:r>
              <a:rPr lang="en-US" dirty="0" err="1"/>
              <a:t>ment</a:t>
            </a:r>
            <a:endParaRPr lang="en-US" dirty="0"/>
          </a:p>
        </p:txBody>
      </p:sp>
      <p:sp>
        <p:nvSpPr>
          <p:cNvPr id="7" name="Rectangle 6">
            <a:extLst>
              <a:ext uri="{FF2B5EF4-FFF2-40B4-BE49-F238E27FC236}">
                <a16:creationId xmlns:a16="http://schemas.microsoft.com/office/drawing/2014/main" id="{2F20F46D-E474-45E3-ADCE-159A39D7B00D}"/>
              </a:ext>
            </a:extLst>
          </p:cNvPr>
          <p:cNvSpPr/>
          <p:nvPr/>
        </p:nvSpPr>
        <p:spPr>
          <a:xfrm>
            <a:off x="762000" y="457200"/>
            <a:ext cx="3816814" cy="584775"/>
          </a:xfrm>
          <a:prstGeom prst="rect">
            <a:avLst/>
          </a:prstGeom>
        </p:spPr>
        <p:txBody>
          <a:bodyPr wrap="none">
            <a:spAutoFit/>
          </a:bodyPr>
          <a:lstStyle/>
          <a:p>
            <a:r>
              <a:rPr lang="en-US" sz="3200" dirty="0">
                <a:solidFill>
                  <a:schemeClr val="accent1">
                    <a:lumMod val="20000"/>
                    <a:lumOff val="80000"/>
                  </a:schemeClr>
                </a:solidFill>
                <a:latin typeface="Times New Roman" panose="02020603050405020304" pitchFamily="18" charset="0"/>
                <a:cs typeface="Times New Roman" panose="02020603050405020304" pitchFamily="18" charset="0"/>
              </a:rPr>
              <a:t>USEFUL WEBSITES</a:t>
            </a:r>
          </a:p>
        </p:txBody>
      </p:sp>
    </p:spTree>
    <p:extLst>
      <p:ext uri="{BB962C8B-B14F-4D97-AF65-F5344CB8AC3E}">
        <p14:creationId xmlns:p14="http://schemas.microsoft.com/office/powerpoint/2010/main" val="123623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3091087"/>
            <a:ext cx="5585460" cy="1354473"/>
          </a:xfrm>
          <a:prstGeom prst="rect">
            <a:avLst/>
          </a:prstGeom>
        </p:spPr>
        <p:txBody>
          <a:bodyPr vert="horz" wrap="square" lIns="0" tIns="13335" rIns="0" bIns="0" rtlCol="0">
            <a:spAutoFit/>
          </a:bodyPr>
          <a:lstStyle/>
          <a:p>
            <a:pPr>
              <a:lnSpc>
                <a:spcPct val="150000"/>
              </a:lnSpc>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216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0"/>
            <a:ext cx="5250815" cy="513715"/>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FFFFFF"/>
                </a:solidFill>
                <a:latin typeface="Times New Roman" panose="02020603050405020304" pitchFamily="18" charset="0"/>
                <a:cs typeface="Times New Roman" panose="02020603050405020304" pitchFamily="18" charset="0"/>
              </a:rPr>
              <a:t>Introduction:</a:t>
            </a:r>
          </a:p>
        </p:txBody>
      </p:sp>
      <p:sp>
        <p:nvSpPr>
          <p:cNvPr id="4" name="Rectangle 3">
            <a:extLst>
              <a:ext uri="{FF2B5EF4-FFF2-40B4-BE49-F238E27FC236}">
                <a16:creationId xmlns:a16="http://schemas.microsoft.com/office/drawing/2014/main" id="{061B1C2A-A6F7-4969-B4D8-C49A44EE4F25}"/>
              </a:ext>
            </a:extLst>
          </p:cNvPr>
          <p:cNvSpPr/>
          <p:nvPr/>
        </p:nvSpPr>
        <p:spPr>
          <a:xfrm>
            <a:off x="304800" y="1889342"/>
            <a:ext cx="9982200" cy="4613058"/>
          </a:xfrm>
          <a:prstGeom prst="rect">
            <a:avLst/>
          </a:prstGeom>
        </p:spPr>
        <p:txBody>
          <a:bodyPr wrap="square">
            <a:spAutoFit/>
          </a:bodyPr>
          <a:lstStyle/>
          <a:p>
            <a:pPr marL="374650" marR="180975" indent="-285750" algn="just">
              <a:lnSpc>
                <a:spcPct val="150000"/>
              </a:lnSpc>
              <a:spcAft>
                <a:spcPts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Google assistant-controlled Home automation is to control home devices with voice. </a:t>
            </a:r>
          </a:p>
          <a:p>
            <a:pPr marL="88900" marR="180975" algn="just">
              <a:lnSpc>
                <a:spcPct val="150000"/>
              </a:lnSpc>
              <a:spcAft>
                <a:spcPts val="0"/>
              </a:spcAft>
            </a:pPr>
            <a:endParaRPr lang="en-US" dirty="0">
              <a:latin typeface="Times New Roman" panose="02020603050405020304" pitchFamily="18" charset="0"/>
              <a:ea typeface="Times New Roman" panose="02020603050405020304" pitchFamily="18" charset="0"/>
            </a:endParaRPr>
          </a:p>
          <a:p>
            <a:pPr marL="374650" marR="180975" indent="-285750" algn="just">
              <a:lnSpc>
                <a:spcPct val="150000"/>
              </a:lnSpc>
              <a:spcAft>
                <a:spcPts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Blynk App which is a cloud based free IoT web server used to create virtual switches, is linking to IFTTT website.</a:t>
            </a:r>
            <a:r>
              <a:rPr lang="en-US" spc="-20" dirty="0">
                <a:latin typeface="Times New Roman" panose="02020603050405020304" pitchFamily="18" charset="0"/>
                <a:ea typeface="Times New Roman" panose="02020603050405020304" pitchFamily="18" charset="0"/>
              </a:rPr>
              <a:t> </a:t>
            </a:r>
          </a:p>
          <a:p>
            <a:pPr marL="88900" marR="180975" algn="just">
              <a:lnSpc>
                <a:spcPct val="150000"/>
              </a:lnSpc>
              <a:spcAft>
                <a:spcPts val="0"/>
              </a:spcAft>
            </a:pPr>
            <a:endParaRPr lang="en-US" spc="-20" dirty="0">
              <a:latin typeface="Times New Roman" panose="02020603050405020304" pitchFamily="18" charset="0"/>
              <a:ea typeface="Times New Roman" panose="02020603050405020304" pitchFamily="18" charset="0"/>
            </a:endParaRPr>
          </a:p>
          <a:p>
            <a:pPr marL="374650" marR="180975" indent="-285750" algn="just">
              <a:lnSpc>
                <a:spcPct val="150000"/>
              </a:lnSpc>
              <a:spcAft>
                <a:spcPts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The commands given</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through</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Google</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assistant</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are</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decoded</a:t>
            </a:r>
            <a:r>
              <a:rPr lang="en-US" spc="-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then</a:t>
            </a:r>
            <a:r>
              <a:rPr lang="en-US" spc="-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sent</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to</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microcontroller,</a:t>
            </a:r>
            <a:r>
              <a:rPr lang="en-US" spc="-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microcontroller</a:t>
            </a:r>
            <a:r>
              <a:rPr lang="en-US" spc="-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 turn control the relays connected to it. The device connected to the respective relay can be turned On or OFF as per the users request to the Google Assistant. </a:t>
            </a:r>
          </a:p>
          <a:p>
            <a:pPr marL="88900" marR="180975" algn="just">
              <a:lnSpc>
                <a:spcPct val="150000"/>
              </a:lnSpc>
              <a:spcAft>
                <a:spcPts val="0"/>
              </a:spcAft>
            </a:pPr>
            <a:endParaRPr lang="en-US" dirty="0">
              <a:latin typeface="Times New Roman" panose="02020603050405020304" pitchFamily="18" charset="0"/>
              <a:ea typeface="Times New Roman" panose="02020603050405020304" pitchFamily="18" charset="0"/>
            </a:endParaRPr>
          </a:p>
          <a:p>
            <a:pPr marL="374650" marR="180975" indent="-285750" algn="just">
              <a:lnSpc>
                <a:spcPct val="150000"/>
              </a:lnSpc>
              <a:spcAft>
                <a:spcPts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The microcontroller used is NodeMCU (ESP8266) and</a:t>
            </a:r>
            <a:r>
              <a:rPr lang="en-US" spc="-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communication</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between</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microcontroller</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application</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is</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established</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via</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Wi-Fi</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(Internet).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4685030" cy="513715"/>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FFFFFF"/>
                </a:solidFill>
                <a:latin typeface="Times New Roman" panose="02020603050405020304" pitchFamily="18" charset="0"/>
                <a:cs typeface="Times New Roman" panose="02020603050405020304" pitchFamily="18" charset="0"/>
              </a:rPr>
              <a:t>Benefits of Project:</a:t>
            </a:r>
            <a:endParaRPr lang="en-US" sz="3200" spc="-5" dirty="0">
              <a:solidFill>
                <a:srgbClr val="FFFFFF"/>
              </a:solidFill>
            </a:endParaRPr>
          </a:p>
        </p:txBody>
      </p:sp>
      <p:sp>
        <p:nvSpPr>
          <p:cNvPr id="4" name="Rectangle 3">
            <a:extLst>
              <a:ext uri="{FF2B5EF4-FFF2-40B4-BE49-F238E27FC236}">
                <a16:creationId xmlns:a16="http://schemas.microsoft.com/office/drawing/2014/main" id="{6AFD3DEE-E9AA-4BED-AA49-1459774EAD29}"/>
              </a:ext>
            </a:extLst>
          </p:cNvPr>
          <p:cNvSpPr/>
          <p:nvPr/>
        </p:nvSpPr>
        <p:spPr>
          <a:xfrm>
            <a:off x="190500" y="1752600"/>
            <a:ext cx="11811000" cy="4524315"/>
          </a:xfrm>
          <a:prstGeom prst="rect">
            <a:avLst/>
          </a:prstGeom>
        </p:spPr>
        <p:txBody>
          <a:bodyPr wrap="square">
            <a:spAutoFit/>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Savings: </a:t>
            </a:r>
            <a:r>
              <a:rPr lang="en-US" sz="2400" dirty="0">
                <a:latin typeface="Times New Roman" panose="02020603050405020304" pitchFamily="18" charset="0"/>
                <a:cs typeface="Times New Roman" panose="02020603050405020304" pitchFamily="18" charset="0"/>
              </a:rPr>
              <a:t>Smart thermostats and smart lightbulbs save energy, cutting utility costs over time. </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Safety: </a:t>
            </a:r>
            <a:r>
              <a:rPr lang="en-US" sz="2400" dirty="0">
                <a:latin typeface="Times New Roman" panose="02020603050405020304" pitchFamily="18" charset="0"/>
                <a:cs typeface="Times New Roman" panose="02020603050405020304" pitchFamily="18" charset="0"/>
              </a:rPr>
              <a:t>Many home automation technologies fall under the umbrella of home security. </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Convenience: </a:t>
            </a:r>
            <a:r>
              <a:rPr lang="en-US" sz="2400" dirty="0">
                <a:latin typeface="Times New Roman" panose="02020603050405020304" pitchFamily="18" charset="0"/>
                <a:cs typeface="Times New Roman" panose="02020603050405020304" pitchFamily="18" charset="0"/>
              </a:rPr>
              <a:t>Because home automation technology performs rote tasks automatically, end users experience great convenience.</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Control: </a:t>
            </a:r>
            <a:r>
              <a:rPr lang="en-US" sz="2400" dirty="0">
                <a:latin typeface="Times New Roman" panose="02020603050405020304" pitchFamily="18" charset="0"/>
                <a:cs typeface="Times New Roman" panose="02020603050405020304" pitchFamily="18" charset="0"/>
              </a:rPr>
              <a:t>Consumers also choose smart home devices to better control functions within the home.</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Comfort: </a:t>
            </a:r>
            <a:r>
              <a:rPr lang="en-US" sz="2400" dirty="0">
                <a:latin typeface="Times New Roman" panose="02020603050405020304" pitchFamily="18" charset="0"/>
                <a:cs typeface="Times New Roman" panose="02020603050405020304" pitchFamily="18" charset="0"/>
              </a:rPr>
              <a:t>Some people use smart technology to record shows or to play music throughout the home. Connected devices can also help create a comfortable atmosphere—they provide intelligent and adaptive lighting, sound, and temperature, which can all help create an inviting environment.</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Peace of Mind: </a:t>
            </a:r>
            <a:r>
              <a:rPr lang="en-US" sz="2400" dirty="0">
                <a:latin typeface="Times New Roman" panose="02020603050405020304" pitchFamily="18" charset="0"/>
                <a:cs typeface="Times New Roman" panose="02020603050405020304" pitchFamily="18" charset="0"/>
              </a:rPr>
              <a:t>Finally, many consumers invest in home automation technology for peace of mind.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AFCFF844-1ABD-45A6-9924-6D75C702AEB0}"/>
              </a:ext>
            </a:extLst>
          </p:cNvPr>
          <p:cNvSpPr txBox="1">
            <a:spLocks noGrp="1"/>
          </p:cNvSpPr>
          <p:nvPr>
            <p:ph type="title"/>
          </p:nvPr>
        </p:nvSpPr>
        <p:spPr>
          <a:xfrm>
            <a:off x="457200" y="381000"/>
            <a:ext cx="5584190" cy="513715"/>
          </a:xfrm>
          <a:prstGeom prst="rect">
            <a:avLst/>
          </a:prstGeom>
        </p:spPr>
        <p:txBody>
          <a:bodyPr vert="horz" wrap="square" lIns="0" tIns="13335" rIns="0" bIns="0" rtlCol="0">
            <a:spAutoFit/>
          </a:bodyPr>
          <a:lstStyle/>
          <a:p>
            <a:pPr marL="12700">
              <a:lnSpc>
                <a:spcPct val="100000"/>
              </a:lnSpc>
              <a:spcBef>
                <a:spcPts val="105"/>
              </a:spcBef>
            </a:pPr>
            <a:r>
              <a:rPr lang="en-US" sz="3200" spc="-5">
                <a:solidFill>
                  <a:schemeClr val="accent5">
                    <a:lumMod val="75000"/>
                  </a:schemeClr>
                </a:solidFill>
                <a:latin typeface="Times New Roman" panose="02020603050405020304" pitchFamily="18" charset="0"/>
                <a:cs typeface="Times New Roman" panose="02020603050405020304" pitchFamily="18" charset="0"/>
              </a:rPr>
              <a:t>Circuit Diagram</a:t>
            </a:r>
            <a:endParaRPr lang="en-US" sz="3200" spc="-5"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C8AABE2-D734-45D2-AF07-C25AB40499BB}"/>
              </a:ext>
            </a:extLst>
          </p:cNvPr>
          <p:cNvPicPr>
            <a:picLocks noChangeAspect="1"/>
          </p:cNvPicPr>
          <p:nvPr/>
        </p:nvPicPr>
        <p:blipFill>
          <a:blip r:embed="rId2"/>
          <a:stretch>
            <a:fillRect/>
          </a:stretch>
        </p:blipFill>
        <p:spPr>
          <a:xfrm>
            <a:off x="467360" y="1600201"/>
            <a:ext cx="3723639" cy="4190999"/>
          </a:xfrm>
          <a:prstGeom prst="rect">
            <a:avLst/>
          </a:prstGeom>
        </p:spPr>
      </p:pic>
      <p:pic>
        <p:nvPicPr>
          <p:cNvPr id="2" name="Picture 1">
            <a:extLst>
              <a:ext uri="{FF2B5EF4-FFF2-40B4-BE49-F238E27FC236}">
                <a16:creationId xmlns:a16="http://schemas.microsoft.com/office/drawing/2014/main" id="{561E167D-29DA-48C0-8FE9-00D5CEF22CC0}"/>
              </a:ext>
            </a:extLst>
          </p:cNvPr>
          <p:cNvPicPr>
            <a:picLocks noChangeAspect="1"/>
          </p:cNvPicPr>
          <p:nvPr/>
        </p:nvPicPr>
        <p:blipFill>
          <a:blip r:embed="rId3"/>
          <a:stretch>
            <a:fillRect/>
          </a:stretch>
        </p:blipFill>
        <p:spPr>
          <a:xfrm>
            <a:off x="4343400" y="1625010"/>
            <a:ext cx="5257800" cy="4191000"/>
          </a:xfrm>
          <a:prstGeom prst="rect">
            <a:avLst/>
          </a:prstGeom>
        </p:spPr>
      </p:pic>
    </p:spTree>
    <p:extLst>
      <p:ext uri="{BB962C8B-B14F-4D97-AF65-F5344CB8AC3E}">
        <p14:creationId xmlns:p14="http://schemas.microsoft.com/office/powerpoint/2010/main" val="332762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C0AA42-7B52-4B21-85C5-744057B0CFC8}"/>
              </a:ext>
            </a:extLst>
          </p:cNvPr>
          <p:cNvSpPr/>
          <p:nvPr/>
        </p:nvSpPr>
        <p:spPr>
          <a:xfrm>
            <a:off x="457200" y="381000"/>
            <a:ext cx="4039696" cy="584775"/>
          </a:xfrm>
          <a:prstGeom prst="rect">
            <a:avLst/>
          </a:prstGeom>
        </p:spPr>
        <p:txBody>
          <a:bodyPr wrap="none">
            <a:spAutoFit/>
          </a:bodyPr>
          <a:lstStyle/>
          <a:p>
            <a:r>
              <a:rPr lang="en-US" sz="3200" dirty="0">
                <a:solidFill>
                  <a:schemeClr val="bg1"/>
                </a:solidFill>
                <a:latin typeface="Times New Roman" panose="02020603050405020304" pitchFamily="18" charset="0"/>
                <a:cs typeface="Times New Roman" panose="02020603050405020304" pitchFamily="18" charset="0"/>
              </a:rPr>
              <a:t>Hardware Components</a:t>
            </a:r>
          </a:p>
        </p:txBody>
      </p:sp>
      <p:sp>
        <p:nvSpPr>
          <p:cNvPr id="6" name="Rectangle 5">
            <a:extLst>
              <a:ext uri="{FF2B5EF4-FFF2-40B4-BE49-F238E27FC236}">
                <a16:creationId xmlns:a16="http://schemas.microsoft.com/office/drawing/2014/main" id="{5350E99E-34AF-4E30-88E3-FB5C9F3260ED}"/>
              </a:ext>
            </a:extLst>
          </p:cNvPr>
          <p:cNvSpPr/>
          <p:nvPr/>
        </p:nvSpPr>
        <p:spPr>
          <a:xfrm>
            <a:off x="685800" y="1905000"/>
            <a:ext cx="8839200" cy="3416320"/>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NodeMCU – 32-bit ESP8266 development board with Wi-Fi </a:t>
            </a:r>
            <a:r>
              <a:rPr lang="en-US" sz="2400" dirty="0" err="1">
                <a:latin typeface="Times New Roman" panose="02020603050405020304" pitchFamily="18" charset="0"/>
                <a:cs typeface="Times New Roman" panose="02020603050405020304" pitchFamily="18" charset="0"/>
              </a:rPr>
              <a:t>SoC.</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Relay module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One 15W Bulb</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One 9V DC Fan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6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2BFCF0-8B10-451E-B8FF-DCB90EF5FF39}"/>
              </a:ext>
            </a:extLst>
          </p:cNvPr>
          <p:cNvPicPr>
            <a:picLocks noChangeAspect="1"/>
          </p:cNvPicPr>
          <p:nvPr/>
        </p:nvPicPr>
        <p:blipFill>
          <a:blip r:embed="rId2"/>
          <a:stretch>
            <a:fillRect/>
          </a:stretch>
        </p:blipFill>
        <p:spPr>
          <a:xfrm>
            <a:off x="8610600" y="1524000"/>
            <a:ext cx="3479735" cy="2325813"/>
          </a:xfrm>
          <a:prstGeom prst="rect">
            <a:avLst/>
          </a:prstGeom>
        </p:spPr>
      </p:pic>
      <p:sp>
        <p:nvSpPr>
          <p:cNvPr id="5" name="Rectangle 4">
            <a:extLst>
              <a:ext uri="{FF2B5EF4-FFF2-40B4-BE49-F238E27FC236}">
                <a16:creationId xmlns:a16="http://schemas.microsoft.com/office/drawing/2014/main" id="{FBFE3748-E480-4C40-922C-E400C1263EE1}"/>
              </a:ext>
            </a:extLst>
          </p:cNvPr>
          <p:cNvSpPr/>
          <p:nvPr/>
        </p:nvSpPr>
        <p:spPr>
          <a:xfrm>
            <a:off x="457200" y="1752600"/>
            <a:ext cx="8001000" cy="5262979"/>
          </a:xfrm>
          <a:prstGeom prst="rect">
            <a:avLst/>
          </a:prstGeom>
        </p:spPr>
        <p:txBody>
          <a:bodyPr wrap="square">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NodeMCU is an open source IoT platform, includes firmware which runs on the ESP8266 Wi-Fi Module from </a:t>
            </a:r>
            <a:r>
              <a:rPr lang="en-US" sz="2000" dirty="0" err="1">
                <a:latin typeface="Times New Roman" panose="02020603050405020304" pitchFamily="18" charset="0"/>
                <a:cs typeface="Times New Roman" panose="02020603050405020304" pitchFamily="18" charset="0"/>
              </a:rPr>
              <a:t>Espressif</a:t>
            </a:r>
            <a:r>
              <a:rPr lang="en-US" sz="2000" dirty="0">
                <a:latin typeface="Times New Roman" panose="02020603050405020304" pitchFamily="18" charset="0"/>
                <a:cs typeface="Times New Roman" panose="02020603050405020304" pitchFamily="18" charset="0"/>
              </a:rPr>
              <a:t> Systems, and hardware which is based on the ESP-12 module.</a:t>
            </a:r>
          </a:p>
          <a:p>
            <a:pPr algn="just"/>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Interactive</a:t>
            </a:r>
          </a:p>
          <a:p>
            <a:pPr marL="342900" indent="-342900">
              <a:buFont typeface="Wingdings" panose="05000000000000000000" pitchFamily="2" charset="2"/>
              <a:buChar char="Ø"/>
            </a:pPr>
            <a:endParaRPr lang="en-US" sz="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Programmable</a:t>
            </a:r>
          </a:p>
          <a:p>
            <a:endParaRPr lang="en-US" sz="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Low cost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WI-FI enabled</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USB-TTL included</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Plug &amp; Play</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65F569-4A4E-4530-A221-A21FC9B119D6}"/>
              </a:ext>
            </a:extLst>
          </p:cNvPr>
          <p:cNvPicPr>
            <a:picLocks noChangeAspect="1"/>
          </p:cNvPicPr>
          <p:nvPr/>
        </p:nvPicPr>
        <p:blipFill>
          <a:blip r:embed="rId3"/>
          <a:stretch>
            <a:fillRect/>
          </a:stretch>
        </p:blipFill>
        <p:spPr>
          <a:xfrm>
            <a:off x="8610600" y="3865053"/>
            <a:ext cx="3479735" cy="2755631"/>
          </a:xfrm>
          <a:prstGeom prst="rect">
            <a:avLst/>
          </a:prstGeom>
        </p:spPr>
      </p:pic>
      <p:sp>
        <p:nvSpPr>
          <p:cNvPr id="8" name="Rectangle 7">
            <a:extLst>
              <a:ext uri="{FF2B5EF4-FFF2-40B4-BE49-F238E27FC236}">
                <a16:creationId xmlns:a16="http://schemas.microsoft.com/office/drawing/2014/main" id="{F0D711FC-BA13-4775-A2BD-10B53C4DD9E8}"/>
              </a:ext>
            </a:extLst>
          </p:cNvPr>
          <p:cNvSpPr/>
          <p:nvPr/>
        </p:nvSpPr>
        <p:spPr>
          <a:xfrm>
            <a:off x="-533400" y="457200"/>
            <a:ext cx="5313314" cy="584775"/>
          </a:xfrm>
          <a:prstGeom prst="rect">
            <a:avLst/>
          </a:prstGeom>
        </p:spPr>
        <p:txBody>
          <a:bodyPr wrap="none">
            <a:spAutoFit/>
          </a:bodyPr>
          <a:lstStyle/>
          <a:p>
            <a:pPr lvl="2" algn="r">
              <a:spcAft>
                <a:spcPts val="0"/>
              </a:spcAft>
              <a:buSzPts val="1200"/>
              <a:tabLst>
                <a:tab pos="432435" algn="l"/>
              </a:tabLst>
            </a:pPr>
            <a:r>
              <a:rPr lang="en-US" sz="3200" spc="-5" dirty="0">
                <a:solidFill>
                  <a:schemeClr val="accent3">
                    <a:lumMod val="40000"/>
                    <a:lumOff val="60000"/>
                  </a:schemeClr>
                </a:solidFill>
                <a:effectLst/>
                <a:latin typeface="Times New Roman" panose="02020603050405020304" pitchFamily="18" charset="0"/>
                <a:ea typeface="Times New Roman" panose="02020603050405020304" pitchFamily="18" charset="0"/>
              </a:rPr>
              <a:t>NODE MCU</a:t>
            </a:r>
            <a:r>
              <a:rPr lang="en-US" sz="3200" spc="-10" dirty="0">
                <a:solidFill>
                  <a:schemeClr val="accent3">
                    <a:lumMod val="40000"/>
                    <a:lumOff val="60000"/>
                  </a:schemeClr>
                </a:solidFill>
                <a:effectLst/>
                <a:latin typeface="Times New Roman" panose="02020603050405020304" pitchFamily="18" charset="0"/>
                <a:ea typeface="Times New Roman" panose="02020603050405020304" pitchFamily="18" charset="0"/>
              </a:rPr>
              <a:t> </a:t>
            </a:r>
            <a:r>
              <a:rPr lang="en-US" sz="3200" spc="-5" dirty="0">
                <a:solidFill>
                  <a:schemeClr val="accent3">
                    <a:lumMod val="40000"/>
                    <a:lumOff val="60000"/>
                  </a:schemeClr>
                </a:solidFill>
                <a:effectLst/>
                <a:latin typeface="Times New Roman" panose="02020603050405020304" pitchFamily="18" charset="0"/>
                <a:ea typeface="Times New Roman" panose="02020603050405020304" pitchFamily="18" charset="0"/>
              </a:rPr>
              <a:t>(ESP8266)</a:t>
            </a:r>
          </a:p>
        </p:txBody>
      </p:sp>
    </p:spTree>
    <p:extLst>
      <p:ext uri="{BB962C8B-B14F-4D97-AF65-F5344CB8AC3E}">
        <p14:creationId xmlns:p14="http://schemas.microsoft.com/office/powerpoint/2010/main" val="130675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11BD34-08DC-4EFC-B4F1-8410D6274BF9}"/>
              </a:ext>
            </a:extLst>
          </p:cNvPr>
          <p:cNvSpPr/>
          <p:nvPr/>
        </p:nvSpPr>
        <p:spPr>
          <a:xfrm>
            <a:off x="533400" y="381000"/>
            <a:ext cx="3356945" cy="584775"/>
          </a:xfrm>
          <a:prstGeom prst="rect">
            <a:avLst/>
          </a:prstGeom>
        </p:spPr>
        <p:txBody>
          <a:bodyPr wrap="none">
            <a:spAutoFit/>
          </a:bodyPr>
          <a:lstStyle/>
          <a:p>
            <a:r>
              <a:rPr lang="en-US" sz="3200" dirty="0">
                <a:solidFill>
                  <a:schemeClr val="accent3">
                    <a:lumMod val="40000"/>
                    <a:lumOff val="60000"/>
                  </a:schemeClr>
                </a:solidFill>
                <a:latin typeface="Times New Roman" panose="02020603050405020304" pitchFamily="18" charset="0"/>
                <a:cs typeface="Times New Roman" panose="02020603050405020304" pitchFamily="18" charset="0"/>
              </a:rPr>
              <a:t>RELAY MODULE</a:t>
            </a:r>
          </a:p>
        </p:txBody>
      </p:sp>
      <p:pic>
        <p:nvPicPr>
          <p:cNvPr id="4" name="Picture 3">
            <a:extLst>
              <a:ext uri="{FF2B5EF4-FFF2-40B4-BE49-F238E27FC236}">
                <a16:creationId xmlns:a16="http://schemas.microsoft.com/office/drawing/2014/main" id="{12C91645-8803-4BD7-9794-BF415486CF8C}"/>
              </a:ext>
            </a:extLst>
          </p:cNvPr>
          <p:cNvPicPr>
            <a:picLocks noChangeAspect="1"/>
          </p:cNvPicPr>
          <p:nvPr/>
        </p:nvPicPr>
        <p:blipFill>
          <a:blip r:embed="rId2"/>
          <a:stretch>
            <a:fillRect/>
          </a:stretch>
        </p:blipFill>
        <p:spPr>
          <a:xfrm>
            <a:off x="8305800" y="1667103"/>
            <a:ext cx="3810000" cy="1761897"/>
          </a:xfrm>
          <a:prstGeom prst="rect">
            <a:avLst/>
          </a:prstGeom>
        </p:spPr>
      </p:pic>
      <p:pic>
        <p:nvPicPr>
          <p:cNvPr id="5" name="Picture 4">
            <a:extLst>
              <a:ext uri="{FF2B5EF4-FFF2-40B4-BE49-F238E27FC236}">
                <a16:creationId xmlns:a16="http://schemas.microsoft.com/office/drawing/2014/main" id="{DA8A40C8-C03E-472E-AAAE-764E58184C4F}"/>
              </a:ext>
            </a:extLst>
          </p:cNvPr>
          <p:cNvPicPr>
            <a:picLocks noChangeAspect="1"/>
          </p:cNvPicPr>
          <p:nvPr/>
        </p:nvPicPr>
        <p:blipFill>
          <a:blip r:embed="rId3"/>
          <a:stretch>
            <a:fillRect/>
          </a:stretch>
        </p:blipFill>
        <p:spPr>
          <a:xfrm>
            <a:off x="8305800" y="3429000"/>
            <a:ext cx="3810000" cy="3352800"/>
          </a:xfrm>
          <a:prstGeom prst="rect">
            <a:avLst/>
          </a:prstGeom>
        </p:spPr>
      </p:pic>
      <p:sp>
        <p:nvSpPr>
          <p:cNvPr id="6" name="Rectangle 5">
            <a:extLst>
              <a:ext uri="{FF2B5EF4-FFF2-40B4-BE49-F238E27FC236}">
                <a16:creationId xmlns:a16="http://schemas.microsoft.com/office/drawing/2014/main" id="{20DF1279-864E-4DE6-8C59-AC863CCBF333}"/>
              </a:ext>
            </a:extLst>
          </p:cNvPr>
          <p:cNvSpPr/>
          <p:nvPr/>
        </p:nvSpPr>
        <p:spPr>
          <a:xfrm>
            <a:off x="381000" y="1905000"/>
            <a:ext cx="7772400" cy="4093428"/>
          </a:xfrm>
          <a:prstGeom prst="rect">
            <a:avLst/>
          </a:prstGeom>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4-Channel Relay interface board, and each one needs 15-20mA Driver Current</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Both controlled by 12V and 5V input Voltage</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Equipped	with	high-current	relay, AC250V 10A; DC30V 10A</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Standard interface that can be controlled directly by microcontroller.</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Opto-isolated inputs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Indication LED’s for Relay output status.</a:t>
            </a:r>
          </a:p>
        </p:txBody>
      </p:sp>
    </p:spTree>
    <p:extLst>
      <p:ext uri="{BB962C8B-B14F-4D97-AF65-F5344CB8AC3E}">
        <p14:creationId xmlns:p14="http://schemas.microsoft.com/office/powerpoint/2010/main" val="71023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2F221C-B9A6-4D49-9C6D-76D1E371036A}"/>
              </a:ext>
            </a:extLst>
          </p:cNvPr>
          <p:cNvSpPr/>
          <p:nvPr/>
        </p:nvSpPr>
        <p:spPr>
          <a:xfrm>
            <a:off x="304800" y="152400"/>
            <a:ext cx="5247399" cy="754694"/>
          </a:xfrm>
          <a:prstGeom prst="rect">
            <a:avLst/>
          </a:prstGeom>
        </p:spPr>
        <p:txBody>
          <a:bodyPr wrap="none">
            <a:spAutoFit/>
          </a:bodyPr>
          <a:lstStyle/>
          <a:p>
            <a:pPr>
              <a:lnSpc>
                <a:spcPct val="150000"/>
              </a:lnSpc>
            </a:pPr>
            <a:r>
              <a:rPr lang="en-US" sz="3200" dirty="0">
                <a:solidFill>
                  <a:schemeClr val="accent6">
                    <a:lumMod val="75000"/>
                  </a:schemeClr>
                </a:solidFill>
                <a:latin typeface="Times New Roman" panose="02020603050405020304" pitchFamily="18" charset="0"/>
                <a:cs typeface="Times New Roman" panose="02020603050405020304" pitchFamily="18" charset="0"/>
              </a:rPr>
              <a:t>System/Software Components</a:t>
            </a:r>
          </a:p>
        </p:txBody>
      </p:sp>
      <p:sp>
        <p:nvSpPr>
          <p:cNvPr id="6" name="Rectangle 5">
            <a:extLst>
              <a:ext uri="{FF2B5EF4-FFF2-40B4-BE49-F238E27FC236}">
                <a16:creationId xmlns:a16="http://schemas.microsoft.com/office/drawing/2014/main" id="{888A1E60-D20C-49DB-BED7-65B58BDC579C}"/>
              </a:ext>
            </a:extLst>
          </p:cNvPr>
          <p:cNvSpPr/>
          <p:nvPr/>
        </p:nvSpPr>
        <p:spPr>
          <a:xfrm>
            <a:off x="1676400" y="1524000"/>
            <a:ext cx="6096000" cy="2677656"/>
          </a:xfrm>
          <a:prstGeom prst="rect">
            <a:avLst/>
          </a:prstGeom>
        </p:spPr>
        <p:txBody>
          <a:bodyPr>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Google assistant application</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Blynk App</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IFTTT Service</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Arduino IDE</a:t>
            </a:r>
          </a:p>
        </p:txBody>
      </p:sp>
    </p:spTree>
    <p:extLst>
      <p:ext uri="{BB962C8B-B14F-4D97-AF65-F5344CB8AC3E}">
        <p14:creationId xmlns:p14="http://schemas.microsoft.com/office/powerpoint/2010/main" val="124509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896</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Palladio Uralic</vt:lpstr>
      <vt:lpstr>Times New Roman</vt:lpstr>
      <vt:lpstr>Wingdings</vt:lpstr>
      <vt:lpstr>Office Theme</vt:lpstr>
      <vt:lpstr>PowerPoint Presentation</vt:lpstr>
      <vt:lpstr>PowerPoint Presentation</vt:lpstr>
      <vt:lpstr>Introduction:</vt:lpstr>
      <vt:lpstr>Benefits of Project:</vt:lpstr>
      <vt:lpstr>Circuit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Chart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Nabih Naguib, Myriam</dc:creator>
  <cp:lastModifiedBy>Saikumar Dandla</cp:lastModifiedBy>
  <cp:revision>15</cp:revision>
  <dcterms:created xsi:type="dcterms:W3CDTF">2020-07-21T20:19:12Z</dcterms:created>
  <dcterms:modified xsi:type="dcterms:W3CDTF">2020-07-22T03:22:00Z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2017-12-18T00:00:00Z</vt:filetime>
  </property>
  <property fmtid="{D5CDD505-2E9C-101B-9397-08002B2CF9AE}" pid="3" name="Creator">
    <vt:lpwstr>Microsoft® PowerPoint® 2016</vt:lpwstr>
  </property>
  <property fmtid="{D5CDD505-2E9C-101B-9397-08002B2CF9AE}" pid="4" name="LastSaved">
    <vt:filetime>2020-07-21T00:00:00Z</vt:filetime>
  </property>
</Properties>
</file>