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57" r:id="rId4"/>
    <p:sldId id="266" r:id="rId5"/>
    <p:sldId id="276" r:id="rId6"/>
    <p:sldId id="258" r:id="rId7"/>
    <p:sldId id="277" r:id="rId8"/>
    <p:sldId id="267" r:id="rId9"/>
    <p:sldId id="262" r:id="rId10"/>
    <p:sldId id="270" r:id="rId11"/>
    <p:sldId id="269" r:id="rId12"/>
    <p:sldId id="268" r:id="rId13"/>
    <p:sldId id="275" r:id="rId14"/>
    <p:sldId id="259" r:id="rId15"/>
    <p:sldId id="271" r:id="rId16"/>
    <p:sldId id="272" r:id="rId17"/>
    <p:sldId id="273" r:id="rId18"/>
    <p:sldId id="278" r:id="rId19"/>
    <p:sldId id="274" r:id="rId20"/>
  </p:sldIdLst>
  <p:sldSz cx="9721850" cy="7597775"/>
  <p:notesSz cx="9144000" cy="6858000"/>
  <p:defaultTextStyle>
    <a:defPPr>
      <a:defRPr lang="en-US"/>
    </a:defPPr>
    <a:lvl1pPr marL="0" algn="l" defTabSz="989655" rtl="0" eaLnBrk="1" latinLnBrk="0" hangingPunct="1">
      <a:defRPr sz="1900" kern="1200">
        <a:solidFill>
          <a:schemeClr val="tx1"/>
        </a:solidFill>
        <a:latin typeface="+mn-lt"/>
        <a:ea typeface="+mn-ea"/>
        <a:cs typeface="+mn-cs"/>
      </a:defRPr>
    </a:lvl1pPr>
    <a:lvl2pPr marL="494828" algn="l" defTabSz="989655" rtl="0" eaLnBrk="1" latinLnBrk="0" hangingPunct="1">
      <a:defRPr sz="1900" kern="1200">
        <a:solidFill>
          <a:schemeClr val="tx1"/>
        </a:solidFill>
        <a:latin typeface="+mn-lt"/>
        <a:ea typeface="+mn-ea"/>
        <a:cs typeface="+mn-cs"/>
      </a:defRPr>
    </a:lvl2pPr>
    <a:lvl3pPr marL="989655" algn="l" defTabSz="989655" rtl="0" eaLnBrk="1" latinLnBrk="0" hangingPunct="1">
      <a:defRPr sz="1900" kern="1200">
        <a:solidFill>
          <a:schemeClr val="tx1"/>
        </a:solidFill>
        <a:latin typeface="+mn-lt"/>
        <a:ea typeface="+mn-ea"/>
        <a:cs typeface="+mn-cs"/>
      </a:defRPr>
    </a:lvl3pPr>
    <a:lvl4pPr marL="1484483" algn="l" defTabSz="989655" rtl="0" eaLnBrk="1" latinLnBrk="0" hangingPunct="1">
      <a:defRPr sz="1900" kern="1200">
        <a:solidFill>
          <a:schemeClr val="tx1"/>
        </a:solidFill>
        <a:latin typeface="+mn-lt"/>
        <a:ea typeface="+mn-ea"/>
        <a:cs typeface="+mn-cs"/>
      </a:defRPr>
    </a:lvl4pPr>
    <a:lvl5pPr marL="1979310" algn="l" defTabSz="989655" rtl="0" eaLnBrk="1" latinLnBrk="0" hangingPunct="1">
      <a:defRPr sz="1900" kern="1200">
        <a:solidFill>
          <a:schemeClr val="tx1"/>
        </a:solidFill>
        <a:latin typeface="+mn-lt"/>
        <a:ea typeface="+mn-ea"/>
        <a:cs typeface="+mn-cs"/>
      </a:defRPr>
    </a:lvl5pPr>
    <a:lvl6pPr marL="2474138" algn="l" defTabSz="989655" rtl="0" eaLnBrk="1" latinLnBrk="0" hangingPunct="1">
      <a:defRPr sz="1900" kern="1200">
        <a:solidFill>
          <a:schemeClr val="tx1"/>
        </a:solidFill>
        <a:latin typeface="+mn-lt"/>
        <a:ea typeface="+mn-ea"/>
        <a:cs typeface="+mn-cs"/>
      </a:defRPr>
    </a:lvl6pPr>
    <a:lvl7pPr marL="2968965" algn="l" defTabSz="989655" rtl="0" eaLnBrk="1" latinLnBrk="0" hangingPunct="1">
      <a:defRPr sz="1900" kern="1200">
        <a:solidFill>
          <a:schemeClr val="tx1"/>
        </a:solidFill>
        <a:latin typeface="+mn-lt"/>
        <a:ea typeface="+mn-ea"/>
        <a:cs typeface="+mn-cs"/>
      </a:defRPr>
    </a:lvl7pPr>
    <a:lvl8pPr marL="3463793" algn="l" defTabSz="989655" rtl="0" eaLnBrk="1" latinLnBrk="0" hangingPunct="1">
      <a:defRPr sz="1900" kern="1200">
        <a:solidFill>
          <a:schemeClr val="tx1"/>
        </a:solidFill>
        <a:latin typeface="+mn-lt"/>
        <a:ea typeface="+mn-ea"/>
        <a:cs typeface="+mn-cs"/>
      </a:defRPr>
    </a:lvl8pPr>
    <a:lvl9pPr marL="3958620" algn="l" defTabSz="98965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93">
          <p15:clr>
            <a:srgbClr val="A4A3A4"/>
          </p15:clr>
        </p15:guide>
        <p15:guide id="2" pos="30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FFFF"/>
    <a:srgbClr val="F43A3A"/>
    <a:srgbClr val="01FFFF"/>
    <a:srgbClr val="00E7E2"/>
    <a:srgbClr val="27C1BD"/>
    <a:srgbClr val="1FC9C5"/>
    <a:srgbClr val="19D9FF"/>
    <a:srgbClr val="0070A2"/>
    <a:srgbClr val="126990"/>
    <a:srgbClr val="0F5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35" autoAdjust="0"/>
  </p:normalViewPr>
  <p:slideViewPr>
    <p:cSldViewPr>
      <p:cViewPr varScale="1">
        <p:scale>
          <a:sx n="45" d="100"/>
          <a:sy n="45" d="100"/>
        </p:scale>
        <p:origin x="1820" y="48"/>
      </p:cViewPr>
      <p:guideLst>
        <p:guide orient="horz" pos="2393"/>
        <p:guide pos="30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D474DC1-BFE4-418F-8548-0C0A9CDC0734}" type="datetimeFigureOut">
              <a:rPr lang="en-US" smtClean="0"/>
              <a:pPr/>
              <a:t>7/22/2020</a:t>
            </a:fld>
            <a:endParaRPr lang="en-US"/>
          </a:p>
        </p:txBody>
      </p:sp>
      <p:sp>
        <p:nvSpPr>
          <p:cNvPr id="4" name="Slide Image Placeholder 3"/>
          <p:cNvSpPr>
            <a:spLocks noGrp="1" noRot="1" noChangeAspect="1"/>
          </p:cNvSpPr>
          <p:nvPr>
            <p:ph type="sldImg" idx="2"/>
          </p:nvPr>
        </p:nvSpPr>
        <p:spPr>
          <a:xfrm>
            <a:off x="2927350" y="514350"/>
            <a:ext cx="32893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B383B42-C3F3-42D5-9AD8-0645E945798A}" type="slidenum">
              <a:rPr lang="en-US" smtClean="0"/>
              <a:pPr/>
              <a:t>‹#›</a:t>
            </a:fld>
            <a:endParaRPr lang="en-US"/>
          </a:p>
        </p:txBody>
      </p:sp>
    </p:spTree>
    <p:extLst>
      <p:ext uri="{BB962C8B-B14F-4D97-AF65-F5344CB8AC3E}">
        <p14:creationId xmlns:p14="http://schemas.microsoft.com/office/powerpoint/2010/main" val="3410980598"/>
      </p:ext>
    </p:extLst>
  </p:cSld>
  <p:clrMap bg1="lt1" tx1="dk1" bg2="lt2" tx2="dk2" accent1="accent1" accent2="accent2" accent3="accent3" accent4="accent4" accent5="accent5" accent6="accent6" hlink="hlink" folHlink="folHlink"/>
  <p:notesStyle>
    <a:lvl1pPr marL="0" algn="l" defTabSz="989655" rtl="0" eaLnBrk="1" latinLnBrk="0" hangingPunct="1">
      <a:defRPr sz="1300" kern="1200">
        <a:solidFill>
          <a:schemeClr val="tx1"/>
        </a:solidFill>
        <a:latin typeface="+mn-lt"/>
        <a:ea typeface="+mn-ea"/>
        <a:cs typeface="+mn-cs"/>
      </a:defRPr>
    </a:lvl1pPr>
    <a:lvl2pPr marL="494828" algn="l" defTabSz="989655" rtl="0" eaLnBrk="1" latinLnBrk="0" hangingPunct="1">
      <a:defRPr sz="1300" kern="1200">
        <a:solidFill>
          <a:schemeClr val="tx1"/>
        </a:solidFill>
        <a:latin typeface="+mn-lt"/>
        <a:ea typeface="+mn-ea"/>
        <a:cs typeface="+mn-cs"/>
      </a:defRPr>
    </a:lvl2pPr>
    <a:lvl3pPr marL="989655" algn="l" defTabSz="989655" rtl="0" eaLnBrk="1" latinLnBrk="0" hangingPunct="1">
      <a:defRPr sz="1300" kern="1200">
        <a:solidFill>
          <a:schemeClr val="tx1"/>
        </a:solidFill>
        <a:latin typeface="+mn-lt"/>
        <a:ea typeface="+mn-ea"/>
        <a:cs typeface="+mn-cs"/>
      </a:defRPr>
    </a:lvl3pPr>
    <a:lvl4pPr marL="1484483" algn="l" defTabSz="989655" rtl="0" eaLnBrk="1" latinLnBrk="0" hangingPunct="1">
      <a:defRPr sz="1300" kern="1200">
        <a:solidFill>
          <a:schemeClr val="tx1"/>
        </a:solidFill>
        <a:latin typeface="+mn-lt"/>
        <a:ea typeface="+mn-ea"/>
        <a:cs typeface="+mn-cs"/>
      </a:defRPr>
    </a:lvl4pPr>
    <a:lvl5pPr marL="1979310" algn="l" defTabSz="989655" rtl="0" eaLnBrk="1" latinLnBrk="0" hangingPunct="1">
      <a:defRPr sz="1300" kern="1200">
        <a:solidFill>
          <a:schemeClr val="tx1"/>
        </a:solidFill>
        <a:latin typeface="+mn-lt"/>
        <a:ea typeface="+mn-ea"/>
        <a:cs typeface="+mn-cs"/>
      </a:defRPr>
    </a:lvl5pPr>
    <a:lvl6pPr marL="2474138" algn="l" defTabSz="989655" rtl="0" eaLnBrk="1" latinLnBrk="0" hangingPunct="1">
      <a:defRPr sz="1300" kern="1200">
        <a:solidFill>
          <a:schemeClr val="tx1"/>
        </a:solidFill>
        <a:latin typeface="+mn-lt"/>
        <a:ea typeface="+mn-ea"/>
        <a:cs typeface="+mn-cs"/>
      </a:defRPr>
    </a:lvl6pPr>
    <a:lvl7pPr marL="2968965" algn="l" defTabSz="989655" rtl="0" eaLnBrk="1" latinLnBrk="0" hangingPunct="1">
      <a:defRPr sz="1300" kern="1200">
        <a:solidFill>
          <a:schemeClr val="tx1"/>
        </a:solidFill>
        <a:latin typeface="+mn-lt"/>
        <a:ea typeface="+mn-ea"/>
        <a:cs typeface="+mn-cs"/>
      </a:defRPr>
    </a:lvl7pPr>
    <a:lvl8pPr marL="3463793" algn="l" defTabSz="989655" rtl="0" eaLnBrk="1" latinLnBrk="0" hangingPunct="1">
      <a:defRPr sz="1300" kern="1200">
        <a:solidFill>
          <a:schemeClr val="tx1"/>
        </a:solidFill>
        <a:latin typeface="+mn-lt"/>
        <a:ea typeface="+mn-ea"/>
        <a:cs typeface="+mn-cs"/>
      </a:defRPr>
    </a:lvl8pPr>
    <a:lvl9pPr marL="3958620" algn="l" defTabSz="98965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514350"/>
            <a:ext cx="32893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83B42-C3F3-42D5-9AD8-0645E945798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514350"/>
            <a:ext cx="32893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83B42-C3F3-42D5-9AD8-0645E945798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514350"/>
            <a:ext cx="32893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83B42-C3F3-42D5-9AD8-0645E945798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514350"/>
            <a:ext cx="32893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383B42-C3F3-42D5-9AD8-0645E945798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83B42-C3F3-42D5-9AD8-0645E945798A}" type="slidenum">
              <a:rPr lang="en-US" smtClean="0"/>
              <a:pPr/>
              <a:t>6</a:t>
            </a:fld>
            <a:endParaRPr lang="en-US"/>
          </a:p>
        </p:txBody>
      </p:sp>
    </p:spTree>
    <p:extLst>
      <p:ext uri="{BB962C8B-B14F-4D97-AF65-F5344CB8AC3E}">
        <p14:creationId xmlns:p14="http://schemas.microsoft.com/office/powerpoint/2010/main" val="2708013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139" y="2448172"/>
            <a:ext cx="8263573" cy="911031"/>
          </a:xfrm>
        </p:spPr>
        <p:txBody>
          <a:bodyPr>
            <a:normAutofit/>
          </a:bodyPr>
          <a:lstStyle>
            <a:lvl1pPr algn="l">
              <a:defRPr sz="5200" b="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Subtitle 2"/>
          <p:cNvSpPr>
            <a:spLocks noGrp="1"/>
          </p:cNvSpPr>
          <p:nvPr>
            <p:ph type="subTitle" idx="1"/>
          </p:nvPr>
        </p:nvSpPr>
        <p:spPr>
          <a:xfrm>
            <a:off x="729139" y="3359202"/>
            <a:ext cx="6805295" cy="759778"/>
          </a:xfrm>
        </p:spPr>
        <p:txBody>
          <a:bodyPr/>
          <a:lstStyle>
            <a:lvl1pPr marL="0" indent="0" algn="l">
              <a:buNone/>
              <a:defRPr>
                <a:solidFill>
                  <a:schemeClr val="bg1">
                    <a:lumMod val="85000"/>
                  </a:schemeClr>
                </a:solidFill>
                <a:effectLst>
                  <a:outerShdw blurRad="50800" dist="38100" dir="5400000" algn="t" rotWithShape="0">
                    <a:prstClr val="black">
                      <a:alpha val="40000"/>
                    </a:prstClr>
                  </a:outerShdw>
                </a:effectLst>
              </a:defRPr>
            </a:lvl1pPr>
            <a:lvl2pPr marL="494828" indent="0" algn="ctr">
              <a:buNone/>
              <a:defRPr>
                <a:solidFill>
                  <a:schemeClr val="tx1">
                    <a:tint val="75000"/>
                  </a:schemeClr>
                </a:solidFill>
              </a:defRPr>
            </a:lvl2pPr>
            <a:lvl3pPr marL="989655" indent="0" algn="ctr">
              <a:buNone/>
              <a:defRPr>
                <a:solidFill>
                  <a:schemeClr val="tx1">
                    <a:tint val="75000"/>
                  </a:schemeClr>
                </a:solidFill>
              </a:defRPr>
            </a:lvl3pPr>
            <a:lvl4pPr marL="1484483" indent="0" algn="ctr">
              <a:buNone/>
              <a:defRPr>
                <a:solidFill>
                  <a:schemeClr val="tx1">
                    <a:tint val="75000"/>
                  </a:schemeClr>
                </a:solidFill>
              </a:defRPr>
            </a:lvl4pPr>
            <a:lvl5pPr marL="1979310" indent="0" algn="ctr">
              <a:buNone/>
              <a:defRPr>
                <a:solidFill>
                  <a:schemeClr val="tx1">
                    <a:tint val="75000"/>
                  </a:schemeClr>
                </a:solidFill>
              </a:defRPr>
            </a:lvl5pPr>
            <a:lvl6pPr marL="2474138" indent="0" algn="ctr">
              <a:buNone/>
              <a:defRPr>
                <a:solidFill>
                  <a:schemeClr val="tx1">
                    <a:tint val="75000"/>
                  </a:schemeClr>
                </a:solidFill>
              </a:defRPr>
            </a:lvl6pPr>
            <a:lvl7pPr marL="2968965" indent="0" algn="ctr">
              <a:buNone/>
              <a:defRPr>
                <a:solidFill>
                  <a:schemeClr val="tx1">
                    <a:tint val="75000"/>
                  </a:schemeClr>
                </a:solidFill>
              </a:defRPr>
            </a:lvl7pPr>
            <a:lvl8pPr marL="3463793" indent="0" algn="ctr">
              <a:buNone/>
              <a:defRPr>
                <a:solidFill>
                  <a:schemeClr val="tx1">
                    <a:tint val="75000"/>
                  </a:schemeClr>
                </a:solidFill>
              </a:defRPr>
            </a:lvl8pPr>
            <a:lvl9pPr marL="39586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0D01C1-04BE-4996-AB3B-C87F51C2A1D7}"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D01C1-04BE-4996-AB3B-C87F51C2A1D7}"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341" y="304264"/>
            <a:ext cx="2187416" cy="648273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6092" y="304264"/>
            <a:ext cx="6400218" cy="64827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D01C1-04BE-4996-AB3B-C87F51C2A1D7}"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D01C1-04BE-4996-AB3B-C87F51C2A1D7}"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7959" y="4882274"/>
            <a:ext cx="8263573" cy="1509003"/>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767959" y="3220262"/>
            <a:ext cx="8263573" cy="1662013"/>
          </a:xfrm>
        </p:spPr>
        <p:txBody>
          <a:bodyPr anchor="b"/>
          <a:lstStyle>
            <a:lvl1pPr marL="0" indent="0">
              <a:buNone/>
              <a:defRPr sz="2200">
                <a:solidFill>
                  <a:schemeClr val="tx1">
                    <a:tint val="75000"/>
                  </a:schemeClr>
                </a:solidFill>
              </a:defRPr>
            </a:lvl1pPr>
            <a:lvl2pPr marL="494828" indent="0">
              <a:buNone/>
              <a:defRPr sz="1900">
                <a:solidFill>
                  <a:schemeClr val="tx1">
                    <a:tint val="75000"/>
                  </a:schemeClr>
                </a:solidFill>
              </a:defRPr>
            </a:lvl2pPr>
            <a:lvl3pPr marL="989655" indent="0">
              <a:buNone/>
              <a:defRPr sz="1700">
                <a:solidFill>
                  <a:schemeClr val="tx1">
                    <a:tint val="75000"/>
                  </a:schemeClr>
                </a:solidFill>
              </a:defRPr>
            </a:lvl3pPr>
            <a:lvl4pPr marL="1484483" indent="0">
              <a:buNone/>
              <a:defRPr sz="1500">
                <a:solidFill>
                  <a:schemeClr val="tx1">
                    <a:tint val="75000"/>
                  </a:schemeClr>
                </a:solidFill>
              </a:defRPr>
            </a:lvl4pPr>
            <a:lvl5pPr marL="1979310" indent="0">
              <a:buNone/>
              <a:defRPr sz="1500">
                <a:solidFill>
                  <a:schemeClr val="tx1">
                    <a:tint val="75000"/>
                  </a:schemeClr>
                </a:solidFill>
              </a:defRPr>
            </a:lvl5pPr>
            <a:lvl6pPr marL="2474138" indent="0">
              <a:buNone/>
              <a:defRPr sz="1500">
                <a:solidFill>
                  <a:schemeClr val="tx1">
                    <a:tint val="75000"/>
                  </a:schemeClr>
                </a:solidFill>
              </a:defRPr>
            </a:lvl6pPr>
            <a:lvl7pPr marL="2968965" indent="0">
              <a:buNone/>
              <a:defRPr sz="1500">
                <a:solidFill>
                  <a:schemeClr val="tx1">
                    <a:tint val="75000"/>
                  </a:schemeClr>
                </a:solidFill>
              </a:defRPr>
            </a:lvl7pPr>
            <a:lvl8pPr marL="3463793" indent="0">
              <a:buNone/>
              <a:defRPr sz="1500">
                <a:solidFill>
                  <a:schemeClr val="tx1">
                    <a:tint val="75000"/>
                  </a:schemeClr>
                </a:solidFill>
              </a:defRPr>
            </a:lvl8pPr>
            <a:lvl9pPr marL="3958620"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6093" y="1772815"/>
            <a:ext cx="4293817" cy="5014180"/>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940" y="1772815"/>
            <a:ext cx="4293817" cy="5014180"/>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D01C1-04BE-4996-AB3B-C87F51C2A1D7}"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6093" y="1700706"/>
            <a:ext cx="4295505" cy="708773"/>
          </a:xfrm>
        </p:spPr>
        <p:txBody>
          <a:bodyPr anchor="b"/>
          <a:lstStyle>
            <a:lvl1pPr marL="0" indent="0">
              <a:buNone/>
              <a:defRPr sz="2600" b="1"/>
            </a:lvl1pPr>
            <a:lvl2pPr marL="494828" indent="0">
              <a:buNone/>
              <a:defRPr sz="2200" b="1"/>
            </a:lvl2pPr>
            <a:lvl3pPr marL="989655" indent="0">
              <a:buNone/>
              <a:defRPr sz="1900" b="1"/>
            </a:lvl3pPr>
            <a:lvl4pPr marL="1484483" indent="0">
              <a:buNone/>
              <a:defRPr sz="1700" b="1"/>
            </a:lvl4pPr>
            <a:lvl5pPr marL="1979310" indent="0">
              <a:buNone/>
              <a:defRPr sz="1700" b="1"/>
            </a:lvl5pPr>
            <a:lvl6pPr marL="2474138" indent="0">
              <a:buNone/>
              <a:defRPr sz="1700" b="1"/>
            </a:lvl6pPr>
            <a:lvl7pPr marL="2968965" indent="0">
              <a:buNone/>
              <a:defRPr sz="1700" b="1"/>
            </a:lvl7pPr>
            <a:lvl8pPr marL="3463793" indent="0">
              <a:buNone/>
              <a:defRPr sz="1700" b="1"/>
            </a:lvl8pPr>
            <a:lvl9pPr marL="3958620" indent="0">
              <a:buNone/>
              <a:defRPr sz="1700" b="1"/>
            </a:lvl9pPr>
          </a:lstStyle>
          <a:p>
            <a:pPr lvl="0"/>
            <a:r>
              <a:rPr lang="en-US"/>
              <a:t>Click to edit Master text styles</a:t>
            </a:r>
          </a:p>
        </p:txBody>
      </p:sp>
      <p:sp>
        <p:nvSpPr>
          <p:cNvPr id="4" name="Content Placeholder 3"/>
          <p:cNvSpPr>
            <a:spLocks noGrp="1"/>
          </p:cNvSpPr>
          <p:nvPr>
            <p:ph sz="half" idx="2"/>
          </p:nvPr>
        </p:nvSpPr>
        <p:spPr>
          <a:xfrm>
            <a:off x="486093" y="2409480"/>
            <a:ext cx="4295505" cy="4377515"/>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38565" y="1700706"/>
            <a:ext cx="4297193" cy="708773"/>
          </a:xfrm>
        </p:spPr>
        <p:txBody>
          <a:bodyPr anchor="b"/>
          <a:lstStyle>
            <a:lvl1pPr marL="0" indent="0">
              <a:buNone/>
              <a:defRPr sz="2600" b="1"/>
            </a:lvl1pPr>
            <a:lvl2pPr marL="494828" indent="0">
              <a:buNone/>
              <a:defRPr sz="2200" b="1"/>
            </a:lvl2pPr>
            <a:lvl3pPr marL="989655" indent="0">
              <a:buNone/>
              <a:defRPr sz="1900" b="1"/>
            </a:lvl3pPr>
            <a:lvl4pPr marL="1484483" indent="0">
              <a:buNone/>
              <a:defRPr sz="1700" b="1"/>
            </a:lvl4pPr>
            <a:lvl5pPr marL="1979310" indent="0">
              <a:buNone/>
              <a:defRPr sz="1700" b="1"/>
            </a:lvl5pPr>
            <a:lvl6pPr marL="2474138" indent="0">
              <a:buNone/>
              <a:defRPr sz="1700" b="1"/>
            </a:lvl6pPr>
            <a:lvl7pPr marL="2968965" indent="0">
              <a:buNone/>
              <a:defRPr sz="1700" b="1"/>
            </a:lvl7pPr>
            <a:lvl8pPr marL="3463793" indent="0">
              <a:buNone/>
              <a:defRPr sz="1700" b="1"/>
            </a:lvl8pPr>
            <a:lvl9pPr marL="3958620"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938565" y="2409480"/>
            <a:ext cx="4297193" cy="4377515"/>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D01C1-04BE-4996-AB3B-C87F51C2A1D7}" type="datetimeFigureOut">
              <a:rPr lang="en-US" smtClean="0"/>
              <a:pPr/>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093" y="304263"/>
            <a:ext cx="8749665" cy="793193"/>
          </a:xfrm>
        </p:spPr>
        <p:txBody>
          <a:bodyPr>
            <a:normAutofit/>
          </a:bodyPr>
          <a:lstStyle>
            <a:lvl1pPr algn="l">
              <a:defRPr sz="430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Date Placeholder 2"/>
          <p:cNvSpPr>
            <a:spLocks noGrp="1"/>
          </p:cNvSpPr>
          <p:nvPr>
            <p:ph type="dt" sz="half" idx="10"/>
          </p:nvPr>
        </p:nvSpPr>
        <p:spPr/>
        <p:txBody>
          <a:bodyPr/>
          <a:lstStyle/>
          <a:p>
            <a:fld id="{B20D01C1-04BE-4996-AB3B-C87F51C2A1D7}" type="datetimeFigureOut">
              <a:rPr lang="en-US" smtClean="0"/>
              <a:pPr/>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pPr/>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093" y="302504"/>
            <a:ext cx="3198422" cy="1287401"/>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800973" y="302505"/>
            <a:ext cx="5434784" cy="6484490"/>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6093" y="1589905"/>
            <a:ext cx="3198422" cy="5197090"/>
          </a:xfrm>
        </p:spPr>
        <p:txBody>
          <a:bodyPr/>
          <a:lstStyle>
            <a:lvl1pPr marL="0" indent="0">
              <a:buNone/>
              <a:defRPr sz="1500"/>
            </a:lvl1pPr>
            <a:lvl2pPr marL="494828" indent="0">
              <a:buNone/>
              <a:defRPr sz="1300"/>
            </a:lvl2pPr>
            <a:lvl3pPr marL="989655" indent="0">
              <a:buNone/>
              <a:defRPr sz="1100"/>
            </a:lvl3pPr>
            <a:lvl4pPr marL="1484483" indent="0">
              <a:buNone/>
              <a:defRPr sz="1000"/>
            </a:lvl4pPr>
            <a:lvl5pPr marL="1979310" indent="0">
              <a:buNone/>
              <a:defRPr sz="1000"/>
            </a:lvl5pPr>
            <a:lvl6pPr marL="2474138" indent="0">
              <a:buNone/>
              <a:defRPr sz="1000"/>
            </a:lvl6pPr>
            <a:lvl7pPr marL="2968965" indent="0">
              <a:buNone/>
              <a:defRPr sz="1000"/>
            </a:lvl7pPr>
            <a:lvl8pPr marL="3463793" indent="0">
              <a:buNone/>
              <a:defRPr sz="1000"/>
            </a:lvl8pPr>
            <a:lvl9pPr marL="395862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551" y="5318443"/>
            <a:ext cx="5833110" cy="627872"/>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05551" y="678875"/>
            <a:ext cx="5833110" cy="4558665"/>
          </a:xfrm>
        </p:spPr>
        <p:txBody>
          <a:bodyPr/>
          <a:lstStyle>
            <a:lvl1pPr marL="0" indent="0">
              <a:buNone/>
              <a:defRPr sz="3500"/>
            </a:lvl1pPr>
            <a:lvl2pPr marL="494828" indent="0">
              <a:buNone/>
              <a:defRPr sz="3000"/>
            </a:lvl2pPr>
            <a:lvl3pPr marL="989655" indent="0">
              <a:buNone/>
              <a:defRPr sz="2600"/>
            </a:lvl3pPr>
            <a:lvl4pPr marL="1484483" indent="0">
              <a:buNone/>
              <a:defRPr sz="2200"/>
            </a:lvl4pPr>
            <a:lvl5pPr marL="1979310" indent="0">
              <a:buNone/>
              <a:defRPr sz="2200"/>
            </a:lvl5pPr>
            <a:lvl6pPr marL="2474138" indent="0">
              <a:buNone/>
              <a:defRPr sz="2200"/>
            </a:lvl6pPr>
            <a:lvl7pPr marL="2968965" indent="0">
              <a:buNone/>
              <a:defRPr sz="2200"/>
            </a:lvl7pPr>
            <a:lvl8pPr marL="3463793" indent="0">
              <a:buNone/>
              <a:defRPr sz="2200"/>
            </a:lvl8pPr>
            <a:lvl9pPr marL="3958620" indent="0">
              <a:buNone/>
              <a:defRPr sz="2200"/>
            </a:lvl9pPr>
          </a:lstStyle>
          <a:p>
            <a:r>
              <a:rPr lang="en-US"/>
              <a:t>Click icon to add picture</a:t>
            </a:r>
          </a:p>
        </p:txBody>
      </p:sp>
      <p:sp>
        <p:nvSpPr>
          <p:cNvPr id="4" name="Text Placeholder 3"/>
          <p:cNvSpPr>
            <a:spLocks noGrp="1"/>
          </p:cNvSpPr>
          <p:nvPr>
            <p:ph type="body" sz="half" idx="2"/>
          </p:nvPr>
        </p:nvSpPr>
        <p:spPr>
          <a:xfrm>
            <a:off x="1905551" y="5946315"/>
            <a:ext cx="5833110" cy="891683"/>
          </a:xfrm>
        </p:spPr>
        <p:txBody>
          <a:bodyPr/>
          <a:lstStyle>
            <a:lvl1pPr marL="0" indent="0">
              <a:buNone/>
              <a:defRPr sz="1500"/>
            </a:lvl1pPr>
            <a:lvl2pPr marL="494828" indent="0">
              <a:buNone/>
              <a:defRPr sz="1300"/>
            </a:lvl2pPr>
            <a:lvl3pPr marL="989655" indent="0">
              <a:buNone/>
              <a:defRPr sz="1100"/>
            </a:lvl3pPr>
            <a:lvl4pPr marL="1484483" indent="0">
              <a:buNone/>
              <a:defRPr sz="1000"/>
            </a:lvl4pPr>
            <a:lvl5pPr marL="1979310" indent="0">
              <a:buNone/>
              <a:defRPr sz="1000"/>
            </a:lvl5pPr>
            <a:lvl6pPr marL="2474138" indent="0">
              <a:buNone/>
              <a:defRPr sz="1000"/>
            </a:lvl6pPr>
            <a:lvl7pPr marL="2968965" indent="0">
              <a:buNone/>
              <a:defRPr sz="1000"/>
            </a:lvl7pPr>
            <a:lvl8pPr marL="3463793" indent="0">
              <a:buNone/>
              <a:defRPr sz="1000"/>
            </a:lvl8pPr>
            <a:lvl9pPr marL="395862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93" y="304263"/>
            <a:ext cx="8749665" cy="1266296"/>
          </a:xfrm>
          <a:prstGeom prst="rect">
            <a:avLst/>
          </a:prstGeom>
        </p:spPr>
        <p:txBody>
          <a:bodyPr vert="horz" lIns="98966" tIns="49483" rIns="98966" bIns="49483" rtlCol="0" anchor="ctr">
            <a:normAutofit/>
          </a:bodyPr>
          <a:lstStyle/>
          <a:p>
            <a:r>
              <a:rPr lang="en-US"/>
              <a:t>Click to edit Master title style</a:t>
            </a:r>
          </a:p>
        </p:txBody>
      </p:sp>
      <p:sp>
        <p:nvSpPr>
          <p:cNvPr id="3" name="Text Placeholder 2"/>
          <p:cNvSpPr>
            <a:spLocks noGrp="1"/>
          </p:cNvSpPr>
          <p:nvPr>
            <p:ph type="body" idx="1"/>
          </p:nvPr>
        </p:nvSpPr>
        <p:spPr>
          <a:xfrm>
            <a:off x="486093" y="1772815"/>
            <a:ext cx="8749665" cy="5014180"/>
          </a:xfrm>
          <a:prstGeom prst="rect">
            <a:avLst/>
          </a:prstGeom>
        </p:spPr>
        <p:txBody>
          <a:bodyPr vert="horz" lIns="98966" tIns="49483" rIns="98966" bIns="4948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6092" y="7042012"/>
            <a:ext cx="2268432" cy="404511"/>
          </a:xfrm>
          <a:prstGeom prst="rect">
            <a:avLst/>
          </a:prstGeom>
        </p:spPr>
        <p:txBody>
          <a:bodyPr vert="horz" lIns="98966" tIns="49483" rIns="98966" bIns="49483" rtlCol="0" anchor="ctr"/>
          <a:lstStyle>
            <a:lvl1pPr algn="l">
              <a:defRPr sz="1300">
                <a:solidFill>
                  <a:schemeClr val="tx1">
                    <a:tint val="75000"/>
                  </a:schemeClr>
                </a:solidFill>
              </a:defRPr>
            </a:lvl1pPr>
          </a:lstStyle>
          <a:p>
            <a:fld id="{B20D01C1-04BE-4996-AB3B-C87F51C2A1D7}" type="datetimeFigureOut">
              <a:rPr lang="en-US" smtClean="0"/>
              <a:pPr/>
              <a:t>7/22/2020</a:t>
            </a:fld>
            <a:endParaRPr lang="en-US"/>
          </a:p>
        </p:txBody>
      </p:sp>
      <p:sp>
        <p:nvSpPr>
          <p:cNvPr id="5" name="Footer Placeholder 4"/>
          <p:cNvSpPr>
            <a:spLocks noGrp="1"/>
          </p:cNvSpPr>
          <p:nvPr>
            <p:ph type="ftr" sz="quarter" idx="3"/>
          </p:nvPr>
        </p:nvSpPr>
        <p:spPr>
          <a:xfrm>
            <a:off x="3321632" y="7042012"/>
            <a:ext cx="3078586" cy="404511"/>
          </a:xfrm>
          <a:prstGeom prst="rect">
            <a:avLst/>
          </a:prstGeom>
        </p:spPr>
        <p:txBody>
          <a:bodyPr vert="horz" lIns="98966" tIns="49483" rIns="98966" bIns="49483"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67326" y="7042012"/>
            <a:ext cx="2268432" cy="404511"/>
          </a:xfrm>
          <a:prstGeom prst="rect">
            <a:avLst/>
          </a:prstGeom>
        </p:spPr>
        <p:txBody>
          <a:bodyPr vert="horz" lIns="98966" tIns="49483" rIns="98966" bIns="49483" rtlCol="0" anchor="ctr"/>
          <a:lstStyle>
            <a:lvl1pPr algn="r">
              <a:defRPr sz="1300">
                <a:solidFill>
                  <a:schemeClr val="tx1">
                    <a:tint val="75000"/>
                  </a:schemeClr>
                </a:solidFill>
              </a:defRPr>
            </a:lvl1pPr>
          </a:lstStyle>
          <a:p>
            <a:fld id="{BC490F8C-3D0D-4DB1-B2BD-1525EA5CE111}" type="slidenum">
              <a:rPr lang="en-US" smtClean="0"/>
              <a:pPr/>
              <a:t>‹#›</a:t>
            </a:fld>
            <a:endParaRPr lang="en-US"/>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55" rtl="0" eaLnBrk="1" latinLnBrk="0" hangingPunct="1">
        <a:spcBef>
          <a:spcPct val="0"/>
        </a:spcBef>
        <a:buNone/>
        <a:defRPr sz="4800" kern="1200">
          <a:solidFill>
            <a:schemeClr val="tx1"/>
          </a:solidFill>
          <a:latin typeface="+mj-lt"/>
          <a:ea typeface="+mj-ea"/>
          <a:cs typeface="+mj-cs"/>
        </a:defRPr>
      </a:lvl1pPr>
    </p:titleStyle>
    <p:bodyStyle>
      <a:lvl1pPr marL="371121" indent="-371121" algn="l" defTabSz="989655"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4095" indent="-309267" algn="l" defTabSz="989655"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37069" indent="-247414" algn="l" defTabSz="989655"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1896"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26724"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21552"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16379"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11207"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06034" indent="-247414" algn="l" defTabSz="98965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89655" rtl="0" eaLnBrk="1" latinLnBrk="0" hangingPunct="1">
        <a:defRPr sz="1900" kern="1200">
          <a:solidFill>
            <a:schemeClr val="tx1"/>
          </a:solidFill>
          <a:latin typeface="+mn-lt"/>
          <a:ea typeface="+mn-ea"/>
          <a:cs typeface="+mn-cs"/>
        </a:defRPr>
      </a:lvl1pPr>
      <a:lvl2pPr marL="494828" algn="l" defTabSz="989655" rtl="0" eaLnBrk="1" latinLnBrk="0" hangingPunct="1">
        <a:defRPr sz="1900" kern="1200">
          <a:solidFill>
            <a:schemeClr val="tx1"/>
          </a:solidFill>
          <a:latin typeface="+mn-lt"/>
          <a:ea typeface="+mn-ea"/>
          <a:cs typeface="+mn-cs"/>
        </a:defRPr>
      </a:lvl2pPr>
      <a:lvl3pPr marL="989655" algn="l" defTabSz="989655" rtl="0" eaLnBrk="1" latinLnBrk="0" hangingPunct="1">
        <a:defRPr sz="1900" kern="1200">
          <a:solidFill>
            <a:schemeClr val="tx1"/>
          </a:solidFill>
          <a:latin typeface="+mn-lt"/>
          <a:ea typeface="+mn-ea"/>
          <a:cs typeface="+mn-cs"/>
        </a:defRPr>
      </a:lvl3pPr>
      <a:lvl4pPr marL="1484483" algn="l" defTabSz="989655" rtl="0" eaLnBrk="1" latinLnBrk="0" hangingPunct="1">
        <a:defRPr sz="1900" kern="1200">
          <a:solidFill>
            <a:schemeClr val="tx1"/>
          </a:solidFill>
          <a:latin typeface="+mn-lt"/>
          <a:ea typeface="+mn-ea"/>
          <a:cs typeface="+mn-cs"/>
        </a:defRPr>
      </a:lvl4pPr>
      <a:lvl5pPr marL="1979310" algn="l" defTabSz="989655" rtl="0" eaLnBrk="1" latinLnBrk="0" hangingPunct="1">
        <a:defRPr sz="1900" kern="1200">
          <a:solidFill>
            <a:schemeClr val="tx1"/>
          </a:solidFill>
          <a:latin typeface="+mn-lt"/>
          <a:ea typeface="+mn-ea"/>
          <a:cs typeface="+mn-cs"/>
        </a:defRPr>
      </a:lvl5pPr>
      <a:lvl6pPr marL="2474138" algn="l" defTabSz="989655" rtl="0" eaLnBrk="1" latinLnBrk="0" hangingPunct="1">
        <a:defRPr sz="1900" kern="1200">
          <a:solidFill>
            <a:schemeClr val="tx1"/>
          </a:solidFill>
          <a:latin typeface="+mn-lt"/>
          <a:ea typeface="+mn-ea"/>
          <a:cs typeface="+mn-cs"/>
        </a:defRPr>
      </a:lvl6pPr>
      <a:lvl7pPr marL="2968965" algn="l" defTabSz="989655" rtl="0" eaLnBrk="1" latinLnBrk="0" hangingPunct="1">
        <a:defRPr sz="1900" kern="1200">
          <a:solidFill>
            <a:schemeClr val="tx1"/>
          </a:solidFill>
          <a:latin typeface="+mn-lt"/>
          <a:ea typeface="+mn-ea"/>
          <a:cs typeface="+mn-cs"/>
        </a:defRPr>
      </a:lvl7pPr>
      <a:lvl8pPr marL="3463793" algn="l" defTabSz="989655" rtl="0" eaLnBrk="1" latinLnBrk="0" hangingPunct="1">
        <a:defRPr sz="1900" kern="1200">
          <a:solidFill>
            <a:schemeClr val="tx1"/>
          </a:solidFill>
          <a:latin typeface="+mn-lt"/>
          <a:ea typeface="+mn-ea"/>
          <a:cs typeface="+mn-cs"/>
        </a:defRPr>
      </a:lvl8pPr>
      <a:lvl9pPr marL="3958620" algn="l" defTabSz="98965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1" y="2095768"/>
            <a:ext cx="9974937" cy="911031"/>
          </a:xfrm>
        </p:spPr>
        <p:txBody>
          <a:bodyPr>
            <a:noAutofit/>
          </a:bodyPr>
          <a:lstStyle/>
          <a:p>
            <a:pPr algn="ctr"/>
            <a:r>
              <a:rPr lang="en-IN" sz="4000" dirty="0"/>
              <a:t>IOT Based Smart ICU Patient Monitoring System</a:t>
            </a:r>
            <a:endParaRPr lang="en-US" sz="4000" dirty="0"/>
          </a:p>
        </p:txBody>
      </p:sp>
      <p:sp>
        <p:nvSpPr>
          <p:cNvPr id="22" name="Freeform 14"/>
          <p:cNvSpPr>
            <a:spLocks/>
          </p:cNvSpPr>
          <p:nvPr/>
        </p:nvSpPr>
        <p:spPr bwMode="auto">
          <a:xfrm>
            <a:off x="0" y="5077317"/>
            <a:ext cx="9721850" cy="2553695"/>
          </a:xfrm>
          <a:custGeom>
            <a:avLst/>
            <a:gdLst>
              <a:gd name="T0" fmla="*/ 0 w 2304"/>
              <a:gd name="T1" fmla="*/ 425 h 818"/>
              <a:gd name="T2" fmla="*/ 612 w 2304"/>
              <a:gd name="T3" fmla="*/ 425 h 818"/>
              <a:gd name="T4" fmla="*/ 618 w 2304"/>
              <a:gd name="T5" fmla="*/ 433 h 818"/>
              <a:gd name="T6" fmla="*/ 628 w 2304"/>
              <a:gd name="T7" fmla="*/ 454 h 818"/>
              <a:gd name="T8" fmla="*/ 649 w 2304"/>
              <a:gd name="T9" fmla="*/ 423 h 818"/>
              <a:gd name="T10" fmla="*/ 670 w 2304"/>
              <a:gd name="T11" fmla="*/ 320 h 818"/>
              <a:gd name="T12" fmla="*/ 694 w 2304"/>
              <a:gd name="T13" fmla="*/ 513 h 818"/>
              <a:gd name="T14" fmla="*/ 713 w 2304"/>
              <a:gd name="T15" fmla="*/ 383 h 818"/>
              <a:gd name="T16" fmla="*/ 732 w 2304"/>
              <a:gd name="T17" fmla="*/ 425 h 818"/>
              <a:gd name="T18" fmla="*/ 1127 w 2304"/>
              <a:gd name="T19" fmla="*/ 425 h 818"/>
              <a:gd name="T20" fmla="*/ 1135 w 2304"/>
              <a:gd name="T21" fmla="*/ 412 h 818"/>
              <a:gd name="T22" fmla="*/ 1152 w 2304"/>
              <a:gd name="T23" fmla="*/ 379 h 818"/>
              <a:gd name="T24" fmla="*/ 1185 w 2304"/>
              <a:gd name="T25" fmla="*/ 429 h 818"/>
              <a:gd name="T26" fmla="*/ 1222 w 2304"/>
              <a:gd name="T27" fmla="*/ 667 h 818"/>
              <a:gd name="T28" fmla="*/ 1257 w 2304"/>
              <a:gd name="T29" fmla="*/ 209 h 818"/>
              <a:gd name="T30" fmla="*/ 1289 w 2304"/>
              <a:gd name="T31" fmla="*/ 492 h 818"/>
              <a:gd name="T32" fmla="*/ 1318 w 2304"/>
              <a:gd name="T33" fmla="*/ 425 h 818"/>
              <a:gd name="T34" fmla="*/ 1795 w 2304"/>
              <a:gd name="T35" fmla="*/ 425 h 818"/>
              <a:gd name="T36" fmla="*/ 1803 w 2304"/>
              <a:gd name="T37" fmla="*/ 413 h 818"/>
              <a:gd name="T38" fmla="*/ 1815 w 2304"/>
              <a:gd name="T39" fmla="*/ 355 h 818"/>
              <a:gd name="T40" fmla="*/ 1859 w 2304"/>
              <a:gd name="T41" fmla="*/ 397 h 818"/>
              <a:gd name="T42" fmla="*/ 1892 w 2304"/>
              <a:gd name="T43" fmla="*/ 1 h 818"/>
              <a:gd name="T44" fmla="*/ 1944 w 2304"/>
              <a:gd name="T45" fmla="*/ 818 h 818"/>
              <a:gd name="T46" fmla="*/ 1974 w 2304"/>
              <a:gd name="T47" fmla="*/ 415 h 818"/>
              <a:gd name="T48" fmla="*/ 2014 w 2304"/>
              <a:gd name="T49" fmla="*/ 482 h 818"/>
              <a:gd name="T50" fmla="*/ 2052 w 2304"/>
              <a:gd name="T51" fmla="*/ 299 h 818"/>
              <a:gd name="T52" fmla="*/ 2078 w 2304"/>
              <a:gd name="T53" fmla="*/ 394 h 818"/>
              <a:gd name="T54" fmla="*/ 2095 w 2304"/>
              <a:gd name="T55" fmla="*/ 415 h 818"/>
              <a:gd name="T56" fmla="*/ 2304 w 2304"/>
              <a:gd name="T57" fmla="*/ 41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4" h="818">
                <a:moveTo>
                  <a:pt x="0" y="425"/>
                </a:moveTo>
                <a:cubicBezTo>
                  <a:pt x="5" y="425"/>
                  <a:pt x="612" y="425"/>
                  <a:pt x="612" y="425"/>
                </a:cubicBezTo>
                <a:cubicBezTo>
                  <a:pt x="616" y="425"/>
                  <a:pt x="617" y="429"/>
                  <a:pt x="618" y="433"/>
                </a:cubicBezTo>
                <a:cubicBezTo>
                  <a:pt x="618" y="436"/>
                  <a:pt x="623" y="455"/>
                  <a:pt x="628" y="454"/>
                </a:cubicBezTo>
                <a:cubicBezTo>
                  <a:pt x="633" y="452"/>
                  <a:pt x="637" y="409"/>
                  <a:pt x="649" y="423"/>
                </a:cubicBezTo>
                <a:cubicBezTo>
                  <a:pt x="660" y="436"/>
                  <a:pt x="662" y="319"/>
                  <a:pt x="670" y="320"/>
                </a:cubicBezTo>
                <a:cubicBezTo>
                  <a:pt x="678" y="320"/>
                  <a:pt x="687" y="514"/>
                  <a:pt x="694" y="513"/>
                </a:cubicBezTo>
                <a:cubicBezTo>
                  <a:pt x="702" y="512"/>
                  <a:pt x="707" y="382"/>
                  <a:pt x="713" y="383"/>
                </a:cubicBezTo>
                <a:cubicBezTo>
                  <a:pt x="719" y="384"/>
                  <a:pt x="726" y="425"/>
                  <a:pt x="732" y="425"/>
                </a:cubicBezTo>
                <a:cubicBezTo>
                  <a:pt x="737" y="425"/>
                  <a:pt x="1127" y="425"/>
                  <a:pt x="1127" y="425"/>
                </a:cubicBezTo>
                <a:cubicBezTo>
                  <a:pt x="1132" y="424"/>
                  <a:pt x="1134" y="418"/>
                  <a:pt x="1135" y="412"/>
                </a:cubicBezTo>
                <a:cubicBezTo>
                  <a:pt x="1136" y="407"/>
                  <a:pt x="1143" y="376"/>
                  <a:pt x="1152" y="379"/>
                </a:cubicBezTo>
                <a:cubicBezTo>
                  <a:pt x="1160" y="381"/>
                  <a:pt x="1167" y="450"/>
                  <a:pt x="1185" y="429"/>
                </a:cubicBezTo>
                <a:cubicBezTo>
                  <a:pt x="1204" y="407"/>
                  <a:pt x="1209" y="667"/>
                  <a:pt x="1222" y="667"/>
                </a:cubicBezTo>
                <a:cubicBezTo>
                  <a:pt x="1234" y="667"/>
                  <a:pt x="1244" y="207"/>
                  <a:pt x="1257" y="209"/>
                </a:cubicBezTo>
                <a:cubicBezTo>
                  <a:pt x="1269" y="211"/>
                  <a:pt x="1279" y="494"/>
                  <a:pt x="1289" y="492"/>
                </a:cubicBezTo>
                <a:cubicBezTo>
                  <a:pt x="1299" y="490"/>
                  <a:pt x="1310" y="425"/>
                  <a:pt x="1318" y="425"/>
                </a:cubicBezTo>
                <a:cubicBezTo>
                  <a:pt x="1327" y="425"/>
                  <a:pt x="1696" y="425"/>
                  <a:pt x="1795" y="425"/>
                </a:cubicBezTo>
                <a:cubicBezTo>
                  <a:pt x="1800" y="424"/>
                  <a:pt x="1801" y="420"/>
                  <a:pt x="1803" y="413"/>
                </a:cubicBezTo>
                <a:cubicBezTo>
                  <a:pt x="1804" y="407"/>
                  <a:pt x="1806" y="357"/>
                  <a:pt x="1815" y="355"/>
                </a:cubicBezTo>
                <a:cubicBezTo>
                  <a:pt x="1825" y="352"/>
                  <a:pt x="1846" y="456"/>
                  <a:pt x="1859" y="397"/>
                </a:cubicBezTo>
                <a:cubicBezTo>
                  <a:pt x="1872" y="338"/>
                  <a:pt x="1877" y="0"/>
                  <a:pt x="1892" y="1"/>
                </a:cubicBezTo>
                <a:cubicBezTo>
                  <a:pt x="1908" y="2"/>
                  <a:pt x="1929" y="818"/>
                  <a:pt x="1944" y="818"/>
                </a:cubicBezTo>
                <a:cubicBezTo>
                  <a:pt x="1958" y="818"/>
                  <a:pt x="1963" y="471"/>
                  <a:pt x="1974" y="415"/>
                </a:cubicBezTo>
                <a:cubicBezTo>
                  <a:pt x="1986" y="359"/>
                  <a:pt x="2002" y="501"/>
                  <a:pt x="2014" y="482"/>
                </a:cubicBezTo>
                <a:cubicBezTo>
                  <a:pt x="2027" y="463"/>
                  <a:pt x="2041" y="313"/>
                  <a:pt x="2052" y="299"/>
                </a:cubicBezTo>
                <a:cubicBezTo>
                  <a:pt x="2062" y="284"/>
                  <a:pt x="2074" y="383"/>
                  <a:pt x="2078" y="394"/>
                </a:cubicBezTo>
                <a:cubicBezTo>
                  <a:pt x="2082" y="406"/>
                  <a:pt x="2087" y="414"/>
                  <a:pt x="2095" y="415"/>
                </a:cubicBezTo>
                <a:cubicBezTo>
                  <a:pt x="2304" y="415"/>
                  <a:pt x="2304" y="415"/>
                  <a:pt x="2304" y="415"/>
                </a:cubicBezTo>
              </a:path>
            </a:pathLst>
          </a:custGeom>
          <a:ln w="38100" cap="rnd">
            <a:gradFill flip="none" rotWithShape="1">
              <a:gsLst>
                <a:gs pos="0">
                  <a:srgbClr val="69FFFF"/>
                </a:gs>
                <a:gs pos="100000">
                  <a:srgbClr val="27C1BD"/>
                </a:gs>
              </a:gsLst>
              <a:lin ang="0" scaled="1"/>
              <a:tileRect/>
            </a:gradFill>
            <a:headEnd type="oval" w="med" len="med"/>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41C52DCD-CA9B-468B-BAC9-A7BF10068DF7}"/>
              </a:ext>
            </a:extLst>
          </p:cNvPr>
          <p:cNvSpPr txBox="1"/>
          <p:nvPr/>
        </p:nvSpPr>
        <p:spPr>
          <a:xfrm>
            <a:off x="406365" y="3798887"/>
            <a:ext cx="9568572" cy="1615827"/>
          </a:xfrm>
          <a:prstGeom prst="rect">
            <a:avLst/>
          </a:prstGeom>
          <a:noFill/>
        </p:spPr>
        <p:txBody>
          <a:bodyPr wrap="square" rtlCol="0">
            <a:spAutoFit/>
          </a:bodyPr>
          <a:lstStyle/>
          <a:p>
            <a:pPr algn="ctr"/>
            <a:r>
              <a:rPr lang="en-US" sz="3200" b="1" dirty="0" err="1">
                <a:solidFill>
                  <a:schemeClr val="bg1"/>
                </a:solidFill>
              </a:rPr>
              <a:t>Dandla</a:t>
            </a:r>
            <a:r>
              <a:rPr lang="en-US" sz="3200" b="1" dirty="0"/>
              <a:t> </a:t>
            </a:r>
            <a:r>
              <a:rPr lang="en-US" sz="3200" b="1" dirty="0" err="1">
                <a:solidFill>
                  <a:schemeClr val="bg1"/>
                </a:solidFill>
              </a:rPr>
              <a:t>Saikumar</a:t>
            </a:r>
            <a:endParaRPr lang="en-US" sz="3200" b="1" dirty="0">
              <a:solidFill>
                <a:schemeClr val="bg1"/>
              </a:solidFill>
            </a:endParaRPr>
          </a:p>
          <a:p>
            <a:pPr algn="ctr"/>
            <a:r>
              <a:rPr lang="en-US" sz="2400" b="1" dirty="0">
                <a:solidFill>
                  <a:srgbClr val="FFC000"/>
                </a:solidFill>
              </a:rPr>
              <a:t>IBM Certified DS&amp;AI Professional, Software Engineer</a:t>
            </a:r>
          </a:p>
          <a:p>
            <a:pPr algn="ctr"/>
            <a:r>
              <a:rPr lang="en-US" sz="2400" b="1" dirty="0">
                <a:solidFill>
                  <a:srgbClr val="FFFF00"/>
                </a:solidFill>
              </a:rPr>
              <a:t>Infor India</a:t>
            </a:r>
          </a:p>
          <a:p>
            <a:pPr algn="ctr"/>
            <a:endParaRPr lang="en-US" dirty="0">
              <a:solidFill>
                <a:schemeClr val="bg1"/>
              </a:solidFill>
            </a:endParaRPr>
          </a:p>
        </p:txBody>
      </p:sp>
    </p:spTree>
    <p:extLst>
      <p:ext uri="{BB962C8B-B14F-4D97-AF65-F5344CB8AC3E}">
        <p14:creationId xmlns:p14="http://schemas.microsoft.com/office/powerpoint/2010/main" val="358968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217455" y="6513531"/>
            <a:ext cx="9981099" cy="1084244"/>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12" name="Rectangle 11"/>
          <p:cNvSpPr/>
          <p:nvPr/>
        </p:nvSpPr>
        <p:spPr>
          <a:xfrm>
            <a:off x="308623" y="324040"/>
            <a:ext cx="4675447" cy="861774"/>
          </a:xfrm>
          <a:prstGeom prst="rect">
            <a:avLst/>
          </a:prstGeom>
        </p:spPr>
        <p:txBody>
          <a:bodyPr wrap="none">
            <a:spAutoFit/>
          </a:bodyPr>
          <a:lstStyle/>
          <a:p>
            <a:pPr marL="342900" indent="-342900"/>
            <a:r>
              <a:rPr lang="en-US" sz="3200" dirty="0">
                <a:solidFill>
                  <a:schemeClr val="accent3">
                    <a:lumMod val="40000"/>
                    <a:lumOff val="60000"/>
                  </a:schemeClr>
                </a:solidFill>
                <a:latin typeface="Times New Roman" panose="02020603050405020304" pitchFamily="18" charset="0"/>
                <a:cs typeface="Times New Roman" panose="02020603050405020304" pitchFamily="18" charset="0"/>
              </a:rPr>
              <a:t>LM35 Temperature Sensor</a:t>
            </a:r>
            <a:r>
              <a:rPr lang="en-US" sz="2400" dirty="0">
                <a:solidFill>
                  <a:schemeClr val="accent3">
                    <a:lumMod val="40000"/>
                    <a:lumOff val="60000"/>
                  </a:schemeClr>
                </a:solidFill>
              </a:rPr>
              <a:t>:</a:t>
            </a:r>
            <a:endParaRPr lang="en-US" sz="2400" b="1" dirty="0">
              <a:solidFill>
                <a:schemeClr val="accent3">
                  <a:lumMod val="40000"/>
                  <a:lumOff val="60000"/>
                </a:schemeClr>
              </a:solidFill>
            </a:endParaRPr>
          </a:p>
          <a:p>
            <a:pPr marL="342900" indent="-342900"/>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7106" name="Picture 2" descr="https://circuitdigest.com/sites/default/files/inlineimages/lm35-temperature-sensor.png"/>
          <p:cNvPicPr>
            <a:picLocks noChangeAspect="1" noChangeArrowheads="1"/>
          </p:cNvPicPr>
          <p:nvPr/>
        </p:nvPicPr>
        <p:blipFill>
          <a:blip r:embed="rId2"/>
          <a:srcRect/>
          <a:stretch>
            <a:fillRect/>
          </a:stretch>
        </p:blipFill>
        <p:spPr bwMode="auto">
          <a:xfrm>
            <a:off x="1503339" y="4678999"/>
            <a:ext cx="2214578" cy="2061571"/>
          </a:xfrm>
          <a:prstGeom prst="rect">
            <a:avLst/>
          </a:prstGeom>
          <a:noFill/>
        </p:spPr>
      </p:pic>
      <p:pic>
        <p:nvPicPr>
          <p:cNvPr id="47108" name="Picture 4" descr="https://circuitdigest.com/sites/default/files/inlineimages/LM35.jpg"/>
          <p:cNvPicPr>
            <a:picLocks noChangeAspect="1" noChangeArrowheads="1"/>
          </p:cNvPicPr>
          <p:nvPr/>
        </p:nvPicPr>
        <p:blipFill>
          <a:blip r:embed="rId3"/>
          <a:srcRect/>
          <a:stretch>
            <a:fillRect/>
          </a:stretch>
        </p:blipFill>
        <p:spPr bwMode="auto">
          <a:xfrm>
            <a:off x="5208004" y="4678999"/>
            <a:ext cx="2143140" cy="1943101"/>
          </a:xfrm>
          <a:prstGeom prst="rect">
            <a:avLst/>
          </a:prstGeom>
          <a:noFill/>
        </p:spPr>
      </p:pic>
      <p:sp>
        <p:nvSpPr>
          <p:cNvPr id="8" name="Rectangle 7"/>
          <p:cNvSpPr/>
          <p:nvPr/>
        </p:nvSpPr>
        <p:spPr>
          <a:xfrm>
            <a:off x="347079" y="1204464"/>
            <a:ext cx="9721850" cy="3631763"/>
          </a:xfrm>
          <a:prstGeom prst="rect">
            <a:avLst/>
          </a:prstGeom>
        </p:spPr>
        <p:txBody>
          <a:bodyPr wrap="square">
            <a:spAutoFit/>
          </a:bodyPr>
          <a:lstStyle/>
          <a:p>
            <a:pPr>
              <a:buFont typeface="Wingdings" pitchFamily="2" charset="2"/>
              <a:buChar char="Ø"/>
            </a:pPr>
            <a:r>
              <a:rPr lang="en-US" sz="2400" b="1" dirty="0">
                <a:solidFill>
                  <a:schemeClr val="bg1"/>
                </a:solidFill>
              </a:rPr>
              <a:t>LM35</a:t>
            </a:r>
            <a:r>
              <a:rPr lang="en-US" sz="2400" dirty="0">
                <a:solidFill>
                  <a:schemeClr val="bg1"/>
                </a:solidFill>
              </a:rPr>
              <a:t> is a analog linear temperature sensor. Its output is proportional to the temperature (in degree Celsius).</a:t>
            </a:r>
          </a:p>
          <a:p>
            <a:endParaRPr lang="en-US" sz="2400" dirty="0">
              <a:solidFill>
                <a:schemeClr val="bg1"/>
              </a:solidFill>
            </a:endParaRPr>
          </a:p>
          <a:p>
            <a:pPr>
              <a:buFont typeface="Wingdings" pitchFamily="2" charset="2"/>
              <a:buChar char="Ø"/>
            </a:pPr>
            <a:r>
              <a:rPr lang="en-US" sz="2400" dirty="0">
                <a:solidFill>
                  <a:schemeClr val="bg1"/>
                </a:solidFill>
              </a:rPr>
              <a:t>The operating temperature range is from -55°C to 150°C.</a:t>
            </a:r>
          </a:p>
          <a:p>
            <a:endParaRPr lang="en-US" sz="2400" dirty="0">
              <a:solidFill>
                <a:schemeClr val="bg1"/>
              </a:solidFill>
            </a:endParaRPr>
          </a:p>
          <a:p>
            <a:pPr>
              <a:buFont typeface="Wingdings" pitchFamily="2" charset="2"/>
              <a:buChar char="Ø"/>
            </a:pPr>
            <a:r>
              <a:rPr lang="en-US" sz="2400" dirty="0">
                <a:solidFill>
                  <a:schemeClr val="bg1"/>
                </a:solidFill>
              </a:rPr>
              <a:t>The output voltage varies by 10mV in response to every </a:t>
            </a:r>
            <a:r>
              <a:rPr lang="en-US" sz="2400" baseline="30000" dirty="0" err="1">
                <a:solidFill>
                  <a:schemeClr val="bg1"/>
                </a:solidFill>
              </a:rPr>
              <a:t>o</a:t>
            </a:r>
            <a:r>
              <a:rPr lang="en-US" sz="2400" dirty="0" err="1">
                <a:solidFill>
                  <a:schemeClr val="bg1"/>
                </a:solidFill>
              </a:rPr>
              <a:t>C</a:t>
            </a:r>
            <a:r>
              <a:rPr lang="en-US" sz="2400" dirty="0">
                <a:solidFill>
                  <a:schemeClr val="bg1"/>
                </a:solidFill>
              </a:rPr>
              <a:t> rise or fall in temperature. It can be operated from a 5V as well as 3.3 V supply and the stand by current is less than 60uA. </a:t>
            </a:r>
          </a:p>
          <a:p>
            <a:br>
              <a:rPr lang="en-US" dirty="0"/>
            </a:br>
            <a:endParaRPr lang="en-US" dirty="0"/>
          </a:p>
        </p:txBody>
      </p:sp>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217455" y="6513531"/>
            <a:ext cx="9981099" cy="1084244"/>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12" name="Rectangle 11"/>
          <p:cNvSpPr/>
          <p:nvPr/>
        </p:nvSpPr>
        <p:spPr>
          <a:xfrm>
            <a:off x="360331" y="250723"/>
            <a:ext cx="3234988" cy="861774"/>
          </a:xfrm>
          <a:prstGeom prst="rect">
            <a:avLst/>
          </a:prstGeom>
        </p:spPr>
        <p:txBody>
          <a:bodyPr wrap="none">
            <a:spAutoFit/>
          </a:bodyPr>
          <a:lstStyle/>
          <a:p>
            <a:pPr marL="342900" indent="-342900"/>
            <a:r>
              <a:rPr lang="en-US" sz="3200" dirty="0">
                <a:solidFill>
                  <a:schemeClr val="accent3">
                    <a:lumMod val="40000"/>
                    <a:lumOff val="60000"/>
                  </a:schemeClr>
                </a:solidFill>
                <a:latin typeface="Times New Roman" panose="02020603050405020304" pitchFamily="18" charset="0"/>
                <a:cs typeface="Times New Roman" panose="02020603050405020304" pitchFamily="18" charset="0"/>
              </a:rPr>
              <a:t>Pulse Rate Sensor</a:t>
            </a:r>
            <a:r>
              <a:rPr lang="en-US" sz="2800" dirty="0">
                <a:solidFill>
                  <a:schemeClr val="bg1"/>
                </a:solidFill>
              </a:rPr>
              <a:t>:</a:t>
            </a:r>
            <a:endParaRPr lang="en-US" sz="2800" b="1" dirty="0">
              <a:solidFill>
                <a:schemeClr val="bg1"/>
              </a:solidFill>
            </a:endParaRPr>
          </a:p>
          <a:p>
            <a:pPr marL="342900" indent="-342900"/>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6082" name="Picture 2" descr="Pulse Rate Sensor"/>
          <p:cNvPicPr>
            <a:picLocks noChangeAspect="1" noChangeArrowheads="1"/>
          </p:cNvPicPr>
          <p:nvPr/>
        </p:nvPicPr>
        <p:blipFill>
          <a:blip r:embed="rId2"/>
          <a:srcRect/>
          <a:stretch>
            <a:fillRect/>
          </a:stretch>
        </p:blipFill>
        <p:spPr bwMode="auto">
          <a:xfrm>
            <a:off x="1770098" y="4301758"/>
            <a:ext cx="2571768" cy="2666992"/>
          </a:xfrm>
          <a:prstGeom prst="rect">
            <a:avLst/>
          </a:prstGeom>
          <a:noFill/>
        </p:spPr>
      </p:pic>
      <p:pic>
        <p:nvPicPr>
          <p:cNvPr id="46084" name="Picture 4" descr="https://circuitdigest.com/sites/default/files/inlineimages/pulse_sensor.jpg"/>
          <p:cNvPicPr>
            <a:picLocks noChangeAspect="1" noChangeArrowheads="1"/>
          </p:cNvPicPr>
          <p:nvPr/>
        </p:nvPicPr>
        <p:blipFill>
          <a:blip r:embed="rId3"/>
          <a:srcRect/>
          <a:stretch>
            <a:fillRect/>
          </a:stretch>
        </p:blipFill>
        <p:spPr bwMode="auto">
          <a:xfrm>
            <a:off x="5208004" y="4427560"/>
            <a:ext cx="2536029" cy="2500330"/>
          </a:xfrm>
          <a:prstGeom prst="rect">
            <a:avLst/>
          </a:prstGeom>
          <a:noFill/>
        </p:spPr>
      </p:pic>
      <p:sp>
        <p:nvSpPr>
          <p:cNvPr id="7" name="Rectangle 6"/>
          <p:cNvSpPr/>
          <p:nvPr/>
        </p:nvSpPr>
        <p:spPr>
          <a:xfrm>
            <a:off x="188929" y="993364"/>
            <a:ext cx="9280507" cy="3770263"/>
          </a:xfrm>
          <a:prstGeom prst="rect">
            <a:avLst/>
          </a:prstGeom>
        </p:spPr>
        <p:txBody>
          <a:bodyPr wrap="square">
            <a:spAutoFit/>
          </a:bodyPr>
          <a:lstStyle/>
          <a:p>
            <a:pPr algn="just">
              <a:buFont typeface="Wingdings" pitchFamily="2" charset="2"/>
              <a:buChar char="Ø"/>
            </a:pPr>
            <a:r>
              <a:rPr lang="en-US" sz="2400" dirty="0">
                <a:solidFill>
                  <a:schemeClr val="bg1"/>
                </a:solidFill>
              </a:rPr>
              <a:t>Pulse Sensor is a well-designed plug-and-play heart-rate sensor for Arduino.</a:t>
            </a:r>
          </a:p>
          <a:p>
            <a:pPr>
              <a:buFont typeface="Wingdings" pitchFamily="2" charset="2"/>
              <a:buChar char="Ø"/>
            </a:pPr>
            <a:r>
              <a:rPr lang="en-US" sz="2400" dirty="0">
                <a:solidFill>
                  <a:schemeClr val="bg1"/>
                </a:solidFill>
              </a:rPr>
              <a:t>    Biometric Pulse Rate or Heart Rate detecting sensor</a:t>
            </a:r>
          </a:p>
          <a:p>
            <a:endParaRPr lang="en-US" sz="1050" dirty="0">
              <a:solidFill>
                <a:schemeClr val="bg1"/>
              </a:solidFill>
            </a:endParaRPr>
          </a:p>
          <a:p>
            <a:pPr>
              <a:buFont typeface="Wingdings" pitchFamily="2" charset="2"/>
              <a:buChar char="Ø"/>
            </a:pPr>
            <a:r>
              <a:rPr lang="en-US" sz="2400" dirty="0">
                <a:solidFill>
                  <a:schemeClr val="bg1"/>
                </a:solidFill>
              </a:rPr>
              <a:t>    Plug and Play type sensor</a:t>
            </a:r>
          </a:p>
          <a:p>
            <a:endParaRPr lang="en-US" sz="1050" dirty="0">
              <a:solidFill>
                <a:schemeClr val="bg1"/>
              </a:solidFill>
            </a:endParaRPr>
          </a:p>
          <a:p>
            <a:pPr>
              <a:buFont typeface="Wingdings" pitchFamily="2" charset="2"/>
              <a:buChar char="Ø"/>
            </a:pPr>
            <a:r>
              <a:rPr lang="en-US" sz="2400" dirty="0">
                <a:solidFill>
                  <a:schemeClr val="bg1"/>
                </a:solidFill>
              </a:rPr>
              <a:t>    Operating Voltage: +5V or +3.3V</a:t>
            </a:r>
          </a:p>
          <a:p>
            <a:pPr>
              <a:buFont typeface="Wingdings" pitchFamily="2" charset="2"/>
              <a:buChar char="Ø"/>
            </a:pPr>
            <a:endParaRPr lang="en-US" sz="1200" dirty="0">
              <a:solidFill>
                <a:schemeClr val="bg1"/>
              </a:solidFill>
            </a:endParaRPr>
          </a:p>
          <a:p>
            <a:pPr>
              <a:buFont typeface="Wingdings" pitchFamily="2" charset="2"/>
              <a:buChar char="Ø"/>
            </a:pPr>
            <a:r>
              <a:rPr lang="en-US" sz="2400" dirty="0">
                <a:solidFill>
                  <a:schemeClr val="bg1"/>
                </a:solidFill>
              </a:rPr>
              <a:t>    Current Consumption: 4mA</a:t>
            </a:r>
          </a:p>
          <a:p>
            <a:pPr>
              <a:buFont typeface="Wingdings" pitchFamily="2" charset="2"/>
              <a:buChar char="Ø"/>
            </a:pPr>
            <a:endParaRPr lang="en-US" sz="1050" dirty="0">
              <a:solidFill>
                <a:schemeClr val="bg1"/>
              </a:solidFill>
            </a:endParaRPr>
          </a:p>
          <a:p>
            <a:pPr>
              <a:buFont typeface="Wingdings" pitchFamily="2" charset="2"/>
              <a:buChar char="Ø"/>
            </a:pPr>
            <a:r>
              <a:rPr lang="en-US" sz="2400" dirty="0">
                <a:solidFill>
                  <a:schemeClr val="bg1"/>
                </a:solidFill>
              </a:rPr>
              <a:t>    Inbuilt Amplification and Noise cancellation circuit.</a:t>
            </a:r>
          </a:p>
          <a:p>
            <a:r>
              <a:rPr lang="en-US" sz="2400" dirty="0">
                <a:solidFill>
                  <a:schemeClr val="bg1"/>
                </a:solidFill>
              </a:rPr>
              <a:t> </a:t>
            </a:r>
          </a:p>
        </p:txBody>
      </p:sp>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217455" y="6513531"/>
            <a:ext cx="9981099" cy="1084244"/>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12" name="Rectangle 11"/>
          <p:cNvSpPr/>
          <p:nvPr/>
        </p:nvSpPr>
        <p:spPr>
          <a:xfrm>
            <a:off x="417589" y="314802"/>
            <a:ext cx="2728824" cy="861774"/>
          </a:xfrm>
          <a:prstGeom prst="rect">
            <a:avLst/>
          </a:prstGeom>
        </p:spPr>
        <p:txBody>
          <a:bodyPr wrap="none">
            <a:spAutoFit/>
          </a:bodyPr>
          <a:lstStyle/>
          <a:p>
            <a:pPr marL="342900" indent="-342900"/>
            <a:r>
              <a:rPr lang="en-US" sz="3200" dirty="0">
                <a:solidFill>
                  <a:schemeClr val="accent3">
                    <a:lumMod val="40000"/>
                    <a:lumOff val="60000"/>
                  </a:schemeClr>
                </a:solidFill>
                <a:latin typeface="Times New Roman" panose="02020603050405020304" pitchFamily="18" charset="0"/>
                <a:cs typeface="Times New Roman" panose="02020603050405020304" pitchFamily="18" charset="0"/>
              </a:rPr>
              <a:t>ESP8266 </a:t>
            </a:r>
            <a:r>
              <a:rPr lang="en-US" sz="3200" dirty="0" err="1">
                <a:solidFill>
                  <a:schemeClr val="accent3">
                    <a:lumMod val="40000"/>
                    <a:lumOff val="60000"/>
                  </a:schemeClr>
                </a:solidFill>
                <a:latin typeface="Times New Roman" panose="02020603050405020304" pitchFamily="18" charset="0"/>
                <a:cs typeface="Times New Roman" panose="02020603050405020304" pitchFamily="18" charset="0"/>
              </a:rPr>
              <a:t>WiFi</a:t>
            </a:r>
            <a:r>
              <a:rPr lang="en-US" sz="2800" dirty="0">
                <a:solidFill>
                  <a:schemeClr val="bg1"/>
                </a:solidFill>
              </a:rPr>
              <a:t>:</a:t>
            </a:r>
            <a:endParaRPr lang="en-US" sz="2800" b="1" dirty="0">
              <a:solidFill>
                <a:schemeClr val="bg1"/>
              </a:solidFill>
            </a:endParaRPr>
          </a:p>
          <a:p>
            <a:pPr marL="342900" indent="-342900"/>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5058" name="Picture 2" descr="https://circuitdigest.com/sites/default/files/inlineimages/ESP8266-wifi-module.jpg"/>
          <p:cNvPicPr>
            <a:picLocks noChangeAspect="1" noChangeArrowheads="1"/>
          </p:cNvPicPr>
          <p:nvPr/>
        </p:nvPicPr>
        <p:blipFill>
          <a:blip r:embed="rId2"/>
          <a:srcRect/>
          <a:stretch>
            <a:fillRect/>
          </a:stretch>
        </p:blipFill>
        <p:spPr bwMode="auto">
          <a:xfrm>
            <a:off x="3576751" y="4344699"/>
            <a:ext cx="3000396" cy="2804718"/>
          </a:xfrm>
          <a:prstGeom prst="rect">
            <a:avLst/>
          </a:prstGeom>
          <a:noFill/>
        </p:spPr>
      </p:pic>
      <p:sp>
        <p:nvSpPr>
          <p:cNvPr id="7" name="Rectangle 6"/>
          <p:cNvSpPr/>
          <p:nvPr/>
        </p:nvSpPr>
        <p:spPr>
          <a:xfrm>
            <a:off x="612453" y="1176576"/>
            <a:ext cx="8928992" cy="3708708"/>
          </a:xfrm>
          <a:prstGeom prst="rect">
            <a:avLst/>
          </a:prstGeom>
        </p:spPr>
        <p:txBody>
          <a:bodyPr wrap="square">
            <a:spAutoFit/>
          </a:bodyPr>
          <a:lstStyle/>
          <a:p>
            <a:pPr>
              <a:buFont typeface="Wingdings" pitchFamily="2" charset="2"/>
              <a:buChar char="Ø"/>
            </a:pPr>
            <a:r>
              <a:rPr lang="en-US" sz="2400" dirty="0">
                <a:solidFill>
                  <a:schemeClr val="bg1"/>
                </a:solidFill>
              </a:rPr>
              <a:t>A cost-effective and highly integrated Wi-Fi MCU for IoT applications</a:t>
            </a:r>
          </a:p>
          <a:p>
            <a:endParaRPr lang="en-US" sz="2400" dirty="0">
              <a:solidFill>
                <a:schemeClr val="bg1"/>
              </a:solidFill>
            </a:endParaRPr>
          </a:p>
          <a:p>
            <a:pPr>
              <a:buFont typeface="Wingdings" pitchFamily="2" charset="2"/>
              <a:buChar char="Ø"/>
            </a:pPr>
            <a:r>
              <a:rPr lang="en-US" sz="2400" dirty="0">
                <a:solidFill>
                  <a:schemeClr val="bg1"/>
                </a:solidFill>
              </a:rPr>
              <a:t>This microcontroller has the ability to perform WIFI related activities hence </a:t>
            </a:r>
            <a:r>
              <a:rPr lang="en-US" sz="2400" b="1" dirty="0">
                <a:solidFill>
                  <a:schemeClr val="bg1"/>
                </a:solidFill>
              </a:rPr>
              <a:t>it is widely used as a WIFI module</a:t>
            </a:r>
            <a:r>
              <a:rPr lang="en-US" sz="2400" dirty="0">
                <a:solidFill>
                  <a:schemeClr val="bg1"/>
                </a:solidFill>
              </a:rPr>
              <a:t>.</a:t>
            </a:r>
          </a:p>
          <a:p>
            <a:pPr>
              <a:buFont typeface="Wingdings" pitchFamily="2" charset="2"/>
              <a:buChar char="Ø"/>
            </a:pPr>
            <a:endParaRPr lang="en-US" sz="2400" dirty="0">
              <a:solidFill>
                <a:schemeClr val="bg1"/>
              </a:solidFill>
            </a:endParaRPr>
          </a:p>
          <a:p>
            <a:pPr>
              <a:buFont typeface="Wingdings" pitchFamily="2" charset="2"/>
              <a:buChar char="Ø"/>
            </a:pPr>
            <a:r>
              <a:rPr lang="en-US" sz="2400" dirty="0">
                <a:solidFill>
                  <a:schemeClr val="bg1"/>
                </a:solidFill>
              </a:rPr>
              <a:t>The module can work both as a Access point (can create hotspot) and as a station (can connect to Wi-Fi), hence it can easily fetch data and upload it to the internet making </a:t>
            </a:r>
            <a:r>
              <a:rPr lang="en-US" sz="2400" b="1" dirty="0">
                <a:solidFill>
                  <a:schemeClr val="bg1"/>
                </a:solidFill>
              </a:rPr>
              <a:t>Internet of Things</a:t>
            </a:r>
            <a:r>
              <a:rPr lang="en-US" sz="2400" dirty="0">
                <a:solidFill>
                  <a:schemeClr val="bg1"/>
                </a:solidFill>
              </a:rPr>
              <a:t> as easy as possible</a:t>
            </a:r>
          </a:p>
          <a:p>
            <a:endParaRPr lang="en-US" dirty="0"/>
          </a:p>
        </p:txBody>
      </p:sp>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3DBE-2FC9-445C-8E73-30763B53F1F5}"/>
              </a:ext>
            </a:extLst>
          </p:cNvPr>
          <p:cNvSpPr>
            <a:spLocks noGrp="1"/>
          </p:cNvSpPr>
          <p:nvPr>
            <p:ph type="title"/>
          </p:nvPr>
        </p:nvSpPr>
        <p:spPr/>
        <p:txBody>
          <a:bodyPr>
            <a:normAutofit fontScale="90000"/>
          </a:bodyPr>
          <a:lstStyle/>
          <a:p>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Software Specifications:</a:t>
            </a:r>
            <a:br>
              <a:rPr lang="en-US" dirty="0"/>
            </a:br>
            <a:endParaRPr lang="en-US" dirty="0"/>
          </a:p>
        </p:txBody>
      </p:sp>
      <p:pic>
        <p:nvPicPr>
          <p:cNvPr id="4" name="Picture 3">
            <a:extLst>
              <a:ext uri="{FF2B5EF4-FFF2-40B4-BE49-F238E27FC236}">
                <a16:creationId xmlns:a16="http://schemas.microsoft.com/office/drawing/2014/main" id="{7CCDBBD6-E606-4EB7-8ED7-D27DDC6E03B7}"/>
              </a:ext>
            </a:extLst>
          </p:cNvPr>
          <p:cNvPicPr>
            <a:picLocks noChangeAspect="1"/>
          </p:cNvPicPr>
          <p:nvPr/>
        </p:nvPicPr>
        <p:blipFill>
          <a:blip r:embed="rId2"/>
          <a:stretch>
            <a:fillRect/>
          </a:stretch>
        </p:blipFill>
        <p:spPr>
          <a:xfrm>
            <a:off x="27944" y="6315167"/>
            <a:ext cx="9721850" cy="1190431"/>
          </a:xfrm>
          <a:prstGeom prst="rect">
            <a:avLst/>
          </a:prstGeom>
        </p:spPr>
      </p:pic>
      <p:sp>
        <p:nvSpPr>
          <p:cNvPr id="5" name="TextBox 4">
            <a:extLst>
              <a:ext uri="{FF2B5EF4-FFF2-40B4-BE49-F238E27FC236}">
                <a16:creationId xmlns:a16="http://schemas.microsoft.com/office/drawing/2014/main" id="{4520ACCF-2119-4B10-84DB-5EFD9A674ADD}"/>
              </a:ext>
            </a:extLst>
          </p:cNvPr>
          <p:cNvSpPr txBox="1"/>
          <p:nvPr/>
        </p:nvSpPr>
        <p:spPr>
          <a:xfrm>
            <a:off x="510007" y="1097456"/>
            <a:ext cx="9463486" cy="5056769"/>
          </a:xfrm>
          <a:prstGeom prst="rect">
            <a:avLst/>
          </a:prstGeom>
          <a:noFill/>
        </p:spPr>
        <p:txBody>
          <a:bodyPr wrap="square" rtlCol="0">
            <a:spAutoFit/>
          </a:bodyPr>
          <a:lstStyle/>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Operating System             : Windows 7 or higher</a:t>
            </a:r>
          </a:p>
          <a:p>
            <a:pPr marR="0" lvl="0">
              <a:lnSpc>
                <a:spcPct val="115000"/>
              </a:lnSpc>
              <a:spcBef>
                <a:spcPts val="0"/>
              </a:spcBef>
              <a:spcAft>
                <a:spcPts val="0"/>
              </a:spcAft>
              <a:tabLst>
                <a:tab pos="457200" algn="l"/>
              </a:tabLst>
            </a:pPr>
            <a:endParaRPr lang="en-US" sz="24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Platform                            : ThingSpeak</a:t>
            </a:r>
            <a:r>
              <a:rPr lang="en-US" sz="28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en-US"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IFTTT</a:t>
            </a:r>
            <a:endParaRPr lang="en-US" sz="2800" dirty="0">
              <a:solidFill>
                <a:schemeClr val="bg1"/>
              </a:solidFill>
              <a:latin typeface="Times New Roman" panose="02020603050405020304" pitchFamily="18" charset="0"/>
              <a:ea typeface="Times New Roman" panose="02020603050405020304" pitchFamily="18" charset="0"/>
              <a:cs typeface="Arial" panose="020B0604020202020204" pitchFamily="34" charset="0"/>
            </a:endParaRPr>
          </a:p>
          <a:p>
            <a:pPr marR="0" lvl="0">
              <a:lnSpc>
                <a:spcPct val="115000"/>
              </a:lnSpc>
              <a:spcBef>
                <a:spcPts val="0"/>
              </a:spcBef>
              <a:spcAft>
                <a:spcPts val="0"/>
              </a:spcAft>
              <a:tabLst>
                <a:tab pos="457200" algn="l"/>
              </a:tabLst>
            </a:pPr>
            <a:endParaRPr lang="en-US" sz="24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IDE                                   : Arduino Uno 1.8.4</a:t>
            </a:r>
          </a:p>
          <a:p>
            <a:pPr marR="0" lvl="0">
              <a:lnSpc>
                <a:spcPct val="115000"/>
              </a:lnSpc>
              <a:spcBef>
                <a:spcPts val="0"/>
              </a:spcBef>
              <a:spcAft>
                <a:spcPts val="0"/>
              </a:spcAft>
              <a:tabLst>
                <a:tab pos="457200" algn="l"/>
              </a:tabLst>
            </a:pPr>
            <a:endParaRPr lang="en-US" sz="24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Programming language     : C </a:t>
            </a:r>
          </a:p>
          <a:p>
            <a:pPr marL="457200" marR="0" lvl="0" indent="-457200">
              <a:lnSpc>
                <a:spcPct val="115000"/>
              </a:lnSpc>
              <a:spcBef>
                <a:spcPts val="0"/>
              </a:spcBef>
              <a:spcAft>
                <a:spcPts val="0"/>
              </a:spcAft>
              <a:buFont typeface="Wingdings" panose="05000000000000000000" pitchFamily="2" charset="2"/>
              <a:buChar char="Ø"/>
              <a:tabLst>
                <a:tab pos="457200" algn="l"/>
              </a:tabLst>
            </a:pPr>
            <a:endParaRPr lang="en-US" sz="28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2800" dirty="0">
                <a:solidFill>
                  <a:schemeClr val="bg1"/>
                </a:solidFill>
                <a:latin typeface="Times New Roman" panose="02020603050405020304" pitchFamily="18" charset="0"/>
                <a:ea typeface="Calibri" panose="020F0502020204030204" pitchFamily="34" charset="0"/>
                <a:cs typeface="Arial" panose="020B0604020202020204" pitchFamily="34" charset="0"/>
              </a:rPr>
              <a:t>Other                                  : Gmail, SMS</a:t>
            </a:r>
          </a:p>
          <a:p>
            <a:pPr marL="457200" marR="0" lvl="0" indent="-457200">
              <a:lnSpc>
                <a:spcPct val="115000"/>
              </a:lnSpc>
              <a:spcBef>
                <a:spcPts val="0"/>
              </a:spcBef>
              <a:spcAft>
                <a:spcPts val="0"/>
              </a:spcAft>
              <a:buFont typeface="Wingdings" panose="05000000000000000000" pitchFamily="2" charset="2"/>
              <a:buChar char="Ø"/>
              <a:tabLst>
                <a:tab pos="457200" algn="l"/>
              </a:tabLst>
            </a:pPr>
            <a:endParaRPr lang="en-US" sz="24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endParaRPr lang="en-US" dirty="0"/>
          </a:p>
        </p:txBody>
      </p:sp>
    </p:spTree>
    <p:extLst>
      <p:ext uri="{BB962C8B-B14F-4D97-AF65-F5344CB8AC3E}">
        <p14:creationId xmlns:p14="http://schemas.microsoft.com/office/powerpoint/2010/main" val="299233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4" name="Freeform 3"/>
          <p:cNvSpPr/>
          <p:nvPr/>
        </p:nvSpPr>
        <p:spPr>
          <a:xfrm>
            <a:off x="431769" y="6435756"/>
            <a:ext cx="3643338" cy="1155682"/>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7526494 w 8732396"/>
              <a:gd name="connsiteY20" fmla="*/ 1658128 h 3291854"/>
              <a:gd name="connsiteX21" fmla="*/ 8732396 w 8732396"/>
              <a:gd name="connsiteY21" fmla="*/ 1666254 h 3291854"/>
              <a:gd name="connsiteX0" fmla="*/ 0 w 7526494"/>
              <a:gd name="connsiteY0" fmla="*/ 1706894 h 3291854"/>
              <a:gd name="connsiteX1" fmla="*/ 1009892 w 7526494"/>
              <a:gd name="connsiteY1" fmla="*/ 1707176 h 3291854"/>
              <a:gd name="connsiteX2" fmla="*/ 1075440 w 7526494"/>
              <a:gd name="connsiteY2" fmla="*/ 1655217 h 3291854"/>
              <a:gd name="connsiteX3" fmla="*/ 1207871 w 7526494"/>
              <a:gd name="connsiteY3" fmla="*/ 1520316 h 3291854"/>
              <a:gd name="connsiteX4" fmla="*/ 1474509 w 7526494"/>
              <a:gd name="connsiteY4" fmla="*/ 1721699 h 3291854"/>
              <a:gd name="connsiteX5" fmla="*/ 1762478 w 7526494"/>
              <a:gd name="connsiteY5" fmla="*/ 2682142 h 3291854"/>
              <a:gd name="connsiteX6" fmla="*/ 2039781 w 7526494"/>
              <a:gd name="connsiteY6" fmla="*/ 838711 h 3291854"/>
              <a:gd name="connsiteX7" fmla="*/ 2295754 w 7526494"/>
              <a:gd name="connsiteY7" fmla="*/ 1977301 h 3291854"/>
              <a:gd name="connsiteX8" fmla="*/ 2530395 w 7526494"/>
              <a:gd name="connsiteY8" fmla="*/ 1706208 h 3291854"/>
              <a:gd name="connsiteX9" fmla="*/ 4891916 w 7526494"/>
              <a:gd name="connsiteY9" fmla="*/ 1706894 h 3291854"/>
              <a:gd name="connsiteX10" fmla="*/ 4952802 w 7526494"/>
              <a:gd name="connsiteY10" fmla="*/ 1660458 h 3291854"/>
              <a:gd name="connsiteX11" fmla="*/ 5052791 w 7526494"/>
              <a:gd name="connsiteY11" fmla="*/ 1425187 h 3291854"/>
              <a:gd name="connsiteX12" fmla="*/ 5399916 w 7526494"/>
              <a:gd name="connsiteY12" fmla="*/ 1595134 h 3291854"/>
              <a:gd name="connsiteX13" fmla="*/ 5664076 w 7526494"/>
              <a:gd name="connsiteY13" fmla="*/ 14 h 3291854"/>
              <a:gd name="connsiteX14" fmla="*/ 6070476 w 7526494"/>
              <a:gd name="connsiteY14" fmla="*/ 3291854 h 3291854"/>
              <a:gd name="connsiteX15" fmla="*/ 6314316 w 7526494"/>
              <a:gd name="connsiteY15" fmla="*/ 1666254 h 3291854"/>
              <a:gd name="connsiteX16" fmla="*/ 6631288 w 7526494"/>
              <a:gd name="connsiteY16" fmla="*/ 1936392 h 3291854"/>
              <a:gd name="connsiteX17" fmla="*/ 6927742 w 7526494"/>
              <a:gd name="connsiteY17" fmla="*/ 1198894 h 3291854"/>
              <a:gd name="connsiteX18" fmla="*/ 7134227 w 7526494"/>
              <a:gd name="connsiteY18" fmla="*/ 1583002 h 3291854"/>
              <a:gd name="connsiteX19" fmla="*/ 7269356 w 7526494"/>
              <a:gd name="connsiteY19" fmla="*/ 1666254 h 3291854"/>
              <a:gd name="connsiteX20" fmla="*/ 7526494 w 7526494"/>
              <a:gd name="connsiteY20" fmla="*/ 1658128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6494" h="3291854">
                <a:moveTo>
                  <a:pt x="0" y="1706894"/>
                </a:moveTo>
                <a:lnTo>
                  <a:pt x="1009892" y="1707176"/>
                </a:lnTo>
                <a:cubicBezTo>
                  <a:pt x="1053960" y="1705287"/>
                  <a:pt x="1064664" y="1677485"/>
                  <a:pt x="1075440" y="1655217"/>
                </a:cubicBezTo>
                <a:cubicBezTo>
                  <a:pt x="1086216" y="1632949"/>
                  <a:pt x="1141360" y="1509236"/>
                  <a:pt x="1207871" y="1520316"/>
                </a:cubicBezTo>
                <a:cubicBezTo>
                  <a:pt x="1274382" y="1531396"/>
                  <a:pt x="1328747" y="1806899"/>
                  <a:pt x="1474509" y="1721699"/>
                </a:cubicBezTo>
                <a:cubicBezTo>
                  <a:pt x="1620271" y="1636499"/>
                  <a:pt x="1660267" y="2683917"/>
                  <a:pt x="1762478" y="2682142"/>
                </a:cubicBezTo>
                <a:cubicBezTo>
                  <a:pt x="1864689" y="2680367"/>
                  <a:pt x="1943791" y="830966"/>
                  <a:pt x="2039781" y="838711"/>
                </a:cubicBezTo>
                <a:cubicBezTo>
                  <a:pt x="2135771" y="846456"/>
                  <a:pt x="2217541" y="1985369"/>
                  <a:pt x="2295754" y="1977301"/>
                </a:cubicBezTo>
                <a:cubicBezTo>
                  <a:pt x="2373967" y="1969233"/>
                  <a:pt x="2465513" y="1707015"/>
                  <a:pt x="2530395" y="1706208"/>
                </a:cubicBezTo>
                <a:cubicBezTo>
                  <a:pt x="2595277" y="1705401"/>
                  <a:pt x="4104742" y="1706665"/>
                  <a:pt x="4891916" y="1706894"/>
                </a:cubicBezTo>
                <a:cubicBezTo>
                  <a:pt x="4930801" y="1703189"/>
                  <a:pt x="4939323" y="1685625"/>
                  <a:pt x="4952802" y="1660458"/>
                </a:cubicBezTo>
                <a:cubicBezTo>
                  <a:pt x="4966281" y="1635291"/>
                  <a:pt x="4976050" y="1435268"/>
                  <a:pt x="5052791" y="1425187"/>
                </a:cubicBezTo>
                <a:cubicBezTo>
                  <a:pt x="5129532" y="1415107"/>
                  <a:pt x="5298035" y="1832663"/>
                  <a:pt x="5399916" y="1595134"/>
                </a:cubicBezTo>
                <a:cubicBezTo>
                  <a:pt x="5501797" y="1357605"/>
                  <a:pt x="5539274" y="-5150"/>
                  <a:pt x="5664076" y="14"/>
                </a:cubicBezTo>
                <a:cubicBezTo>
                  <a:pt x="5788878" y="5178"/>
                  <a:pt x="5957199" y="3291535"/>
                  <a:pt x="6070476" y="3291854"/>
                </a:cubicBezTo>
                <a:cubicBezTo>
                  <a:pt x="6183753" y="3292173"/>
                  <a:pt x="6220847" y="1892164"/>
                  <a:pt x="6314316" y="1666254"/>
                </a:cubicBezTo>
                <a:cubicBezTo>
                  <a:pt x="6407785" y="1440344"/>
                  <a:pt x="6529050" y="2014285"/>
                  <a:pt x="6631288" y="1936392"/>
                </a:cubicBezTo>
                <a:cubicBezTo>
                  <a:pt x="6733526" y="1858499"/>
                  <a:pt x="6843919" y="1257792"/>
                  <a:pt x="6927742" y="1198894"/>
                </a:cubicBezTo>
                <a:cubicBezTo>
                  <a:pt x="7011565" y="1139996"/>
                  <a:pt x="7101496" y="1536575"/>
                  <a:pt x="7134227" y="1583002"/>
                </a:cubicBezTo>
                <a:cubicBezTo>
                  <a:pt x="7166958" y="1629429"/>
                  <a:pt x="7203978" y="1653733"/>
                  <a:pt x="7269356" y="1666254"/>
                </a:cubicBezTo>
                <a:lnTo>
                  <a:pt x="7526494" y="1658128"/>
                </a:lnTo>
              </a:path>
            </a:pathLst>
          </a:cu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a:p>
        </p:txBody>
      </p:sp>
      <p:cxnSp>
        <p:nvCxnSpPr>
          <p:cNvPr id="8" name="Straight Connector 7"/>
          <p:cNvCxnSpPr>
            <a:cxnSpLocks/>
          </p:cNvCxnSpPr>
          <p:nvPr/>
        </p:nvCxnSpPr>
        <p:spPr>
          <a:xfrm flipV="1">
            <a:off x="3860793" y="7013597"/>
            <a:ext cx="5861057" cy="19622"/>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7085035"/>
            <a:ext cx="431769" cy="1588"/>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sp>
        <p:nvSpPr>
          <p:cNvPr id="17" name="Rectangle 16"/>
          <p:cNvSpPr/>
          <p:nvPr/>
        </p:nvSpPr>
        <p:spPr>
          <a:xfrm>
            <a:off x="215884" y="85099"/>
            <a:ext cx="8929750" cy="523220"/>
          </a:xfrm>
          <a:prstGeom prst="rect">
            <a:avLst/>
          </a:prstGeom>
        </p:spPr>
        <p:txBody>
          <a:bodyPr wrap="square">
            <a:spAutoFit/>
          </a:bodyPr>
          <a:lstStyle/>
          <a:p>
            <a:pPr marL="342900" indent="-342900">
              <a:spcBef>
                <a:spcPct val="20000"/>
              </a:spcBef>
            </a:pPr>
            <a:r>
              <a:rPr lang="en-US" sz="2800" dirty="0">
                <a:solidFill>
                  <a:schemeClr val="accent2">
                    <a:lumMod val="40000"/>
                    <a:lumOff val="60000"/>
                  </a:schemeClr>
                </a:solidFill>
                <a:latin typeface="Times New Roman" panose="02020603050405020304" pitchFamily="18" charset="0"/>
                <a:cs typeface="Times New Roman" panose="02020603050405020304" pitchFamily="18" charset="0"/>
              </a:rPr>
              <a:t>Configuring ThingSpeak to record Patient Data online</a:t>
            </a:r>
            <a:r>
              <a:rPr lang="en-US" sz="2800" dirty="0">
                <a:solidFill>
                  <a:schemeClr val="accent2">
                    <a:lumMod val="40000"/>
                    <a:lumOff val="60000"/>
                  </a:schemeClr>
                </a:solidFill>
              </a:rPr>
              <a:t>:</a:t>
            </a:r>
            <a:endParaRPr lang="en-US" sz="2800" b="1" dirty="0">
              <a:solidFill>
                <a:schemeClr val="accent2">
                  <a:lumMod val="40000"/>
                  <a:lumOff val="60000"/>
                </a:schemeClr>
              </a:solidFill>
            </a:endParaRPr>
          </a:p>
        </p:txBody>
      </p:sp>
      <p:sp>
        <p:nvSpPr>
          <p:cNvPr id="21" name="Rectangle 20"/>
          <p:cNvSpPr/>
          <p:nvPr/>
        </p:nvSpPr>
        <p:spPr>
          <a:xfrm>
            <a:off x="77720" y="1155681"/>
            <a:ext cx="9644130" cy="3108543"/>
          </a:xfrm>
          <a:prstGeom prst="rect">
            <a:avLst/>
          </a:prstGeom>
        </p:spPr>
        <p:txBody>
          <a:bodyPr wrap="square">
            <a:spAutoFit/>
          </a:bodyPr>
          <a:lstStyle/>
          <a:p>
            <a:pPr marL="342900" indent="-342900" algn="just">
              <a:buFont typeface="Wingdings" panose="05000000000000000000" pitchFamily="2" charset="2"/>
              <a:buChar char="Ø"/>
            </a:pPr>
            <a:r>
              <a:rPr lang="en-US" sz="2800" b="1" dirty="0">
                <a:solidFill>
                  <a:schemeClr val="bg1"/>
                </a:solidFill>
              </a:rPr>
              <a:t>ThingSpeak </a:t>
            </a:r>
            <a:r>
              <a:rPr lang="en-US" sz="2800" dirty="0">
                <a:solidFill>
                  <a:schemeClr val="bg1"/>
                </a:solidFill>
              </a:rPr>
              <a:t>provides very good tool for IoT based projects. By using ThingSpeak site, we can monitor our data and control our system over the Internet, using the Channels and webpages provided by ThingSpeak.</a:t>
            </a:r>
          </a:p>
          <a:p>
            <a:pPr algn="just"/>
            <a:endParaRPr lang="en-US" sz="2800" dirty="0">
              <a:solidFill>
                <a:schemeClr val="bg1"/>
              </a:solidFill>
            </a:endParaRPr>
          </a:p>
          <a:p>
            <a:pPr marL="342900" indent="-342900" algn="just">
              <a:buFont typeface="Wingdings" panose="05000000000000000000" pitchFamily="2" charset="2"/>
              <a:buChar char="Ø"/>
            </a:pPr>
            <a:r>
              <a:rPr lang="en-US" sz="2800" dirty="0">
                <a:solidFill>
                  <a:schemeClr val="bg1"/>
                </a:solidFill>
              </a:rPr>
              <a:t> ThingSpeak </a:t>
            </a:r>
            <a:r>
              <a:rPr lang="en-US" sz="2800" b="1" dirty="0">
                <a:solidFill>
                  <a:schemeClr val="bg1"/>
                </a:solidFill>
              </a:rPr>
              <a:t>‘Collects’</a:t>
            </a:r>
            <a:r>
              <a:rPr lang="en-US" sz="2800" dirty="0">
                <a:solidFill>
                  <a:schemeClr val="bg1"/>
                </a:solidFill>
              </a:rPr>
              <a:t> the data from the sensors, </a:t>
            </a:r>
            <a:r>
              <a:rPr lang="en-US" sz="2800" b="1" dirty="0">
                <a:solidFill>
                  <a:schemeClr val="bg1"/>
                </a:solidFill>
              </a:rPr>
              <a:t>‘Analyze and Visualize’</a:t>
            </a:r>
            <a:r>
              <a:rPr lang="en-US" sz="2800" dirty="0">
                <a:solidFill>
                  <a:schemeClr val="bg1"/>
                </a:solidFill>
              </a:rPr>
              <a:t> the data and </a:t>
            </a:r>
            <a:r>
              <a:rPr lang="en-US" sz="2800" b="1" dirty="0">
                <a:solidFill>
                  <a:schemeClr val="bg1"/>
                </a:solidFill>
              </a:rPr>
              <a:t>‘Acts’</a:t>
            </a:r>
            <a:r>
              <a:rPr lang="en-US" sz="2800" dirty="0">
                <a:solidFill>
                  <a:schemeClr val="bg1"/>
                </a:solidFill>
              </a:rPr>
              <a:t> by triggering a reaction.  </a:t>
            </a:r>
            <a:endParaRPr lang="en-US" sz="2400" dirty="0">
              <a:solidFill>
                <a:schemeClr val="bg1"/>
              </a:solidFill>
            </a:endParaRPr>
          </a:p>
        </p:txBody>
      </p:sp>
      <p:pic>
        <p:nvPicPr>
          <p:cNvPr id="3" name="Picture 2">
            <a:extLst>
              <a:ext uri="{FF2B5EF4-FFF2-40B4-BE49-F238E27FC236}">
                <a16:creationId xmlns:a16="http://schemas.microsoft.com/office/drawing/2014/main" id="{6047E416-1635-45C4-BAC0-5A6953283268}"/>
              </a:ext>
            </a:extLst>
          </p:cNvPr>
          <p:cNvPicPr>
            <a:picLocks noChangeAspect="1"/>
          </p:cNvPicPr>
          <p:nvPr/>
        </p:nvPicPr>
        <p:blipFill>
          <a:blip r:embed="rId2"/>
          <a:stretch>
            <a:fillRect/>
          </a:stretch>
        </p:blipFill>
        <p:spPr>
          <a:xfrm>
            <a:off x="1152746" y="4276898"/>
            <a:ext cx="7992888" cy="2314465"/>
          </a:xfrm>
          <a:prstGeom prst="rect">
            <a:avLst/>
          </a:prstGeom>
        </p:spPr>
      </p:pic>
    </p:spTree>
    <p:extLst>
      <p:ext uri="{BB962C8B-B14F-4D97-AF65-F5344CB8AC3E}">
        <p14:creationId xmlns:p14="http://schemas.microsoft.com/office/powerpoint/2010/main" val="42473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4" name="Freeform 3"/>
          <p:cNvSpPr/>
          <p:nvPr/>
        </p:nvSpPr>
        <p:spPr>
          <a:xfrm>
            <a:off x="288893" y="6442093"/>
            <a:ext cx="3643338" cy="1155682"/>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7526494 w 8732396"/>
              <a:gd name="connsiteY20" fmla="*/ 1658128 h 3291854"/>
              <a:gd name="connsiteX21" fmla="*/ 8732396 w 8732396"/>
              <a:gd name="connsiteY21" fmla="*/ 1666254 h 3291854"/>
              <a:gd name="connsiteX0" fmla="*/ 0 w 7526494"/>
              <a:gd name="connsiteY0" fmla="*/ 1706894 h 3291854"/>
              <a:gd name="connsiteX1" fmla="*/ 1009892 w 7526494"/>
              <a:gd name="connsiteY1" fmla="*/ 1707176 h 3291854"/>
              <a:gd name="connsiteX2" fmla="*/ 1075440 w 7526494"/>
              <a:gd name="connsiteY2" fmla="*/ 1655217 h 3291854"/>
              <a:gd name="connsiteX3" fmla="*/ 1207871 w 7526494"/>
              <a:gd name="connsiteY3" fmla="*/ 1520316 h 3291854"/>
              <a:gd name="connsiteX4" fmla="*/ 1474509 w 7526494"/>
              <a:gd name="connsiteY4" fmla="*/ 1721699 h 3291854"/>
              <a:gd name="connsiteX5" fmla="*/ 1762478 w 7526494"/>
              <a:gd name="connsiteY5" fmla="*/ 2682142 h 3291854"/>
              <a:gd name="connsiteX6" fmla="*/ 2039781 w 7526494"/>
              <a:gd name="connsiteY6" fmla="*/ 838711 h 3291854"/>
              <a:gd name="connsiteX7" fmla="*/ 2295754 w 7526494"/>
              <a:gd name="connsiteY7" fmla="*/ 1977301 h 3291854"/>
              <a:gd name="connsiteX8" fmla="*/ 2530395 w 7526494"/>
              <a:gd name="connsiteY8" fmla="*/ 1706208 h 3291854"/>
              <a:gd name="connsiteX9" fmla="*/ 4891916 w 7526494"/>
              <a:gd name="connsiteY9" fmla="*/ 1706894 h 3291854"/>
              <a:gd name="connsiteX10" fmla="*/ 4952802 w 7526494"/>
              <a:gd name="connsiteY10" fmla="*/ 1660458 h 3291854"/>
              <a:gd name="connsiteX11" fmla="*/ 5052791 w 7526494"/>
              <a:gd name="connsiteY11" fmla="*/ 1425187 h 3291854"/>
              <a:gd name="connsiteX12" fmla="*/ 5399916 w 7526494"/>
              <a:gd name="connsiteY12" fmla="*/ 1595134 h 3291854"/>
              <a:gd name="connsiteX13" fmla="*/ 5664076 w 7526494"/>
              <a:gd name="connsiteY13" fmla="*/ 14 h 3291854"/>
              <a:gd name="connsiteX14" fmla="*/ 6070476 w 7526494"/>
              <a:gd name="connsiteY14" fmla="*/ 3291854 h 3291854"/>
              <a:gd name="connsiteX15" fmla="*/ 6314316 w 7526494"/>
              <a:gd name="connsiteY15" fmla="*/ 1666254 h 3291854"/>
              <a:gd name="connsiteX16" fmla="*/ 6631288 w 7526494"/>
              <a:gd name="connsiteY16" fmla="*/ 1936392 h 3291854"/>
              <a:gd name="connsiteX17" fmla="*/ 6927742 w 7526494"/>
              <a:gd name="connsiteY17" fmla="*/ 1198894 h 3291854"/>
              <a:gd name="connsiteX18" fmla="*/ 7134227 w 7526494"/>
              <a:gd name="connsiteY18" fmla="*/ 1583002 h 3291854"/>
              <a:gd name="connsiteX19" fmla="*/ 7269356 w 7526494"/>
              <a:gd name="connsiteY19" fmla="*/ 1666254 h 3291854"/>
              <a:gd name="connsiteX20" fmla="*/ 7526494 w 7526494"/>
              <a:gd name="connsiteY20" fmla="*/ 1658128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6494" h="3291854">
                <a:moveTo>
                  <a:pt x="0" y="1706894"/>
                </a:moveTo>
                <a:lnTo>
                  <a:pt x="1009892" y="1707176"/>
                </a:lnTo>
                <a:cubicBezTo>
                  <a:pt x="1053960" y="1705287"/>
                  <a:pt x="1064664" y="1677485"/>
                  <a:pt x="1075440" y="1655217"/>
                </a:cubicBezTo>
                <a:cubicBezTo>
                  <a:pt x="1086216" y="1632949"/>
                  <a:pt x="1141360" y="1509236"/>
                  <a:pt x="1207871" y="1520316"/>
                </a:cubicBezTo>
                <a:cubicBezTo>
                  <a:pt x="1274382" y="1531396"/>
                  <a:pt x="1328747" y="1806899"/>
                  <a:pt x="1474509" y="1721699"/>
                </a:cubicBezTo>
                <a:cubicBezTo>
                  <a:pt x="1620271" y="1636499"/>
                  <a:pt x="1660267" y="2683917"/>
                  <a:pt x="1762478" y="2682142"/>
                </a:cubicBezTo>
                <a:cubicBezTo>
                  <a:pt x="1864689" y="2680367"/>
                  <a:pt x="1943791" y="830966"/>
                  <a:pt x="2039781" y="838711"/>
                </a:cubicBezTo>
                <a:cubicBezTo>
                  <a:pt x="2135771" y="846456"/>
                  <a:pt x="2217541" y="1985369"/>
                  <a:pt x="2295754" y="1977301"/>
                </a:cubicBezTo>
                <a:cubicBezTo>
                  <a:pt x="2373967" y="1969233"/>
                  <a:pt x="2465513" y="1707015"/>
                  <a:pt x="2530395" y="1706208"/>
                </a:cubicBezTo>
                <a:cubicBezTo>
                  <a:pt x="2595277" y="1705401"/>
                  <a:pt x="4104742" y="1706665"/>
                  <a:pt x="4891916" y="1706894"/>
                </a:cubicBezTo>
                <a:cubicBezTo>
                  <a:pt x="4930801" y="1703189"/>
                  <a:pt x="4939323" y="1685625"/>
                  <a:pt x="4952802" y="1660458"/>
                </a:cubicBezTo>
                <a:cubicBezTo>
                  <a:pt x="4966281" y="1635291"/>
                  <a:pt x="4976050" y="1435268"/>
                  <a:pt x="5052791" y="1425187"/>
                </a:cubicBezTo>
                <a:cubicBezTo>
                  <a:pt x="5129532" y="1415107"/>
                  <a:pt x="5298035" y="1832663"/>
                  <a:pt x="5399916" y="1595134"/>
                </a:cubicBezTo>
                <a:cubicBezTo>
                  <a:pt x="5501797" y="1357605"/>
                  <a:pt x="5539274" y="-5150"/>
                  <a:pt x="5664076" y="14"/>
                </a:cubicBezTo>
                <a:cubicBezTo>
                  <a:pt x="5788878" y="5178"/>
                  <a:pt x="5957199" y="3291535"/>
                  <a:pt x="6070476" y="3291854"/>
                </a:cubicBezTo>
                <a:cubicBezTo>
                  <a:pt x="6183753" y="3292173"/>
                  <a:pt x="6220847" y="1892164"/>
                  <a:pt x="6314316" y="1666254"/>
                </a:cubicBezTo>
                <a:cubicBezTo>
                  <a:pt x="6407785" y="1440344"/>
                  <a:pt x="6529050" y="2014285"/>
                  <a:pt x="6631288" y="1936392"/>
                </a:cubicBezTo>
                <a:cubicBezTo>
                  <a:pt x="6733526" y="1858499"/>
                  <a:pt x="6843919" y="1257792"/>
                  <a:pt x="6927742" y="1198894"/>
                </a:cubicBezTo>
                <a:cubicBezTo>
                  <a:pt x="7011565" y="1139996"/>
                  <a:pt x="7101496" y="1536575"/>
                  <a:pt x="7134227" y="1583002"/>
                </a:cubicBezTo>
                <a:cubicBezTo>
                  <a:pt x="7166958" y="1629429"/>
                  <a:pt x="7203978" y="1653733"/>
                  <a:pt x="7269356" y="1666254"/>
                </a:cubicBezTo>
                <a:lnTo>
                  <a:pt x="7526494" y="1658128"/>
                </a:lnTo>
              </a:path>
            </a:pathLst>
          </a:cu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a:p>
        </p:txBody>
      </p:sp>
      <p:cxnSp>
        <p:nvCxnSpPr>
          <p:cNvPr id="8" name="Straight Connector 7"/>
          <p:cNvCxnSpPr/>
          <p:nvPr/>
        </p:nvCxnSpPr>
        <p:spPr>
          <a:xfrm flipV="1">
            <a:off x="3860793" y="7013597"/>
            <a:ext cx="5354434" cy="19621"/>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7085035"/>
            <a:ext cx="431769" cy="1588"/>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sp>
        <p:nvSpPr>
          <p:cNvPr id="9" name="Rectangle 8"/>
          <p:cNvSpPr/>
          <p:nvPr/>
        </p:nvSpPr>
        <p:spPr>
          <a:xfrm>
            <a:off x="431769" y="298425"/>
            <a:ext cx="9144064" cy="1040285"/>
          </a:xfrm>
          <a:prstGeom prst="rect">
            <a:avLst/>
          </a:prstGeom>
        </p:spPr>
        <p:txBody>
          <a:bodyPr wrap="square">
            <a:spAutoFit/>
          </a:bodyPr>
          <a:lstStyle/>
          <a:p>
            <a:pPr marL="342900" indent="-342900" algn="just">
              <a:spcBef>
                <a:spcPct val="20000"/>
              </a:spcBef>
            </a:pPr>
            <a:r>
              <a:rPr lang="en-US" sz="2800" dirty="0">
                <a:solidFill>
                  <a:schemeClr val="accent2">
                    <a:lumMod val="40000"/>
                    <a:lumOff val="60000"/>
                  </a:schemeClr>
                </a:solidFill>
                <a:latin typeface="Times New Roman" panose="02020603050405020304" pitchFamily="18" charset="0"/>
                <a:cs typeface="Times New Roman" panose="02020603050405020304" pitchFamily="18" charset="0"/>
              </a:rPr>
              <a:t>Configuring IFTTT for triggering Mail/SMS based on</a:t>
            </a:r>
          </a:p>
          <a:p>
            <a:pPr marL="342900" indent="-342900" algn="just">
              <a:spcBef>
                <a:spcPct val="20000"/>
              </a:spcBef>
            </a:pPr>
            <a:r>
              <a:rPr lang="en-US" sz="2800" dirty="0">
                <a:solidFill>
                  <a:schemeClr val="accent2">
                    <a:lumMod val="40000"/>
                    <a:lumOff val="60000"/>
                  </a:schemeClr>
                </a:solidFill>
                <a:latin typeface="Times New Roman" panose="02020603050405020304" pitchFamily="18" charset="0"/>
                <a:cs typeface="Times New Roman" panose="02020603050405020304" pitchFamily="18" charset="0"/>
              </a:rPr>
              <a:t>ThingSpeak Values:</a:t>
            </a:r>
            <a:endParaRPr lang="en-IN" sz="28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EDCF161-AC43-470B-B997-555F64023C65}"/>
              </a:ext>
            </a:extLst>
          </p:cNvPr>
          <p:cNvPicPr>
            <a:picLocks noChangeAspect="1"/>
          </p:cNvPicPr>
          <p:nvPr/>
        </p:nvPicPr>
        <p:blipFill>
          <a:blip r:embed="rId2"/>
          <a:stretch>
            <a:fillRect/>
          </a:stretch>
        </p:blipFill>
        <p:spPr>
          <a:xfrm>
            <a:off x="827337" y="4429873"/>
            <a:ext cx="8605620" cy="2297972"/>
          </a:xfrm>
          <a:prstGeom prst="rect">
            <a:avLst/>
          </a:prstGeom>
        </p:spPr>
      </p:pic>
      <p:sp>
        <p:nvSpPr>
          <p:cNvPr id="3" name="Rectangle 2">
            <a:extLst>
              <a:ext uri="{FF2B5EF4-FFF2-40B4-BE49-F238E27FC236}">
                <a16:creationId xmlns:a16="http://schemas.microsoft.com/office/drawing/2014/main" id="{9AC66D94-38CF-45EB-A62F-7E8BB79AA0D1}"/>
              </a:ext>
            </a:extLst>
          </p:cNvPr>
          <p:cNvSpPr/>
          <p:nvPr/>
        </p:nvSpPr>
        <p:spPr>
          <a:xfrm>
            <a:off x="455557" y="1628882"/>
            <a:ext cx="8856984" cy="2677656"/>
          </a:xfrm>
          <a:prstGeom prst="rect">
            <a:avLst/>
          </a:prstGeom>
        </p:spPr>
        <p:txBody>
          <a:bodyPr wrap="square">
            <a:spAutoFit/>
          </a:bodyPr>
          <a:lstStyle/>
          <a:p>
            <a:pPr marL="342900" indent="-342900" algn="just">
              <a:buFont typeface="Wingdings" panose="05000000000000000000" pitchFamily="2" charset="2"/>
              <a:buChar char="Ø"/>
            </a:pPr>
            <a:r>
              <a:rPr lang="en-US" sz="2400" dirty="0">
                <a:solidFill>
                  <a:schemeClr val="bg1"/>
                </a:solidFill>
              </a:rPr>
              <a:t>IFTTT is the free way to do more with hundreds of the apps and devices you love, including Twitter, Dropbox, Evernote, Nest, Fitbit, Amazon Alexa, and Google Assistant.</a:t>
            </a:r>
          </a:p>
          <a:p>
            <a:pPr marL="342900" indent="-342900" algn="just">
              <a:buFont typeface="Wingdings" panose="05000000000000000000" pitchFamily="2" charset="2"/>
              <a:buChar char="Ø"/>
            </a:pPr>
            <a:endParaRPr lang="en-US" sz="2400" dirty="0">
              <a:solidFill>
                <a:schemeClr val="bg1"/>
              </a:solidFill>
            </a:endParaRPr>
          </a:p>
          <a:p>
            <a:pPr marL="342900" indent="-342900" algn="just">
              <a:buFont typeface="Wingdings" panose="05000000000000000000" pitchFamily="2" charset="2"/>
              <a:buChar char="Ø"/>
            </a:pPr>
            <a:r>
              <a:rPr lang="en-US" sz="2400" dirty="0">
                <a:solidFill>
                  <a:schemeClr val="bg1"/>
                </a:solidFill>
              </a:rPr>
              <a:t>An applet is triggered by changes that occur within other web services such as Gmail, Facebook, Telegram, Instagram, or Pinterest.</a:t>
            </a:r>
          </a:p>
        </p:txBody>
      </p:sp>
    </p:spTree>
    <p:extLst>
      <p:ext uri="{BB962C8B-B14F-4D97-AF65-F5344CB8AC3E}">
        <p14:creationId xmlns:p14="http://schemas.microsoft.com/office/powerpoint/2010/main" val="42473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4" name="Freeform 3"/>
          <p:cNvSpPr/>
          <p:nvPr/>
        </p:nvSpPr>
        <p:spPr>
          <a:xfrm>
            <a:off x="288893" y="6442093"/>
            <a:ext cx="3643338" cy="1155682"/>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7526494 w 8732396"/>
              <a:gd name="connsiteY20" fmla="*/ 1658128 h 3291854"/>
              <a:gd name="connsiteX21" fmla="*/ 8732396 w 8732396"/>
              <a:gd name="connsiteY21" fmla="*/ 1666254 h 3291854"/>
              <a:gd name="connsiteX0" fmla="*/ 0 w 7526494"/>
              <a:gd name="connsiteY0" fmla="*/ 1706894 h 3291854"/>
              <a:gd name="connsiteX1" fmla="*/ 1009892 w 7526494"/>
              <a:gd name="connsiteY1" fmla="*/ 1707176 h 3291854"/>
              <a:gd name="connsiteX2" fmla="*/ 1075440 w 7526494"/>
              <a:gd name="connsiteY2" fmla="*/ 1655217 h 3291854"/>
              <a:gd name="connsiteX3" fmla="*/ 1207871 w 7526494"/>
              <a:gd name="connsiteY3" fmla="*/ 1520316 h 3291854"/>
              <a:gd name="connsiteX4" fmla="*/ 1474509 w 7526494"/>
              <a:gd name="connsiteY4" fmla="*/ 1721699 h 3291854"/>
              <a:gd name="connsiteX5" fmla="*/ 1762478 w 7526494"/>
              <a:gd name="connsiteY5" fmla="*/ 2682142 h 3291854"/>
              <a:gd name="connsiteX6" fmla="*/ 2039781 w 7526494"/>
              <a:gd name="connsiteY6" fmla="*/ 838711 h 3291854"/>
              <a:gd name="connsiteX7" fmla="*/ 2295754 w 7526494"/>
              <a:gd name="connsiteY7" fmla="*/ 1977301 h 3291854"/>
              <a:gd name="connsiteX8" fmla="*/ 2530395 w 7526494"/>
              <a:gd name="connsiteY8" fmla="*/ 1706208 h 3291854"/>
              <a:gd name="connsiteX9" fmla="*/ 4891916 w 7526494"/>
              <a:gd name="connsiteY9" fmla="*/ 1706894 h 3291854"/>
              <a:gd name="connsiteX10" fmla="*/ 4952802 w 7526494"/>
              <a:gd name="connsiteY10" fmla="*/ 1660458 h 3291854"/>
              <a:gd name="connsiteX11" fmla="*/ 5052791 w 7526494"/>
              <a:gd name="connsiteY11" fmla="*/ 1425187 h 3291854"/>
              <a:gd name="connsiteX12" fmla="*/ 5399916 w 7526494"/>
              <a:gd name="connsiteY12" fmla="*/ 1595134 h 3291854"/>
              <a:gd name="connsiteX13" fmla="*/ 5664076 w 7526494"/>
              <a:gd name="connsiteY13" fmla="*/ 14 h 3291854"/>
              <a:gd name="connsiteX14" fmla="*/ 6070476 w 7526494"/>
              <a:gd name="connsiteY14" fmla="*/ 3291854 h 3291854"/>
              <a:gd name="connsiteX15" fmla="*/ 6314316 w 7526494"/>
              <a:gd name="connsiteY15" fmla="*/ 1666254 h 3291854"/>
              <a:gd name="connsiteX16" fmla="*/ 6631288 w 7526494"/>
              <a:gd name="connsiteY16" fmla="*/ 1936392 h 3291854"/>
              <a:gd name="connsiteX17" fmla="*/ 6927742 w 7526494"/>
              <a:gd name="connsiteY17" fmla="*/ 1198894 h 3291854"/>
              <a:gd name="connsiteX18" fmla="*/ 7134227 w 7526494"/>
              <a:gd name="connsiteY18" fmla="*/ 1583002 h 3291854"/>
              <a:gd name="connsiteX19" fmla="*/ 7269356 w 7526494"/>
              <a:gd name="connsiteY19" fmla="*/ 1666254 h 3291854"/>
              <a:gd name="connsiteX20" fmla="*/ 7526494 w 7526494"/>
              <a:gd name="connsiteY20" fmla="*/ 1658128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6494" h="3291854">
                <a:moveTo>
                  <a:pt x="0" y="1706894"/>
                </a:moveTo>
                <a:lnTo>
                  <a:pt x="1009892" y="1707176"/>
                </a:lnTo>
                <a:cubicBezTo>
                  <a:pt x="1053960" y="1705287"/>
                  <a:pt x="1064664" y="1677485"/>
                  <a:pt x="1075440" y="1655217"/>
                </a:cubicBezTo>
                <a:cubicBezTo>
                  <a:pt x="1086216" y="1632949"/>
                  <a:pt x="1141360" y="1509236"/>
                  <a:pt x="1207871" y="1520316"/>
                </a:cubicBezTo>
                <a:cubicBezTo>
                  <a:pt x="1274382" y="1531396"/>
                  <a:pt x="1328747" y="1806899"/>
                  <a:pt x="1474509" y="1721699"/>
                </a:cubicBezTo>
                <a:cubicBezTo>
                  <a:pt x="1620271" y="1636499"/>
                  <a:pt x="1660267" y="2683917"/>
                  <a:pt x="1762478" y="2682142"/>
                </a:cubicBezTo>
                <a:cubicBezTo>
                  <a:pt x="1864689" y="2680367"/>
                  <a:pt x="1943791" y="830966"/>
                  <a:pt x="2039781" y="838711"/>
                </a:cubicBezTo>
                <a:cubicBezTo>
                  <a:pt x="2135771" y="846456"/>
                  <a:pt x="2217541" y="1985369"/>
                  <a:pt x="2295754" y="1977301"/>
                </a:cubicBezTo>
                <a:cubicBezTo>
                  <a:pt x="2373967" y="1969233"/>
                  <a:pt x="2465513" y="1707015"/>
                  <a:pt x="2530395" y="1706208"/>
                </a:cubicBezTo>
                <a:cubicBezTo>
                  <a:pt x="2595277" y="1705401"/>
                  <a:pt x="4104742" y="1706665"/>
                  <a:pt x="4891916" y="1706894"/>
                </a:cubicBezTo>
                <a:cubicBezTo>
                  <a:pt x="4930801" y="1703189"/>
                  <a:pt x="4939323" y="1685625"/>
                  <a:pt x="4952802" y="1660458"/>
                </a:cubicBezTo>
                <a:cubicBezTo>
                  <a:pt x="4966281" y="1635291"/>
                  <a:pt x="4976050" y="1435268"/>
                  <a:pt x="5052791" y="1425187"/>
                </a:cubicBezTo>
                <a:cubicBezTo>
                  <a:pt x="5129532" y="1415107"/>
                  <a:pt x="5298035" y="1832663"/>
                  <a:pt x="5399916" y="1595134"/>
                </a:cubicBezTo>
                <a:cubicBezTo>
                  <a:pt x="5501797" y="1357605"/>
                  <a:pt x="5539274" y="-5150"/>
                  <a:pt x="5664076" y="14"/>
                </a:cubicBezTo>
                <a:cubicBezTo>
                  <a:pt x="5788878" y="5178"/>
                  <a:pt x="5957199" y="3291535"/>
                  <a:pt x="6070476" y="3291854"/>
                </a:cubicBezTo>
                <a:cubicBezTo>
                  <a:pt x="6183753" y="3292173"/>
                  <a:pt x="6220847" y="1892164"/>
                  <a:pt x="6314316" y="1666254"/>
                </a:cubicBezTo>
                <a:cubicBezTo>
                  <a:pt x="6407785" y="1440344"/>
                  <a:pt x="6529050" y="2014285"/>
                  <a:pt x="6631288" y="1936392"/>
                </a:cubicBezTo>
                <a:cubicBezTo>
                  <a:pt x="6733526" y="1858499"/>
                  <a:pt x="6843919" y="1257792"/>
                  <a:pt x="6927742" y="1198894"/>
                </a:cubicBezTo>
                <a:cubicBezTo>
                  <a:pt x="7011565" y="1139996"/>
                  <a:pt x="7101496" y="1536575"/>
                  <a:pt x="7134227" y="1583002"/>
                </a:cubicBezTo>
                <a:cubicBezTo>
                  <a:pt x="7166958" y="1629429"/>
                  <a:pt x="7203978" y="1653733"/>
                  <a:pt x="7269356" y="1666254"/>
                </a:cubicBezTo>
                <a:lnTo>
                  <a:pt x="7526494" y="1658128"/>
                </a:lnTo>
              </a:path>
            </a:pathLst>
          </a:cu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a:p>
        </p:txBody>
      </p:sp>
      <p:cxnSp>
        <p:nvCxnSpPr>
          <p:cNvPr id="8" name="Straight Connector 7"/>
          <p:cNvCxnSpPr/>
          <p:nvPr/>
        </p:nvCxnSpPr>
        <p:spPr>
          <a:xfrm flipV="1">
            <a:off x="3860793" y="7013597"/>
            <a:ext cx="5354434" cy="19621"/>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7085035"/>
            <a:ext cx="431769" cy="1588"/>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sp>
        <p:nvSpPr>
          <p:cNvPr id="7" name="Rectangle 6"/>
          <p:cNvSpPr/>
          <p:nvPr/>
        </p:nvSpPr>
        <p:spPr>
          <a:xfrm>
            <a:off x="288893" y="226987"/>
            <a:ext cx="6300314" cy="584775"/>
          </a:xfrm>
          <a:prstGeom prst="rect">
            <a:avLst/>
          </a:prstGeom>
        </p:spPr>
        <p:txBody>
          <a:bodyPr wrap="none">
            <a:spAutoFit/>
          </a:bodyPr>
          <a:lstStyle/>
          <a:p>
            <a:pPr marL="342900" indent="-342900">
              <a:spcBef>
                <a:spcPct val="20000"/>
              </a:spcBef>
            </a:pPr>
            <a:r>
              <a:rPr lang="en-US" sz="3200" dirty="0">
                <a:solidFill>
                  <a:schemeClr val="accent2">
                    <a:lumMod val="40000"/>
                    <a:lumOff val="60000"/>
                  </a:schemeClr>
                </a:solidFill>
              </a:rPr>
              <a:t>Patient Monitoring System in Action:</a:t>
            </a:r>
            <a:endParaRPr lang="en-US" sz="3200" b="1" dirty="0">
              <a:solidFill>
                <a:schemeClr val="accent2">
                  <a:lumMod val="40000"/>
                  <a:lumOff val="60000"/>
                </a:schemeClr>
              </a:solidFill>
            </a:endParaRPr>
          </a:p>
        </p:txBody>
      </p:sp>
      <p:pic>
        <p:nvPicPr>
          <p:cNvPr id="49154" name="Picture 2" descr="IoT based Patient Monitoring System using ESP8266 and Arduino"/>
          <p:cNvPicPr>
            <a:picLocks noChangeAspect="1" noChangeArrowheads="1"/>
          </p:cNvPicPr>
          <p:nvPr/>
        </p:nvPicPr>
        <p:blipFill>
          <a:blip r:embed="rId2"/>
          <a:srcRect/>
          <a:stretch>
            <a:fillRect/>
          </a:stretch>
        </p:blipFill>
        <p:spPr bwMode="auto">
          <a:xfrm>
            <a:off x="788959" y="1012805"/>
            <a:ext cx="7822461" cy="5214974"/>
          </a:xfrm>
          <a:prstGeom prst="rect">
            <a:avLst/>
          </a:prstGeom>
          <a:noFill/>
        </p:spPr>
      </p:pic>
      <p:sp>
        <p:nvSpPr>
          <p:cNvPr id="2" name="Rectangle 1">
            <a:extLst>
              <a:ext uri="{FF2B5EF4-FFF2-40B4-BE49-F238E27FC236}">
                <a16:creationId xmlns:a16="http://schemas.microsoft.com/office/drawing/2014/main" id="{8973B7A7-2653-4976-A68D-FAAD978636A1}"/>
              </a:ext>
            </a:extLst>
          </p:cNvPr>
          <p:cNvSpPr/>
          <p:nvPr/>
        </p:nvSpPr>
        <p:spPr>
          <a:xfrm>
            <a:off x="2430463" y="3314140"/>
            <a:ext cx="4860925" cy="969496"/>
          </a:xfrm>
          <a:prstGeom prst="rect">
            <a:avLst/>
          </a:prstGeom>
        </p:spPr>
        <p:txBody>
          <a:bodyPr>
            <a:spAutoFit/>
          </a:bodyPr>
          <a:lstStyle/>
          <a:p>
            <a:r>
              <a:rPr lang="en-US" dirty="0"/>
              <a:t>An applet is triggered by changes that occur within other web services such as Gmail, Facebook, Telegram, Instagram, or Pinterest.</a:t>
            </a:r>
          </a:p>
        </p:txBody>
      </p:sp>
    </p:spTree>
    <p:extLst>
      <p:ext uri="{BB962C8B-B14F-4D97-AF65-F5344CB8AC3E}">
        <p14:creationId xmlns:p14="http://schemas.microsoft.com/office/powerpoint/2010/main" val="42473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4" name="Freeform 3"/>
          <p:cNvSpPr/>
          <p:nvPr/>
        </p:nvSpPr>
        <p:spPr>
          <a:xfrm>
            <a:off x="288893" y="6442093"/>
            <a:ext cx="3643338" cy="1155682"/>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7526494 w 8732396"/>
              <a:gd name="connsiteY20" fmla="*/ 1658128 h 3291854"/>
              <a:gd name="connsiteX21" fmla="*/ 8732396 w 8732396"/>
              <a:gd name="connsiteY21" fmla="*/ 1666254 h 3291854"/>
              <a:gd name="connsiteX0" fmla="*/ 0 w 7526494"/>
              <a:gd name="connsiteY0" fmla="*/ 1706894 h 3291854"/>
              <a:gd name="connsiteX1" fmla="*/ 1009892 w 7526494"/>
              <a:gd name="connsiteY1" fmla="*/ 1707176 h 3291854"/>
              <a:gd name="connsiteX2" fmla="*/ 1075440 w 7526494"/>
              <a:gd name="connsiteY2" fmla="*/ 1655217 h 3291854"/>
              <a:gd name="connsiteX3" fmla="*/ 1207871 w 7526494"/>
              <a:gd name="connsiteY3" fmla="*/ 1520316 h 3291854"/>
              <a:gd name="connsiteX4" fmla="*/ 1474509 w 7526494"/>
              <a:gd name="connsiteY4" fmla="*/ 1721699 h 3291854"/>
              <a:gd name="connsiteX5" fmla="*/ 1762478 w 7526494"/>
              <a:gd name="connsiteY5" fmla="*/ 2682142 h 3291854"/>
              <a:gd name="connsiteX6" fmla="*/ 2039781 w 7526494"/>
              <a:gd name="connsiteY6" fmla="*/ 838711 h 3291854"/>
              <a:gd name="connsiteX7" fmla="*/ 2295754 w 7526494"/>
              <a:gd name="connsiteY7" fmla="*/ 1977301 h 3291854"/>
              <a:gd name="connsiteX8" fmla="*/ 2530395 w 7526494"/>
              <a:gd name="connsiteY8" fmla="*/ 1706208 h 3291854"/>
              <a:gd name="connsiteX9" fmla="*/ 4891916 w 7526494"/>
              <a:gd name="connsiteY9" fmla="*/ 1706894 h 3291854"/>
              <a:gd name="connsiteX10" fmla="*/ 4952802 w 7526494"/>
              <a:gd name="connsiteY10" fmla="*/ 1660458 h 3291854"/>
              <a:gd name="connsiteX11" fmla="*/ 5052791 w 7526494"/>
              <a:gd name="connsiteY11" fmla="*/ 1425187 h 3291854"/>
              <a:gd name="connsiteX12" fmla="*/ 5399916 w 7526494"/>
              <a:gd name="connsiteY12" fmla="*/ 1595134 h 3291854"/>
              <a:gd name="connsiteX13" fmla="*/ 5664076 w 7526494"/>
              <a:gd name="connsiteY13" fmla="*/ 14 h 3291854"/>
              <a:gd name="connsiteX14" fmla="*/ 6070476 w 7526494"/>
              <a:gd name="connsiteY14" fmla="*/ 3291854 h 3291854"/>
              <a:gd name="connsiteX15" fmla="*/ 6314316 w 7526494"/>
              <a:gd name="connsiteY15" fmla="*/ 1666254 h 3291854"/>
              <a:gd name="connsiteX16" fmla="*/ 6631288 w 7526494"/>
              <a:gd name="connsiteY16" fmla="*/ 1936392 h 3291854"/>
              <a:gd name="connsiteX17" fmla="*/ 6927742 w 7526494"/>
              <a:gd name="connsiteY17" fmla="*/ 1198894 h 3291854"/>
              <a:gd name="connsiteX18" fmla="*/ 7134227 w 7526494"/>
              <a:gd name="connsiteY18" fmla="*/ 1583002 h 3291854"/>
              <a:gd name="connsiteX19" fmla="*/ 7269356 w 7526494"/>
              <a:gd name="connsiteY19" fmla="*/ 1666254 h 3291854"/>
              <a:gd name="connsiteX20" fmla="*/ 7526494 w 7526494"/>
              <a:gd name="connsiteY20" fmla="*/ 1658128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6494" h="3291854">
                <a:moveTo>
                  <a:pt x="0" y="1706894"/>
                </a:moveTo>
                <a:lnTo>
                  <a:pt x="1009892" y="1707176"/>
                </a:lnTo>
                <a:cubicBezTo>
                  <a:pt x="1053960" y="1705287"/>
                  <a:pt x="1064664" y="1677485"/>
                  <a:pt x="1075440" y="1655217"/>
                </a:cubicBezTo>
                <a:cubicBezTo>
                  <a:pt x="1086216" y="1632949"/>
                  <a:pt x="1141360" y="1509236"/>
                  <a:pt x="1207871" y="1520316"/>
                </a:cubicBezTo>
                <a:cubicBezTo>
                  <a:pt x="1274382" y="1531396"/>
                  <a:pt x="1328747" y="1806899"/>
                  <a:pt x="1474509" y="1721699"/>
                </a:cubicBezTo>
                <a:cubicBezTo>
                  <a:pt x="1620271" y="1636499"/>
                  <a:pt x="1660267" y="2683917"/>
                  <a:pt x="1762478" y="2682142"/>
                </a:cubicBezTo>
                <a:cubicBezTo>
                  <a:pt x="1864689" y="2680367"/>
                  <a:pt x="1943791" y="830966"/>
                  <a:pt x="2039781" y="838711"/>
                </a:cubicBezTo>
                <a:cubicBezTo>
                  <a:pt x="2135771" y="846456"/>
                  <a:pt x="2217541" y="1985369"/>
                  <a:pt x="2295754" y="1977301"/>
                </a:cubicBezTo>
                <a:cubicBezTo>
                  <a:pt x="2373967" y="1969233"/>
                  <a:pt x="2465513" y="1707015"/>
                  <a:pt x="2530395" y="1706208"/>
                </a:cubicBezTo>
                <a:cubicBezTo>
                  <a:pt x="2595277" y="1705401"/>
                  <a:pt x="4104742" y="1706665"/>
                  <a:pt x="4891916" y="1706894"/>
                </a:cubicBezTo>
                <a:cubicBezTo>
                  <a:pt x="4930801" y="1703189"/>
                  <a:pt x="4939323" y="1685625"/>
                  <a:pt x="4952802" y="1660458"/>
                </a:cubicBezTo>
                <a:cubicBezTo>
                  <a:pt x="4966281" y="1635291"/>
                  <a:pt x="4976050" y="1435268"/>
                  <a:pt x="5052791" y="1425187"/>
                </a:cubicBezTo>
                <a:cubicBezTo>
                  <a:pt x="5129532" y="1415107"/>
                  <a:pt x="5298035" y="1832663"/>
                  <a:pt x="5399916" y="1595134"/>
                </a:cubicBezTo>
                <a:cubicBezTo>
                  <a:pt x="5501797" y="1357605"/>
                  <a:pt x="5539274" y="-5150"/>
                  <a:pt x="5664076" y="14"/>
                </a:cubicBezTo>
                <a:cubicBezTo>
                  <a:pt x="5788878" y="5178"/>
                  <a:pt x="5957199" y="3291535"/>
                  <a:pt x="6070476" y="3291854"/>
                </a:cubicBezTo>
                <a:cubicBezTo>
                  <a:pt x="6183753" y="3292173"/>
                  <a:pt x="6220847" y="1892164"/>
                  <a:pt x="6314316" y="1666254"/>
                </a:cubicBezTo>
                <a:cubicBezTo>
                  <a:pt x="6407785" y="1440344"/>
                  <a:pt x="6529050" y="2014285"/>
                  <a:pt x="6631288" y="1936392"/>
                </a:cubicBezTo>
                <a:cubicBezTo>
                  <a:pt x="6733526" y="1858499"/>
                  <a:pt x="6843919" y="1257792"/>
                  <a:pt x="6927742" y="1198894"/>
                </a:cubicBezTo>
                <a:cubicBezTo>
                  <a:pt x="7011565" y="1139996"/>
                  <a:pt x="7101496" y="1536575"/>
                  <a:pt x="7134227" y="1583002"/>
                </a:cubicBezTo>
                <a:cubicBezTo>
                  <a:pt x="7166958" y="1629429"/>
                  <a:pt x="7203978" y="1653733"/>
                  <a:pt x="7269356" y="1666254"/>
                </a:cubicBezTo>
                <a:lnTo>
                  <a:pt x="7526494" y="1658128"/>
                </a:lnTo>
              </a:path>
            </a:pathLst>
          </a:cu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a:p>
        </p:txBody>
      </p:sp>
      <p:cxnSp>
        <p:nvCxnSpPr>
          <p:cNvPr id="8" name="Straight Connector 7"/>
          <p:cNvCxnSpPr/>
          <p:nvPr/>
        </p:nvCxnSpPr>
        <p:spPr>
          <a:xfrm flipV="1">
            <a:off x="3860793" y="7013597"/>
            <a:ext cx="5354434" cy="19621"/>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7085035"/>
            <a:ext cx="431769" cy="1588"/>
          </a:xfrm>
          <a:prstGeom prst="line">
            <a:avLst/>
          </a:prstGeom>
          <a:ln w="38100" cap="rnd">
            <a:solidFill>
              <a:srgbClr val="69FFFF"/>
            </a:solidFill>
          </a:ln>
          <a:effectLst>
            <a:outerShdw blurRad="88900" algn="ctr" rotWithShape="0">
              <a:srgbClr val="01FFFF"/>
            </a:outerShdw>
          </a:effectLst>
        </p:spPr>
        <p:style>
          <a:lnRef idx="1">
            <a:schemeClr val="dk1"/>
          </a:lnRef>
          <a:fillRef idx="0">
            <a:schemeClr val="dk1"/>
          </a:fillRef>
          <a:effectRef idx="0">
            <a:schemeClr val="dk1"/>
          </a:effectRef>
          <a:fontRef idx="minor">
            <a:schemeClr val="tx1"/>
          </a:fontRef>
        </p:style>
      </p:cxnSp>
      <p:sp>
        <p:nvSpPr>
          <p:cNvPr id="9" name="Rectangle 8"/>
          <p:cNvSpPr/>
          <p:nvPr/>
        </p:nvSpPr>
        <p:spPr>
          <a:xfrm>
            <a:off x="402996" y="215663"/>
            <a:ext cx="1508746" cy="584775"/>
          </a:xfrm>
          <a:prstGeom prst="rect">
            <a:avLst/>
          </a:prstGeom>
        </p:spPr>
        <p:txBody>
          <a:bodyPr wrap="none">
            <a:spAutoFit/>
          </a:bodyPr>
          <a:lstStyle/>
          <a:p>
            <a:pPr marL="342900" lvl="0" indent="-342900">
              <a:spcBef>
                <a:spcPct val="20000"/>
              </a:spcBef>
              <a:defRPr/>
            </a:pPr>
            <a:r>
              <a:rPr lang="en-IN" sz="3200" dirty="0">
                <a:solidFill>
                  <a:schemeClr val="accent2">
                    <a:lumMod val="40000"/>
                    <a:lumOff val="60000"/>
                  </a:schemeClr>
                </a:solidFill>
                <a:latin typeface="Times New Roman" panose="02020603050405020304" pitchFamily="18" charset="0"/>
                <a:cs typeface="Times New Roman" panose="02020603050405020304" pitchFamily="18" charset="0"/>
              </a:rPr>
              <a:t>Results:</a:t>
            </a:r>
            <a:endParaRPr lang="en-IN" sz="20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50178" name="Picture 2" descr="Patient Heartbeat Monitoring using Pulse rate Sensor"/>
          <p:cNvPicPr>
            <a:picLocks noChangeAspect="1" noChangeArrowheads="1"/>
          </p:cNvPicPr>
          <p:nvPr/>
        </p:nvPicPr>
        <p:blipFill>
          <a:blip r:embed="rId2"/>
          <a:srcRect/>
          <a:stretch>
            <a:fillRect/>
          </a:stretch>
        </p:blipFill>
        <p:spPr bwMode="auto">
          <a:xfrm>
            <a:off x="684461" y="1252157"/>
            <a:ext cx="3857652" cy="2510046"/>
          </a:xfrm>
          <a:prstGeom prst="rect">
            <a:avLst/>
          </a:prstGeom>
          <a:noFill/>
        </p:spPr>
      </p:pic>
      <p:pic>
        <p:nvPicPr>
          <p:cNvPr id="50180" name="Picture 4" descr="Getting Patient Info on Spredsheet"/>
          <p:cNvPicPr>
            <a:picLocks noChangeAspect="1" noChangeArrowheads="1"/>
          </p:cNvPicPr>
          <p:nvPr/>
        </p:nvPicPr>
        <p:blipFill>
          <a:blip r:embed="rId3"/>
          <a:srcRect/>
          <a:stretch>
            <a:fillRect/>
          </a:stretch>
        </p:blipFill>
        <p:spPr bwMode="auto">
          <a:xfrm>
            <a:off x="5016341" y="1333311"/>
            <a:ext cx="4337307" cy="2428892"/>
          </a:xfrm>
          <a:prstGeom prst="rect">
            <a:avLst/>
          </a:prstGeom>
          <a:noFill/>
        </p:spPr>
      </p:pic>
      <p:pic>
        <p:nvPicPr>
          <p:cNvPr id="50182" name="Picture 6" descr="Email received when Patient is in Panic"/>
          <p:cNvPicPr>
            <a:picLocks noChangeAspect="1" noChangeArrowheads="1"/>
          </p:cNvPicPr>
          <p:nvPr/>
        </p:nvPicPr>
        <p:blipFill>
          <a:blip r:embed="rId4"/>
          <a:srcRect/>
          <a:stretch>
            <a:fillRect/>
          </a:stretch>
        </p:blipFill>
        <p:spPr bwMode="auto">
          <a:xfrm>
            <a:off x="2805156" y="4036855"/>
            <a:ext cx="4111538" cy="2286016"/>
          </a:xfrm>
          <a:prstGeom prst="rect">
            <a:avLst/>
          </a:prstGeom>
          <a:noFill/>
        </p:spPr>
      </p:pic>
    </p:spTree>
    <p:extLst>
      <p:ext uri="{BB962C8B-B14F-4D97-AF65-F5344CB8AC3E}">
        <p14:creationId xmlns:p14="http://schemas.microsoft.com/office/powerpoint/2010/main" val="42473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4">
            <a:extLst>
              <a:ext uri="{FF2B5EF4-FFF2-40B4-BE49-F238E27FC236}">
                <a16:creationId xmlns:a16="http://schemas.microsoft.com/office/drawing/2014/main" id="{8C81310E-1F75-4FD9-AEB0-5828ABFDBAD2}"/>
              </a:ext>
            </a:extLst>
          </p:cNvPr>
          <p:cNvSpPr>
            <a:spLocks/>
          </p:cNvSpPr>
          <p:nvPr/>
        </p:nvSpPr>
        <p:spPr bwMode="auto">
          <a:xfrm>
            <a:off x="1" y="5311055"/>
            <a:ext cx="9721849" cy="2553695"/>
          </a:xfrm>
          <a:custGeom>
            <a:avLst/>
            <a:gdLst>
              <a:gd name="T0" fmla="*/ 0 w 2304"/>
              <a:gd name="T1" fmla="*/ 425 h 818"/>
              <a:gd name="T2" fmla="*/ 612 w 2304"/>
              <a:gd name="T3" fmla="*/ 425 h 818"/>
              <a:gd name="T4" fmla="*/ 618 w 2304"/>
              <a:gd name="T5" fmla="*/ 433 h 818"/>
              <a:gd name="T6" fmla="*/ 628 w 2304"/>
              <a:gd name="T7" fmla="*/ 454 h 818"/>
              <a:gd name="T8" fmla="*/ 649 w 2304"/>
              <a:gd name="T9" fmla="*/ 423 h 818"/>
              <a:gd name="T10" fmla="*/ 670 w 2304"/>
              <a:gd name="T11" fmla="*/ 320 h 818"/>
              <a:gd name="T12" fmla="*/ 694 w 2304"/>
              <a:gd name="T13" fmla="*/ 513 h 818"/>
              <a:gd name="T14" fmla="*/ 713 w 2304"/>
              <a:gd name="T15" fmla="*/ 383 h 818"/>
              <a:gd name="T16" fmla="*/ 732 w 2304"/>
              <a:gd name="T17" fmla="*/ 425 h 818"/>
              <a:gd name="T18" fmla="*/ 1127 w 2304"/>
              <a:gd name="T19" fmla="*/ 425 h 818"/>
              <a:gd name="T20" fmla="*/ 1135 w 2304"/>
              <a:gd name="T21" fmla="*/ 412 h 818"/>
              <a:gd name="T22" fmla="*/ 1152 w 2304"/>
              <a:gd name="T23" fmla="*/ 379 h 818"/>
              <a:gd name="T24" fmla="*/ 1185 w 2304"/>
              <a:gd name="T25" fmla="*/ 429 h 818"/>
              <a:gd name="T26" fmla="*/ 1222 w 2304"/>
              <a:gd name="T27" fmla="*/ 667 h 818"/>
              <a:gd name="T28" fmla="*/ 1257 w 2304"/>
              <a:gd name="T29" fmla="*/ 209 h 818"/>
              <a:gd name="T30" fmla="*/ 1289 w 2304"/>
              <a:gd name="T31" fmla="*/ 492 h 818"/>
              <a:gd name="T32" fmla="*/ 1318 w 2304"/>
              <a:gd name="T33" fmla="*/ 425 h 818"/>
              <a:gd name="T34" fmla="*/ 1795 w 2304"/>
              <a:gd name="T35" fmla="*/ 425 h 818"/>
              <a:gd name="T36" fmla="*/ 1803 w 2304"/>
              <a:gd name="T37" fmla="*/ 413 h 818"/>
              <a:gd name="T38" fmla="*/ 1815 w 2304"/>
              <a:gd name="T39" fmla="*/ 355 h 818"/>
              <a:gd name="T40" fmla="*/ 1859 w 2304"/>
              <a:gd name="T41" fmla="*/ 397 h 818"/>
              <a:gd name="T42" fmla="*/ 1892 w 2304"/>
              <a:gd name="T43" fmla="*/ 1 h 818"/>
              <a:gd name="T44" fmla="*/ 1944 w 2304"/>
              <a:gd name="T45" fmla="*/ 818 h 818"/>
              <a:gd name="T46" fmla="*/ 1974 w 2304"/>
              <a:gd name="T47" fmla="*/ 415 h 818"/>
              <a:gd name="T48" fmla="*/ 2014 w 2304"/>
              <a:gd name="T49" fmla="*/ 482 h 818"/>
              <a:gd name="T50" fmla="*/ 2052 w 2304"/>
              <a:gd name="T51" fmla="*/ 299 h 818"/>
              <a:gd name="T52" fmla="*/ 2078 w 2304"/>
              <a:gd name="T53" fmla="*/ 394 h 818"/>
              <a:gd name="T54" fmla="*/ 2095 w 2304"/>
              <a:gd name="T55" fmla="*/ 415 h 818"/>
              <a:gd name="T56" fmla="*/ 2304 w 2304"/>
              <a:gd name="T57" fmla="*/ 41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4" h="818">
                <a:moveTo>
                  <a:pt x="0" y="425"/>
                </a:moveTo>
                <a:cubicBezTo>
                  <a:pt x="5" y="425"/>
                  <a:pt x="612" y="425"/>
                  <a:pt x="612" y="425"/>
                </a:cubicBezTo>
                <a:cubicBezTo>
                  <a:pt x="616" y="425"/>
                  <a:pt x="617" y="429"/>
                  <a:pt x="618" y="433"/>
                </a:cubicBezTo>
                <a:cubicBezTo>
                  <a:pt x="618" y="436"/>
                  <a:pt x="623" y="455"/>
                  <a:pt x="628" y="454"/>
                </a:cubicBezTo>
                <a:cubicBezTo>
                  <a:pt x="633" y="452"/>
                  <a:pt x="637" y="409"/>
                  <a:pt x="649" y="423"/>
                </a:cubicBezTo>
                <a:cubicBezTo>
                  <a:pt x="660" y="436"/>
                  <a:pt x="662" y="319"/>
                  <a:pt x="670" y="320"/>
                </a:cubicBezTo>
                <a:cubicBezTo>
                  <a:pt x="678" y="320"/>
                  <a:pt x="687" y="514"/>
                  <a:pt x="694" y="513"/>
                </a:cubicBezTo>
                <a:cubicBezTo>
                  <a:pt x="702" y="512"/>
                  <a:pt x="707" y="382"/>
                  <a:pt x="713" y="383"/>
                </a:cubicBezTo>
                <a:cubicBezTo>
                  <a:pt x="719" y="384"/>
                  <a:pt x="726" y="425"/>
                  <a:pt x="732" y="425"/>
                </a:cubicBezTo>
                <a:cubicBezTo>
                  <a:pt x="737" y="425"/>
                  <a:pt x="1127" y="425"/>
                  <a:pt x="1127" y="425"/>
                </a:cubicBezTo>
                <a:cubicBezTo>
                  <a:pt x="1132" y="424"/>
                  <a:pt x="1134" y="418"/>
                  <a:pt x="1135" y="412"/>
                </a:cubicBezTo>
                <a:cubicBezTo>
                  <a:pt x="1136" y="407"/>
                  <a:pt x="1143" y="376"/>
                  <a:pt x="1152" y="379"/>
                </a:cubicBezTo>
                <a:cubicBezTo>
                  <a:pt x="1160" y="381"/>
                  <a:pt x="1167" y="450"/>
                  <a:pt x="1185" y="429"/>
                </a:cubicBezTo>
                <a:cubicBezTo>
                  <a:pt x="1204" y="407"/>
                  <a:pt x="1209" y="667"/>
                  <a:pt x="1222" y="667"/>
                </a:cubicBezTo>
                <a:cubicBezTo>
                  <a:pt x="1234" y="667"/>
                  <a:pt x="1244" y="207"/>
                  <a:pt x="1257" y="209"/>
                </a:cubicBezTo>
                <a:cubicBezTo>
                  <a:pt x="1269" y="211"/>
                  <a:pt x="1279" y="494"/>
                  <a:pt x="1289" y="492"/>
                </a:cubicBezTo>
                <a:cubicBezTo>
                  <a:pt x="1299" y="490"/>
                  <a:pt x="1310" y="425"/>
                  <a:pt x="1318" y="425"/>
                </a:cubicBezTo>
                <a:cubicBezTo>
                  <a:pt x="1327" y="425"/>
                  <a:pt x="1696" y="425"/>
                  <a:pt x="1795" y="425"/>
                </a:cubicBezTo>
                <a:cubicBezTo>
                  <a:pt x="1800" y="424"/>
                  <a:pt x="1801" y="420"/>
                  <a:pt x="1803" y="413"/>
                </a:cubicBezTo>
                <a:cubicBezTo>
                  <a:pt x="1804" y="407"/>
                  <a:pt x="1806" y="357"/>
                  <a:pt x="1815" y="355"/>
                </a:cubicBezTo>
                <a:cubicBezTo>
                  <a:pt x="1825" y="352"/>
                  <a:pt x="1846" y="456"/>
                  <a:pt x="1859" y="397"/>
                </a:cubicBezTo>
                <a:cubicBezTo>
                  <a:pt x="1872" y="338"/>
                  <a:pt x="1877" y="0"/>
                  <a:pt x="1892" y="1"/>
                </a:cubicBezTo>
                <a:cubicBezTo>
                  <a:pt x="1908" y="2"/>
                  <a:pt x="1929" y="818"/>
                  <a:pt x="1944" y="818"/>
                </a:cubicBezTo>
                <a:cubicBezTo>
                  <a:pt x="1958" y="818"/>
                  <a:pt x="1963" y="471"/>
                  <a:pt x="1974" y="415"/>
                </a:cubicBezTo>
                <a:cubicBezTo>
                  <a:pt x="1986" y="359"/>
                  <a:pt x="2002" y="501"/>
                  <a:pt x="2014" y="482"/>
                </a:cubicBezTo>
                <a:cubicBezTo>
                  <a:pt x="2027" y="463"/>
                  <a:pt x="2041" y="313"/>
                  <a:pt x="2052" y="299"/>
                </a:cubicBezTo>
                <a:cubicBezTo>
                  <a:pt x="2062" y="284"/>
                  <a:pt x="2074" y="383"/>
                  <a:pt x="2078" y="394"/>
                </a:cubicBezTo>
                <a:cubicBezTo>
                  <a:pt x="2082" y="406"/>
                  <a:pt x="2087" y="414"/>
                  <a:pt x="2095" y="415"/>
                </a:cubicBezTo>
                <a:cubicBezTo>
                  <a:pt x="2304" y="415"/>
                  <a:pt x="2304" y="415"/>
                  <a:pt x="2304" y="415"/>
                </a:cubicBezTo>
              </a:path>
            </a:pathLst>
          </a:custGeom>
          <a:ln w="38100" cap="rnd">
            <a:gradFill flip="none" rotWithShape="1">
              <a:gsLst>
                <a:gs pos="0">
                  <a:srgbClr val="69FFFF"/>
                </a:gs>
                <a:gs pos="100000">
                  <a:srgbClr val="27C1BD"/>
                </a:gs>
              </a:gsLst>
              <a:lin ang="0" scaled="1"/>
              <a:tileRect/>
            </a:gradFill>
            <a:headEnd type="oval" w="med" len="med"/>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dirty="0"/>
          </a:p>
        </p:txBody>
      </p:sp>
      <p:sp>
        <p:nvSpPr>
          <p:cNvPr id="4" name="Rectangle 3">
            <a:extLst>
              <a:ext uri="{FF2B5EF4-FFF2-40B4-BE49-F238E27FC236}">
                <a16:creationId xmlns:a16="http://schemas.microsoft.com/office/drawing/2014/main" id="{A0B021F9-5A99-487B-8973-A406B39081AB}"/>
              </a:ext>
            </a:extLst>
          </p:cNvPr>
          <p:cNvSpPr/>
          <p:nvPr/>
        </p:nvSpPr>
        <p:spPr>
          <a:xfrm>
            <a:off x="540445" y="414511"/>
            <a:ext cx="3428118" cy="584775"/>
          </a:xfrm>
          <a:prstGeom prst="rect">
            <a:avLst/>
          </a:prstGeom>
        </p:spPr>
        <p:txBody>
          <a:bodyPr wrap="none">
            <a:spAutoFit/>
          </a:bodyPr>
          <a:lstStyle/>
          <a:p>
            <a:r>
              <a:rPr lang="en-IN" sz="3200" dirty="0">
                <a:solidFill>
                  <a:schemeClr val="accent2">
                    <a:lumMod val="40000"/>
                    <a:lumOff val="60000"/>
                  </a:schemeClr>
                </a:solidFill>
                <a:latin typeface="Times New Roman" panose="02020603050405020304" pitchFamily="18" charset="0"/>
                <a:cs typeface="Times New Roman" panose="02020603050405020304" pitchFamily="18" charset="0"/>
              </a:rPr>
              <a:t>FUTURE WORKS</a:t>
            </a:r>
            <a:r>
              <a:rPr lang="en-IN" sz="2000" dirty="0">
                <a:solidFill>
                  <a:schemeClr val="accent2">
                    <a:lumMod val="40000"/>
                    <a:lumOff val="60000"/>
                  </a:schemeClr>
                </a:solidFill>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B70AD421-73C0-45ED-A0CE-881FDBD24F03}"/>
              </a:ext>
            </a:extLst>
          </p:cNvPr>
          <p:cNvSpPr/>
          <p:nvPr/>
        </p:nvSpPr>
        <p:spPr>
          <a:xfrm>
            <a:off x="108397" y="1011456"/>
            <a:ext cx="9505056" cy="604627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chemeClr val="bg1"/>
                </a:solidFill>
              </a:rPr>
              <a:t>The future work of the project is very essential in order to make the design system more advanced. In the designed system the enhancement would be connecting more sensors which measures various health parameters.</a:t>
            </a:r>
          </a:p>
          <a:p>
            <a:pPr marL="342900" indent="-342900" algn="just">
              <a:lnSpc>
                <a:spcPct val="150000"/>
              </a:lnSpc>
              <a:buFont typeface="Wingdings" panose="05000000000000000000" pitchFamily="2" charset="2"/>
              <a:buChar char="Ø"/>
            </a:pPr>
            <a:endParaRPr lang="en-US" sz="2000" dirty="0">
              <a:solidFill>
                <a:schemeClr val="bg1"/>
              </a:solidFill>
            </a:endParaRPr>
          </a:p>
          <a:p>
            <a:pPr marL="342900" indent="-342900" algn="just">
              <a:lnSpc>
                <a:spcPct val="150000"/>
              </a:lnSpc>
              <a:buFont typeface="Wingdings" panose="05000000000000000000" pitchFamily="2" charset="2"/>
              <a:buChar char="Ø"/>
            </a:pPr>
            <a:r>
              <a:rPr lang="en-US" sz="2000" dirty="0">
                <a:solidFill>
                  <a:schemeClr val="bg1"/>
                </a:solidFill>
              </a:rPr>
              <a:t>Add a GPS module in IoT based health monitoring system using Arduino and Wi-Fi module. The GPS module will find out the location or position of the patient using longitude or latitude received. </a:t>
            </a:r>
          </a:p>
          <a:p>
            <a:pPr algn="just">
              <a:lnSpc>
                <a:spcPct val="150000"/>
              </a:lnSpc>
            </a:pPr>
            <a:endParaRPr lang="en-US" sz="2000" dirty="0">
              <a:solidFill>
                <a:schemeClr val="bg1"/>
              </a:solidFill>
            </a:endParaRPr>
          </a:p>
          <a:p>
            <a:pPr marL="342900" indent="-342900" algn="just">
              <a:lnSpc>
                <a:spcPct val="150000"/>
              </a:lnSpc>
              <a:buFont typeface="Wingdings" panose="05000000000000000000" pitchFamily="2" charset="2"/>
              <a:buChar char="Ø"/>
            </a:pPr>
            <a:r>
              <a:rPr lang="en-US" sz="2000" dirty="0">
                <a:solidFill>
                  <a:schemeClr val="bg1"/>
                </a:solidFill>
              </a:rPr>
              <a:t>Then it will sent the location to the cloud using Internet Of Things and then doctors can find out the position of the patient in case they have to take some preventive action or nearest hospital will be informed automatically using GPS and ambulance will be sent to the patient. And establishing a Wi-Fi-mesh network will also increase the communication range.</a:t>
            </a:r>
          </a:p>
        </p:txBody>
      </p:sp>
    </p:spTree>
    <p:extLst>
      <p:ext uri="{BB962C8B-B14F-4D97-AF65-F5344CB8AC3E}">
        <p14:creationId xmlns:p14="http://schemas.microsoft.com/office/powerpoint/2010/main" val="85782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7" name="Freeform 14"/>
          <p:cNvSpPr>
            <a:spLocks/>
          </p:cNvSpPr>
          <p:nvPr/>
        </p:nvSpPr>
        <p:spPr bwMode="auto">
          <a:xfrm>
            <a:off x="2074843" y="3656011"/>
            <a:ext cx="6915965" cy="2553695"/>
          </a:xfrm>
          <a:custGeom>
            <a:avLst/>
            <a:gdLst>
              <a:gd name="T0" fmla="*/ 0 w 2304"/>
              <a:gd name="T1" fmla="*/ 425 h 818"/>
              <a:gd name="T2" fmla="*/ 612 w 2304"/>
              <a:gd name="T3" fmla="*/ 425 h 818"/>
              <a:gd name="T4" fmla="*/ 618 w 2304"/>
              <a:gd name="T5" fmla="*/ 433 h 818"/>
              <a:gd name="T6" fmla="*/ 628 w 2304"/>
              <a:gd name="T7" fmla="*/ 454 h 818"/>
              <a:gd name="T8" fmla="*/ 649 w 2304"/>
              <a:gd name="T9" fmla="*/ 423 h 818"/>
              <a:gd name="T10" fmla="*/ 670 w 2304"/>
              <a:gd name="T11" fmla="*/ 320 h 818"/>
              <a:gd name="T12" fmla="*/ 694 w 2304"/>
              <a:gd name="T13" fmla="*/ 513 h 818"/>
              <a:gd name="T14" fmla="*/ 713 w 2304"/>
              <a:gd name="T15" fmla="*/ 383 h 818"/>
              <a:gd name="T16" fmla="*/ 732 w 2304"/>
              <a:gd name="T17" fmla="*/ 425 h 818"/>
              <a:gd name="T18" fmla="*/ 1127 w 2304"/>
              <a:gd name="T19" fmla="*/ 425 h 818"/>
              <a:gd name="T20" fmla="*/ 1135 w 2304"/>
              <a:gd name="T21" fmla="*/ 412 h 818"/>
              <a:gd name="T22" fmla="*/ 1152 w 2304"/>
              <a:gd name="T23" fmla="*/ 379 h 818"/>
              <a:gd name="T24" fmla="*/ 1185 w 2304"/>
              <a:gd name="T25" fmla="*/ 429 h 818"/>
              <a:gd name="T26" fmla="*/ 1222 w 2304"/>
              <a:gd name="T27" fmla="*/ 667 h 818"/>
              <a:gd name="T28" fmla="*/ 1257 w 2304"/>
              <a:gd name="T29" fmla="*/ 209 h 818"/>
              <a:gd name="T30" fmla="*/ 1289 w 2304"/>
              <a:gd name="T31" fmla="*/ 492 h 818"/>
              <a:gd name="T32" fmla="*/ 1318 w 2304"/>
              <a:gd name="T33" fmla="*/ 425 h 818"/>
              <a:gd name="T34" fmla="*/ 1795 w 2304"/>
              <a:gd name="T35" fmla="*/ 425 h 818"/>
              <a:gd name="T36" fmla="*/ 1803 w 2304"/>
              <a:gd name="T37" fmla="*/ 413 h 818"/>
              <a:gd name="T38" fmla="*/ 1815 w 2304"/>
              <a:gd name="T39" fmla="*/ 355 h 818"/>
              <a:gd name="T40" fmla="*/ 1859 w 2304"/>
              <a:gd name="T41" fmla="*/ 397 h 818"/>
              <a:gd name="T42" fmla="*/ 1892 w 2304"/>
              <a:gd name="T43" fmla="*/ 1 h 818"/>
              <a:gd name="T44" fmla="*/ 1944 w 2304"/>
              <a:gd name="T45" fmla="*/ 818 h 818"/>
              <a:gd name="T46" fmla="*/ 1974 w 2304"/>
              <a:gd name="T47" fmla="*/ 415 h 818"/>
              <a:gd name="T48" fmla="*/ 2014 w 2304"/>
              <a:gd name="T49" fmla="*/ 482 h 818"/>
              <a:gd name="T50" fmla="*/ 2052 w 2304"/>
              <a:gd name="T51" fmla="*/ 299 h 818"/>
              <a:gd name="T52" fmla="*/ 2078 w 2304"/>
              <a:gd name="T53" fmla="*/ 394 h 818"/>
              <a:gd name="T54" fmla="*/ 2095 w 2304"/>
              <a:gd name="T55" fmla="*/ 415 h 818"/>
              <a:gd name="T56" fmla="*/ 2304 w 2304"/>
              <a:gd name="T57" fmla="*/ 41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4" h="818">
                <a:moveTo>
                  <a:pt x="0" y="425"/>
                </a:moveTo>
                <a:cubicBezTo>
                  <a:pt x="5" y="425"/>
                  <a:pt x="612" y="425"/>
                  <a:pt x="612" y="425"/>
                </a:cubicBezTo>
                <a:cubicBezTo>
                  <a:pt x="616" y="425"/>
                  <a:pt x="617" y="429"/>
                  <a:pt x="618" y="433"/>
                </a:cubicBezTo>
                <a:cubicBezTo>
                  <a:pt x="618" y="436"/>
                  <a:pt x="623" y="455"/>
                  <a:pt x="628" y="454"/>
                </a:cubicBezTo>
                <a:cubicBezTo>
                  <a:pt x="633" y="452"/>
                  <a:pt x="637" y="409"/>
                  <a:pt x="649" y="423"/>
                </a:cubicBezTo>
                <a:cubicBezTo>
                  <a:pt x="660" y="436"/>
                  <a:pt x="662" y="319"/>
                  <a:pt x="670" y="320"/>
                </a:cubicBezTo>
                <a:cubicBezTo>
                  <a:pt x="678" y="320"/>
                  <a:pt x="687" y="514"/>
                  <a:pt x="694" y="513"/>
                </a:cubicBezTo>
                <a:cubicBezTo>
                  <a:pt x="702" y="512"/>
                  <a:pt x="707" y="382"/>
                  <a:pt x="713" y="383"/>
                </a:cubicBezTo>
                <a:cubicBezTo>
                  <a:pt x="719" y="384"/>
                  <a:pt x="726" y="425"/>
                  <a:pt x="732" y="425"/>
                </a:cubicBezTo>
                <a:cubicBezTo>
                  <a:pt x="737" y="425"/>
                  <a:pt x="1127" y="425"/>
                  <a:pt x="1127" y="425"/>
                </a:cubicBezTo>
                <a:cubicBezTo>
                  <a:pt x="1132" y="424"/>
                  <a:pt x="1134" y="418"/>
                  <a:pt x="1135" y="412"/>
                </a:cubicBezTo>
                <a:cubicBezTo>
                  <a:pt x="1136" y="407"/>
                  <a:pt x="1143" y="376"/>
                  <a:pt x="1152" y="379"/>
                </a:cubicBezTo>
                <a:cubicBezTo>
                  <a:pt x="1160" y="381"/>
                  <a:pt x="1167" y="450"/>
                  <a:pt x="1185" y="429"/>
                </a:cubicBezTo>
                <a:cubicBezTo>
                  <a:pt x="1204" y="407"/>
                  <a:pt x="1209" y="667"/>
                  <a:pt x="1222" y="667"/>
                </a:cubicBezTo>
                <a:cubicBezTo>
                  <a:pt x="1234" y="667"/>
                  <a:pt x="1244" y="207"/>
                  <a:pt x="1257" y="209"/>
                </a:cubicBezTo>
                <a:cubicBezTo>
                  <a:pt x="1269" y="211"/>
                  <a:pt x="1279" y="494"/>
                  <a:pt x="1289" y="492"/>
                </a:cubicBezTo>
                <a:cubicBezTo>
                  <a:pt x="1299" y="490"/>
                  <a:pt x="1310" y="425"/>
                  <a:pt x="1318" y="425"/>
                </a:cubicBezTo>
                <a:cubicBezTo>
                  <a:pt x="1327" y="425"/>
                  <a:pt x="1696" y="425"/>
                  <a:pt x="1795" y="425"/>
                </a:cubicBezTo>
                <a:cubicBezTo>
                  <a:pt x="1800" y="424"/>
                  <a:pt x="1801" y="420"/>
                  <a:pt x="1803" y="413"/>
                </a:cubicBezTo>
                <a:cubicBezTo>
                  <a:pt x="1804" y="407"/>
                  <a:pt x="1806" y="357"/>
                  <a:pt x="1815" y="355"/>
                </a:cubicBezTo>
                <a:cubicBezTo>
                  <a:pt x="1825" y="352"/>
                  <a:pt x="1846" y="456"/>
                  <a:pt x="1859" y="397"/>
                </a:cubicBezTo>
                <a:cubicBezTo>
                  <a:pt x="1872" y="338"/>
                  <a:pt x="1877" y="0"/>
                  <a:pt x="1892" y="1"/>
                </a:cubicBezTo>
                <a:cubicBezTo>
                  <a:pt x="1908" y="2"/>
                  <a:pt x="1929" y="818"/>
                  <a:pt x="1944" y="818"/>
                </a:cubicBezTo>
                <a:cubicBezTo>
                  <a:pt x="1958" y="818"/>
                  <a:pt x="1963" y="471"/>
                  <a:pt x="1974" y="415"/>
                </a:cubicBezTo>
                <a:cubicBezTo>
                  <a:pt x="1986" y="359"/>
                  <a:pt x="2002" y="501"/>
                  <a:pt x="2014" y="482"/>
                </a:cubicBezTo>
                <a:cubicBezTo>
                  <a:pt x="2027" y="463"/>
                  <a:pt x="2041" y="313"/>
                  <a:pt x="2052" y="299"/>
                </a:cubicBezTo>
                <a:cubicBezTo>
                  <a:pt x="2062" y="284"/>
                  <a:pt x="2074" y="383"/>
                  <a:pt x="2078" y="394"/>
                </a:cubicBezTo>
                <a:cubicBezTo>
                  <a:pt x="2082" y="406"/>
                  <a:pt x="2087" y="414"/>
                  <a:pt x="2095" y="415"/>
                </a:cubicBezTo>
                <a:cubicBezTo>
                  <a:pt x="2304" y="415"/>
                  <a:pt x="2304" y="415"/>
                  <a:pt x="2304" y="415"/>
                </a:cubicBezTo>
              </a:path>
            </a:pathLst>
          </a:custGeom>
          <a:ln w="38100" cap="rnd">
            <a:gradFill flip="none" rotWithShape="1">
              <a:gsLst>
                <a:gs pos="0">
                  <a:srgbClr val="69FFFF"/>
                </a:gs>
                <a:gs pos="100000">
                  <a:srgbClr val="27C1BD"/>
                </a:gs>
              </a:gsLst>
              <a:lin ang="0" scaled="1"/>
              <a:tileRect/>
            </a:gradFill>
            <a:headEnd type="oval" w="med" len="med"/>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3217851" y="3013069"/>
            <a:ext cx="3500462" cy="769441"/>
          </a:xfrm>
          <a:prstGeom prst="rect">
            <a:avLst/>
          </a:prstGeom>
          <a:noFill/>
        </p:spPr>
        <p:txBody>
          <a:bodyPr wrap="square" rtlCol="0">
            <a:spAutoFit/>
          </a:bodyPr>
          <a:lstStyle/>
          <a:p>
            <a:r>
              <a:rPr lang="en-IN" sz="4400" b="1" dirty="0">
                <a:solidFill>
                  <a:schemeClr val="accent2">
                    <a:lumMod val="40000"/>
                    <a:lumOff val="60000"/>
                  </a:schemeClr>
                </a:solidFill>
              </a:rPr>
              <a:t>THANK YOU</a:t>
            </a:r>
            <a:endParaRPr lang="en-US" sz="4400" b="1" dirty="0">
              <a:solidFill>
                <a:schemeClr val="accent2">
                  <a:lumMod val="40000"/>
                  <a:lumOff val="60000"/>
                </a:schemeClr>
              </a:solidFill>
            </a:endParaRPr>
          </a:p>
        </p:txBody>
      </p:sp>
    </p:spTree>
    <p:extLst>
      <p:ext uri="{BB962C8B-B14F-4D97-AF65-F5344CB8AC3E}">
        <p14:creationId xmlns:p14="http://schemas.microsoft.com/office/powerpoint/2010/main" val="42473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7" name="Freeform 9"/>
          <p:cNvSpPr>
            <a:spLocks/>
          </p:cNvSpPr>
          <p:nvPr/>
        </p:nvSpPr>
        <p:spPr bwMode="auto">
          <a:xfrm>
            <a:off x="-23981" y="5942026"/>
            <a:ext cx="9769811" cy="1391935"/>
          </a:xfrm>
          <a:custGeom>
            <a:avLst/>
            <a:gdLst>
              <a:gd name="T0" fmla="*/ 0 w 2871"/>
              <a:gd name="T1" fmla="*/ 425 h 819"/>
              <a:gd name="T2" fmla="*/ 101 w 2871"/>
              <a:gd name="T3" fmla="*/ 425 h 819"/>
              <a:gd name="T4" fmla="*/ 113 w 2871"/>
              <a:gd name="T5" fmla="*/ 423 h 819"/>
              <a:gd name="T6" fmla="*/ 127 w 2871"/>
              <a:gd name="T7" fmla="*/ 399 h 819"/>
              <a:gd name="T8" fmla="*/ 147 w 2871"/>
              <a:gd name="T9" fmla="*/ 423 h 819"/>
              <a:gd name="T10" fmla="*/ 168 w 2871"/>
              <a:gd name="T11" fmla="*/ 461 h 819"/>
              <a:gd name="T12" fmla="*/ 191 w 2871"/>
              <a:gd name="T13" fmla="*/ 353 h 819"/>
              <a:gd name="T14" fmla="*/ 217 w 2871"/>
              <a:gd name="T15" fmla="*/ 445 h 819"/>
              <a:gd name="T16" fmla="*/ 240 w 2871"/>
              <a:gd name="T17" fmla="*/ 425 h 819"/>
              <a:gd name="T18" fmla="*/ 714 w 2871"/>
              <a:gd name="T19" fmla="*/ 425 h 819"/>
              <a:gd name="T20" fmla="*/ 721 w 2871"/>
              <a:gd name="T21" fmla="*/ 433 h 819"/>
              <a:gd name="T22" fmla="*/ 734 w 2871"/>
              <a:gd name="T23" fmla="*/ 454 h 819"/>
              <a:gd name="T24" fmla="*/ 761 w 2871"/>
              <a:gd name="T25" fmla="*/ 423 h 819"/>
              <a:gd name="T26" fmla="*/ 788 w 2871"/>
              <a:gd name="T27" fmla="*/ 320 h 819"/>
              <a:gd name="T28" fmla="*/ 818 w 2871"/>
              <a:gd name="T29" fmla="*/ 513 h 819"/>
              <a:gd name="T30" fmla="*/ 843 w 2871"/>
              <a:gd name="T31" fmla="*/ 383 h 819"/>
              <a:gd name="T32" fmla="*/ 866 w 2871"/>
              <a:gd name="T33" fmla="*/ 425 h 819"/>
              <a:gd name="T34" fmla="*/ 1370 w 2871"/>
              <a:gd name="T35" fmla="*/ 425 h 819"/>
              <a:gd name="T36" fmla="*/ 1380 w 2871"/>
              <a:gd name="T37" fmla="*/ 412 h 819"/>
              <a:gd name="T38" fmla="*/ 1402 w 2871"/>
              <a:gd name="T39" fmla="*/ 379 h 819"/>
              <a:gd name="T40" fmla="*/ 1445 w 2871"/>
              <a:gd name="T41" fmla="*/ 429 h 819"/>
              <a:gd name="T42" fmla="*/ 1491 w 2871"/>
              <a:gd name="T43" fmla="*/ 667 h 819"/>
              <a:gd name="T44" fmla="*/ 1535 w 2871"/>
              <a:gd name="T45" fmla="*/ 210 h 819"/>
              <a:gd name="T46" fmla="*/ 1577 w 2871"/>
              <a:gd name="T47" fmla="*/ 492 h 819"/>
              <a:gd name="T48" fmla="*/ 1614 w 2871"/>
              <a:gd name="T49" fmla="*/ 425 h 819"/>
              <a:gd name="T50" fmla="*/ 2222 w 2871"/>
              <a:gd name="T51" fmla="*/ 425 h 819"/>
              <a:gd name="T52" fmla="*/ 2232 w 2871"/>
              <a:gd name="T53" fmla="*/ 414 h 819"/>
              <a:gd name="T54" fmla="*/ 2248 w 2871"/>
              <a:gd name="T55" fmla="*/ 355 h 819"/>
              <a:gd name="T56" fmla="*/ 2304 w 2871"/>
              <a:gd name="T57" fmla="*/ 397 h 819"/>
              <a:gd name="T58" fmla="*/ 2346 w 2871"/>
              <a:gd name="T59" fmla="*/ 1 h 819"/>
              <a:gd name="T60" fmla="*/ 2411 w 2871"/>
              <a:gd name="T61" fmla="*/ 819 h 819"/>
              <a:gd name="T62" fmla="*/ 2451 w 2871"/>
              <a:gd name="T63" fmla="*/ 415 h 819"/>
              <a:gd name="T64" fmla="*/ 2502 w 2871"/>
              <a:gd name="T65" fmla="*/ 482 h 819"/>
              <a:gd name="T66" fmla="*/ 2549 w 2871"/>
              <a:gd name="T67" fmla="*/ 299 h 819"/>
              <a:gd name="T68" fmla="*/ 2583 w 2871"/>
              <a:gd name="T69" fmla="*/ 394 h 819"/>
              <a:gd name="T70" fmla="*/ 2604 w 2871"/>
              <a:gd name="T71" fmla="*/ 415 h 819"/>
              <a:gd name="T72" fmla="*/ 2871 w 2871"/>
              <a:gd name="T73" fmla="*/ 41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71" h="819">
                <a:moveTo>
                  <a:pt x="0" y="425"/>
                </a:moveTo>
                <a:cubicBezTo>
                  <a:pt x="101" y="425"/>
                  <a:pt x="101" y="425"/>
                  <a:pt x="101" y="425"/>
                </a:cubicBezTo>
                <a:cubicBezTo>
                  <a:pt x="106" y="425"/>
                  <a:pt x="110" y="425"/>
                  <a:pt x="113" y="423"/>
                </a:cubicBezTo>
                <a:cubicBezTo>
                  <a:pt x="117" y="420"/>
                  <a:pt x="120" y="397"/>
                  <a:pt x="127" y="399"/>
                </a:cubicBezTo>
                <a:cubicBezTo>
                  <a:pt x="132" y="401"/>
                  <a:pt x="128" y="424"/>
                  <a:pt x="147" y="423"/>
                </a:cubicBezTo>
                <a:cubicBezTo>
                  <a:pt x="162" y="422"/>
                  <a:pt x="158" y="461"/>
                  <a:pt x="168" y="461"/>
                </a:cubicBezTo>
                <a:cubicBezTo>
                  <a:pt x="178" y="462"/>
                  <a:pt x="182" y="354"/>
                  <a:pt x="191" y="353"/>
                </a:cubicBezTo>
                <a:cubicBezTo>
                  <a:pt x="201" y="352"/>
                  <a:pt x="210" y="444"/>
                  <a:pt x="217" y="445"/>
                </a:cubicBezTo>
                <a:cubicBezTo>
                  <a:pt x="225" y="446"/>
                  <a:pt x="233" y="425"/>
                  <a:pt x="240" y="425"/>
                </a:cubicBezTo>
                <a:cubicBezTo>
                  <a:pt x="246" y="425"/>
                  <a:pt x="714" y="425"/>
                  <a:pt x="714" y="425"/>
                </a:cubicBezTo>
                <a:cubicBezTo>
                  <a:pt x="719" y="425"/>
                  <a:pt x="720" y="430"/>
                  <a:pt x="721" y="433"/>
                </a:cubicBezTo>
                <a:cubicBezTo>
                  <a:pt x="722" y="437"/>
                  <a:pt x="727" y="456"/>
                  <a:pt x="734" y="454"/>
                </a:cubicBezTo>
                <a:cubicBezTo>
                  <a:pt x="741" y="452"/>
                  <a:pt x="746" y="410"/>
                  <a:pt x="761" y="423"/>
                </a:cubicBezTo>
                <a:cubicBezTo>
                  <a:pt x="775" y="436"/>
                  <a:pt x="777" y="320"/>
                  <a:pt x="788" y="320"/>
                </a:cubicBezTo>
                <a:cubicBezTo>
                  <a:pt x="798" y="320"/>
                  <a:pt x="809" y="514"/>
                  <a:pt x="818" y="513"/>
                </a:cubicBezTo>
                <a:cubicBezTo>
                  <a:pt x="828" y="512"/>
                  <a:pt x="835" y="382"/>
                  <a:pt x="843" y="383"/>
                </a:cubicBezTo>
                <a:cubicBezTo>
                  <a:pt x="851" y="385"/>
                  <a:pt x="860" y="425"/>
                  <a:pt x="866" y="425"/>
                </a:cubicBezTo>
                <a:cubicBezTo>
                  <a:pt x="873" y="425"/>
                  <a:pt x="1370" y="425"/>
                  <a:pt x="1370" y="425"/>
                </a:cubicBezTo>
                <a:cubicBezTo>
                  <a:pt x="1377" y="425"/>
                  <a:pt x="1379" y="418"/>
                  <a:pt x="1380" y="412"/>
                </a:cubicBezTo>
                <a:cubicBezTo>
                  <a:pt x="1382" y="407"/>
                  <a:pt x="1391" y="376"/>
                  <a:pt x="1402" y="379"/>
                </a:cubicBezTo>
                <a:cubicBezTo>
                  <a:pt x="1412" y="382"/>
                  <a:pt x="1421" y="450"/>
                  <a:pt x="1445" y="429"/>
                </a:cubicBezTo>
                <a:cubicBezTo>
                  <a:pt x="1468" y="408"/>
                  <a:pt x="1474" y="668"/>
                  <a:pt x="1491" y="667"/>
                </a:cubicBezTo>
                <a:cubicBezTo>
                  <a:pt x="1507" y="667"/>
                  <a:pt x="1520" y="208"/>
                  <a:pt x="1535" y="210"/>
                </a:cubicBezTo>
                <a:cubicBezTo>
                  <a:pt x="1551" y="212"/>
                  <a:pt x="1564" y="494"/>
                  <a:pt x="1577" y="492"/>
                </a:cubicBezTo>
                <a:cubicBezTo>
                  <a:pt x="1589" y="490"/>
                  <a:pt x="1604" y="425"/>
                  <a:pt x="1614" y="425"/>
                </a:cubicBezTo>
                <a:cubicBezTo>
                  <a:pt x="1625" y="425"/>
                  <a:pt x="2095" y="425"/>
                  <a:pt x="2222" y="425"/>
                </a:cubicBezTo>
                <a:cubicBezTo>
                  <a:pt x="2228" y="424"/>
                  <a:pt x="2230" y="420"/>
                  <a:pt x="2232" y="414"/>
                </a:cubicBezTo>
                <a:cubicBezTo>
                  <a:pt x="2234" y="407"/>
                  <a:pt x="2236" y="358"/>
                  <a:pt x="2248" y="355"/>
                </a:cubicBezTo>
                <a:cubicBezTo>
                  <a:pt x="2260" y="353"/>
                  <a:pt x="2287" y="456"/>
                  <a:pt x="2304" y="397"/>
                </a:cubicBezTo>
                <a:cubicBezTo>
                  <a:pt x="2320" y="338"/>
                  <a:pt x="2326" y="0"/>
                  <a:pt x="2346" y="1"/>
                </a:cubicBezTo>
                <a:cubicBezTo>
                  <a:pt x="2366" y="3"/>
                  <a:pt x="2393" y="819"/>
                  <a:pt x="2411" y="819"/>
                </a:cubicBezTo>
                <a:cubicBezTo>
                  <a:pt x="2430" y="819"/>
                  <a:pt x="2436" y="471"/>
                  <a:pt x="2451" y="415"/>
                </a:cubicBezTo>
                <a:cubicBezTo>
                  <a:pt x="2466" y="359"/>
                  <a:pt x="2485" y="502"/>
                  <a:pt x="2502" y="482"/>
                </a:cubicBezTo>
                <a:cubicBezTo>
                  <a:pt x="2518" y="463"/>
                  <a:pt x="2536" y="314"/>
                  <a:pt x="2549" y="299"/>
                </a:cubicBezTo>
                <a:cubicBezTo>
                  <a:pt x="2563" y="284"/>
                  <a:pt x="2577" y="383"/>
                  <a:pt x="2583" y="394"/>
                </a:cubicBezTo>
                <a:cubicBezTo>
                  <a:pt x="2588" y="406"/>
                  <a:pt x="2594" y="414"/>
                  <a:pt x="2604" y="415"/>
                </a:cubicBezTo>
                <a:cubicBezTo>
                  <a:pt x="2871" y="415"/>
                  <a:pt x="2871" y="415"/>
                  <a:pt x="2871" y="415"/>
                </a:cubicBezTo>
              </a:path>
            </a:pathLst>
          </a:custGeom>
          <a:ln w="38100" cap="rnd">
            <a:solidFill>
              <a:srgbClr val="00E7E2"/>
            </a:solidFill>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a:p>
        </p:txBody>
      </p:sp>
      <p:sp>
        <p:nvSpPr>
          <p:cNvPr id="3" name="Title 1">
            <a:extLst>
              <a:ext uri="{FF2B5EF4-FFF2-40B4-BE49-F238E27FC236}">
                <a16:creationId xmlns:a16="http://schemas.microsoft.com/office/drawing/2014/main" id="{E29B8A25-88B1-4BEF-A8E7-99C887BCFA45}"/>
              </a:ext>
            </a:extLst>
          </p:cNvPr>
          <p:cNvSpPr txBox="1">
            <a:spLocks/>
          </p:cNvSpPr>
          <p:nvPr/>
        </p:nvSpPr>
        <p:spPr>
          <a:xfrm>
            <a:off x="288893" y="0"/>
            <a:ext cx="8858312" cy="1227119"/>
          </a:xfrm>
          <a:prstGeom prst="rect">
            <a:avLst/>
          </a:prstGeom>
        </p:spPr>
        <p:txBody>
          <a:bodyPr vert="horz" lIns="98966" tIns="49483" rIns="98966" bIns="49483" rtlCol="0" anchor="ctr">
            <a:normAutofit/>
          </a:bodyPr>
          <a:lstStyle/>
          <a:p>
            <a:pPr marL="0" marR="0" lvl="0" indent="0" algn="l" defTabSz="989655" rtl="0" eaLnBrk="1" fontAlgn="auto" latinLnBrk="0" hangingPunct="1">
              <a:lnSpc>
                <a:spcPct val="100000"/>
              </a:lnSpc>
              <a:spcBef>
                <a:spcPct val="0"/>
              </a:spcBef>
              <a:spcAft>
                <a:spcPts val="0"/>
              </a:spcAft>
              <a:buClrTx/>
              <a:buSzTx/>
              <a:buFontTx/>
              <a:buNone/>
              <a:tabLst/>
              <a:defRPr/>
            </a:pPr>
            <a:r>
              <a:rPr kumimoji="0" lang="en-IN" sz="2800" b="0" i="0" u="none" strike="noStrike" kern="1200" cap="none" spc="0" normalizeH="0" baseline="0" noProof="0" dirty="0">
                <a:ln>
                  <a:noFill/>
                </a:ln>
                <a:solidFill>
                  <a:schemeClr val="accent6">
                    <a:lumMod val="40000"/>
                    <a:lumOff val="60000"/>
                  </a:schemeClr>
                </a:solidFill>
                <a:effectLst>
                  <a:outerShdw blurRad="50800" dist="38100" dir="5400000" algn="t" rotWithShape="0">
                    <a:prstClr val="black">
                      <a:alpha val="40000"/>
                    </a:prstClr>
                  </a:outerShdw>
                </a:effectLst>
                <a:uLnTx/>
                <a:uFillTx/>
                <a:ea typeface="+mj-ea"/>
                <a:cs typeface="Times New Roman" panose="02020603050405020304" pitchFamily="18" charset="0"/>
              </a:rPr>
              <a:t>CONTENTS:</a:t>
            </a:r>
          </a:p>
        </p:txBody>
      </p:sp>
      <p:sp>
        <p:nvSpPr>
          <p:cNvPr id="4" name="Subtitle 2">
            <a:extLst>
              <a:ext uri="{FF2B5EF4-FFF2-40B4-BE49-F238E27FC236}">
                <a16:creationId xmlns:a16="http://schemas.microsoft.com/office/drawing/2014/main" id="{A3AD370B-8830-4945-B0F4-8A08176CDF39}"/>
              </a:ext>
            </a:extLst>
          </p:cNvPr>
          <p:cNvSpPr txBox="1">
            <a:spLocks/>
          </p:cNvSpPr>
          <p:nvPr/>
        </p:nvSpPr>
        <p:spPr>
          <a:xfrm>
            <a:off x="288893" y="941367"/>
            <a:ext cx="9215502" cy="5428938"/>
          </a:xfrm>
          <a:prstGeom prst="rect">
            <a:avLst/>
          </a:prstGeom>
        </p:spPr>
        <p:txBody>
          <a:bodyPr/>
          <a:lstStyle/>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rPr>
              <a:t>Introduction</a:t>
            </a:r>
          </a:p>
          <a:p>
            <a:pPr marL="342900" indent="-342900">
              <a:lnSpc>
                <a:spcPct val="150000"/>
              </a:lnSpc>
              <a:spcBef>
                <a:spcPct val="20000"/>
              </a:spcBef>
              <a:buFont typeface="Wingdings" panose="05000000000000000000" pitchFamily="2" charset="2"/>
              <a:buChar char="Ø"/>
              <a:defRPr/>
            </a:pPr>
            <a:r>
              <a:rPr lang="en-IN" sz="2400" dirty="0">
                <a:solidFill>
                  <a:schemeClr val="bg1"/>
                </a:solidFill>
                <a:cs typeface="Times New Roman" panose="02020603050405020304" pitchFamily="18" charset="0"/>
              </a:rPr>
              <a:t>Aim of the project</a:t>
            </a:r>
            <a:endPar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endParaRPr>
          </a:p>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rPr>
              <a:t>Objectives of the project</a:t>
            </a:r>
          </a:p>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lang="en-IN" sz="2400" dirty="0">
                <a:solidFill>
                  <a:schemeClr val="bg1"/>
                </a:solidFill>
                <a:cs typeface="Times New Roman" panose="02020603050405020304" pitchFamily="18" charset="0"/>
              </a:rPr>
              <a:t>Circuit</a:t>
            </a:r>
            <a:r>
              <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rPr>
              <a:t> Diagram </a:t>
            </a:r>
          </a:p>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rPr>
              <a:t>Hardware Description</a:t>
            </a:r>
          </a:p>
          <a:p>
            <a:pPr marL="342900" indent="-342900">
              <a:lnSpc>
                <a:spcPct val="150000"/>
              </a:lnSpc>
              <a:spcBef>
                <a:spcPct val="20000"/>
              </a:spcBef>
              <a:buFont typeface="Wingdings" panose="05000000000000000000" pitchFamily="2" charset="2"/>
              <a:buChar char="Ø"/>
            </a:pPr>
            <a:r>
              <a:rPr lang="en-US" sz="2400" dirty="0">
                <a:solidFill>
                  <a:schemeClr val="bg1"/>
                </a:solidFill>
              </a:rPr>
              <a:t>Configuring ThingSpeak to record Patient Data online</a:t>
            </a:r>
            <a:endParaRPr lang="en-US" sz="2400" b="1" dirty="0">
              <a:solidFill>
                <a:schemeClr val="bg1"/>
              </a:solidFill>
            </a:endParaRPr>
          </a:p>
          <a:p>
            <a:pPr marL="342900" indent="-342900">
              <a:lnSpc>
                <a:spcPct val="150000"/>
              </a:lnSpc>
              <a:spcBef>
                <a:spcPct val="20000"/>
              </a:spcBef>
              <a:buFont typeface="Wingdings" panose="05000000000000000000" pitchFamily="2" charset="2"/>
              <a:buChar char="Ø"/>
            </a:pPr>
            <a:r>
              <a:rPr lang="en-US" sz="2400" dirty="0">
                <a:solidFill>
                  <a:schemeClr val="bg1"/>
                </a:solidFill>
              </a:rPr>
              <a:t>Configuring IFTTT for triggering Mail/SMS based on ThingSpeak Values</a:t>
            </a:r>
            <a:endPar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endParaRPr>
          </a:p>
          <a:p>
            <a:pPr marL="342900" indent="-342900">
              <a:lnSpc>
                <a:spcPct val="150000"/>
              </a:lnSpc>
              <a:spcBef>
                <a:spcPct val="20000"/>
              </a:spcBef>
              <a:buFont typeface="Wingdings" panose="05000000000000000000" pitchFamily="2" charset="2"/>
              <a:buChar char="Ø"/>
            </a:pPr>
            <a:r>
              <a:rPr lang="en-US" sz="2400" dirty="0">
                <a:solidFill>
                  <a:schemeClr val="bg1"/>
                </a:solidFill>
              </a:rPr>
              <a:t>Patient Monitoring System in Action</a:t>
            </a:r>
            <a:endParaRPr lang="en-US" sz="2400" b="1" dirty="0">
              <a:solidFill>
                <a:schemeClr val="bg1"/>
              </a:solidFill>
            </a:endParaRPr>
          </a:p>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rPr>
              <a:t> Results</a:t>
            </a:r>
          </a:p>
          <a:p>
            <a:pPr marL="342900" marR="0" lvl="0" indent="-342900" algn="l" defTabSz="989655"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lang="en-IN" sz="2400" dirty="0">
                <a:solidFill>
                  <a:schemeClr val="bg1"/>
                </a:solidFill>
                <a:cs typeface="Times New Roman" panose="02020603050405020304" pitchFamily="18" charset="0"/>
              </a:rPr>
              <a:t>Future Work</a:t>
            </a:r>
            <a:endParaRPr kumimoji="0" lang="en-IN" sz="2400" b="0" i="0" u="none" strike="noStrike" kern="1200" cap="none" spc="0" normalizeH="0" baseline="0" noProof="0" dirty="0">
              <a:ln>
                <a:noFill/>
              </a:ln>
              <a:solidFill>
                <a:schemeClr val="bg1"/>
              </a:solidFill>
              <a:effectLst/>
              <a:uLnTx/>
              <a:uFillTx/>
              <a:ea typeface="+mn-ea"/>
              <a:cs typeface="Times New Roman" panose="02020603050405020304" pitchFamily="18" charset="0"/>
            </a:endParaRPr>
          </a:p>
          <a:p>
            <a:pPr marL="342900" marR="0" lvl="0" indent="-342900" algn="l" defTabSz="989655" rtl="0" eaLnBrk="1" fontAlgn="auto" latinLnBrk="0" hangingPunct="1">
              <a:lnSpc>
                <a:spcPct val="100000"/>
              </a:lnSpc>
              <a:spcBef>
                <a:spcPct val="20000"/>
              </a:spcBef>
              <a:spcAft>
                <a:spcPts val="0"/>
              </a:spcAft>
              <a:buClrTx/>
              <a:buSzTx/>
              <a:buFont typeface="Arial" pitchFamily="34" charset="0"/>
              <a:buChar char="•"/>
              <a:tabLst/>
              <a:defRPr/>
            </a:pPr>
            <a:endParaRPr kumimoji="0" lang="en-IN" sz="3500" b="0" i="0" u="none" strike="noStrike" kern="1200" cap="none" spc="0" normalizeH="0" baseline="0" noProof="0" dirty="0">
              <a:ln>
                <a:noFill/>
              </a:ln>
              <a:solidFill>
                <a:schemeClr val="bg1"/>
              </a:solidFill>
              <a:effectLst/>
              <a:uLnTx/>
              <a:uFillTx/>
              <a:ea typeface="+mn-ea"/>
              <a:cs typeface="+mn-cs"/>
            </a:endParaRPr>
          </a:p>
        </p:txBody>
      </p:sp>
    </p:spTree>
    <p:extLst>
      <p:ext uri="{BB962C8B-B14F-4D97-AF65-F5344CB8AC3E}">
        <p14:creationId xmlns:p14="http://schemas.microsoft.com/office/powerpoint/2010/main" val="310185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7" name="Freeform 9"/>
          <p:cNvSpPr>
            <a:spLocks/>
          </p:cNvSpPr>
          <p:nvPr/>
        </p:nvSpPr>
        <p:spPr bwMode="auto">
          <a:xfrm>
            <a:off x="-23981" y="5942026"/>
            <a:ext cx="9769811" cy="1391935"/>
          </a:xfrm>
          <a:custGeom>
            <a:avLst/>
            <a:gdLst>
              <a:gd name="T0" fmla="*/ 0 w 2871"/>
              <a:gd name="T1" fmla="*/ 425 h 819"/>
              <a:gd name="T2" fmla="*/ 101 w 2871"/>
              <a:gd name="T3" fmla="*/ 425 h 819"/>
              <a:gd name="T4" fmla="*/ 113 w 2871"/>
              <a:gd name="T5" fmla="*/ 423 h 819"/>
              <a:gd name="T6" fmla="*/ 127 w 2871"/>
              <a:gd name="T7" fmla="*/ 399 h 819"/>
              <a:gd name="T8" fmla="*/ 147 w 2871"/>
              <a:gd name="T9" fmla="*/ 423 h 819"/>
              <a:gd name="T10" fmla="*/ 168 w 2871"/>
              <a:gd name="T11" fmla="*/ 461 h 819"/>
              <a:gd name="T12" fmla="*/ 191 w 2871"/>
              <a:gd name="T13" fmla="*/ 353 h 819"/>
              <a:gd name="T14" fmla="*/ 217 w 2871"/>
              <a:gd name="T15" fmla="*/ 445 h 819"/>
              <a:gd name="T16" fmla="*/ 240 w 2871"/>
              <a:gd name="T17" fmla="*/ 425 h 819"/>
              <a:gd name="T18" fmla="*/ 714 w 2871"/>
              <a:gd name="T19" fmla="*/ 425 h 819"/>
              <a:gd name="T20" fmla="*/ 721 w 2871"/>
              <a:gd name="T21" fmla="*/ 433 h 819"/>
              <a:gd name="T22" fmla="*/ 734 w 2871"/>
              <a:gd name="T23" fmla="*/ 454 h 819"/>
              <a:gd name="T24" fmla="*/ 761 w 2871"/>
              <a:gd name="T25" fmla="*/ 423 h 819"/>
              <a:gd name="T26" fmla="*/ 788 w 2871"/>
              <a:gd name="T27" fmla="*/ 320 h 819"/>
              <a:gd name="T28" fmla="*/ 818 w 2871"/>
              <a:gd name="T29" fmla="*/ 513 h 819"/>
              <a:gd name="T30" fmla="*/ 843 w 2871"/>
              <a:gd name="T31" fmla="*/ 383 h 819"/>
              <a:gd name="T32" fmla="*/ 866 w 2871"/>
              <a:gd name="T33" fmla="*/ 425 h 819"/>
              <a:gd name="T34" fmla="*/ 1370 w 2871"/>
              <a:gd name="T35" fmla="*/ 425 h 819"/>
              <a:gd name="T36" fmla="*/ 1380 w 2871"/>
              <a:gd name="T37" fmla="*/ 412 h 819"/>
              <a:gd name="T38" fmla="*/ 1402 w 2871"/>
              <a:gd name="T39" fmla="*/ 379 h 819"/>
              <a:gd name="T40" fmla="*/ 1445 w 2871"/>
              <a:gd name="T41" fmla="*/ 429 h 819"/>
              <a:gd name="T42" fmla="*/ 1491 w 2871"/>
              <a:gd name="T43" fmla="*/ 667 h 819"/>
              <a:gd name="T44" fmla="*/ 1535 w 2871"/>
              <a:gd name="T45" fmla="*/ 210 h 819"/>
              <a:gd name="T46" fmla="*/ 1577 w 2871"/>
              <a:gd name="T47" fmla="*/ 492 h 819"/>
              <a:gd name="T48" fmla="*/ 1614 w 2871"/>
              <a:gd name="T49" fmla="*/ 425 h 819"/>
              <a:gd name="T50" fmla="*/ 2222 w 2871"/>
              <a:gd name="T51" fmla="*/ 425 h 819"/>
              <a:gd name="T52" fmla="*/ 2232 w 2871"/>
              <a:gd name="T53" fmla="*/ 414 h 819"/>
              <a:gd name="T54" fmla="*/ 2248 w 2871"/>
              <a:gd name="T55" fmla="*/ 355 h 819"/>
              <a:gd name="T56" fmla="*/ 2304 w 2871"/>
              <a:gd name="T57" fmla="*/ 397 h 819"/>
              <a:gd name="T58" fmla="*/ 2346 w 2871"/>
              <a:gd name="T59" fmla="*/ 1 h 819"/>
              <a:gd name="T60" fmla="*/ 2411 w 2871"/>
              <a:gd name="T61" fmla="*/ 819 h 819"/>
              <a:gd name="T62" fmla="*/ 2451 w 2871"/>
              <a:gd name="T63" fmla="*/ 415 h 819"/>
              <a:gd name="T64" fmla="*/ 2502 w 2871"/>
              <a:gd name="T65" fmla="*/ 482 h 819"/>
              <a:gd name="T66" fmla="*/ 2549 w 2871"/>
              <a:gd name="T67" fmla="*/ 299 h 819"/>
              <a:gd name="T68" fmla="*/ 2583 w 2871"/>
              <a:gd name="T69" fmla="*/ 394 h 819"/>
              <a:gd name="T70" fmla="*/ 2604 w 2871"/>
              <a:gd name="T71" fmla="*/ 415 h 819"/>
              <a:gd name="T72" fmla="*/ 2871 w 2871"/>
              <a:gd name="T73" fmla="*/ 41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71" h="819">
                <a:moveTo>
                  <a:pt x="0" y="425"/>
                </a:moveTo>
                <a:cubicBezTo>
                  <a:pt x="101" y="425"/>
                  <a:pt x="101" y="425"/>
                  <a:pt x="101" y="425"/>
                </a:cubicBezTo>
                <a:cubicBezTo>
                  <a:pt x="106" y="425"/>
                  <a:pt x="110" y="425"/>
                  <a:pt x="113" y="423"/>
                </a:cubicBezTo>
                <a:cubicBezTo>
                  <a:pt x="117" y="420"/>
                  <a:pt x="120" y="397"/>
                  <a:pt x="127" y="399"/>
                </a:cubicBezTo>
                <a:cubicBezTo>
                  <a:pt x="132" y="401"/>
                  <a:pt x="128" y="424"/>
                  <a:pt x="147" y="423"/>
                </a:cubicBezTo>
                <a:cubicBezTo>
                  <a:pt x="162" y="422"/>
                  <a:pt x="158" y="461"/>
                  <a:pt x="168" y="461"/>
                </a:cubicBezTo>
                <a:cubicBezTo>
                  <a:pt x="178" y="462"/>
                  <a:pt x="182" y="354"/>
                  <a:pt x="191" y="353"/>
                </a:cubicBezTo>
                <a:cubicBezTo>
                  <a:pt x="201" y="352"/>
                  <a:pt x="210" y="444"/>
                  <a:pt x="217" y="445"/>
                </a:cubicBezTo>
                <a:cubicBezTo>
                  <a:pt x="225" y="446"/>
                  <a:pt x="233" y="425"/>
                  <a:pt x="240" y="425"/>
                </a:cubicBezTo>
                <a:cubicBezTo>
                  <a:pt x="246" y="425"/>
                  <a:pt x="714" y="425"/>
                  <a:pt x="714" y="425"/>
                </a:cubicBezTo>
                <a:cubicBezTo>
                  <a:pt x="719" y="425"/>
                  <a:pt x="720" y="430"/>
                  <a:pt x="721" y="433"/>
                </a:cubicBezTo>
                <a:cubicBezTo>
                  <a:pt x="722" y="437"/>
                  <a:pt x="727" y="456"/>
                  <a:pt x="734" y="454"/>
                </a:cubicBezTo>
                <a:cubicBezTo>
                  <a:pt x="741" y="452"/>
                  <a:pt x="746" y="410"/>
                  <a:pt x="761" y="423"/>
                </a:cubicBezTo>
                <a:cubicBezTo>
                  <a:pt x="775" y="436"/>
                  <a:pt x="777" y="320"/>
                  <a:pt x="788" y="320"/>
                </a:cubicBezTo>
                <a:cubicBezTo>
                  <a:pt x="798" y="320"/>
                  <a:pt x="809" y="514"/>
                  <a:pt x="818" y="513"/>
                </a:cubicBezTo>
                <a:cubicBezTo>
                  <a:pt x="828" y="512"/>
                  <a:pt x="835" y="382"/>
                  <a:pt x="843" y="383"/>
                </a:cubicBezTo>
                <a:cubicBezTo>
                  <a:pt x="851" y="385"/>
                  <a:pt x="860" y="425"/>
                  <a:pt x="866" y="425"/>
                </a:cubicBezTo>
                <a:cubicBezTo>
                  <a:pt x="873" y="425"/>
                  <a:pt x="1370" y="425"/>
                  <a:pt x="1370" y="425"/>
                </a:cubicBezTo>
                <a:cubicBezTo>
                  <a:pt x="1377" y="425"/>
                  <a:pt x="1379" y="418"/>
                  <a:pt x="1380" y="412"/>
                </a:cubicBezTo>
                <a:cubicBezTo>
                  <a:pt x="1382" y="407"/>
                  <a:pt x="1391" y="376"/>
                  <a:pt x="1402" y="379"/>
                </a:cubicBezTo>
                <a:cubicBezTo>
                  <a:pt x="1412" y="382"/>
                  <a:pt x="1421" y="450"/>
                  <a:pt x="1445" y="429"/>
                </a:cubicBezTo>
                <a:cubicBezTo>
                  <a:pt x="1468" y="408"/>
                  <a:pt x="1474" y="668"/>
                  <a:pt x="1491" y="667"/>
                </a:cubicBezTo>
                <a:cubicBezTo>
                  <a:pt x="1507" y="667"/>
                  <a:pt x="1520" y="208"/>
                  <a:pt x="1535" y="210"/>
                </a:cubicBezTo>
                <a:cubicBezTo>
                  <a:pt x="1551" y="212"/>
                  <a:pt x="1564" y="494"/>
                  <a:pt x="1577" y="492"/>
                </a:cubicBezTo>
                <a:cubicBezTo>
                  <a:pt x="1589" y="490"/>
                  <a:pt x="1604" y="425"/>
                  <a:pt x="1614" y="425"/>
                </a:cubicBezTo>
                <a:cubicBezTo>
                  <a:pt x="1625" y="425"/>
                  <a:pt x="2095" y="425"/>
                  <a:pt x="2222" y="425"/>
                </a:cubicBezTo>
                <a:cubicBezTo>
                  <a:pt x="2228" y="424"/>
                  <a:pt x="2230" y="420"/>
                  <a:pt x="2232" y="414"/>
                </a:cubicBezTo>
                <a:cubicBezTo>
                  <a:pt x="2234" y="407"/>
                  <a:pt x="2236" y="358"/>
                  <a:pt x="2248" y="355"/>
                </a:cubicBezTo>
                <a:cubicBezTo>
                  <a:pt x="2260" y="353"/>
                  <a:pt x="2287" y="456"/>
                  <a:pt x="2304" y="397"/>
                </a:cubicBezTo>
                <a:cubicBezTo>
                  <a:pt x="2320" y="338"/>
                  <a:pt x="2326" y="0"/>
                  <a:pt x="2346" y="1"/>
                </a:cubicBezTo>
                <a:cubicBezTo>
                  <a:pt x="2366" y="3"/>
                  <a:pt x="2393" y="819"/>
                  <a:pt x="2411" y="819"/>
                </a:cubicBezTo>
                <a:cubicBezTo>
                  <a:pt x="2430" y="819"/>
                  <a:pt x="2436" y="471"/>
                  <a:pt x="2451" y="415"/>
                </a:cubicBezTo>
                <a:cubicBezTo>
                  <a:pt x="2466" y="359"/>
                  <a:pt x="2485" y="502"/>
                  <a:pt x="2502" y="482"/>
                </a:cubicBezTo>
                <a:cubicBezTo>
                  <a:pt x="2518" y="463"/>
                  <a:pt x="2536" y="314"/>
                  <a:pt x="2549" y="299"/>
                </a:cubicBezTo>
                <a:cubicBezTo>
                  <a:pt x="2563" y="284"/>
                  <a:pt x="2577" y="383"/>
                  <a:pt x="2583" y="394"/>
                </a:cubicBezTo>
                <a:cubicBezTo>
                  <a:pt x="2588" y="406"/>
                  <a:pt x="2594" y="414"/>
                  <a:pt x="2604" y="415"/>
                </a:cubicBezTo>
                <a:cubicBezTo>
                  <a:pt x="2871" y="415"/>
                  <a:pt x="2871" y="415"/>
                  <a:pt x="2871" y="415"/>
                </a:cubicBezTo>
              </a:path>
            </a:pathLst>
          </a:custGeom>
          <a:ln w="38100" cap="rnd">
            <a:solidFill>
              <a:srgbClr val="00E7E2"/>
            </a:solidFill>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252413" y="96551"/>
            <a:ext cx="8001056" cy="584775"/>
          </a:xfrm>
          <a:prstGeom prst="rect">
            <a:avLst/>
          </a:prstGeom>
        </p:spPr>
        <p:txBody>
          <a:bodyPr wrap="square">
            <a:spAutoFit/>
          </a:bodyPr>
          <a:lstStyle/>
          <a:p>
            <a:r>
              <a:rPr lang="en-IN" sz="3200" dirty="0">
                <a:solidFill>
                  <a:schemeClr val="accent4">
                    <a:lumMod val="60000"/>
                    <a:lumOff val="40000"/>
                  </a:schemeClr>
                </a:solidFill>
                <a:latin typeface="Times New Roman" panose="02020603050405020304" pitchFamily="18" charset="0"/>
                <a:cs typeface="Times New Roman" panose="02020603050405020304" pitchFamily="18" charset="0"/>
              </a:rPr>
              <a:t>Introduction</a:t>
            </a:r>
            <a:r>
              <a:rPr lang="en-IN" sz="3200" dirty="0">
                <a:solidFill>
                  <a:schemeClr val="accent4">
                    <a:lumMod val="60000"/>
                    <a:lumOff val="40000"/>
                  </a:schemeClr>
                </a:solidFill>
                <a:cs typeface="Times New Roman" panose="02020603050405020304" pitchFamily="18" charset="0"/>
              </a:rPr>
              <a:t>:</a:t>
            </a:r>
            <a:endParaRPr lang="en-US" sz="2800" dirty="0"/>
          </a:p>
        </p:txBody>
      </p:sp>
      <p:sp>
        <p:nvSpPr>
          <p:cNvPr id="12" name="Rectangle 11"/>
          <p:cNvSpPr/>
          <p:nvPr/>
        </p:nvSpPr>
        <p:spPr>
          <a:xfrm>
            <a:off x="396429" y="918567"/>
            <a:ext cx="8501122" cy="5316840"/>
          </a:xfrm>
          <a:prstGeom prst="rect">
            <a:avLst/>
          </a:prstGeom>
        </p:spPr>
        <p:txBody>
          <a:bodyPr wrap="square">
            <a:spAutoFit/>
          </a:bodyPr>
          <a:lstStyle/>
          <a:p>
            <a:pPr algn="just">
              <a:buFont typeface="Wingdings" pitchFamily="2" charset="2"/>
              <a:buChar char="Ø"/>
            </a:pPr>
            <a:r>
              <a:rPr lang="en-US" sz="2400" dirty="0">
                <a:solidFill>
                  <a:schemeClr val="bg1"/>
                </a:solidFill>
              </a:rPr>
              <a:t>In this project, we will make an </a:t>
            </a:r>
            <a:r>
              <a:rPr lang="en-US" sz="2400" b="1" dirty="0">
                <a:solidFill>
                  <a:schemeClr val="bg1"/>
                </a:solidFill>
              </a:rPr>
              <a:t>IOT based Smart ICU Patient Monitoring System</a:t>
            </a:r>
            <a:r>
              <a:rPr lang="en-US" sz="2400" dirty="0">
                <a:solidFill>
                  <a:schemeClr val="bg1"/>
                </a:solidFill>
              </a:rPr>
              <a:t> which records the patient heart beat rate and body temperature</a:t>
            </a:r>
            <a:endParaRPr lang="en-US" sz="700" dirty="0">
              <a:solidFill>
                <a:schemeClr val="bg1"/>
              </a:solidFill>
            </a:endParaRPr>
          </a:p>
          <a:p>
            <a:pPr algn="just"/>
            <a:endParaRPr lang="en-US" sz="600" dirty="0">
              <a:solidFill>
                <a:schemeClr val="bg1"/>
              </a:solidFill>
            </a:endParaRPr>
          </a:p>
          <a:p>
            <a:pPr algn="just">
              <a:buFont typeface="Wingdings" pitchFamily="2" charset="2"/>
              <a:buChar char="Ø"/>
            </a:pPr>
            <a:r>
              <a:rPr lang="en-US" sz="2400" dirty="0">
                <a:solidFill>
                  <a:schemeClr val="bg1"/>
                </a:solidFill>
              </a:rPr>
              <a:t>send an email/SMS alert whenever those readings goes beyond critical values. </a:t>
            </a:r>
          </a:p>
          <a:p>
            <a:pPr algn="just">
              <a:buFont typeface="Wingdings" pitchFamily="2" charset="2"/>
              <a:buChar char="Ø"/>
            </a:pPr>
            <a:endParaRPr lang="en-US" sz="1100" dirty="0">
              <a:solidFill>
                <a:schemeClr val="bg1"/>
              </a:solidFill>
            </a:endParaRPr>
          </a:p>
          <a:p>
            <a:pPr algn="just">
              <a:buFont typeface="Wingdings" pitchFamily="2" charset="2"/>
              <a:buChar char="Ø"/>
            </a:pPr>
            <a:r>
              <a:rPr lang="en-US" sz="2400" dirty="0">
                <a:solidFill>
                  <a:schemeClr val="bg1"/>
                </a:solidFill>
              </a:rPr>
              <a:t>Pulse rate and body temperature readings are recorded over ThingSpeak </a:t>
            </a:r>
          </a:p>
          <a:p>
            <a:pPr algn="just">
              <a:buFont typeface="Wingdings" pitchFamily="2" charset="2"/>
              <a:buChar char="Ø"/>
            </a:pPr>
            <a:endParaRPr lang="en-US" sz="1050" dirty="0">
              <a:solidFill>
                <a:schemeClr val="bg1"/>
              </a:solidFill>
            </a:endParaRPr>
          </a:p>
          <a:p>
            <a:pPr algn="just">
              <a:buFont typeface="Wingdings" pitchFamily="2" charset="2"/>
              <a:buChar char="Ø"/>
            </a:pPr>
            <a:r>
              <a:rPr lang="en-US" sz="2400" dirty="0">
                <a:solidFill>
                  <a:schemeClr val="bg1"/>
                </a:solidFill>
              </a:rPr>
              <a:t>Google sheets so that patient health can be monitored from anywhere in the world over internet.</a:t>
            </a:r>
          </a:p>
          <a:p>
            <a:pPr algn="just">
              <a:buFont typeface="Wingdings" pitchFamily="2" charset="2"/>
              <a:buChar char="Ø"/>
            </a:pPr>
            <a:endParaRPr lang="en-US" sz="2400" dirty="0">
              <a:solidFill>
                <a:schemeClr val="bg1"/>
              </a:solidFill>
            </a:endParaRPr>
          </a:p>
          <a:p>
            <a:pPr algn="just">
              <a:buFont typeface="Wingdings" pitchFamily="2" charset="2"/>
              <a:buChar char="Ø"/>
            </a:pPr>
            <a:r>
              <a:rPr lang="en-US" sz="2400" dirty="0">
                <a:solidFill>
                  <a:schemeClr val="bg1"/>
                </a:solidFill>
              </a:rPr>
              <a:t> A panic will also be attached so that patient can press it on emergency to send email/</a:t>
            </a:r>
            <a:r>
              <a:rPr lang="en-US" sz="2400" dirty="0" err="1">
                <a:solidFill>
                  <a:schemeClr val="bg1"/>
                </a:solidFill>
              </a:rPr>
              <a:t>sms</a:t>
            </a:r>
            <a:r>
              <a:rPr lang="en-US" sz="2400" dirty="0">
                <a:solidFill>
                  <a:schemeClr val="bg1"/>
                </a:solidFill>
              </a:rPr>
              <a:t> to respective persons and their relatives.</a:t>
            </a:r>
          </a:p>
        </p:txBody>
      </p:sp>
    </p:spTree>
    <p:extLst>
      <p:ext uri="{BB962C8B-B14F-4D97-AF65-F5344CB8AC3E}">
        <p14:creationId xmlns:p14="http://schemas.microsoft.com/office/powerpoint/2010/main" val="310185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7" name="Freeform 9"/>
          <p:cNvSpPr>
            <a:spLocks/>
          </p:cNvSpPr>
          <p:nvPr/>
        </p:nvSpPr>
        <p:spPr bwMode="auto">
          <a:xfrm>
            <a:off x="-23981" y="5942026"/>
            <a:ext cx="9769811" cy="1391935"/>
          </a:xfrm>
          <a:custGeom>
            <a:avLst/>
            <a:gdLst>
              <a:gd name="T0" fmla="*/ 0 w 2871"/>
              <a:gd name="T1" fmla="*/ 425 h 819"/>
              <a:gd name="T2" fmla="*/ 101 w 2871"/>
              <a:gd name="T3" fmla="*/ 425 h 819"/>
              <a:gd name="T4" fmla="*/ 113 w 2871"/>
              <a:gd name="T5" fmla="*/ 423 h 819"/>
              <a:gd name="T6" fmla="*/ 127 w 2871"/>
              <a:gd name="T7" fmla="*/ 399 h 819"/>
              <a:gd name="T8" fmla="*/ 147 w 2871"/>
              <a:gd name="T9" fmla="*/ 423 h 819"/>
              <a:gd name="T10" fmla="*/ 168 w 2871"/>
              <a:gd name="T11" fmla="*/ 461 h 819"/>
              <a:gd name="T12" fmla="*/ 191 w 2871"/>
              <a:gd name="T13" fmla="*/ 353 h 819"/>
              <a:gd name="T14" fmla="*/ 217 w 2871"/>
              <a:gd name="T15" fmla="*/ 445 h 819"/>
              <a:gd name="T16" fmla="*/ 240 w 2871"/>
              <a:gd name="T17" fmla="*/ 425 h 819"/>
              <a:gd name="T18" fmla="*/ 714 w 2871"/>
              <a:gd name="T19" fmla="*/ 425 h 819"/>
              <a:gd name="T20" fmla="*/ 721 w 2871"/>
              <a:gd name="T21" fmla="*/ 433 h 819"/>
              <a:gd name="T22" fmla="*/ 734 w 2871"/>
              <a:gd name="T23" fmla="*/ 454 h 819"/>
              <a:gd name="T24" fmla="*/ 761 w 2871"/>
              <a:gd name="T25" fmla="*/ 423 h 819"/>
              <a:gd name="T26" fmla="*/ 788 w 2871"/>
              <a:gd name="T27" fmla="*/ 320 h 819"/>
              <a:gd name="T28" fmla="*/ 818 w 2871"/>
              <a:gd name="T29" fmla="*/ 513 h 819"/>
              <a:gd name="T30" fmla="*/ 843 w 2871"/>
              <a:gd name="T31" fmla="*/ 383 h 819"/>
              <a:gd name="T32" fmla="*/ 866 w 2871"/>
              <a:gd name="T33" fmla="*/ 425 h 819"/>
              <a:gd name="T34" fmla="*/ 1370 w 2871"/>
              <a:gd name="T35" fmla="*/ 425 h 819"/>
              <a:gd name="T36" fmla="*/ 1380 w 2871"/>
              <a:gd name="T37" fmla="*/ 412 h 819"/>
              <a:gd name="T38" fmla="*/ 1402 w 2871"/>
              <a:gd name="T39" fmla="*/ 379 h 819"/>
              <a:gd name="T40" fmla="*/ 1445 w 2871"/>
              <a:gd name="T41" fmla="*/ 429 h 819"/>
              <a:gd name="T42" fmla="*/ 1491 w 2871"/>
              <a:gd name="T43" fmla="*/ 667 h 819"/>
              <a:gd name="T44" fmla="*/ 1535 w 2871"/>
              <a:gd name="T45" fmla="*/ 210 h 819"/>
              <a:gd name="T46" fmla="*/ 1577 w 2871"/>
              <a:gd name="T47" fmla="*/ 492 h 819"/>
              <a:gd name="T48" fmla="*/ 1614 w 2871"/>
              <a:gd name="T49" fmla="*/ 425 h 819"/>
              <a:gd name="T50" fmla="*/ 2222 w 2871"/>
              <a:gd name="T51" fmla="*/ 425 h 819"/>
              <a:gd name="T52" fmla="*/ 2232 w 2871"/>
              <a:gd name="T53" fmla="*/ 414 h 819"/>
              <a:gd name="T54" fmla="*/ 2248 w 2871"/>
              <a:gd name="T55" fmla="*/ 355 h 819"/>
              <a:gd name="T56" fmla="*/ 2304 w 2871"/>
              <a:gd name="T57" fmla="*/ 397 h 819"/>
              <a:gd name="T58" fmla="*/ 2346 w 2871"/>
              <a:gd name="T59" fmla="*/ 1 h 819"/>
              <a:gd name="T60" fmla="*/ 2411 w 2871"/>
              <a:gd name="T61" fmla="*/ 819 h 819"/>
              <a:gd name="T62" fmla="*/ 2451 w 2871"/>
              <a:gd name="T63" fmla="*/ 415 h 819"/>
              <a:gd name="T64" fmla="*/ 2502 w 2871"/>
              <a:gd name="T65" fmla="*/ 482 h 819"/>
              <a:gd name="T66" fmla="*/ 2549 w 2871"/>
              <a:gd name="T67" fmla="*/ 299 h 819"/>
              <a:gd name="T68" fmla="*/ 2583 w 2871"/>
              <a:gd name="T69" fmla="*/ 394 h 819"/>
              <a:gd name="T70" fmla="*/ 2604 w 2871"/>
              <a:gd name="T71" fmla="*/ 415 h 819"/>
              <a:gd name="T72" fmla="*/ 2871 w 2871"/>
              <a:gd name="T73" fmla="*/ 41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71" h="819">
                <a:moveTo>
                  <a:pt x="0" y="425"/>
                </a:moveTo>
                <a:cubicBezTo>
                  <a:pt x="101" y="425"/>
                  <a:pt x="101" y="425"/>
                  <a:pt x="101" y="425"/>
                </a:cubicBezTo>
                <a:cubicBezTo>
                  <a:pt x="106" y="425"/>
                  <a:pt x="110" y="425"/>
                  <a:pt x="113" y="423"/>
                </a:cubicBezTo>
                <a:cubicBezTo>
                  <a:pt x="117" y="420"/>
                  <a:pt x="120" y="397"/>
                  <a:pt x="127" y="399"/>
                </a:cubicBezTo>
                <a:cubicBezTo>
                  <a:pt x="132" y="401"/>
                  <a:pt x="128" y="424"/>
                  <a:pt x="147" y="423"/>
                </a:cubicBezTo>
                <a:cubicBezTo>
                  <a:pt x="162" y="422"/>
                  <a:pt x="158" y="461"/>
                  <a:pt x="168" y="461"/>
                </a:cubicBezTo>
                <a:cubicBezTo>
                  <a:pt x="178" y="462"/>
                  <a:pt x="182" y="354"/>
                  <a:pt x="191" y="353"/>
                </a:cubicBezTo>
                <a:cubicBezTo>
                  <a:pt x="201" y="352"/>
                  <a:pt x="210" y="444"/>
                  <a:pt x="217" y="445"/>
                </a:cubicBezTo>
                <a:cubicBezTo>
                  <a:pt x="225" y="446"/>
                  <a:pt x="233" y="425"/>
                  <a:pt x="240" y="425"/>
                </a:cubicBezTo>
                <a:cubicBezTo>
                  <a:pt x="246" y="425"/>
                  <a:pt x="714" y="425"/>
                  <a:pt x="714" y="425"/>
                </a:cubicBezTo>
                <a:cubicBezTo>
                  <a:pt x="719" y="425"/>
                  <a:pt x="720" y="430"/>
                  <a:pt x="721" y="433"/>
                </a:cubicBezTo>
                <a:cubicBezTo>
                  <a:pt x="722" y="437"/>
                  <a:pt x="727" y="456"/>
                  <a:pt x="734" y="454"/>
                </a:cubicBezTo>
                <a:cubicBezTo>
                  <a:pt x="741" y="452"/>
                  <a:pt x="746" y="410"/>
                  <a:pt x="761" y="423"/>
                </a:cubicBezTo>
                <a:cubicBezTo>
                  <a:pt x="775" y="436"/>
                  <a:pt x="777" y="320"/>
                  <a:pt x="788" y="320"/>
                </a:cubicBezTo>
                <a:cubicBezTo>
                  <a:pt x="798" y="320"/>
                  <a:pt x="809" y="514"/>
                  <a:pt x="818" y="513"/>
                </a:cubicBezTo>
                <a:cubicBezTo>
                  <a:pt x="828" y="512"/>
                  <a:pt x="835" y="382"/>
                  <a:pt x="843" y="383"/>
                </a:cubicBezTo>
                <a:cubicBezTo>
                  <a:pt x="851" y="385"/>
                  <a:pt x="860" y="425"/>
                  <a:pt x="866" y="425"/>
                </a:cubicBezTo>
                <a:cubicBezTo>
                  <a:pt x="873" y="425"/>
                  <a:pt x="1370" y="425"/>
                  <a:pt x="1370" y="425"/>
                </a:cubicBezTo>
                <a:cubicBezTo>
                  <a:pt x="1377" y="425"/>
                  <a:pt x="1379" y="418"/>
                  <a:pt x="1380" y="412"/>
                </a:cubicBezTo>
                <a:cubicBezTo>
                  <a:pt x="1382" y="407"/>
                  <a:pt x="1391" y="376"/>
                  <a:pt x="1402" y="379"/>
                </a:cubicBezTo>
                <a:cubicBezTo>
                  <a:pt x="1412" y="382"/>
                  <a:pt x="1421" y="450"/>
                  <a:pt x="1445" y="429"/>
                </a:cubicBezTo>
                <a:cubicBezTo>
                  <a:pt x="1468" y="408"/>
                  <a:pt x="1474" y="668"/>
                  <a:pt x="1491" y="667"/>
                </a:cubicBezTo>
                <a:cubicBezTo>
                  <a:pt x="1507" y="667"/>
                  <a:pt x="1520" y="208"/>
                  <a:pt x="1535" y="210"/>
                </a:cubicBezTo>
                <a:cubicBezTo>
                  <a:pt x="1551" y="212"/>
                  <a:pt x="1564" y="494"/>
                  <a:pt x="1577" y="492"/>
                </a:cubicBezTo>
                <a:cubicBezTo>
                  <a:pt x="1589" y="490"/>
                  <a:pt x="1604" y="425"/>
                  <a:pt x="1614" y="425"/>
                </a:cubicBezTo>
                <a:cubicBezTo>
                  <a:pt x="1625" y="425"/>
                  <a:pt x="2095" y="425"/>
                  <a:pt x="2222" y="425"/>
                </a:cubicBezTo>
                <a:cubicBezTo>
                  <a:pt x="2228" y="424"/>
                  <a:pt x="2230" y="420"/>
                  <a:pt x="2232" y="414"/>
                </a:cubicBezTo>
                <a:cubicBezTo>
                  <a:pt x="2234" y="407"/>
                  <a:pt x="2236" y="358"/>
                  <a:pt x="2248" y="355"/>
                </a:cubicBezTo>
                <a:cubicBezTo>
                  <a:pt x="2260" y="353"/>
                  <a:pt x="2287" y="456"/>
                  <a:pt x="2304" y="397"/>
                </a:cubicBezTo>
                <a:cubicBezTo>
                  <a:pt x="2320" y="338"/>
                  <a:pt x="2326" y="0"/>
                  <a:pt x="2346" y="1"/>
                </a:cubicBezTo>
                <a:cubicBezTo>
                  <a:pt x="2366" y="3"/>
                  <a:pt x="2393" y="819"/>
                  <a:pt x="2411" y="819"/>
                </a:cubicBezTo>
                <a:cubicBezTo>
                  <a:pt x="2430" y="819"/>
                  <a:pt x="2436" y="471"/>
                  <a:pt x="2451" y="415"/>
                </a:cubicBezTo>
                <a:cubicBezTo>
                  <a:pt x="2466" y="359"/>
                  <a:pt x="2485" y="502"/>
                  <a:pt x="2502" y="482"/>
                </a:cubicBezTo>
                <a:cubicBezTo>
                  <a:pt x="2518" y="463"/>
                  <a:pt x="2536" y="314"/>
                  <a:pt x="2549" y="299"/>
                </a:cubicBezTo>
                <a:cubicBezTo>
                  <a:pt x="2563" y="284"/>
                  <a:pt x="2577" y="383"/>
                  <a:pt x="2583" y="394"/>
                </a:cubicBezTo>
                <a:cubicBezTo>
                  <a:pt x="2588" y="406"/>
                  <a:pt x="2594" y="414"/>
                  <a:pt x="2604" y="415"/>
                </a:cubicBezTo>
                <a:cubicBezTo>
                  <a:pt x="2871" y="415"/>
                  <a:pt x="2871" y="415"/>
                  <a:pt x="2871" y="415"/>
                </a:cubicBezTo>
              </a:path>
            </a:pathLst>
          </a:custGeom>
          <a:ln w="38100" cap="rnd">
            <a:solidFill>
              <a:srgbClr val="00E7E2"/>
            </a:solidFill>
          </a:ln>
          <a:effectLst>
            <a:outerShdw blurRad="88900" algn="ctr" rotWithShape="0">
              <a:srgbClr val="01FFFF"/>
            </a:outerShdw>
          </a:effectLst>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8966" tIns="49483" rIns="98966" bIns="49483"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88959" y="298425"/>
            <a:ext cx="1551686" cy="584775"/>
          </a:xfrm>
          <a:prstGeom prst="rect">
            <a:avLst/>
          </a:prstGeom>
        </p:spPr>
        <p:txBody>
          <a:bodyPr wrap="square">
            <a:spAutoFit/>
          </a:bodyPr>
          <a:lstStyle/>
          <a:p>
            <a:r>
              <a:rPr lang="en-IN" sz="3200" dirty="0">
                <a:solidFill>
                  <a:schemeClr val="accent4">
                    <a:lumMod val="60000"/>
                    <a:lumOff val="40000"/>
                  </a:schemeClr>
                </a:solidFill>
                <a:latin typeface="Times New Roman" panose="02020603050405020304" pitchFamily="18" charset="0"/>
                <a:cs typeface="Times New Roman" panose="02020603050405020304" pitchFamily="18" charset="0"/>
              </a:rPr>
              <a:t>Aim</a:t>
            </a:r>
            <a:r>
              <a:rPr lang="en-IN" sz="2800" dirty="0">
                <a:solidFill>
                  <a:schemeClr val="accent4">
                    <a:lumMod val="60000"/>
                    <a:lumOff val="40000"/>
                  </a:schemeClr>
                </a:solidFill>
                <a:latin typeface="Times New Roman" panose="02020603050405020304" pitchFamily="18" charset="0"/>
                <a:cs typeface="Times New Roman" panose="02020603050405020304" pitchFamily="18" charset="0"/>
              </a:rPr>
              <a:t>:</a:t>
            </a:r>
            <a:endParaRPr lang="en-US" dirty="0"/>
          </a:p>
        </p:txBody>
      </p:sp>
      <p:sp>
        <p:nvSpPr>
          <p:cNvPr id="8" name="Rectangle 7"/>
          <p:cNvSpPr/>
          <p:nvPr/>
        </p:nvSpPr>
        <p:spPr>
          <a:xfrm>
            <a:off x="788959" y="869929"/>
            <a:ext cx="8358246" cy="335713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solidFill>
                  <a:schemeClr val="bg1"/>
                </a:solidFill>
              </a:rPr>
              <a:t>Health monitoring is the major problem in today’s world. Due to lack of proper health monitoring, patient suffer from serious health issues.</a:t>
            </a:r>
          </a:p>
          <a:p>
            <a:pPr>
              <a:lnSpc>
                <a:spcPct val="150000"/>
              </a:lnSpc>
            </a:pPr>
            <a:endParaRPr lang="en-US" sz="2400" dirty="0">
              <a:solidFill>
                <a:schemeClr val="bg1"/>
              </a:solidFill>
            </a:endParaRPr>
          </a:p>
          <a:p>
            <a:pPr marL="342900" indent="-342900">
              <a:lnSpc>
                <a:spcPct val="150000"/>
              </a:lnSpc>
              <a:buFont typeface="Wingdings" panose="05000000000000000000" pitchFamily="2" charset="2"/>
              <a:buChar char="Ø"/>
            </a:pPr>
            <a:r>
              <a:rPr lang="en-US" sz="2400" dirty="0">
                <a:solidFill>
                  <a:schemeClr val="bg1"/>
                </a:solidFill>
              </a:rPr>
              <a:t> To Solve this problem , There are lots of IOT devices now days to monitor the health of patient over internet.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85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FD14DB-31A3-496A-BF3C-62812CB99399}"/>
              </a:ext>
            </a:extLst>
          </p:cNvPr>
          <p:cNvSpPr/>
          <p:nvPr/>
        </p:nvSpPr>
        <p:spPr>
          <a:xfrm>
            <a:off x="324421" y="198487"/>
            <a:ext cx="6120680" cy="584775"/>
          </a:xfrm>
          <a:prstGeom prst="rect">
            <a:avLst/>
          </a:prstGeom>
        </p:spPr>
        <p:txBody>
          <a:bodyPr wrap="square">
            <a:spAutoFit/>
          </a:bodyPr>
          <a:lstStyle/>
          <a:p>
            <a:r>
              <a:rPr lang="en-IN" sz="3200" dirty="0">
                <a:solidFill>
                  <a:schemeClr val="accent4">
                    <a:lumMod val="60000"/>
                    <a:lumOff val="40000"/>
                  </a:schemeClr>
                </a:solidFill>
                <a:latin typeface="Times New Roman" panose="02020603050405020304" pitchFamily="18" charset="0"/>
                <a:cs typeface="Times New Roman" panose="02020603050405020304" pitchFamily="18" charset="0"/>
              </a:rPr>
              <a:t>Objectives</a:t>
            </a:r>
            <a:r>
              <a:rPr lang="en-IN" sz="2000" dirty="0">
                <a:solidFill>
                  <a:schemeClr val="accent4">
                    <a:lumMod val="60000"/>
                    <a:lumOff val="40000"/>
                  </a:schemeClr>
                </a:solidFill>
                <a:latin typeface="Times New Roman" panose="02020603050405020304" pitchFamily="18" charset="0"/>
                <a:cs typeface="Times New Roman" panose="02020603050405020304" pitchFamily="18" charset="0"/>
              </a:rPr>
              <a:t>:</a:t>
            </a:r>
            <a:endParaRPr lang="en-US" dirty="0"/>
          </a:p>
        </p:txBody>
      </p:sp>
      <p:sp>
        <p:nvSpPr>
          <p:cNvPr id="4" name="Rectangle 3">
            <a:extLst>
              <a:ext uri="{FF2B5EF4-FFF2-40B4-BE49-F238E27FC236}">
                <a16:creationId xmlns:a16="http://schemas.microsoft.com/office/drawing/2014/main" id="{03EDF342-DC4C-47C0-A6D9-F611B6EB9C50}"/>
              </a:ext>
            </a:extLst>
          </p:cNvPr>
          <p:cNvSpPr/>
          <p:nvPr/>
        </p:nvSpPr>
        <p:spPr>
          <a:xfrm>
            <a:off x="468437" y="1062583"/>
            <a:ext cx="7931188" cy="5573129"/>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To understand the salient features, architecture and pin configuration of the Arduino UNO R3 board.</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To learn the Arduino IDE software tool for Arduino.</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To learn an Embedded C to write code for Arduino board.</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To interface the Pulse Rate Sensor and LM35 Temperature Sensor to the Arduino</a:t>
            </a:r>
          </a:p>
          <a:p>
            <a:pPr marL="457200" indent="-457200">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Connect with Thinkspeak and IFTTT</a:t>
            </a:r>
            <a:endParaRPr lang="en-US" sz="2000" dirty="0">
              <a:solidFill>
                <a:schemeClr val="bg1"/>
              </a:solidFill>
            </a:endParaRPr>
          </a:p>
        </p:txBody>
      </p:sp>
    </p:spTree>
    <p:extLst>
      <p:ext uri="{BB962C8B-B14F-4D97-AF65-F5344CB8AC3E}">
        <p14:creationId xmlns:p14="http://schemas.microsoft.com/office/powerpoint/2010/main" val="7537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0" y="6773152"/>
            <a:ext cx="9981099" cy="824623"/>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11" name="Rectangle 10"/>
          <p:cNvSpPr/>
          <p:nvPr/>
        </p:nvSpPr>
        <p:spPr>
          <a:xfrm>
            <a:off x="503207" y="584177"/>
            <a:ext cx="4714908" cy="646331"/>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Circuit Diagram</a:t>
            </a:r>
            <a:r>
              <a:rPr lang="en-US" sz="3600" dirty="0">
                <a:solidFill>
                  <a:schemeClr val="bg1"/>
                </a:solidFill>
              </a:rPr>
              <a:t>:</a:t>
            </a:r>
          </a:p>
        </p:txBody>
      </p:sp>
      <p:pic>
        <p:nvPicPr>
          <p:cNvPr id="12" name="Picture 11" descr="Circuit-Diagram-for-IoT-based-Patient-Monitoring-System-using-ESP8266-and-Arduino.png"/>
          <p:cNvPicPr>
            <a:picLocks noChangeAspect="1"/>
          </p:cNvPicPr>
          <p:nvPr/>
        </p:nvPicPr>
        <p:blipFill>
          <a:blip r:embed="rId3"/>
          <a:stretch>
            <a:fillRect/>
          </a:stretch>
        </p:blipFill>
        <p:spPr>
          <a:xfrm>
            <a:off x="574645" y="1566639"/>
            <a:ext cx="8462744" cy="4752528"/>
          </a:xfrm>
          <a:prstGeom prst="rect">
            <a:avLst/>
          </a:prstGeom>
        </p:spPr>
      </p:pic>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EE4E-4781-4514-899D-222EC81BFC52}"/>
              </a:ext>
            </a:extLst>
          </p:cNvPr>
          <p:cNvSpPr>
            <a:spLocks noGrp="1"/>
          </p:cNvSpPr>
          <p:nvPr>
            <p:ph type="title"/>
          </p:nvPr>
        </p:nvSpPr>
        <p:spPr>
          <a:xfrm>
            <a:off x="486093" y="304263"/>
            <a:ext cx="8749665" cy="793193"/>
          </a:xfrm>
        </p:spPr>
        <p:txBody>
          <a:bodyPr>
            <a:normAutofit/>
          </a:bodyPr>
          <a:lstStyle/>
          <a:p>
            <a:r>
              <a:rPr lang="en-US" sz="3200">
                <a:latin typeface="Times New Roman" panose="02020603050405020304" pitchFamily="18" charset="0"/>
                <a:cs typeface="Times New Roman" panose="02020603050405020304" pitchFamily="18" charset="0"/>
              </a:rPr>
              <a:t>Block Diagram:</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149B1D-D4EB-4CE7-95C7-53F24A7C0528}"/>
              </a:ext>
            </a:extLst>
          </p:cNvPr>
          <p:cNvPicPr>
            <a:picLocks noChangeAspect="1"/>
          </p:cNvPicPr>
          <p:nvPr/>
        </p:nvPicPr>
        <p:blipFill>
          <a:blip r:embed="rId2"/>
          <a:stretch>
            <a:fillRect/>
          </a:stretch>
        </p:blipFill>
        <p:spPr>
          <a:xfrm>
            <a:off x="508000" y="1336674"/>
            <a:ext cx="8705850" cy="4924425"/>
          </a:xfrm>
          <a:prstGeom prst="rect">
            <a:avLst/>
          </a:prstGeom>
        </p:spPr>
      </p:pic>
    </p:spTree>
    <p:extLst>
      <p:ext uri="{BB962C8B-B14F-4D97-AF65-F5344CB8AC3E}">
        <p14:creationId xmlns:p14="http://schemas.microsoft.com/office/powerpoint/2010/main" val="410282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0" y="6584969"/>
            <a:ext cx="9981099" cy="824623"/>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3" name="Rectangle 2"/>
          <p:cNvSpPr/>
          <p:nvPr/>
        </p:nvSpPr>
        <p:spPr>
          <a:xfrm>
            <a:off x="503207" y="441301"/>
            <a:ext cx="6589966" cy="646331"/>
          </a:xfrm>
          <a:prstGeom prst="rect">
            <a:avLst/>
          </a:prstGeom>
        </p:spPr>
        <p:txBody>
          <a:bodyPr wrap="square">
            <a:spAutoFit/>
          </a:bodyPr>
          <a:lstStyle/>
          <a:p>
            <a:r>
              <a:rPr lang="en-IN" sz="3600" dirty="0">
                <a:solidFill>
                  <a:schemeClr val="accent4">
                    <a:lumMod val="60000"/>
                    <a:lumOff val="40000"/>
                  </a:schemeClr>
                </a:solidFill>
                <a:latin typeface="Times New Roman" panose="02020603050405020304" pitchFamily="18" charset="0"/>
                <a:cs typeface="Times New Roman" panose="02020603050405020304" pitchFamily="18" charset="0"/>
              </a:rPr>
              <a:t>Hardware Component's</a:t>
            </a:r>
            <a:r>
              <a:rPr lang="en-IN" sz="3600" dirty="0">
                <a:solidFill>
                  <a:schemeClr val="accent4">
                    <a:lumMod val="60000"/>
                    <a:lumOff val="40000"/>
                  </a:schemeClr>
                </a:solidFill>
                <a:cs typeface="Times New Roman" panose="02020603050405020304" pitchFamily="18" charset="0"/>
              </a:rPr>
              <a:t>:</a:t>
            </a:r>
            <a:endParaRPr lang="en-US" sz="3200" dirty="0"/>
          </a:p>
        </p:txBody>
      </p:sp>
      <p:sp>
        <p:nvSpPr>
          <p:cNvPr id="8" name="Rectangle 7"/>
          <p:cNvSpPr/>
          <p:nvPr/>
        </p:nvSpPr>
        <p:spPr>
          <a:xfrm>
            <a:off x="646083" y="1298557"/>
            <a:ext cx="5727010" cy="5093702"/>
          </a:xfrm>
          <a:prstGeom prst="rect">
            <a:avLst/>
          </a:prstGeom>
        </p:spPr>
        <p:txBody>
          <a:bodyPr wrap="square">
            <a:spAutoFit/>
          </a:bodyPr>
          <a:lstStyle/>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Arduino Uno</a:t>
            </a:r>
          </a:p>
          <a:p>
            <a:pPr marL="342900" indent="-342900">
              <a:buFont typeface="Wingdings" panose="05000000000000000000" pitchFamily="2" charset="2"/>
              <a:buChar char="Ø"/>
            </a:pPr>
            <a:endParaRPr lang="en-IN" sz="11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Arduino Cable</a:t>
            </a:r>
          </a:p>
          <a:p>
            <a:pPr marL="342900" indent="-342900">
              <a:buFont typeface="Wingdings" panose="05000000000000000000" pitchFamily="2" charset="2"/>
              <a:buChar char="Ø"/>
            </a:pPr>
            <a:endParaRPr lang="en-IN" sz="12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ESP8266 Wi-Fi Module</a:t>
            </a:r>
          </a:p>
          <a:p>
            <a:pPr marL="342900" indent="-342900">
              <a:buFont typeface="Wingdings" panose="05000000000000000000" pitchFamily="2" charset="2"/>
              <a:buChar char="Ø"/>
            </a:pPr>
            <a:endParaRPr lang="en-IN" sz="1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LM35 Temperature Sensor</a:t>
            </a:r>
          </a:p>
          <a:p>
            <a:pPr marL="342900" indent="-342900">
              <a:buFont typeface="Wingdings" panose="05000000000000000000" pitchFamily="2" charset="2"/>
              <a:buChar char="Ø"/>
            </a:pPr>
            <a:endParaRPr lang="en-IN" sz="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Pulse Rate Sensor</a:t>
            </a:r>
          </a:p>
          <a:p>
            <a:pPr marL="342900" indent="-342900">
              <a:buFont typeface="Wingdings" panose="05000000000000000000" pitchFamily="2" charset="2"/>
              <a:buChar char="Ø"/>
            </a:pPr>
            <a:endParaRPr lang="en-IN" sz="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Push Button</a:t>
            </a:r>
          </a:p>
          <a:p>
            <a:pPr marL="342900" indent="-342900">
              <a:buFont typeface="Wingdings" panose="05000000000000000000" pitchFamily="2" charset="2"/>
              <a:buChar char="Ø"/>
            </a:pPr>
            <a:endParaRPr lang="en-IN" sz="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10k Resistor</a:t>
            </a:r>
          </a:p>
          <a:p>
            <a:pPr marL="342900" indent="-342900">
              <a:buFont typeface="Wingdings" panose="05000000000000000000" pitchFamily="2" charset="2"/>
              <a:buChar char="Ø"/>
            </a:pPr>
            <a:endParaRPr lang="en-IN" sz="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Male-Female Wires</a:t>
            </a:r>
          </a:p>
          <a:p>
            <a:pPr marL="342900" indent="-342900">
              <a:buFont typeface="Wingdings" panose="05000000000000000000" pitchFamily="2" charset="2"/>
              <a:buChar char="Ø"/>
            </a:pPr>
            <a:endParaRPr lang="en-IN" sz="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solidFill>
                  <a:schemeClr val="bg1"/>
                </a:solidFill>
                <a:latin typeface="Times New Roman" panose="02020603050405020304" pitchFamily="18" charset="0"/>
                <a:cs typeface="Times New Roman" panose="02020603050405020304" pitchFamily="18" charset="0"/>
              </a:rPr>
              <a:t>Bread Board</a:t>
            </a:r>
          </a:p>
        </p:txBody>
      </p:sp>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5"/>
          <p:cNvSpPr/>
          <p:nvPr/>
        </p:nvSpPr>
        <p:spPr>
          <a:xfrm>
            <a:off x="217455" y="6513531"/>
            <a:ext cx="9981099" cy="1084244"/>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591" h="3291854">
                <a:moveTo>
                  <a:pt x="0" y="1704011"/>
                </a:moveTo>
                <a:lnTo>
                  <a:pt x="6954050" y="1706894"/>
                </a:lnTo>
                <a:cubicBezTo>
                  <a:pt x="6992935" y="1703189"/>
                  <a:pt x="7001457" y="1685625"/>
                  <a:pt x="7014936" y="1660458"/>
                </a:cubicBezTo>
                <a:cubicBezTo>
                  <a:pt x="7028415" y="1635291"/>
                  <a:pt x="7038184" y="1435268"/>
                  <a:pt x="7114925" y="1425187"/>
                </a:cubicBezTo>
                <a:cubicBezTo>
                  <a:pt x="7191666" y="1415107"/>
                  <a:pt x="7360169" y="1832663"/>
                  <a:pt x="7462050" y="1595134"/>
                </a:cubicBezTo>
                <a:cubicBezTo>
                  <a:pt x="7563931" y="1357605"/>
                  <a:pt x="7601408" y="-5150"/>
                  <a:pt x="7726210" y="14"/>
                </a:cubicBezTo>
                <a:cubicBezTo>
                  <a:pt x="7851012" y="5178"/>
                  <a:pt x="8019333" y="3291535"/>
                  <a:pt x="8132610" y="3291854"/>
                </a:cubicBezTo>
                <a:cubicBezTo>
                  <a:pt x="8245887" y="3292173"/>
                  <a:pt x="8282981" y="1892164"/>
                  <a:pt x="8376450" y="1666254"/>
                </a:cubicBezTo>
                <a:cubicBezTo>
                  <a:pt x="8469919" y="1440344"/>
                  <a:pt x="8591184" y="2014285"/>
                  <a:pt x="8693422" y="1936392"/>
                </a:cubicBezTo>
                <a:cubicBezTo>
                  <a:pt x="8795660" y="1858499"/>
                  <a:pt x="8906053" y="1257792"/>
                  <a:pt x="8989876" y="1198894"/>
                </a:cubicBezTo>
                <a:cubicBezTo>
                  <a:pt x="9073699" y="1139996"/>
                  <a:pt x="9163630" y="1536575"/>
                  <a:pt x="9196361" y="1583002"/>
                </a:cubicBezTo>
                <a:cubicBezTo>
                  <a:pt x="9229092" y="1629429"/>
                  <a:pt x="9265221" y="1661255"/>
                  <a:pt x="9331490" y="1666254"/>
                </a:cubicBezTo>
                <a:lnTo>
                  <a:pt x="12436591" y="1666254"/>
                </a:lnTo>
              </a:path>
            </a:pathLst>
          </a:custGeom>
          <a:ln w="38100" cap="rnd">
            <a:solidFill>
              <a:srgbClr val="69FFFF"/>
            </a:solidFill>
          </a:ln>
          <a:effectLst>
            <a:outerShdw blurRad="63500" sx="115000" sy="115000" algn="ctr" rotWithShape="0">
              <a:srgbClr val="69FFFF">
                <a:alpha val="30000"/>
              </a:srgbClr>
            </a:outerShdw>
          </a:effectLst>
        </p:spPr>
        <p:style>
          <a:lnRef idx="1">
            <a:schemeClr val="dk1"/>
          </a:lnRef>
          <a:fillRef idx="0">
            <a:schemeClr val="dk1"/>
          </a:fillRef>
          <a:effectRef idx="0">
            <a:schemeClr val="dk1"/>
          </a:effectRef>
          <a:fontRef idx="minor">
            <a:schemeClr val="tx1"/>
          </a:fontRef>
        </p:style>
        <p:txBody>
          <a:bodyPr lIns="98966" tIns="49483" rIns="98966" bIns="49483" rtlCol="0" anchor="ctr"/>
          <a:lstStyle/>
          <a:p>
            <a:pPr algn="ctr"/>
            <a:endParaRPr lang="en-US" dirty="0"/>
          </a:p>
        </p:txBody>
      </p:sp>
      <p:sp>
        <p:nvSpPr>
          <p:cNvPr id="12" name="Rectangle 11"/>
          <p:cNvSpPr/>
          <p:nvPr/>
        </p:nvSpPr>
        <p:spPr>
          <a:xfrm>
            <a:off x="308624" y="270495"/>
            <a:ext cx="2457724" cy="584775"/>
          </a:xfrm>
          <a:prstGeom prst="rect">
            <a:avLst/>
          </a:prstGeom>
        </p:spPr>
        <p:txBody>
          <a:bodyPr wrap="none">
            <a:spAutoFit/>
          </a:bodyPr>
          <a:lstStyle/>
          <a:p>
            <a:pPr marL="342900" indent="-342900"/>
            <a:r>
              <a:rPr lang="en-IN" sz="3200" dirty="0">
                <a:solidFill>
                  <a:schemeClr val="accent3">
                    <a:lumMod val="40000"/>
                    <a:lumOff val="60000"/>
                  </a:schemeClr>
                </a:solidFill>
                <a:latin typeface="Times New Roman" panose="02020603050405020304" pitchFamily="18" charset="0"/>
                <a:cs typeface="Times New Roman" panose="02020603050405020304" pitchFamily="18" charset="0"/>
              </a:rPr>
              <a:t>Arduino Uno</a:t>
            </a:r>
            <a:r>
              <a:rPr lang="en-IN" sz="2800" dirty="0">
                <a:solidFill>
                  <a:schemeClr val="bg1"/>
                </a:solidFill>
                <a:cs typeface="Times New Roman" panose="02020603050405020304" pitchFamily="18" charset="0"/>
              </a:rPr>
              <a:t>:</a:t>
            </a:r>
          </a:p>
        </p:txBody>
      </p:sp>
      <p:sp>
        <p:nvSpPr>
          <p:cNvPr id="16" name="Rectangle 15"/>
          <p:cNvSpPr/>
          <p:nvPr/>
        </p:nvSpPr>
        <p:spPr>
          <a:xfrm>
            <a:off x="756469" y="1206599"/>
            <a:ext cx="8584749" cy="2970044"/>
          </a:xfrm>
          <a:prstGeom prst="rect">
            <a:avLst/>
          </a:prstGeom>
        </p:spPr>
        <p:txBody>
          <a:bodyPr wrap="square">
            <a:spAutoFit/>
          </a:bodyPr>
          <a:lstStyle/>
          <a:p>
            <a:pPr>
              <a:buFont typeface="Wingdings" pitchFamily="2" charset="2"/>
              <a:buChar char="Ø"/>
            </a:pPr>
            <a:r>
              <a:rPr lang="en-US" sz="2400" dirty="0">
                <a:solidFill>
                  <a:schemeClr val="bg1"/>
                </a:solidFill>
              </a:rPr>
              <a:t>open-source microcontroller board based on the Microchip ATmega328P microcontroller and developed by Arduino.cc</a:t>
            </a:r>
          </a:p>
          <a:p>
            <a:pPr>
              <a:buFont typeface="Wingdings" pitchFamily="2" charset="2"/>
              <a:buChar char="Ø"/>
            </a:pPr>
            <a:endParaRPr lang="en-US" sz="2400" dirty="0">
              <a:solidFill>
                <a:schemeClr val="bg1"/>
              </a:solidFill>
            </a:endParaRPr>
          </a:p>
          <a:p>
            <a:pPr>
              <a:buFont typeface="Wingdings" pitchFamily="2" charset="2"/>
              <a:buChar char="Ø"/>
            </a:pPr>
            <a:r>
              <a:rPr lang="en-US" sz="2400" dirty="0">
                <a:solidFill>
                  <a:schemeClr val="bg1"/>
                </a:solidFill>
              </a:rPr>
              <a:t>Equipped with sets of digital and analog input/output (I/O) pins that may be interfaced to various expansion boards (shields) and other circuits</a:t>
            </a:r>
          </a:p>
          <a:p>
            <a:pPr>
              <a:buFont typeface="Wingdings" pitchFamily="2" charset="2"/>
              <a:buChar char="Ø"/>
            </a:pPr>
            <a:endParaRPr lang="en-US" sz="2400" dirty="0">
              <a:solidFill>
                <a:schemeClr val="bg1"/>
              </a:solidFill>
            </a:endParaRPr>
          </a:p>
          <a:p>
            <a:endParaRPr lang="hr-HR" dirty="0">
              <a:solidFill>
                <a:schemeClr val="bg1"/>
              </a:solidFill>
            </a:endParaRPr>
          </a:p>
        </p:txBody>
      </p:sp>
      <p:pic>
        <p:nvPicPr>
          <p:cNvPr id="3" name="Picture 2">
            <a:extLst>
              <a:ext uri="{FF2B5EF4-FFF2-40B4-BE49-F238E27FC236}">
                <a16:creationId xmlns:a16="http://schemas.microsoft.com/office/drawing/2014/main" id="{5785F28A-1701-4EB5-899F-09287A9D45E8}"/>
              </a:ext>
            </a:extLst>
          </p:cNvPr>
          <p:cNvPicPr>
            <a:picLocks noChangeAspect="1"/>
          </p:cNvPicPr>
          <p:nvPr/>
        </p:nvPicPr>
        <p:blipFill>
          <a:blip r:embed="rId2"/>
          <a:stretch>
            <a:fillRect/>
          </a:stretch>
        </p:blipFill>
        <p:spPr>
          <a:xfrm>
            <a:off x="2766348" y="3732449"/>
            <a:ext cx="4048125" cy="3038475"/>
          </a:xfrm>
          <a:prstGeom prst="rect">
            <a:avLst/>
          </a:prstGeom>
        </p:spPr>
      </p:pic>
    </p:spTree>
    <p:extLst>
      <p:ext uri="{BB962C8B-B14F-4D97-AF65-F5344CB8AC3E}">
        <p14:creationId xmlns:p14="http://schemas.microsoft.com/office/powerpoint/2010/main" val="34709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SH_radial_light_grey</Template>
  <TotalTime>2133</TotalTime>
  <Words>633</Words>
  <Application>Microsoft Office PowerPoint</Application>
  <PresentationFormat>Custom</PresentationFormat>
  <Paragraphs>121</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SH_radial_light_grey</vt:lpstr>
      <vt:lpstr>IOT Based Smart ICU Patient Monitoring System</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Software Specifications: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Saikumar Dandla</cp:lastModifiedBy>
  <cp:revision>53</cp:revision>
  <cp:lastPrinted>2020-07-21T16:32:41Z</cp:lastPrinted>
  <dcterms:created xsi:type="dcterms:W3CDTF">2013-08-10T01:30:21Z</dcterms:created>
  <dcterms:modified xsi:type="dcterms:W3CDTF">2020-07-22T03:24:21Z</dcterms:modified>
</cp:coreProperties>
</file>