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328" r:id="rId2"/>
    <p:sldId id="257" r:id="rId3"/>
    <p:sldId id="327" r:id="rId4"/>
    <p:sldId id="280" r:id="rId5"/>
    <p:sldId id="282" r:id="rId6"/>
    <p:sldId id="283" r:id="rId7"/>
    <p:sldId id="301" r:id="rId8"/>
    <p:sldId id="284" r:id="rId9"/>
    <p:sldId id="304" r:id="rId10"/>
    <p:sldId id="307" r:id="rId11"/>
    <p:sldId id="308" r:id="rId12"/>
    <p:sldId id="265" r:id="rId13"/>
    <p:sldId id="272" r:id="rId14"/>
    <p:sldId id="268" r:id="rId15"/>
    <p:sldId id="267" r:id="rId16"/>
    <p:sldId id="271" r:id="rId17"/>
    <p:sldId id="305" r:id="rId18"/>
    <p:sldId id="266" r:id="rId19"/>
    <p:sldId id="306" r:id="rId20"/>
    <p:sldId id="273" r:id="rId21"/>
    <p:sldId id="277" r:id="rId22"/>
    <p:sldId id="292" r:id="rId23"/>
    <p:sldId id="286" r:id="rId24"/>
    <p:sldId id="325" r:id="rId25"/>
    <p:sldId id="326" r:id="rId26"/>
    <p:sldId id="278" r:id="rId27"/>
    <p:sldId id="285" r:id="rId28"/>
    <p:sldId id="288" r:id="rId29"/>
    <p:sldId id="309" r:id="rId30"/>
    <p:sldId id="316" r:id="rId31"/>
    <p:sldId id="317" r:id="rId32"/>
    <p:sldId id="319" r:id="rId33"/>
    <p:sldId id="324" r:id="rId34"/>
    <p:sldId id="320" r:id="rId35"/>
    <p:sldId id="322" r:id="rId36"/>
    <p:sldId id="323" r:id="rId37"/>
    <p:sldId id="314" r:id="rId38"/>
    <p:sldId id="310" r:id="rId39"/>
    <p:sldId id="312" r:id="rId40"/>
    <p:sldId id="289" r:id="rId41"/>
    <p:sldId id="311" r:id="rId42"/>
    <p:sldId id="279" r:id="rId43"/>
    <p:sldId id="287" r:id="rId44"/>
    <p:sldId id="313" r:id="rId45"/>
    <p:sldId id="338" r:id="rId46"/>
    <p:sldId id="258" r:id="rId47"/>
    <p:sldId id="298" r:id="rId48"/>
    <p:sldId id="299" r:id="rId49"/>
    <p:sldId id="291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294" r:id="rId60"/>
    <p:sldId id="300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0395" autoAdjust="0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1.emf"/><Relationship Id="rId4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5" Type="http://schemas.openxmlformats.org/officeDocument/2006/relationships/image" Target="../media/image18.emf"/><Relationship Id="rId4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F990B-B2F6-4F41-9305-E6427EBEFE82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40D15-9517-9A43-B8B0-C5BE6343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4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1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refresher for </a:t>
            </a:r>
            <a:r>
              <a:rPr lang="en-US" dirty="0" err="1"/>
              <a:t>backprop</a:t>
            </a:r>
            <a:r>
              <a:rPr lang="en-US" dirty="0"/>
              <a:t> before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refresher for </a:t>
            </a:r>
            <a:r>
              <a:rPr lang="en-US" dirty="0" err="1"/>
              <a:t>backprop</a:t>
            </a:r>
            <a:r>
              <a:rPr lang="en-US" dirty="0"/>
              <a:t> before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2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3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4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4392C-C512-5240-9ECB-D31B10983F01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tutorial/lstm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eeplearning.net/tutorial/lst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11.4555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8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4.e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3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1.emf"/><Relationship Id="rId14" Type="http://schemas.openxmlformats.org/officeDocument/2006/relationships/oleObject" Target="../embeddings/oleObject2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3.emf"/><Relationship Id="rId18" Type="http://schemas.openxmlformats.org/officeDocument/2006/relationships/image" Target="../media/image25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33.bin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arunmallya.github.io/writeups/nn/backprop.html" TargetMode="External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10" Type="http://schemas.openxmlformats.org/officeDocument/2006/relationships/oleObject" Target="../embeddings/oleObject32.bin"/><Relationship Id="rId19" Type="http://schemas.openxmlformats.org/officeDocument/2006/relationships/oleObject" Target="../embeddings/oleObject36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1.emf"/><Relationship Id="rId14" Type="http://schemas.openxmlformats.org/officeDocument/2006/relationships/oleObject" Target="../embeddings/oleObject3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29.emf"/><Relationship Id="rId18" Type="http://schemas.openxmlformats.org/officeDocument/2006/relationships/image" Target="../media/image31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41.bin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27.emf"/><Relationship Id="rId14" Type="http://schemas.openxmlformats.org/officeDocument/2006/relationships/oleObject" Target="../embeddings/oleObject4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29.emf"/><Relationship Id="rId18" Type="http://schemas.openxmlformats.org/officeDocument/2006/relationships/image" Target="../media/image31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49.bin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27.emf"/><Relationship Id="rId14" Type="http://schemas.openxmlformats.org/officeDocument/2006/relationships/oleObject" Target="../embeddings/oleObject50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54.bin"/><Relationship Id="rId4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56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5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38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emf"/><Relationship Id="rId11" Type="http://schemas.openxmlformats.org/officeDocument/2006/relationships/hyperlink" Target="http://www.jmlr.org/proceedings/papers/v28/pascanu13.pdf" TargetMode="External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6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6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71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lr.org/proceedings/papers/v28/pascanu13.pdf" TargetMode="External"/><Relationship Id="rId2" Type="http://schemas.openxmlformats.org/officeDocument/2006/relationships/hyperlink" Target="http://deeplearning.cs.cmu.edu/pdfs/Hochreiter97_lstm.pdf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1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48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7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4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503.04069.pdf" TargetMode="External"/><Relationship Id="rId3" Type="http://schemas.openxmlformats.org/officeDocument/2006/relationships/hyperlink" Target="http://cs231n.stanford.edu/slides/winter1516_lecture10.pdf" TargetMode="External"/><Relationship Id="rId7" Type="http://schemas.openxmlformats.org/officeDocument/2006/relationships/hyperlink" Target="ftp://ftp.idsia.ch/pub/juergen/TimeCount-IJCNN2000.pdf" TargetMode="External"/><Relationship Id="rId2" Type="http://schemas.openxmlformats.org/officeDocument/2006/relationships/hyperlink" Target="https://slazebni.cs.illinois.edu/spring1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.eecs.utk.edu/~itamar/courses/ECE-692/Bobby_paper1.pdf" TargetMode="External"/><Relationship Id="rId5" Type="http://schemas.openxmlformats.org/officeDocument/2006/relationships/hyperlink" Target="http://www.jmlr.org/proceedings/papers/v28/pascanu13.pdf" TargetMode="External"/><Relationship Id="rId10" Type="http://schemas.openxmlformats.org/officeDocument/2006/relationships/hyperlink" Target="http://jmlr.org/proceedings/papers/v37/jozefowicz15.pdf" TargetMode="External"/><Relationship Id="rId4" Type="http://schemas.openxmlformats.org/officeDocument/2006/relationships/hyperlink" Target="http://www.cs.toronto.edu/~rgrosse/csc321/lec10.pdf" TargetMode="External"/><Relationship Id="rId9" Type="http://schemas.openxmlformats.org/officeDocument/2006/relationships/hyperlink" Target="https://arxiv.org/pdf/1406.1078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548A45-7EDB-4F93-9D16-7501FFCBC377}"/>
              </a:ext>
            </a:extLst>
          </p:cNvPr>
          <p:cNvSpPr txBox="1"/>
          <p:nvPr/>
        </p:nvSpPr>
        <p:spPr>
          <a:xfrm>
            <a:off x="2014330" y="2833519"/>
            <a:ext cx="836212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>
                <a:latin typeface="CMU Bright SemiBold"/>
              </a:rPr>
              <a:t>Deep understanding RNN, BiRNN &amp; LSTM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3642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The Vanilla RNN Forward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64765"/>
              </p:ext>
            </p:extLst>
          </p:nvPr>
        </p:nvGraphicFramePr>
        <p:xfrm>
          <a:off x="7620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9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25539"/>
              </p:ext>
            </p:extLst>
          </p:nvPr>
        </p:nvGraphicFramePr>
        <p:xfrm>
          <a:off x="7620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0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2284469" y="1541124"/>
            <a:ext cx="1023307" cy="4484056"/>
            <a:chOff x="760464" y="1306873"/>
            <a:chExt cx="1023307" cy="4484056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442" y="4007599"/>
              <a:ext cx="2543352" cy="1023307"/>
              <a:chOff x="3280722" y="2449058"/>
              <a:chExt cx="2543352" cy="102330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3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endCxn id="3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endCxn id="3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 rot="5400000">
                <a:off x="5475100" y="2805169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  </a:t>
                </a:r>
                <a:r>
                  <a:rPr lang="en-US" sz="1600" i="1" dirty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1" name="Straight Arrow Connector 30"/>
            <p:cNvCxnSpPr>
              <a:stCxn id="164" idx="0"/>
              <a:endCxn id="30" idx="2"/>
            </p:cNvCxnSpPr>
            <p:nvPr/>
          </p:nvCxnSpPr>
          <p:spPr>
            <a:xfrm flipV="1">
              <a:off x="1285853" y="2943060"/>
              <a:ext cx="3390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17605" y="197881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9" idx="2"/>
            </p:cNvCxnSpPr>
            <p:nvPr/>
          </p:nvCxnSpPr>
          <p:spPr>
            <a:xfrm flipH="1" flipV="1">
              <a:off x="1285853" y="1764470"/>
              <a:ext cx="4235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0"/>
              <a:endCxn id="50" idx="2"/>
            </p:cNvCxnSpPr>
            <p:nvPr/>
          </p:nvCxnSpPr>
          <p:spPr>
            <a:xfrm flipV="1">
              <a:off x="1289243" y="2317369"/>
              <a:ext cx="845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3657507" y="1541125"/>
            <a:ext cx="1023307" cy="4484056"/>
            <a:chOff x="760464" y="1306873"/>
            <a:chExt cx="1023307" cy="4484056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442" y="4007599"/>
              <a:ext cx="2543352" cy="1023307"/>
              <a:chOff x="3280722" y="2449058"/>
              <a:chExt cx="2543352" cy="102330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endCxn id="91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75100" y="2805169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3" y="2943060"/>
              <a:ext cx="3390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17605" y="197881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764470"/>
              <a:ext cx="4235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317369"/>
              <a:ext cx="845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992042" y="1541129"/>
            <a:ext cx="1023307" cy="4484055"/>
            <a:chOff x="760464" y="1306873"/>
            <a:chExt cx="1023307" cy="4484055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75099" y="2805169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3" y="2943060"/>
              <a:ext cx="3390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17605" y="197881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3</a:t>
              </a: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5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5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2954248" y="3476757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4324149" y="3469811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3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701709"/>
              </p:ext>
            </p:extLst>
          </p:nvPr>
        </p:nvGraphicFramePr>
        <p:xfrm>
          <a:off x="6786568" y="2462213"/>
          <a:ext cx="2822575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1" name="Equation" r:id="rId6" imgW="1828800" imgH="1498600" progId="Equation.DSMT4">
                  <p:embed/>
                </p:oleObj>
              </mc:Choice>
              <mc:Fallback>
                <p:oleObj name="Equation" r:id="rId6" imgW="1828800" imgH="149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86568" y="2462213"/>
                        <a:ext cx="2822575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>
            <a:stCxn id="49" idx="3"/>
            <a:endCxn id="86" idx="1"/>
          </p:cNvCxnSpPr>
          <p:nvPr/>
        </p:nvCxnSpPr>
        <p:spPr>
          <a:xfrm>
            <a:off x="3059047" y="1769928"/>
            <a:ext cx="874650" cy="1"/>
          </a:xfrm>
          <a:prstGeom prst="line">
            <a:avLst/>
          </a:prstGeom>
          <a:ln w="28575" cmpd="sng">
            <a:solidFill>
              <a:srgbClr val="FFFF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86" idx="3"/>
            <a:endCxn id="102" idx="1"/>
          </p:cNvCxnSpPr>
          <p:nvPr/>
        </p:nvCxnSpPr>
        <p:spPr>
          <a:xfrm flipV="1">
            <a:off x="4432090" y="1769928"/>
            <a:ext cx="836147" cy="1"/>
          </a:xfrm>
          <a:prstGeom prst="line">
            <a:avLst/>
          </a:prstGeom>
          <a:ln w="28575" cmpd="sng">
            <a:solidFill>
              <a:srgbClr val="FFFF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0" idx="3"/>
            <a:endCxn id="84" idx="1"/>
          </p:cNvCxnSpPr>
          <p:nvPr/>
        </p:nvCxnSpPr>
        <p:spPr>
          <a:xfrm>
            <a:off x="3012724" y="2994166"/>
            <a:ext cx="974085" cy="1"/>
          </a:xfrm>
          <a:prstGeom prst="line">
            <a:avLst/>
          </a:prstGeom>
          <a:ln w="28575" cmpd="sng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84" idx="3"/>
            <a:endCxn id="100" idx="1"/>
          </p:cNvCxnSpPr>
          <p:nvPr/>
        </p:nvCxnSpPr>
        <p:spPr>
          <a:xfrm flipV="1">
            <a:off x="4385757" y="2994166"/>
            <a:ext cx="935582" cy="1"/>
          </a:xfrm>
          <a:prstGeom prst="line">
            <a:avLst/>
          </a:prstGeom>
          <a:ln w="28575" cmpd="sng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2" idx="2"/>
            <a:endCxn id="90" idx="0"/>
          </p:cNvCxnSpPr>
          <p:nvPr/>
        </p:nvCxnSpPr>
        <p:spPr>
          <a:xfrm>
            <a:off x="3307771" y="4739590"/>
            <a:ext cx="349732" cy="1"/>
          </a:xfrm>
          <a:prstGeom prst="line">
            <a:avLst/>
          </a:prstGeom>
          <a:ln w="28575" cmpd="sng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0" idx="2"/>
            <a:endCxn id="106" idx="0"/>
          </p:cNvCxnSpPr>
          <p:nvPr/>
        </p:nvCxnSpPr>
        <p:spPr>
          <a:xfrm flipV="1">
            <a:off x="4680814" y="4739590"/>
            <a:ext cx="311229" cy="1"/>
          </a:xfrm>
          <a:prstGeom prst="line">
            <a:avLst/>
          </a:prstGeom>
          <a:ln w="28575" cmpd="sng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786563" y="5528075"/>
            <a:ext cx="642570" cy="0"/>
          </a:xfrm>
          <a:prstGeom prst="line">
            <a:avLst/>
          </a:prstGeom>
          <a:ln w="2857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9993" y="5321697"/>
            <a:ext cx="254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</a:rPr>
              <a:t>indicates shared weights</a:t>
            </a:r>
          </a:p>
        </p:txBody>
      </p:sp>
    </p:spTree>
    <p:extLst>
      <p:ext uri="{BB962C8B-B14F-4D97-AF65-F5344CB8AC3E}">
        <p14:creationId xmlns:p14="http://schemas.microsoft.com/office/powerpoint/2010/main" val="33701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Recurrent Neural Networks (RNNs)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MU Bright Roman"/>
                <a:cs typeface="CMU Bright Roman"/>
              </a:rPr>
              <a:t>Note that the weights are shared over time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>
                <a:latin typeface="CMU Bright Roman"/>
                <a:cs typeface="CMU Bright Roman"/>
              </a:rPr>
              <a:t>Essentially, copies of the RNN cell are made over time (unrolling/unfolding), with different inputs at different time steps</a:t>
            </a:r>
          </a:p>
          <a:p>
            <a:endParaRPr lang="en-US" sz="24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89475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Sentiment Classification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998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MU Bright Roman"/>
                <a:cs typeface="CMU Bright Roman"/>
              </a:rPr>
              <a:t>Classify a </a:t>
            </a:r>
            <a:br>
              <a:rPr lang="en-US" sz="2400" dirty="0">
                <a:latin typeface="CMU Bright Roman"/>
                <a:cs typeface="CMU Bright Roman"/>
              </a:rPr>
            </a:br>
            <a:r>
              <a:rPr lang="en-US" sz="2400" dirty="0">
                <a:latin typeface="CMU Bright Roman"/>
                <a:cs typeface="CMU Bright Roman"/>
              </a:rPr>
              <a:t>restaurant review from Yelp! OR</a:t>
            </a:r>
            <a:br>
              <a:rPr lang="en-US" sz="2400" dirty="0">
                <a:latin typeface="CMU Bright Roman"/>
                <a:cs typeface="CMU Bright Roman"/>
              </a:rPr>
            </a:br>
            <a:r>
              <a:rPr lang="en-US" sz="2400" dirty="0">
                <a:latin typeface="CMU Bright Roman"/>
                <a:cs typeface="CMU Bright Roman"/>
              </a:rPr>
              <a:t>movie review from IMDB OR</a:t>
            </a:r>
            <a:br>
              <a:rPr lang="en-US" sz="2400" dirty="0">
                <a:latin typeface="CMU Bright Roman"/>
                <a:cs typeface="CMU Bright Roman"/>
              </a:rPr>
            </a:br>
            <a:r>
              <a:rPr lang="en-US" sz="2400" dirty="0">
                <a:latin typeface="CMU Bright Roman"/>
                <a:cs typeface="CMU Bright Roman"/>
              </a:rPr>
              <a:t>…</a:t>
            </a:r>
            <a:br>
              <a:rPr lang="en-US" sz="2400" dirty="0">
                <a:latin typeface="CMU Bright Roman"/>
                <a:cs typeface="CMU Bright Roman"/>
              </a:rPr>
            </a:br>
            <a:r>
              <a:rPr lang="en-US" sz="2400" dirty="0">
                <a:latin typeface="CMU Bright Roman"/>
                <a:cs typeface="CMU Bright Roman"/>
              </a:rPr>
              <a:t>as positive or negative</a:t>
            </a:r>
          </a:p>
          <a:p>
            <a:pPr marL="0" indent="0">
              <a:buNone/>
            </a:pPr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>
                <a:latin typeface="CMU Bright SemiBold"/>
                <a:cs typeface="CMU Bright SemiBold"/>
              </a:rPr>
              <a:t>Inputs:</a:t>
            </a:r>
            <a:r>
              <a:rPr lang="en-US" sz="2400" dirty="0">
                <a:latin typeface="CMU Bright Roman"/>
                <a:cs typeface="CMU Bright Roman"/>
              </a:rPr>
              <a:t> Multiple words, one or more sentences</a:t>
            </a:r>
          </a:p>
          <a:p>
            <a:r>
              <a:rPr lang="en-US" sz="2400" dirty="0">
                <a:latin typeface="CMU Bright SemiBold"/>
                <a:cs typeface="CMU Bright SemiBold"/>
              </a:rPr>
              <a:t>Outputs:</a:t>
            </a:r>
            <a:r>
              <a:rPr lang="en-US" sz="2400" dirty="0">
                <a:latin typeface="CMU Bright Roman"/>
                <a:cs typeface="CMU Bright Roman"/>
              </a:rPr>
              <a:t> Positive / Negative classification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>
                <a:latin typeface="CMU Bright Roman"/>
                <a:cs typeface="CMU Bright Roman"/>
              </a:rPr>
              <a:t>“The food was really good”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“The chicken crossed the road because it was uncooked”</a:t>
            </a:r>
          </a:p>
        </p:txBody>
      </p:sp>
    </p:spTree>
    <p:extLst>
      <p:ext uri="{BB962C8B-B14F-4D97-AF65-F5344CB8AC3E}">
        <p14:creationId xmlns:p14="http://schemas.microsoft.com/office/powerpoint/2010/main" val="244057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2155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2904589" y="4469220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37534" y="493948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The</a:t>
            </a:r>
          </a:p>
        </p:txBody>
      </p:sp>
      <p:cxnSp>
        <p:nvCxnSpPr>
          <p:cNvPr id="13" name="Straight Arrow Connector 12"/>
          <p:cNvCxnSpPr>
            <a:stCxn id="98" idx="3"/>
          </p:cNvCxnSpPr>
          <p:nvPr/>
        </p:nvCxnSpPr>
        <p:spPr>
          <a:xfrm>
            <a:off x="3653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5866" y="4284549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1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18116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Sentiment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78420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2155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2904589" y="4469220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37534" y="493948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02150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5151551" y="4469220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43646" y="4939488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3653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5866" y="4284549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1</a:t>
            </a:r>
            <a:endParaRPr lang="en-US" dirty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00952" y="42388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66664" y="4296370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18116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Sentiment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8121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2155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2904589" y="4469220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37534" y="493948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02150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5151551" y="4469220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43646" y="4939488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3653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5866" y="4284549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1</a:t>
            </a:r>
            <a:endParaRPr lang="en-US" dirty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00952" y="42388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66664" y="4296370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531969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9281370" y="4469220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52595" y="493948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7783809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92367" y="428454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n-1</a:t>
            </a:r>
            <a:endParaRPr lang="en-US" dirty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801512" y="423411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96350" y="343771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18116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3" idx="0"/>
          </p:cNvCxnSpPr>
          <p:nvPr/>
        </p:nvCxnSpPr>
        <p:spPr>
          <a:xfrm flipV="1">
            <a:off x="9281375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Sentiment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46390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2155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2904589" y="4469220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37534" y="493948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02150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5151551" y="4469220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43646" y="4939488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3653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5866" y="4284549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1</a:t>
            </a:r>
            <a:endParaRPr lang="en-US" dirty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00952" y="42388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66664" y="4296370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531969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9281370" y="4469220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52595" y="493948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7783809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92367" y="428454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n-1</a:t>
            </a:r>
            <a:endParaRPr lang="en-US" dirty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801512" y="423411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96350" y="343771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18116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531970" y="2645769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</a:p>
        </p:txBody>
      </p:sp>
      <p:cxnSp>
        <p:nvCxnSpPr>
          <p:cNvPr id="33" name="Straight Arrow Connector 32"/>
          <p:cNvCxnSpPr>
            <a:stCxn id="23" idx="0"/>
            <a:endCxn id="32" idx="2"/>
          </p:cNvCxnSpPr>
          <p:nvPr/>
        </p:nvCxnSpPr>
        <p:spPr>
          <a:xfrm flipV="1">
            <a:off x="9281375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Sentiment Classification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703387" y="2004483"/>
            <a:ext cx="1158706" cy="535363"/>
            <a:chOff x="7179387" y="2004478"/>
            <a:chExt cx="1158706" cy="53536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9387" y="2007218"/>
              <a:ext cx="532623" cy="5326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2730" y="2004478"/>
              <a:ext cx="535363" cy="53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541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2155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2904589" y="4469220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37534" y="493948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02150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5151551" y="4469220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43646" y="4939488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3653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5866" y="4284549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1</a:t>
            </a:r>
            <a:endParaRPr lang="en-US" dirty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00952" y="42388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66664" y="4296370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531969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9281370" y="4469220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52595" y="493948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7783809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92367" y="428454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n-1</a:t>
            </a:r>
            <a:endParaRPr lang="en-US" dirty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801512" y="423411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96350" y="343771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18116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531970" y="2645769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</a:p>
        </p:txBody>
      </p:sp>
      <p:cxnSp>
        <p:nvCxnSpPr>
          <p:cNvPr id="33" name="Straight Arrow Connector 32"/>
          <p:cNvCxnSpPr>
            <a:stCxn id="23" idx="0"/>
            <a:endCxn id="32" idx="2"/>
          </p:cNvCxnSpPr>
          <p:nvPr/>
        </p:nvCxnSpPr>
        <p:spPr>
          <a:xfrm flipV="1">
            <a:off x="9281375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Sentiment Classification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151555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904593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401224" y="2629385"/>
            <a:ext cx="1498802" cy="598859"/>
          </a:xfrm>
          <a:prstGeom prst="rect">
            <a:avLst/>
          </a:prstGeom>
          <a:solidFill>
            <a:schemeClr val="accent4">
              <a:lumMod val="75000"/>
              <a:alpha val="33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Ignore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55188" y="2645769"/>
            <a:ext cx="1498802" cy="598859"/>
          </a:xfrm>
          <a:prstGeom prst="rect">
            <a:avLst/>
          </a:prstGeom>
          <a:solidFill>
            <a:schemeClr val="accent4">
              <a:lumMod val="75000"/>
              <a:alpha val="33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Ignore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09675" y="3450766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1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57252" y="3441136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>
              <a:latin typeface="CMU Bright Oblique"/>
              <a:cs typeface="CMU Bright Oblique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703387" y="2004483"/>
            <a:ext cx="1158706" cy="535363"/>
            <a:chOff x="7179387" y="2004478"/>
            <a:chExt cx="1158706" cy="53536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9387" y="2007218"/>
              <a:ext cx="532623" cy="53262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2730" y="2004478"/>
              <a:ext cx="535363" cy="53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021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2155188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2904589" y="4786740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37534" y="52570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02150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5151551" y="4786740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43646" y="5257008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3653990" y="45580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5866" y="4602069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1</a:t>
            </a:r>
            <a:endParaRPr lang="en-US" dirty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00952" y="45563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66664" y="4613890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531969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9281370" y="4786740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52595" y="525700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7783809" y="45580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92367" y="460206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n-1</a:t>
            </a:r>
            <a:endParaRPr lang="en-US" dirty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801512" y="455163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882" y="2992264"/>
            <a:ext cx="1498802" cy="45728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h = Sum(…)</a:t>
            </a:r>
          </a:p>
        </p:txBody>
      </p:sp>
      <p:cxnSp>
        <p:nvCxnSpPr>
          <p:cNvPr id="30" name="Straight Arrow Connector 29"/>
          <p:cNvCxnSpPr>
            <a:stCxn id="98" idx="0"/>
            <a:endCxn id="29" idx="2"/>
          </p:cNvCxnSpPr>
          <p:nvPr/>
        </p:nvCxnSpPr>
        <p:spPr>
          <a:xfrm flipV="1">
            <a:off x="2904589" y="3449549"/>
            <a:ext cx="3133694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29" idx="2"/>
          </p:cNvCxnSpPr>
          <p:nvPr/>
        </p:nvCxnSpPr>
        <p:spPr>
          <a:xfrm flipV="1">
            <a:off x="5151551" y="3449549"/>
            <a:ext cx="886732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2"/>
          </p:cNvCxnSpPr>
          <p:nvPr/>
        </p:nvCxnSpPr>
        <p:spPr>
          <a:xfrm flipH="1" flipV="1">
            <a:off x="6038283" y="3449549"/>
            <a:ext cx="3243088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18977" y="3547116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1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22482" y="3806688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83028" y="354711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18116" y="159189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Sentiment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8111" y="6414694"/>
            <a:ext cx="438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  <a:hlinkClick r:id="rId2"/>
              </a:rPr>
              <a:t>http://deeplearning.net/tutorial/lstm.html</a:t>
            </a:r>
            <a:r>
              <a:rPr lang="en-US" dirty="0">
                <a:latin typeface="CMU Bright Roman"/>
                <a:cs typeface="CMU Bright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43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2155188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2904589" y="4786740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37534" y="52570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02150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5151551" y="4786740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43646" y="5257008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3653990" y="45580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5866" y="4602069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1</a:t>
            </a:r>
            <a:endParaRPr lang="en-US" dirty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00952" y="45563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66664" y="4613890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531969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9281370" y="4786740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52595" y="525700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7783809" y="45580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92367" y="460206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n-1</a:t>
            </a:r>
            <a:endParaRPr lang="en-US" dirty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801512" y="455163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882" y="2992264"/>
            <a:ext cx="1498802" cy="45728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h = Sum(…)</a:t>
            </a:r>
          </a:p>
        </p:txBody>
      </p:sp>
      <p:cxnSp>
        <p:nvCxnSpPr>
          <p:cNvPr id="30" name="Straight Arrow Connector 29"/>
          <p:cNvCxnSpPr>
            <a:stCxn id="98" idx="0"/>
            <a:endCxn id="29" idx="2"/>
          </p:cNvCxnSpPr>
          <p:nvPr/>
        </p:nvCxnSpPr>
        <p:spPr>
          <a:xfrm flipV="1">
            <a:off x="2904589" y="3449549"/>
            <a:ext cx="3133694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29" idx="2"/>
          </p:cNvCxnSpPr>
          <p:nvPr/>
        </p:nvCxnSpPr>
        <p:spPr>
          <a:xfrm flipV="1">
            <a:off x="5151551" y="3449549"/>
            <a:ext cx="886732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2"/>
          </p:cNvCxnSpPr>
          <p:nvPr/>
        </p:nvCxnSpPr>
        <p:spPr>
          <a:xfrm flipH="1" flipV="1">
            <a:off x="6038283" y="3449549"/>
            <a:ext cx="3243088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18977" y="3547116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1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22482" y="3806688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83028" y="354711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88882" y="1921176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</a:p>
        </p:txBody>
      </p:sp>
      <p:cxnSp>
        <p:nvCxnSpPr>
          <p:cNvPr id="41" name="Straight Arrow Connector 40"/>
          <p:cNvCxnSpPr>
            <a:stCxn id="29" idx="0"/>
            <a:endCxn id="40" idx="2"/>
          </p:cNvCxnSpPr>
          <p:nvPr/>
        </p:nvCxnSpPr>
        <p:spPr>
          <a:xfrm flipV="1">
            <a:off x="6038283" y="2520030"/>
            <a:ext cx="0" cy="4722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18116" y="159189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Sentiment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8111" y="6414694"/>
            <a:ext cx="438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  <a:hlinkClick r:id="rId2"/>
              </a:rPr>
              <a:t>http://deeplearning.net/tutorial/lstm.html</a:t>
            </a:r>
            <a:r>
              <a:rPr lang="en-US" dirty="0">
                <a:latin typeface="CMU Bright Roman"/>
                <a:cs typeface="CMU Bright Roman"/>
              </a:rPr>
              <a:t>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458930" y="1324216"/>
            <a:ext cx="1158706" cy="535363"/>
            <a:chOff x="7179387" y="2004478"/>
            <a:chExt cx="1158706" cy="535363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9387" y="2007218"/>
              <a:ext cx="532623" cy="53262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2730" y="2004478"/>
              <a:ext cx="535363" cy="53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20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MU Bright Roman"/>
                <a:cs typeface="CMU Bright Roman"/>
              </a:rPr>
              <a:t>Why Recurrent Neural Networks (RNNs)?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The Vanilla RNN unit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The RNN forward pass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Backpropagation refresher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The RNN backward pass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Issues with the Vanilla RNN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Applications of RNN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The Long Short-Term Memory (LSTM) unit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The LSTM Forward &amp; Backward pass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LSTM variants and tips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Application of LSTM</a:t>
            </a:r>
          </a:p>
          <a:p>
            <a:pPr marL="0" indent="0">
              <a:buNone/>
            </a:pPr>
            <a:endParaRPr lang="en-US" sz="24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547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Image Captioning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1380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MU Bright Roman"/>
                <a:cs typeface="CMU Bright Roman"/>
              </a:rPr>
              <a:t>Given an image, produce a sentence describing its contents</a:t>
            </a:r>
          </a:p>
          <a:p>
            <a:pPr marL="0" indent="0">
              <a:buNone/>
            </a:pPr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>
                <a:latin typeface="CMU Bright SemiBold"/>
                <a:cs typeface="CMU Bright SemiBold"/>
              </a:rPr>
              <a:t>Inputs:</a:t>
            </a:r>
            <a:r>
              <a:rPr lang="en-US" sz="2400" dirty="0">
                <a:latin typeface="CMU Bright Roman"/>
                <a:cs typeface="CMU Bright Roman"/>
              </a:rPr>
              <a:t> Image feature (from a CNN)</a:t>
            </a:r>
          </a:p>
          <a:p>
            <a:r>
              <a:rPr lang="en-US" sz="2400" dirty="0">
                <a:latin typeface="CMU Bright SemiBold"/>
                <a:cs typeface="CMU Bright SemiBold"/>
              </a:rPr>
              <a:t>Outputs:</a:t>
            </a:r>
            <a:r>
              <a:rPr lang="en-US" sz="2400" dirty="0">
                <a:latin typeface="CMU Bright Roman"/>
                <a:cs typeface="CMU Bright Roman"/>
              </a:rPr>
              <a:t> Multiple words (let’s consider one sentence)</a:t>
            </a:r>
          </a:p>
          <a:p>
            <a:endParaRPr lang="en-US" sz="2400" dirty="0">
              <a:latin typeface="CMU Bright Roman"/>
              <a:cs typeface="CMU Bright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3" y="3952879"/>
            <a:ext cx="1193512" cy="1193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7590" y="4301414"/>
            <a:ext cx="193674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latin typeface="CMU Bright Roman"/>
                <a:cs typeface="CMU Bright Roman"/>
              </a:rPr>
              <a:t> : The dog is hiding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5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2155188" y="340364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112" name="Straight Arrow Connector 111"/>
          <p:cNvCxnSpPr>
            <a:stCxn id="16" idx="0"/>
            <a:endCxn id="98" idx="2"/>
          </p:cNvCxnSpPr>
          <p:nvPr/>
        </p:nvCxnSpPr>
        <p:spPr>
          <a:xfrm flipV="1">
            <a:off x="2904589" y="3860925"/>
            <a:ext cx="0" cy="4576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18116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Image Captioning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3" y="5245023"/>
            <a:ext cx="1193512" cy="11935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155188" y="4318553"/>
            <a:ext cx="1498802" cy="45728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CNN</a:t>
            </a:r>
          </a:p>
        </p:txBody>
      </p:sp>
      <p:cxnSp>
        <p:nvCxnSpPr>
          <p:cNvPr id="17" name="Straight Arrow Connector 16"/>
          <p:cNvCxnSpPr>
            <a:stCxn id="5" idx="0"/>
            <a:endCxn id="16" idx="2"/>
          </p:cNvCxnSpPr>
          <p:nvPr/>
        </p:nvCxnSpPr>
        <p:spPr>
          <a:xfrm flipV="1">
            <a:off x="2904589" y="4775833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69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2155188" y="340364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112" name="Straight Arrow Connector 111"/>
          <p:cNvCxnSpPr>
            <a:stCxn id="16" idx="0"/>
            <a:endCxn id="98" idx="2"/>
          </p:cNvCxnSpPr>
          <p:nvPr/>
        </p:nvCxnSpPr>
        <p:spPr>
          <a:xfrm flipV="1">
            <a:off x="2904589" y="3860925"/>
            <a:ext cx="0" cy="4576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18116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Image Captioning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3" y="5245023"/>
            <a:ext cx="1193512" cy="11935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155188" y="4318553"/>
            <a:ext cx="1498802" cy="45728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CNN</a:t>
            </a:r>
          </a:p>
        </p:txBody>
      </p:sp>
      <p:cxnSp>
        <p:nvCxnSpPr>
          <p:cNvPr id="17" name="Straight Arrow Connector 16"/>
          <p:cNvCxnSpPr>
            <a:stCxn id="5" idx="0"/>
            <a:endCxn id="16" idx="2"/>
          </p:cNvCxnSpPr>
          <p:nvPr/>
        </p:nvCxnSpPr>
        <p:spPr>
          <a:xfrm flipV="1">
            <a:off x="2904589" y="4775833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02581" y="340172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18" name="Straight Arrow Connector 17"/>
          <p:cNvCxnSpPr>
            <a:stCxn id="9" idx="3"/>
          </p:cNvCxnSpPr>
          <p:nvPr/>
        </p:nvCxnSpPr>
        <p:spPr>
          <a:xfrm>
            <a:off x="5901383" y="363036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73259" y="3674339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653990" y="363036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7609" y="3686160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1</a:t>
            </a:r>
            <a:endParaRPr lang="en-US" dirty="0">
              <a:latin typeface="CMU Bright Oblique"/>
              <a:cs typeface="CMU Bright Oblique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141569" y="2932535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74513" y="148302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10050" y="2996160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02581" y="2333681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141569" y="1864486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025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2155188" y="340364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112" name="Straight Arrow Connector 111"/>
          <p:cNvCxnSpPr>
            <a:stCxn id="16" idx="0"/>
            <a:endCxn id="98" idx="2"/>
          </p:cNvCxnSpPr>
          <p:nvPr/>
        </p:nvCxnSpPr>
        <p:spPr>
          <a:xfrm flipV="1">
            <a:off x="2904589" y="3860925"/>
            <a:ext cx="0" cy="4576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18116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Image Captioning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3" y="5245023"/>
            <a:ext cx="1193512" cy="11935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155188" y="4318553"/>
            <a:ext cx="1498802" cy="45728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CNN</a:t>
            </a:r>
          </a:p>
        </p:txBody>
      </p:sp>
      <p:cxnSp>
        <p:nvCxnSpPr>
          <p:cNvPr id="17" name="Straight Arrow Connector 16"/>
          <p:cNvCxnSpPr>
            <a:stCxn id="5" idx="0"/>
            <a:endCxn id="16" idx="2"/>
          </p:cNvCxnSpPr>
          <p:nvPr/>
        </p:nvCxnSpPr>
        <p:spPr>
          <a:xfrm flipV="1">
            <a:off x="2904589" y="4775833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02581" y="340172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49543" y="340172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</a:p>
        </p:txBody>
      </p:sp>
      <p:cxnSp>
        <p:nvCxnSpPr>
          <p:cNvPr id="18" name="Straight Arrow Connector 17"/>
          <p:cNvCxnSpPr>
            <a:stCxn id="9" idx="3"/>
            <a:endCxn id="13" idx="1"/>
          </p:cNvCxnSpPr>
          <p:nvPr/>
        </p:nvCxnSpPr>
        <p:spPr>
          <a:xfrm>
            <a:off x="5901383" y="363036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73259" y="3674339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>
              <a:latin typeface="CMU Bright Oblique"/>
              <a:cs typeface="CMU Bright Oblique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148345" y="362866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14057" y="3686160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3</a:t>
            </a:r>
            <a:endParaRPr lang="en-US" dirty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653990" y="363036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7609" y="3686160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1</a:t>
            </a:r>
            <a:endParaRPr lang="en-US" dirty="0">
              <a:latin typeface="CMU Bright Oblique"/>
              <a:cs typeface="CMU Bright Oblique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141569" y="2932535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393875" y="2934455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74513" y="148302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25216" y="148302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dog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065798" y="362866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10050" y="2996160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62356" y="2996160"/>
            <a:ext cx="3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3</a:t>
            </a:r>
            <a:endParaRPr lang="en-US" dirty="0">
              <a:latin typeface="CMU Bright Oblique"/>
              <a:cs typeface="CMU Bright Obliq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02581" y="2333681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141569" y="1864486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44474" y="2333681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383462" y="1864486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260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RNN Outputs: Image Captions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81200" y="1411216"/>
            <a:ext cx="8367682" cy="4602761"/>
            <a:chOff x="457200" y="1650043"/>
            <a:chExt cx="8367682" cy="4602761"/>
          </a:xfrm>
        </p:grpSpPr>
        <p:pic>
          <p:nvPicPr>
            <p:cNvPr id="5" name="Picture 4" descr="Screenshot 2017-01-23 17.52.46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309"/>
            <a:stretch/>
          </p:blipFill>
          <p:spPr>
            <a:xfrm>
              <a:off x="457200" y="1650043"/>
              <a:ext cx="5614854" cy="4483347"/>
            </a:xfrm>
            <a:prstGeom prst="rect">
              <a:avLst/>
            </a:prstGeom>
          </p:spPr>
        </p:pic>
        <p:pic>
          <p:nvPicPr>
            <p:cNvPr id="6" name="Picture 5" descr="Screenshot 2017-01-23 17.52.46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532" r="51571"/>
            <a:stretch/>
          </p:blipFill>
          <p:spPr>
            <a:xfrm>
              <a:off x="6137185" y="1758601"/>
              <a:ext cx="2635120" cy="2279667"/>
            </a:xfrm>
            <a:prstGeom prst="rect">
              <a:avLst/>
            </a:prstGeom>
          </p:spPr>
        </p:pic>
        <p:pic>
          <p:nvPicPr>
            <p:cNvPr id="7" name="Picture 6" descr="Screenshot 2017-01-23 17.52.46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91" t="65849"/>
            <a:stretch/>
          </p:blipFill>
          <p:spPr>
            <a:xfrm>
              <a:off x="6072054" y="3994848"/>
              <a:ext cx="2752828" cy="225795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018111" y="6414694"/>
            <a:ext cx="569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  <a:hlinkClick r:id="rId3"/>
              </a:rPr>
              <a:t>Show and Tell: A Neural Image Caption Generator, CVPR 15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828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RNN Outputs: Language Modeling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18116" y="6414694"/>
            <a:ext cx="557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  <a:hlinkClick r:id="rId2"/>
              </a:rPr>
              <a:t>http://karpathy.github.io/2015/05/21/rnn-effectiveness/</a:t>
            </a:r>
            <a:r>
              <a:rPr lang="en-US" dirty="0">
                <a:latin typeface="CMU Bright Roman"/>
                <a:cs typeface="CMU Bright Roman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6990" y="1964856"/>
            <a:ext cx="51807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Bright Roman"/>
                <a:cs typeface="CMU Bright Roman"/>
              </a:rPr>
              <a:t>VIOLA: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Why, Salisbury must find his flesh and thought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That which I am not aps, not a man and in fire,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To show the reining of the raven and the wars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To grace my hand reproach within, and not a fair are hand,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That Caesar and my goodly father's world;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When I was heaven of presence and our fleets,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We spare with hours, but cut thy council I am great,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Murdered and by thy master's ready there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My power to give thee but so much as hell: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Some service in the noble bondman here,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Would show him to her wine.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84992" y="1964860"/>
            <a:ext cx="34075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Bright Roman"/>
                <a:cs typeface="CMU Bright Roman"/>
              </a:rPr>
              <a:t>KING LEAR: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O, if you were a feeble sight, the courtesy of your law,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Your sight and several breath, will wear the gods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With his heads, and my hands are </a:t>
            </a:r>
            <a:r>
              <a:rPr lang="en-US" sz="1600" dirty="0" err="1">
                <a:latin typeface="CMU Bright Roman"/>
                <a:cs typeface="CMU Bright Roman"/>
              </a:rPr>
              <a:t>wonder'd</a:t>
            </a:r>
            <a:r>
              <a:rPr lang="en-US" sz="1600" dirty="0">
                <a:latin typeface="CMU Bright Roman"/>
                <a:cs typeface="CMU Bright Roman"/>
              </a:rPr>
              <a:t> at the deeds,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So drop upon your lordship's head, and your opinion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Shall be against your </a:t>
            </a:r>
            <a:r>
              <a:rPr lang="en-US" sz="1600" dirty="0" err="1">
                <a:latin typeface="CMU Bright Roman"/>
                <a:cs typeface="CMU Bright Roman"/>
              </a:rPr>
              <a:t>honour</a:t>
            </a:r>
            <a:r>
              <a:rPr lang="en-US" sz="1600" dirty="0">
                <a:latin typeface="CMU Bright Roman"/>
                <a:cs typeface="CMU Bright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778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Input – Output Scenarios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734469" y="1497733"/>
            <a:ext cx="2491833" cy="946494"/>
            <a:chOff x="210464" y="1833229"/>
            <a:chExt cx="2491833" cy="946494"/>
          </a:xfrm>
        </p:grpSpPr>
        <p:grpSp>
          <p:nvGrpSpPr>
            <p:cNvPr id="6" name="Group 5"/>
            <p:cNvGrpSpPr/>
            <p:nvPr/>
          </p:nvGrpSpPr>
          <p:grpSpPr>
            <a:xfrm>
              <a:off x="2370923" y="1833229"/>
              <a:ext cx="331374" cy="946494"/>
              <a:chOff x="2370923" y="1833229"/>
              <a:chExt cx="331374" cy="94649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370923" y="2132713"/>
                <a:ext cx="331374" cy="347526"/>
              </a:xfrm>
              <a:prstGeom prst="rect">
                <a:avLst/>
              </a:prstGeom>
              <a:solidFill>
                <a:srgbClr val="FAC090">
                  <a:alpha val="33000"/>
                </a:srgbClr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536610" y="2480239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2536610" y="1833229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210464" y="2132713"/>
              <a:ext cx="1825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MU Bright Roman"/>
                  <a:cs typeface="CMU Bright Roman"/>
                </a:rPr>
                <a:t>Single - Single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4469" y="2524852"/>
            <a:ext cx="4379551" cy="946494"/>
            <a:chOff x="210464" y="2860348"/>
            <a:chExt cx="4379551" cy="946494"/>
          </a:xfrm>
        </p:grpSpPr>
        <p:grpSp>
          <p:nvGrpSpPr>
            <p:cNvPr id="7" name="Group 6"/>
            <p:cNvGrpSpPr/>
            <p:nvPr/>
          </p:nvGrpSpPr>
          <p:grpSpPr>
            <a:xfrm>
              <a:off x="2370923" y="2860348"/>
              <a:ext cx="2219092" cy="946494"/>
              <a:chOff x="2370923" y="2860348"/>
              <a:chExt cx="2219092" cy="94649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370923" y="3159832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37" name="Straight Arrow Connector 36"/>
              <p:cNvCxnSpPr>
                <a:endCxn id="27" idx="2"/>
              </p:cNvCxnSpPr>
              <p:nvPr/>
            </p:nvCxnSpPr>
            <p:spPr>
              <a:xfrm flipV="1">
                <a:off x="2536610" y="3507358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7" idx="3"/>
              </p:cNvCxnSpPr>
              <p:nvPr/>
            </p:nvCxnSpPr>
            <p:spPr>
              <a:xfrm>
                <a:off x="2702297" y="3333595"/>
                <a:ext cx="3017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3004049" y="3159832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flipV="1">
                <a:off x="3168223" y="2860348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333911" y="3333595"/>
                <a:ext cx="3017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635663" y="3159832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V="1">
                <a:off x="3799837" y="2860348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956889" y="3333595"/>
                <a:ext cx="3017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4258641" y="3159832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4422815" y="2860348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210464" y="3138026"/>
              <a:ext cx="1825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MU Bright Roman"/>
                  <a:cs typeface="CMU Bright Roman"/>
                </a:rPr>
                <a:t>Single - Multiple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34464" y="3587858"/>
            <a:ext cx="4378038" cy="946494"/>
            <a:chOff x="210464" y="3923354"/>
            <a:chExt cx="4378038" cy="946494"/>
          </a:xfrm>
        </p:grpSpPr>
        <p:grpSp>
          <p:nvGrpSpPr>
            <p:cNvPr id="10" name="Group 9"/>
            <p:cNvGrpSpPr/>
            <p:nvPr/>
          </p:nvGrpSpPr>
          <p:grpSpPr>
            <a:xfrm>
              <a:off x="2365637" y="3923354"/>
              <a:ext cx="2222865" cy="946494"/>
              <a:chOff x="2365637" y="3923354"/>
              <a:chExt cx="2222865" cy="94649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365637" y="4222838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2536610" y="4570364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2695499" y="4396601"/>
                <a:ext cx="3017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2997251" y="4222838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flipV="1">
                <a:off x="3161425" y="4570364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318477" y="4396601"/>
                <a:ext cx="3017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3620229" y="4222838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flipV="1">
                <a:off x="3784403" y="4570364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4257128" y="4222838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>
                <a:off x="3951603" y="4407174"/>
                <a:ext cx="3017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4422815" y="3923354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/>
            <p:cNvSpPr txBox="1"/>
            <p:nvPr/>
          </p:nvSpPr>
          <p:spPr>
            <a:xfrm>
              <a:off x="210464" y="4211935"/>
              <a:ext cx="1825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MU Bright Roman"/>
                  <a:cs typeface="CMU Bright Roman"/>
                </a:rPr>
                <a:t>Multiple - Single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8130" y="4698790"/>
            <a:ext cx="3489437" cy="946494"/>
            <a:chOff x="2364125" y="5034286"/>
            <a:chExt cx="3489437" cy="946494"/>
          </a:xfrm>
        </p:grpSpPr>
        <p:sp>
          <p:nvSpPr>
            <p:cNvPr id="58" name="Rectangle 57"/>
            <p:cNvSpPr/>
            <p:nvPr/>
          </p:nvSpPr>
          <p:spPr>
            <a:xfrm>
              <a:off x="2364125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2536610" y="568129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2693987" y="5507533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2995739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3159913" y="568129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316965" y="5507533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3618717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3782891" y="568129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255616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3950091" y="5518106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421303" y="503428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4887230" y="5344343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4581705" y="5528679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5052917" y="5044859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522188" y="5344343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16663" y="5528679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5687875" y="5044859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734469" y="4979657"/>
            <a:ext cx="215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</a:rPr>
              <a:t>Multiple - Multiple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86834" y="1797217"/>
            <a:ext cx="298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</a:rPr>
              <a:t>Feed-forward Network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686834" y="2802530"/>
            <a:ext cx="298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</a:rPr>
              <a:t>Image Captioning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686834" y="3876439"/>
            <a:ext cx="298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</a:rPr>
              <a:t>Sentiment Classification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686834" y="4979657"/>
            <a:ext cx="298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</a:rPr>
              <a:t>Translation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3881777" y="5773765"/>
            <a:ext cx="2222865" cy="946494"/>
            <a:chOff x="2364125" y="5034286"/>
            <a:chExt cx="2222865" cy="946494"/>
          </a:xfrm>
        </p:grpSpPr>
        <p:sp>
          <p:nvSpPr>
            <p:cNvPr id="85" name="Rectangle 84"/>
            <p:cNvSpPr/>
            <p:nvPr/>
          </p:nvSpPr>
          <p:spPr>
            <a:xfrm>
              <a:off x="2364125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2536610" y="568129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2693987" y="5507533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2995739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3159913" y="568129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3316965" y="5507533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3618717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3782891" y="568129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255616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3950091" y="5518106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3166266" y="503428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3782891" y="503428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4427656" y="503428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7686834" y="6051443"/>
            <a:ext cx="298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</a:rPr>
              <a:t>Image Captioning</a:t>
            </a:r>
          </a:p>
        </p:txBody>
      </p:sp>
    </p:spTree>
    <p:extLst>
      <p:ext uri="{BB962C8B-B14F-4D97-AF65-F5344CB8AC3E}">
        <p14:creationId xmlns:p14="http://schemas.microsoft.com/office/powerpoint/2010/main" val="308289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2" grpId="0"/>
      <p:bldP spid="10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Input – Output Scenarios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34464" y="1533645"/>
            <a:ext cx="8690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MU Bright SemiBold"/>
                <a:cs typeface="CMU Bright SemiBold"/>
              </a:rPr>
              <a:t>Note:</a:t>
            </a:r>
            <a:r>
              <a:rPr lang="en-US" sz="2400" dirty="0">
                <a:latin typeface="CMU Bright Roman"/>
                <a:cs typeface="CMU Bright Roman"/>
              </a:rPr>
              <a:t> We might deliberately choose to frame our problem as a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        particular input-output scenario for ease of training or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        better performance. 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        For example, at each time step, provide previous word as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        input for image captioning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        (Single-Multiple to Multiple-Multiple).</a:t>
            </a:r>
          </a:p>
        </p:txBody>
      </p:sp>
    </p:spTree>
    <p:extLst>
      <p:ext uri="{BB962C8B-B14F-4D97-AF65-F5344CB8AC3E}">
        <p14:creationId xmlns:p14="http://schemas.microsoft.com/office/powerpoint/2010/main" val="3425708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The Vanilla RNN Forward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083980"/>
              </p:ext>
            </p:extLst>
          </p:nvPr>
        </p:nvGraphicFramePr>
        <p:xfrm>
          <a:off x="7620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5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19972"/>
              </p:ext>
            </p:extLst>
          </p:nvPr>
        </p:nvGraphicFramePr>
        <p:xfrm>
          <a:off x="7620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2284469" y="1541124"/>
            <a:ext cx="1023307" cy="4484056"/>
            <a:chOff x="760464" y="1306873"/>
            <a:chExt cx="1023307" cy="4484056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442" y="4007599"/>
              <a:ext cx="2543352" cy="1023307"/>
              <a:chOff x="3280722" y="2449058"/>
              <a:chExt cx="2543352" cy="102330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3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endCxn id="3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endCxn id="3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 rot="5400000">
                <a:off x="5475100" y="2805169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  </a:t>
                </a:r>
                <a:r>
                  <a:rPr lang="en-US" sz="1600" i="1" dirty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1" name="Straight Arrow Connector 30"/>
            <p:cNvCxnSpPr>
              <a:stCxn id="164" idx="0"/>
              <a:endCxn id="30" idx="2"/>
            </p:cNvCxnSpPr>
            <p:nvPr/>
          </p:nvCxnSpPr>
          <p:spPr>
            <a:xfrm flipV="1">
              <a:off x="1285853" y="2943060"/>
              <a:ext cx="3390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17605" y="197881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9" idx="2"/>
            </p:cNvCxnSpPr>
            <p:nvPr/>
          </p:nvCxnSpPr>
          <p:spPr>
            <a:xfrm flipH="1" flipV="1">
              <a:off x="1285853" y="1764470"/>
              <a:ext cx="4235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0"/>
              <a:endCxn id="50" idx="2"/>
            </p:cNvCxnSpPr>
            <p:nvPr/>
          </p:nvCxnSpPr>
          <p:spPr>
            <a:xfrm flipV="1">
              <a:off x="1289243" y="2317369"/>
              <a:ext cx="845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3657507" y="1541125"/>
            <a:ext cx="1023307" cy="4484056"/>
            <a:chOff x="760464" y="1306873"/>
            <a:chExt cx="1023307" cy="4484056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442" y="4007599"/>
              <a:ext cx="2543352" cy="1023307"/>
              <a:chOff x="3280722" y="2449058"/>
              <a:chExt cx="2543352" cy="102330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endCxn id="91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75100" y="2805169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3" y="2943060"/>
              <a:ext cx="3390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17605" y="197881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764470"/>
              <a:ext cx="4235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317369"/>
              <a:ext cx="845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992042" y="1557582"/>
            <a:ext cx="1023307" cy="4484055"/>
            <a:chOff x="760464" y="1306873"/>
            <a:chExt cx="1023307" cy="4484055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75099" y="2805169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3" y="2943060"/>
              <a:ext cx="3390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17605" y="197881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3</a:t>
              </a: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5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5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2954248" y="3476757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4324149" y="3469811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91030"/>
              </p:ext>
            </p:extLst>
          </p:nvPr>
        </p:nvGraphicFramePr>
        <p:xfrm>
          <a:off x="6236218" y="2169049"/>
          <a:ext cx="213677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7" name="Equation" r:id="rId6" imgW="1384300" imgH="1143000" progId="Equation.DSMT4">
                  <p:embed/>
                </p:oleObj>
              </mc:Choice>
              <mc:Fallback>
                <p:oleObj name="Equation" r:id="rId6" imgW="13843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6218" y="2169049"/>
                        <a:ext cx="2136775" cy="176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36218" y="4505205"/>
            <a:ext cx="397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</a:rPr>
              <a:t>“Unfold” network through time by making copies at each time-step</a:t>
            </a:r>
          </a:p>
        </p:txBody>
      </p:sp>
    </p:spTree>
    <p:extLst>
      <p:ext uri="{BB962C8B-B14F-4D97-AF65-F5344CB8AC3E}">
        <p14:creationId xmlns:p14="http://schemas.microsoft.com/office/powerpoint/2010/main" val="72200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2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CMU Bright SemiBold"/>
                <a:cs typeface="CMU Bright SemiBold"/>
              </a:rPr>
              <a:t>BackPropagation</a:t>
            </a:r>
            <a:r>
              <a:rPr lang="en-US" sz="4000" dirty="0">
                <a:latin typeface="CMU Bright SemiBold"/>
                <a:cs typeface="CMU Bright SemiBold"/>
              </a:rPr>
              <a:t> Refresher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2972" y="3778698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f(x;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H="1" flipV="1">
            <a:off x="4619739" y="4171890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4619734" y="3429954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2855" y="4468586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x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2855" y="3005997"/>
            <a:ext cx="575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20590" y="2711873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72252" y="2254276"/>
            <a:ext cx="498388" cy="45759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endParaRPr lang="en-US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627646"/>
              </p:ext>
            </p:extLst>
          </p:nvPr>
        </p:nvGraphicFramePr>
        <p:xfrm>
          <a:off x="6479606" y="3379741"/>
          <a:ext cx="19621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9" name="Equation" r:id="rId3" imgW="1270000" imgH="749300" progId="Equation.DSMT4">
                  <p:embed/>
                </p:oleObj>
              </mc:Choice>
              <mc:Fallback>
                <p:oleObj name="Equation" r:id="rId3" imgW="1270000" imgH="749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9606" y="3379741"/>
                        <a:ext cx="1962150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204195"/>
              </p:ext>
            </p:extLst>
          </p:nvPr>
        </p:nvGraphicFramePr>
        <p:xfrm>
          <a:off x="6479606" y="4781449"/>
          <a:ext cx="23542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0" name="Equation" r:id="rId5" imgW="1524000" imgH="558800" progId="Equation.DSMT4">
                  <p:embed/>
                </p:oleObj>
              </mc:Choice>
              <mc:Fallback>
                <p:oleObj name="Equation" r:id="rId5" imgW="1524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9606" y="4781449"/>
                        <a:ext cx="2354262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636306"/>
              </p:ext>
            </p:extLst>
          </p:nvPr>
        </p:nvGraphicFramePr>
        <p:xfrm>
          <a:off x="6479606" y="1952630"/>
          <a:ext cx="196056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1" name="Equation" r:id="rId7" imgW="1270000" imgH="533400" progId="Equation.DSMT4">
                  <p:embed/>
                </p:oleObj>
              </mc:Choice>
              <mc:Fallback>
                <p:oleObj name="Equation" r:id="rId7" imgW="1270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9606" y="1952630"/>
                        <a:ext cx="1960562" cy="81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38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MU Bright Roman"/>
                <a:cs typeface="CMU Bright Roman"/>
              </a:rPr>
              <a:t>Not all problems can be converted into one with fixed-length inputs and outputs</a:t>
            </a:r>
            <a:br>
              <a:rPr lang="en-US" sz="2400" dirty="0">
                <a:latin typeface="CMU Bright Roman"/>
                <a:cs typeface="CMU Bright Roman"/>
              </a:rPr>
            </a:br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>
                <a:latin typeface="CMU Bright Roman"/>
                <a:cs typeface="CMU Bright Roman"/>
              </a:rPr>
              <a:t>Problems such as Speech Recognition or Time-series Prediction require a system to store and use context information</a:t>
            </a:r>
          </a:p>
          <a:p>
            <a:pPr lvl="1"/>
            <a:r>
              <a:rPr lang="en-US" sz="2000" dirty="0">
                <a:latin typeface="CMU Bright Roman"/>
                <a:cs typeface="CMU Bright Roman"/>
              </a:rPr>
              <a:t>Simple case: Output YES if the number of 1s is even, else NO</a:t>
            </a:r>
            <a:br>
              <a:rPr lang="en-US" sz="2000" dirty="0">
                <a:latin typeface="CMU Bright Roman"/>
                <a:cs typeface="CMU Bright Roman"/>
              </a:rPr>
            </a:br>
            <a:r>
              <a:rPr lang="en-US" sz="2000" dirty="0">
                <a:latin typeface="CMU Bright Roman"/>
                <a:cs typeface="CMU Bright Roman"/>
              </a:rPr>
              <a:t>1000010101 – YES, 100011 – NO, …  </a:t>
            </a:r>
            <a:br>
              <a:rPr lang="en-US" sz="2000" dirty="0">
                <a:latin typeface="CMU Bright Roman"/>
                <a:cs typeface="CMU Bright Roman"/>
              </a:rPr>
            </a:br>
            <a:endParaRPr lang="en-US" sz="2000" dirty="0">
              <a:latin typeface="CMU Bright Roman"/>
              <a:cs typeface="CMU Bright Roman"/>
            </a:endParaRPr>
          </a:p>
          <a:p>
            <a:r>
              <a:rPr lang="en-US" sz="2400" dirty="0">
                <a:latin typeface="CMU Bright Roman"/>
                <a:cs typeface="CMU Bright Roman"/>
              </a:rPr>
              <a:t>Hard/Impossible to choose a fixed context window</a:t>
            </a:r>
          </a:p>
          <a:p>
            <a:pPr lvl="1"/>
            <a:r>
              <a:rPr lang="en-US" sz="2000" dirty="0">
                <a:latin typeface="CMU Bright Roman"/>
                <a:cs typeface="CMU Bright Roman"/>
              </a:rPr>
              <a:t>There can always be a new sample longer than anything seen</a:t>
            </a:r>
          </a:p>
        </p:txBody>
      </p:sp>
    </p:spTree>
    <p:extLst>
      <p:ext uri="{BB962C8B-B14F-4D97-AF65-F5344CB8AC3E}">
        <p14:creationId xmlns:p14="http://schemas.microsoft.com/office/powerpoint/2010/main" val="341319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Multiple Layers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2972" y="5104152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(x;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H="1" flipV="1">
            <a:off x="4619739" y="5497344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4619734" y="4755408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2855" y="5794040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x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2855" y="4331451"/>
            <a:ext cx="575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r>
              <a:rPr lang="en-US" baseline="-25000" dirty="0">
                <a:latin typeface="CMU Bright Roman"/>
                <a:cs typeface="CMU Bright Roman"/>
              </a:rPr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20590" y="2545449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72252" y="2087852"/>
            <a:ext cx="498388" cy="45759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endParaRPr lang="en-US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529264"/>
              </p:ext>
            </p:extLst>
          </p:nvPr>
        </p:nvGraphicFramePr>
        <p:xfrm>
          <a:off x="6372225" y="3034052"/>
          <a:ext cx="217805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9" name="Equation" r:id="rId4" imgW="1409700" imgH="1346200" progId="Equation.DSMT4">
                  <p:embed/>
                </p:oleObj>
              </mc:Choice>
              <mc:Fallback>
                <p:oleObj name="Equation" r:id="rId4" imgW="1409700" imgH="1346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72225" y="3034052"/>
                        <a:ext cx="2178050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3734684" y="3663638"/>
            <a:ext cx="1773524" cy="393192"/>
          </a:xfrm>
          <a:prstGeom prst="rect">
            <a:avLst/>
          </a:prstGeom>
          <a:solidFill>
            <a:schemeClr val="accent3">
              <a:lumMod val="75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(y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4621446" y="3314894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34567" y="2890937"/>
            <a:ext cx="575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r>
              <a:rPr lang="en-US" baseline="-25000" dirty="0">
                <a:latin typeface="CMU Bright Roman"/>
                <a:cs typeface="CMU Bright Roman"/>
              </a:rPr>
              <a:t>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618022" y="4056835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36814"/>
              </p:ext>
            </p:extLst>
          </p:nvPr>
        </p:nvGraphicFramePr>
        <p:xfrm>
          <a:off x="6421443" y="1331193"/>
          <a:ext cx="2116137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0" name="Equation" r:id="rId6" imgW="1371600" imgH="825500" progId="Equation.DSMT4">
                  <p:embed/>
                </p:oleObj>
              </mc:Choice>
              <mc:Fallback>
                <p:oleObj name="Equation" r:id="rId6" imgW="1371600" imgH="825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21443" y="1331193"/>
                        <a:ext cx="2116137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71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Chain Rule for Gradient Computation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2972" y="5104152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(x;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H="1" flipV="1">
            <a:off x="4619739" y="5497344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4619734" y="4755408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2855" y="5794040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x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2855" y="4331451"/>
            <a:ext cx="575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r>
              <a:rPr lang="en-US" baseline="-25000" dirty="0">
                <a:latin typeface="CMU Bright Roman"/>
                <a:cs typeface="CMU Bright Roman"/>
              </a:rPr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20590" y="2545449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72252" y="2087852"/>
            <a:ext cx="498388" cy="45759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endParaRPr lang="en-US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114330"/>
              </p:ext>
            </p:extLst>
          </p:nvPr>
        </p:nvGraphicFramePr>
        <p:xfrm>
          <a:off x="6470650" y="4612285"/>
          <a:ext cx="24526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62" name="Equation" r:id="rId4" imgW="1587500" imgH="584200" progId="Equation.DSMT4">
                  <p:embed/>
                </p:oleObj>
              </mc:Choice>
              <mc:Fallback>
                <p:oleObj name="Equation" r:id="rId4" imgW="15875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70650" y="4612285"/>
                        <a:ext cx="2452688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3734684" y="3663638"/>
            <a:ext cx="1773524" cy="393192"/>
          </a:xfrm>
          <a:prstGeom prst="rect">
            <a:avLst/>
          </a:prstGeom>
          <a:solidFill>
            <a:schemeClr val="accent3">
              <a:lumMod val="75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(y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4621446" y="3314894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34567" y="2890937"/>
            <a:ext cx="575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r>
              <a:rPr lang="en-US" baseline="-25000" dirty="0">
                <a:latin typeface="CMU Bright Roman"/>
                <a:cs typeface="CMU Bright Roman"/>
              </a:rPr>
              <a:t>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618022" y="4056835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959606"/>
              </p:ext>
            </p:extLst>
          </p:nvPr>
        </p:nvGraphicFramePr>
        <p:xfrm>
          <a:off x="6470655" y="2684468"/>
          <a:ext cx="1884363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63" name="Equation" r:id="rId6" imgW="1219200" imgH="520700" progId="Equation.DSMT4">
                  <p:embed/>
                </p:oleObj>
              </mc:Choice>
              <mc:Fallback>
                <p:oleObj name="Equation" r:id="rId6" imgW="12192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70655" y="2684468"/>
                        <a:ext cx="1884363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161639"/>
              </p:ext>
            </p:extLst>
          </p:nvPr>
        </p:nvGraphicFramePr>
        <p:xfrm>
          <a:off x="6421443" y="3533297"/>
          <a:ext cx="25304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64" name="Equation" r:id="rId8" imgW="1638300" imgH="584200" progId="Equation.DSMT4">
                  <p:embed/>
                </p:oleObj>
              </mc:Choice>
              <mc:Fallback>
                <p:oleObj name="Equation" r:id="rId8" imgW="16383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21443" y="3533297"/>
                        <a:ext cx="253047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67049" y="6456100"/>
            <a:ext cx="2908938" cy="36933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</a:rPr>
              <a:t>Application of the Chain Rule</a:t>
            </a:r>
          </a:p>
        </p:txBody>
      </p:sp>
      <p:sp>
        <p:nvSpPr>
          <p:cNvPr id="6" name="Freeform 5"/>
          <p:cNvSpPr/>
          <p:nvPr/>
        </p:nvSpPr>
        <p:spPr>
          <a:xfrm>
            <a:off x="6553624" y="6502485"/>
            <a:ext cx="1454573" cy="288023"/>
          </a:xfrm>
          <a:custGeom>
            <a:avLst/>
            <a:gdLst>
              <a:gd name="connsiteX0" fmla="*/ 0 w 1454573"/>
              <a:gd name="connsiteY0" fmla="*/ 162834 h 288023"/>
              <a:gd name="connsiteX1" fmla="*/ 824981 w 1454573"/>
              <a:gd name="connsiteY1" fmla="*/ 282245 h 288023"/>
              <a:gd name="connsiteX2" fmla="*/ 1454573 w 1454573"/>
              <a:gd name="connsiteY2" fmla="*/ 0 h 288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4573" h="288023">
                <a:moveTo>
                  <a:pt x="0" y="162834"/>
                </a:moveTo>
                <a:cubicBezTo>
                  <a:pt x="291276" y="236109"/>
                  <a:pt x="582552" y="309384"/>
                  <a:pt x="824981" y="282245"/>
                </a:cubicBezTo>
                <a:cubicBezTo>
                  <a:pt x="1067410" y="255106"/>
                  <a:pt x="1454573" y="0"/>
                  <a:pt x="1454573" y="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073406"/>
              </p:ext>
            </p:extLst>
          </p:nvPr>
        </p:nvGraphicFramePr>
        <p:xfrm>
          <a:off x="6421443" y="1331193"/>
          <a:ext cx="2116137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65" name="Equation" r:id="rId10" imgW="1371600" imgH="825500" progId="Equation.DSMT4">
                  <p:embed/>
                </p:oleObj>
              </mc:Choice>
              <mc:Fallback>
                <p:oleObj name="Equation" r:id="rId10" imgW="1371600" imgH="825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21443" y="1331193"/>
                        <a:ext cx="2116137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797004"/>
              </p:ext>
            </p:extLst>
          </p:nvPr>
        </p:nvGraphicFramePr>
        <p:xfrm>
          <a:off x="7051946" y="5568918"/>
          <a:ext cx="26876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66" name="Equation" r:id="rId12" imgW="1739900" imgH="584200" progId="Equation.DSMT4">
                  <p:embed/>
                </p:oleObj>
              </mc:Choice>
              <mc:Fallback>
                <p:oleObj name="Equation" r:id="rId12" imgW="17399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51946" y="5568918"/>
                        <a:ext cx="2687638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8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Chain Rule for Gradient Computation</a:t>
            </a: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280263"/>
              </p:ext>
            </p:extLst>
          </p:nvPr>
        </p:nvGraphicFramePr>
        <p:xfrm>
          <a:off x="4651375" y="3364270"/>
          <a:ext cx="57102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6" name="Equation" r:id="rId4" imgW="3695700" imgH="520700" progId="Equation.DSMT4">
                  <p:embed/>
                </p:oleObj>
              </mc:Choice>
              <mc:Fallback>
                <p:oleObj name="Equation" r:id="rId4" imgW="36957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75" y="3364270"/>
                        <a:ext cx="5710238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301173"/>
              </p:ext>
            </p:extLst>
          </p:nvPr>
        </p:nvGraphicFramePr>
        <p:xfrm>
          <a:off x="4651375" y="4291886"/>
          <a:ext cx="559276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7" name="Equation" r:id="rId6" imgW="3619500" imgH="520700" progId="Equation.DSMT4">
                  <p:embed/>
                </p:oleObj>
              </mc:Choice>
              <mc:Fallback>
                <p:oleObj name="Equation" r:id="rId6" imgW="36195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1375" y="4291886"/>
                        <a:ext cx="5592762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50897"/>
              </p:ext>
            </p:extLst>
          </p:nvPr>
        </p:nvGraphicFramePr>
        <p:xfrm>
          <a:off x="7580376" y="5353465"/>
          <a:ext cx="24717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8" name="Equation" r:id="rId8" imgW="1600200" imgH="558800" progId="Equation.DSMT4">
                  <p:embed/>
                </p:oleObj>
              </mc:Choice>
              <mc:Fallback>
                <p:oleObj name="Equation" r:id="rId8" imgW="16002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80376" y="5353465"/>
                        <a:ext cx="2471737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957291"/>
              </p:ext>
            </p:extLst>
          </p:nvPr>
        </p:nvGraphicFramePr>
        <p:xfrm>
          <a:off x="4651375" y="5353465"/>
          <a:ext cx="26685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9" name="Equation" r:id="rId10" imgW="1727200" imgH="558800" progId="Equation.DSMT4">
                  <p:embed/>
                </p:oleObj>
              </mc:Choice>
              <mc:Fallback>
                <p:oleObj name="Equation" r:id="rId10" imgW="17272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51375" y="5353465"/>
                        <a:ext cx="2668588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2473789" y="3178733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f(x;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H="1" flipV="1">
            <a:off x="3360556" y="3571925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</p:cNvCxnSpPr>
          <p:nvPr/>
        </p:nvCxnSpPr>
        <p:spPr>
          <a:xfrm flipV="1">
            <a:off x="3360551" y="2829989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73672" y="3868621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x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73672" y="2406032"/>
            <a:ext cx="575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9993" y="2248199"/>
            <a:ext cx="3870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MU Bright Roman"/>
                <a:cs typeface="CMU Bright Roman"/>
              </a:rPr>
              <a:t>We are interested in computing: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171708"/>
              </p:ext>
            </p:extLst>
          </p:nvPr>
        </p:nvGraphicFramePr>
        <p:xfrm>
          <a:off x="8502685" y="2078183"/>
          <a:ext cx="16684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80" name="Equation" r:id="rId12" imgW="1079500" imgH="520700" progId="Equation.DSMT4">
                  <p:embed/>
                </p:oleObj>
              </mc:Choice>
              <mc:Fallback>
                <p:oleObj name="Equation" r:id="rId12" imgW="10795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502685" y="2078183"/>
                        <a:ext cx="1668462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19998" y="2829989"/>
            <a:ext cx="29801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MU Bright Roman"/>
                <a:cs typeface="CMU Bright Roman"/>
              </a:rPr>
              <a:t>Intrinsic to the layer are: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0124" y="1545033"/>
            <a:ext cx="934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MU Bright Roman"/>
                <a:cs typeface="CMU Bright Roman"/>
              </a:rPr>
              <a:t>Given: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896833"/>
              </p:ext>
            </p:extLst>
          </p:nvPr>
        </p:nvGraphicFramePr>
        <p:xfrm>
          <a:off x="5450367" y="1389068"/>
          <a:ext cx="7858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81" name="Equation" r:id="rId14" imgW="508000" imgH="558800" progId="Equation.DSMT4">
                  <p:embed/>
                </p:oleObj>
              </mc:Choice>
              <mc:Fallback>
                <p:oleObj name="Equation" r:id="rId14" imgW="508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50367" y="1389068"/>
                        <a:ext cx="785813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09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Chain Rule for Gradient Computation</a:t>
            </a: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802899"/>
              </p:ext>
            </p:extLst>
          </p:nvPr>
        </p:nvGraphicFramePr>
        <p:xfrm>
          <a:off x="4651375" y="3364270"/>
          <a:ext cx="57102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4" name="Equation" r:id="rId4" imgW="3695700" imgH="520700" progId="Equation.DSMT4">
                  <p:embed/>
                </p:oleObj>
              </mc:Choice>
              <mc:Fallback>
                <p:oleObj name="Equation" r:id="rId4" imgW="36957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75" y="3364270"/>
                        <a:ext cx="5710238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201391"/>
              </p:ext>
            </p:extLst>
          </p:nvPr>
        </p:nvGraphicFramePr>
        <p:xfrm>
          <a:off x="4651375" y="4291886"/>
          <a:ext cx="559276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5" name="Equation" r:id="rId6" imgW="3619500" imgH="520700" progId="Equation.DSMT4">
                  <p:embed/>
                </p:oleObj>
              </mc:Choice>
              <mc:Fallback>
                <p:oleObj name="Equation" r:id="rId6" imgW="36195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1375" y="4291886"/>
                        <a:ext cx="5592762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865519"/>
              </p:ext>
            </p:extLst>
          </p:nvPr>
        </p:nvGraphicFramePr>
        <p:xfrm>
          <a:off x="7580376" y="5353465"/>
          <a:ext cx="24717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6" name="Equation" r:id="rId8" imgW="1600200" imgH="558800" progId="Equation.DSMT4">
                  <p:embed/>
                </p:oleObj>
              </mc:Choice>
              <mc:Fallback>
                <p:oleObj name="Equation" r:id="rId8" imgW="16002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80376" y="5353465"/>
                        <a:ext cx="2471737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480535"/>
              </p:ext>
            </p:extLst>
          </p:nvPr>
        </p:nvGraphicFramePr>
        <p:xfrm>
          <a:off x="4651375" y="5353465"/>
          <a:ext cx="26685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7" name="Equation" r:id="rId10" imgW="1727200" imgH="558800" progId="Equation.DSMT4">
                  <p:embed/>
                </p:oleObj>
              </mc:Choice>
              <mc:Fallback>
                <p:oleObj name="Equation" r:id="rId10" imgW="17272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51375" y="5353465"/>
                        <a:ext cx="2668588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19993" y="2248199"/>
            <a:ext cx="3870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MU Bright Roman"/>
                <a:cs typeface="CMU Bright Roman"/>
              </a:rPr>
              <a:t>We are interested in computing: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643438"/>
              </p:ext>
            </p:extLst>
          </p:nvPr>
        </p:nvGraphicFramePr>
        <p:xfrm>
          <a:off x="8502685" y="2078183"/>
          <a:ext cx="16684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8" name="Equation" r:id="rId12" imgW="1079500" imgH="520700" progId="Equation.DSMT4">
                  <p:embed/>
                </p:oleObj>
              </mc:Choice>
              <mc:Fallback>
                <p:oleObj name="Equation" r:id="rId12" imgW="10795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502685" y="2078183"/>
                        <a:ext cx="1668462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19998" y="2829989"/>
            <a:ext cx="29801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MU Bright Roman"/>
                <a:cs typeface="CMU Bright Roman"/>
              </a:rPr>
              <a:t>Intrinsic to the layer are: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0124" y="1545033"/>
            <a:ext cx="934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MU Bright Roman"/>
                <a:cs typeface="CMU Bright Roman"/>
              </a:rPr>
              <a:t>Given: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487107"/>
              </p:ext>
            </p:extLst>
          </p:nvPr>
        </p:nvGraphicFramePr>
        <p:xfrm>
          <a:off x="5450367" y="1389068"/>
          <a:ext cx="7858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9" name="Equation" r:id="rId14" imgW="508000" imgH="558800" progId="Equation.DSMT4">
                  <p:embed/>
                </p:oleObj>
              </mc:Choice>
              <mc:Fallback>
                <p:oleObj name="Equation" r:id="rId14" imgW="508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50367" y="1389068"/>
                        <a:ext cx="785813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2473789" y="3178733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f(x;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</a:p>
        </p:txBody>
      </p:sp>
      <p:cxnSp>
        <p:nvCxnSpPr>
          <p:cNvPr id="25" name="Straight Arrow Connector 24"/>
          <p:cNvCxnSpPr>
            <a:endCxn id="24" idx="2"/>
          </p:cNvCxnSpPr>
          <p:nvPr/>
        </p:nvCxnSpPr>
        <p:spPr>
          <a:xfrm flipH="1" flipV="1">
            <a:off x="3360556" y="3571925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0"/>
          </p:cNvCxnSpPr>
          <p:nvPr/>
        </p:nvCxnSpPr>
        <p:spPr>
          <a:xfrm flipV="1">
            <a:off x="3360551" y="2829989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24001" y="630915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Equations for common layers: </a:t>
            </a:r>
            <a:r>
              <a:rPr lang="en-US" dirty="0">
                <a:latin typeface="CMU Bright Roman"/>
                <a:cs typeface="CMU Bright Roman"/>
                <a:hlinkClick r:id="rId16"/>
              </a:rPr>
              <a:t>http://arunmallya.github.io/writeups/nn/backprop.html</a:t>
            </a:r>
            <a:endParaRPr lang="en-US" dirty="0">
              <a:latin typeface="CMU Bright Roman"/>
              <a:cs typeface="CMU Bright Roman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57084"/>
              </p:ext>
            </p:extLst>
          </p:nvPr>
        </p:nvGraphicFramePr>
        <p:xfrm>
          <a:off x="2969299" y="1971152"/>
          <a:ext cx="7842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10" name="Equation" r:id="rId17" imgW="508000" imgH="558800" progId="Equation.DSMT4">
                  <p:embed/>
                </p:oleObj>
              </mc:Choice>
              <mc:Fallback>
                <p:oleObj name="Equation" r:id="rId17" imgW="508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69299" y="1971152"/>
                        <a:ext cx="784225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673209"/>
              </p:ext>
            </p:extLst>
          </p:nvPr>
        </p:nvGraphicFramePr>
        <p:xfrm>
          <a:off x="2968630" y="3906843"/>
          <a:ext cx="7842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11" name="Equation" r:id="rId19" imgW="508000" imgH="520700" progId="Equation.DSMT4">
                  <p:embed/>
                </p:oleObj>
              </mc:Choice>
              <mc:Fallback>
                <p:oleObj name="Equation" r:id="rId19" imgW="5080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68630" y="3906843"/>
                        <a:ext cx="784225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328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Extension to Computational Graphs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73789" y="3178733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f(x;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 flipH="1" flipV="1">
            <a:off x="3360556" y="3571925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3360551" y="2829989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53881" y="275757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(y;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H="1" flipV="1">
            <a:off x="6140648" y="315076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0"/>
          </p:cNvCxnSpPr>
          <p:nvPr/>
        </p:nvCxnSpPr>
        <p:spPr>
          <a:xfrm flipV="1">
            <a:off x="6140643" y="2408827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43622" y="275757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(y;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H="1" flipV="1">
            <a:off x="8330389" y="315076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8330384" y="2408827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48751" y="4954075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f(x;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flipH="1" flipV="1">
            <a:off x="7235518" y="5347267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H="1" flipV="1">
            <a:off x="6140643" y="4287363"/>
            <a:ext cx="1094870" cy="66671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</p:cNvCxnSpPr>
          <p:nvPr/>
        </p:nvCxnSpPr>
        <p:spPr>
          <a:xfrm flipV="1">
            <a:off x="7235518" y="4287363"/>
            <a:ext cx="1094871" cy="66671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72816" y="3878621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x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72816" y="2388239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47778" y="5653963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x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52908" y="3693955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42649" y="3693955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42649" y="1878038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r>
              <a:rPr lang="en-US" baseline="-25000" dirty="0">
                <a:latin typeface="CMU Bright Roman"/>
                <a:cs typeface="CMU Bright Roman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52265" y="1878038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r>
              <a:rPr lang="en-US" baseline="-25000" dirty="0">
                <a:latin typeface="CMU Bright Roman"/>
                <a:cs typeface="CMU Bright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13951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Extension to Computational Graphs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73789" y="3178733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f(x;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 flipH="1" flipV="1">
            <a:off x="3360556" y="3571925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3360551" y="2829989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677381"/>
              </p:ext>
            </p:extLst>
          </p:nvPr>
        </p:nvGraphicFramePr>
        <p:xfrm>
          <a:off x="2969299" y="1971152"/>
          <a:ext cx="7842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5" name="Equation" r:id="rId4" imgW="508000" imgH="558800" progId="Equation.DSMT4">
                  <p:embed/>
                </p:oleObj>
              </mc:Choice>
              <mc:Fallback>
                <p:oleObj name="Equation" r:id="rId4" imgW="508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9299" y="1971152"/>
                        <a:ext cx="784225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692189"/>
              </p:ext>
            </p:extLst>
          </p:nvPr>
        </p:nvGraphicFramePr>
        <p:xfrm>
          <a:off x="2968630" y="3906843"/>
          <a:ext cx="7842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6" name="Equation" r:id="rId6" imgW="508000" imgH="520700" progId="Equation.DSMT4">
                  <p:embed/>
                </p:oleObj>
              </mc:Choice>
              <mc:Fallback>
                <p:oleObj name="Equation" r:id="rId6" imgW="5080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8630" y="3906843"/>
                        <a:ext cx="784225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5253881" y="275757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(y;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H="1" flipV="1">
            <a:off x="6140648" y="315076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0"/>
          </p:cNvCxnSpPr>
          <p:nvPr/>
        </p:nvCxnSpPr>
        <p:spPr>
          <a:xfrm flipV="1">
            <a:off x="6140643" y="2408827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298369"/>
              </p:ext>
            </p:extLst>
          </p:nvPr>
        </p:nvGraphicFramePr>
        <p:xfrm>
          <a:off x="5710238" y="1530355"/>
          <a:ext cx="863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7" name="Equation" r:id="rId8" imgW="558800" imgH="584200" progId="Equation.DSMT4">
                  <p:embed/>
                </p:oleObj>
              </mc:Choice>
              <mc:Fallback>
                <p:oleObj name="Equation" r:id="rId8" imgW="5588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10238" y="1530355"/>
                        <a:ext cx="86360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090399"/>
              </p:ext>
            </p:extLst>
          </p:nvPr>
        </p:nvGraphicFramePr>
        <p:xfrm>
          <a:off x="5708650" y="3457580"/>
          <a:ext cx="8636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8" name="Equation" r:id="rId10" imgW="558800" imgH="558800" progId="Equation.DSMT4">
                  <p:embed/>
                </p:oleObj>
              </mc:Choice>
              <mc:Fallback>
                <p:oleObj name="Equation" r:id="rId10" imgW="558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08650" y="3457580"/>
                        <a:ext cx="86360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7443622" y="275757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(y;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H="1" flipV="1">
            <a:off x="8330389" y="315076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8330384" y="2408827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643366"/>
              </p:ext>
            </p:extLst>
          </p:nvPr>
        </p:nvGraphicFramePr>
        <p:xfrm>
          <a:off x="7889875" y="1530355"/>
          <a:ext cx="8826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9" name="Equation" r:id="rId12" imgW="571500" imgH="584200" progId="Equation.DSMT4">
                  <p:embed/>
                </p:oleObj>
              </mc:Choice>
              <mc:Fallback>
                <p:oleObj name="Equation" r:id="rId12" imgW="5715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89875" y="1530355"/>
                        <a:ext cx="88265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447163"/>
              </p:ext>
            </p:extLst>
          </p:nvPr>
        </p:nvGraphicFramePr>
        <p:xfrm>
          <a:off x="7889875" y="3457580"/>
          <a:ext cx="8826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0" name="Equation" r:id="rId14" imgW="571500" imgH="558800" progId="Equation.DSMT4">
                  <p:embed/>
                </p:oleObj>
              </mc:Choice>
              <mc:Fallback>
                <p:oleObj name="Equation" r:id="rId14" imgW="5715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89875" y="3457580"/>
                        <a:ext cx="88265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6348751" y="4954075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f(x;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flipH="1" flipV="1">
            <a:off x="7235518" y="5347267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H="1" flipV="1">
            <a:off x="6140643" y="4287363"/>
            <a:ext cx="1094870" cy="66671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180755"/>
              </p:ext>
            </p:extLst>
          </p:nvPr>
        </p:nvGraphicFramePr>
        <p:xfrm>
          <a:off x="6843592" y="5682185"/>
          <a:ext cx="7842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1" name="Equation" r:id="rId16" imgW="508000" imgH="520700" progId="Equation.DSMT4">
                  <p:embed/>
                </p:oleObj>
              </mc:Choice>
              <mc:Fallback>
                <p:oleObj name="Equation" r:id="rId16" imgW="5080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43592" y="5682185"/>
                        <a:ext cx="784225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>
            <a:stCxn id="29" idx="0"/>
          </p:cNvCxnSpPr>
          <p:nvPr/>
        </p:nvCxnSpPr>
        <p:spPr>
          <a:xfrm flipV="1">
            <a:off x="7235518" y="4287363"/>
            <a:ext cx="1094871" cy="66671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611800"/>
              </p:ext>
            </p:extLst>
          </p:nvPr>
        </p:nvGraphicFramePr>
        <p:xfrm>
          <a:off x="7107719" y="4528535"/>
          <a:ext cx="2555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2" name="Equation" r:id="rId17" imgW="165100" imgH="177800" progId="Equation.DSMT4">
                  <p:embed/>
                </p:oleObj>
              </mc:Choice>
              <mc:Fallback>
                <p:oleObj name="Equation" r:id="rId17" imgW="1651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07719" y="4528535"/>
                        <a:ext cx="255588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303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Extension to Computational Graphs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73789" y="3178733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f(x;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 flipH="1" flipV="1">
            <a:off x="3360556" y="3571925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3360551" y="2829989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112076"/>
              </p:ext>
            </p:extLst>
          </p:nvPr>
        </p:nvGraphicFramePr>
        <p:xfrm>
          <a:off x="2969299" y="1971152"/>
          <a:ext cx="7842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90" name="Equation" r:id="rId4" imgW="508000" imgH="558800" progId="Equation.DSMT4">
                  <p:embed/>
                </p:oleObj>
              </mc:Choice>
              <mc:Fallback>
                <p:oleObj name="Equation" r:id="rId4" imgW="508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9299" y="1971152"/>
                        <a:ext cx="784225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479795"/>
              </p:ext>
            </p:extLst>
          </p:nvPr>
        </p:nvGraphicFramePr>
        <p:xfrm>
          <a:off x="2968630" y="3906843"/>
          <a:ext cx="7842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91" name="Equation" r:id="rId6" imgW="508000" imgH="520700" progId="Equation.DSMT4">
                  <p:embed/>
                </p:oleObj>
              </mc:Choice>
              <mc:Fallback>
                <p:oleObj name="Equation" r:id="rId6" imgW="5080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8630" y="3906843"/>
                        <a:ext cx="784225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5253881" y="275757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(y;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H="1" flipV="1">
            <a:off x="6140648" y="315076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0"/>
          </p:cNvCxnSpPr>
          <p:nvPr/>
        </p:nvCxnSpPr>
        <p:spPr>
          <a:xfrm flipV="1">
            <a:off x="6140643" y="2408827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910032"/>
              </p:ext>
            </p:extLst>
          </p:nvPr>
        </p:nvGraphicFramePr>
        <p:xfrm>
          <a:off x="5710238" y="1530355"/>
          <a:ext cx="863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92" name="Equation" r:id="rId8" imgW="558800" imgH="584200" progId="Equation.DSMT4">
                  <p:embed/>
                </p:oleObj>
              </mc:Choice>
              <mc:Fallback>
                <p:oleObj name="Equation" r:id="rId8" imgW="5588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10238" y="1530355"/>
                        <a:ext cx="86360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898032"/>
              </p:ext>
            </p:extLst>
          </p:nvPr>
        </p:nvGraphicFramePr>
        <p:xfrm>
          <a:off x="5708650" y="3457580"/>
          <a:ext cx="8636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93" name="Equation" r:id="rId10" imgW="558800" imgH="558800" progId="Equation.DSMT4">
                  <p:embed/>
                </p:oleObj>
              </mc:Choice>
              <mc:Fallback>
                <p:oleObj name="Equation" r:id="rId10" imgW="558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08650" y="3457580"/>
                        <a:ext cx="86360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7443622" y="275757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(y;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H="1" flipV="1">
            <a:off x="8330389" y="315076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8330384" y="2408827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822937"/>
              </p:ext>
            </p:extLst>
          </p:nvPr>
        </p:nvGraphicFramePr>
        <p:xfrm>
          <a:off x="7889875" y="1530355"/>
          <a:ext cx="8826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94" name="Equation" r:id="rId12" imgW="571500" imgH="584200" progId="Equation.DSMT4">
                  <p:embed/>
                </p:oleObj>
              </mc:Choice>
              <mc:Fallback>
                <p:oleObj name="Equation" r:id="rId12" imgW="5715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89875" y="1530355"/>
                        <a:ext cx="88265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92453"/>
              </p:ext>
            </p:extLst>
          </p:nvPr>
        </p:nvGraphicFramePr>
        <p:xfrm>
          <a:off x="7889875" y="3457580"/>
          <a:ext cx="8826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95" name="Equation" r:id="rId14" imgW="571500" imgH="558800" progId="Equation.DSMT4">
                  <p:embed/>
                </p:oleObj>
              </mc:Choice>
              <mc:Fallback>
                <p:oleObj name="Equation" r:id="rId14" imgW="5715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89875" y="3457580"/>
                        <a:ext cx="88265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6348751" y="4954075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f(x;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flipH="1" flipV="1">
            <a:off x="7235518" y="5347267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H="1" flipV="1">
            <a:off x="6140643" y="4287363"/>
            <a:ext cx="1094870" cy="66671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85507"/>
              </p:ext>
            </p:extLst>
          </p:nvPr>
        </p:nvGraphicFramePr>
        <p:xfrm>
          <a:off x="6843592" y="5682185"/>
          <a:ext cx="7842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96" name="Equation" r:id="rId16" imgW="508000" imgH="520700" progId="Equation.DSMT4">
                  <p:embed/>
                </p:oleObj>
              </mc:Choice>
              <mc:Fallback>
                <p:oleObj name="Equation" r:id="rId16" imgW="5080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43592" y="5682185"/>
                        <a:ext cx="784225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>
            <a:stCxn id="29" idx="0"/>
          </p:cNvCxnSpPr>
          <p:nvPr/>
        </p:nvCxnSpPr>
        <p:spPr>
          <a:xfrm flipV="1">
            <a:off x="7235518" y="4287363"/>
            <a:ext cx="1094871" cy="66671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16599" y="4466273"/>
            <a:ext cx="2437794" cy="36933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</a:rPr>
              <a:t>Gradient Accumulation</a:t>
            </a:r>
          </a:p>
        </p:txBody>
      </p:sp>
      <p:cxnSp>
        <p:nvCxnSpPr>
          <p:cNvPr id="35" name="Straight Arrow Connector 34"/>
          <p:cNvCxnSpPr>
            <a:stCxn id="27" idx="3"/>
            <a:endCxn id="7" idx="1"/>
          </p:cNvCxnSpPr>
          <p:nvPr/>
        </p:nvCxnSpPr>
        <p:spPr>
          <a:xfrm flipV="1">
            <a:off x="7363307" y="4650944"/>
            <a:ext cx="753292" cy="14121"/>
          </a:xfrm>
          <a:prstGeom prst="straightConnector1">
            <a:avLst/>
          </a:prstGeom>
          <a:ln w="28575" cmpd="sng">
            <a:solidFill>
              <a:srgbClr val="F79646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190344"/>
              </p:ext>
            </p:extLst>
          </p:nvPr>
        </p:nvGraphicFramePr>
        <p:xfrm>
          <a:off x="7107719" y="4528535"/>
          <a:ext cx="2555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97" name="Equation" r:id="rId17" imgW="165100" imgH="177800" progId="Equation.DSMT4">
                  <p:embed/>
                </p:oleObj>
              </mc:Choice>
              <mc:Fallback>
                <p:oleObj name="Equation" r:id="rId17" imgW="1651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07719" y="4528535"/>
                        <a:ext cx="255588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639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CMU Bright SemiBold"/>
                <a:cs typeface="CMU Bright SemiBold"/>
              </a:rPr>
              <a:t>BackPropagation</a:t>
            </a:r>
            <a:r>
              <a:rPr lang="en-US" sz="4000" dirty="0">
                <a:latin typeface="CMU Bright SemiBold"/>
                <a:cs typeface="CMU Bright SemiBold"/>
              </a:rPr>
              <a:t> Through Time (BPTT)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81200" y="1600205"/>
            <a:ext cx="8229600" cy="47985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MU Bright Roman"/>
                <a:cs typeface="CMU Bright Roman"/>
              </a:rPr>
              <a:t>One of the methods used to train RNNs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The unfolded network (used during forward pass) is treated as one big feed-forward network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This unfolded network accepts the whole time series as input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>
                <a:latin typeface="CMU Bright Roman"/>
                <a:cs typeface="CMU Bright Roman"/>
              </a:rPr>
              <a:t>The weight updates are computed for each copy in the unfolded network, then summed (or averaged) and then applied to the RNN weights</a:t>
            </a:r>
          </a:p>
        </p:txBody>
      </p:sp>
    </p:spTree>
    <p:extLst>
      <p:ext uri="{BB962C8B-B14F-4D97-AF65-F5344CB8AC3E}">
        <p14:creationId xmlns:p14="http://schemas.microsoft.com/office/powerpoint/2010/main" val="122876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The Unfolded Vanilla RNN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181338"/>
              </p:ext>
            </p:extLst>
          </p:nvPr>
        </p:nvGraphicFramePr>
        <p:xfrm>
          <a:off x="7620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1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810752"/>
              </p:ext>
            </p:extLst>
          </p:nvPr>
        </p:nvGraphicFramePr>
        <p:xfrm>
          <a:off x="7620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2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 rot="16200000">
            <a:off x="2271440" y="4599945"/>
            <a:ext cx="1049363" cy="1023306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16200000">
            <a:off x="2554240" y="4851562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2678360" y="4979283"/>
            <a:ext cx="311489" cy="251615"/>
          </a:xfrm>
          <a:custGeom>
            <a:avLst/>
            <a:gdLst>
              <a:gd name="connsiteX0" fmla="*/ 0 w 515155"/>
              <a:gd name="connsiteY0" fmla="*/ 347468 h 347468"/>
              <a:gd name="connsiteX1" fmla="*/ 227627 w 515155"/>
              <a:gd name="connsiteY1" fmla="*/ 287559 h 347468"/>
              <a:gd name="connsiteX2" fmla="*/ 275548 w 515155"/>
              <a:gd name="connsiteY2" fmla="*/ 47926 h 347468"/>
              <a:gd name="connsiteX3" fmla="*/ 515155 w 515155"/>
              <a:gd name="connsiteY3" fmla="*/ 0 h 347468"/>
              <a:gd name="connsiteX4" fmla="*/ 515155 w 515155"/>
              <a:gd name="connsiteY4" fmla="*/ 0 h 3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33" idx="6"/>
          </p:cNvCxnSpPr>
          <p:nvPr/>
        </p:nvCxnSpPr>
        <p:spPr>
          <a:xfrm rot="16200000">
            <a:off x="2495319" y="4533547"/>
            <a:ext cx="634532" cy="1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0" idx="0"/>
            <a:endCxn id="33" idx="1"/>
          </p:cNvCxnSpPr>
          <p:nvPr/>
        </p:nvCxnSpPr>
        <p:spPr>
          <a:xfrm flipV="1">
            <a:off x="2549286" y="5291322"/>
            <a:ext cx="80400" cy="11354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H="1" flipV="1">
            <a:off x="2993995" y="5291318"/>
            <a:ext cx="75452" cy="6900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2630160" y="3853840"/>
            <a:ext cx="35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CMU Bright Roman"/>
                <a:cs typeface="CMU Bright Roman"/>
              </a:rPr>
              <a:t>h</a:t>
            </a:r>
            <a:r>
              <a:rPr lang="en-US" sz="1600" i="1" baseline="-25000" dirty="0">
                <a:latin typeface="CMU Bright Roman"/>
                <a:cs typeface="CMU Bright Roman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84474" y="6426750"/>
            <a:ext cx="52962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Bright Roman"/>
                <a:cs typeface="CMU Bright Roman"/>
              </a:rPr>
              <a:t> x</a:t>
            </a:r>
            <a:r>
              <a:rPr lang="en-US" sz="1600" i="1" baseline="-25000" dirty="0">
                <a:latin typeface="CMU Bright Roman"/>
                <a:cs typeface="CMU Bright Roman"/>
              </a:rPr>
              <a:t>1  </a:t>
            </a:r>
            <a:r>
              <a:rPr lang="en-US" sz="1600" i="1" dirty="0">
                <a:latin typeface="CMU Bright Roman"/>
                <a:cs typeface="CMU Bright Roman"/>
              </a:rPr>
              <a:t>      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13771" y="3183023"/>
            <a:ext cx="398953" cy="366300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1" name="Straight Arrow Connector 30"/>
          <p:cNvCxnSpPr>
            <a:stCxn id="164" idx="0"/>
            <a:endCxn id="30" idx="2"/>
          </p:cNvCxnSpPr>
          <p:nvPr/>
        </p:nvCxnSpPr>
        <p:spPr>
          <a:xfrm flipV="1">
            <a:off x="2809857" y="3549328"/>
            <a:ext cx="3391" cy="3045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71059" y="1339506"/>
            <a:ext cx="498388" cy="45759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41605" y="2011443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CMU Bright Roman"/>
                <a:cs typeface="CMU Bright Roman"/>
              </a:rPr>
              <a:t>y</a:t>
            </a:r>
            <a:r>
              <a:rPr lang="en-US" sz="1600" i="1" baseline="-25000" dirty="0">
                <a:latin typeface="CMU Bright Roman"/>
                <a:cs typeface="CMU Bright Roman"/>
              </a:rPr>
              <a:t>1</a:t>
            </a:r>
          </a:p>
        </p:txBody>
      </p:sp>
      <p:cxnSp>
        <p:nvCxnSpPr>
          <p:cNvPr id="51" name="Straight Arrow Connector 50"/>
          <p:cNvCxnSpPr>
            <a:stCxn id="50" idx="0"/>
            <a:endCxn id="49" idx="2"/>
          </p:cNvCxnSpPr>
          <p:nvPr/>
        </p:nvCxnSpPr>
        <p:spPr>
          <a:xfrm flipV="1">
            <a:off x="2814093" y="1797103"/>
            <a:ext cx="6165" cy="2143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0"/>
            <a:endCxn id="50" idx="2"/>
          </p:cNvCxnSpPr>
          <p:nvPr/>
        </p:nvCxnSpPr>
        <p:spPr>
          <a:xfrm flipV="1">
            <a:off x="2813248" y="2349997"/>
            <a:ext cx="845" cy="8330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657502" y="1339506"/>
            <a:ext cx="1023306" cy="5087249"/>
            <a:chOff x="760464" y="1015453"/>
            <a:chExt cx="1023306" cy="5087249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-155446" y="4163487"/>
              <a:ext cx="2855125" cy="1023306"/>
              <a:chOff x="2968949" y="2449058"/>
              <a:chExt cx="2855125" cy="1023306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64" idx="0"/>
                <a:endCxn id="91" idx="1"/>
              </p:cNvCxnSpPr>
              <p:nvPr/>
            </p:nvCxnSpPr>
            <p:spPr>
              <a:xfrm rot="5400000" flipV="1">
                <a:off x="3611910" y="2019594"/>
                <a:ext cx="131725" cy="14176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75100" y="2805169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2" y="2943060"/>
              <a:ext cx="3391" cy="3045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01545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17434" y="1685453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473050"/>
              <a:ext cx="4064" cy="212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024007"/>
              <a:ext cx="674" cy="552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992035" y="1339501"/>
            <a:ext cx="1023306" cy="5087250"/>
            <a:chOff x="760462" y="1306873"/>
            <a:chExt cx="1023306" cy="5087250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-301157" y="4309198"/>
              <a:ext cx="3146544" cy="1023306"/>
              <a:chOff x="2677530" y="2449058"/>
              <a:chExt cx="3146544" cy="1023306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stCxn id="65" idx="0"/>
                <a:endCxn id="107" idx="1"/>
              </p:cNvCxnSpPr>
              <p:nvPr/>
            </p:nvCxnSpPr>
            <p:spPr>
              <a:xfrm rot="5400000" flipV="1">
                <a:off x="3474342" y="1882027"/>
                <a:ext cx="115442" cy="17090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75100" y="2805169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1" y="2943060"/>
              <a:ext cx="3392" cy="304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17605" y="197881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3</a:t>
              </a: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5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5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2928590" y="3848770"/>
            <a:ext cx="1430243" cy="2289457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4272833" y="3559603"/>
            <a:ext cx="1430243" cy="2256170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582885" y="5951064"/>
            <a:ext cx="102330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CMU Bright Roman"/>
                <a:cs typeface="CMU Bright Roman"/>
              </a:rPr>
              <a:t>h</a:t>
            </a:r>
            <a:r>
              <a:rPr lang="en-US" sz="1600" i="1" baseline="-25000" dirty="0">
                <a:latin typeface="CMU Bright Roman"/>
                <a:cs typeface="CMU Bright Roman"/>
              </a:rPr>
              <a:t>0</a:t>
            </a: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33702" y="5635520"/>
            <a:ext cx="102330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CMU Bright Roman"/>
                <a:cs typeface="CMU Bright Roman"/>
              </a:rPr>
              <a:t>h</a:t>
            </a:r>
            <a:r>
              <a:rPr lang="en-US" sz="1600" i="1" baseline="-25000" dirty="0">
                <a:latin typeface="CMU Bright Roman"/>
                <a:cs typeface="CMU Bright Roman"/>
              </a:rPr>
              <a:t>1</a:t>
            </a: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8396" y="5313071"/>
            <a:ext cx="102330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CMU Bright Roman"/>
                <a:cs typeface="CMU Bright Roman"/>
              </a:rPr>
              <a:t>h</a:t>
            </a:r>
            <a:r>
              <a:rPr lang="en-US" sz="1600" i="1" baseline="-25000" dirty="0">
                <a:latin typeface="CMU Bright Roman"/>
                <a:cs typeface="CMU Bright Roman"/>
              </a:rPr>
              <a:t>2</a:t>
            </a: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06187" y="6426750"/>
            <a:ext cx="52962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Bright Roman"/>
                <a:cs typeface="CMU Bright Roman"/>
              </a:rPr>
              <a:t> x</a:t>
            </a:r>
            <a:r>
              <a:rPr lang="en-US" sz="1600" i="1" baseline="-25000" dirty="0">
                <a:latin typeface="CMU Bright Roman"/>
                <a:cs typeface="CMU Bright Roman"/>
              </a:rPr>
              <a:t>2 </a:t>
            </a:r>
            <a:r>
              <a:rPr lang="en-US" sz="1600" i="1" dirty="0">
                <a:latin typeface="CMU Bright Roman"/>
                <a:cs typeface="CMU Bright Roman"/>
              </a:rPr>
              <a:t>      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57004" y="6426750"/>
            <a:ext cx="52962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Bright Roman"/>
                <a:cs typeface="CMU Bright Roman"/>
              </a:rPr>
              <a:t> x</a:t>
            </a:r>
            <a:r>
              <a:rPr lang="en-US" sz="1600" i="1" baseline="-25000" dirty="0">
                <a:latin typeface="CMU Bright Roman"/>
                <a:cs typeface="CMU Bright Roman"/>
              </a:rPr>
              <a:t>3 </a:t>
            </a:r>
            <a:r>
              <a:rPr lang="en-US" sz="1600" i="1" dirty="0">
                <a:latin typeface="CMU Bright Roman"/>
                <a:cs typeface="CMU Bright Roman"/>
              </a:rPr>
              <a:t>      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4142" y="2519592"/>
            <a:ext cx="4028364" cy="3836758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291703" y="2521188"/>
            <a:ext cx="397458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MU Bright Roman"/>
                <a:cs typeface="CMU Bright Roman"/>
              </a:rPr>
              <a:t>Treat the unfolded network as one big feed-forward network!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CMU Bright Roman"/>
              <a:cs typeface="CMU Bright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MU Bright Roman"/>
                <a:cs typeface="CMU Bright Roman"/>
              </a:rPr>
              <a:t>This big network takes in entire sequence as an input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CMU Bright Roman"/>
              <a:cs typeface="CMU Bright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MU Bright Roman"/>
                <a:cs typeface="CMU Bright Roman"/>
              </a:rPr>
              <a:t>Compute gradients through the usual </a:t>
            </a:r>
            <a:r>
              <a:rPr lang="en-US" dirty="0" err="1">
                <a:latin typeface="CMU Bright Roman"/>
                <a:cs typeface="CMU Bright Roman"/>
              </a:rPr>
              <a:t>backpropagation</a:t>
            </a:r>
            <a:endParaRPr lang="en-US" dirty="0">
              <a:latin typeface="CMU Bright Roman"/>
              <a:cs typeface="CMU Bright Roman"/>
            </a:endParaRPr>
          </a:p>
          <a:p>
            <a:endParaRPr lang="en-US" dirty="0">
              <a:latin typeface="CMU Bright Roman"/>
              <a:cs typeface="CMU Bright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MU Bright Roman"/>
                <a:cs typeface="CMU Bright Roman"/>
              </a:rPr>
              <a:t>Update shared weights</a:t>
            </a:r>
          </a:p>
        </p:txBody>
      </p:sp>
    </p:spTree>
    <p:extLst>
      <p:ext uri="{BB962C8B-B14F-4D97-AF65-F5344CB8AC3E}">
        <p14:creationId xmlns:p14="http://schemas.microsoft.com/office/powerpoint/2010/main" val="374148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The Unfolded Vanilla RNN Forward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76446"/>
              </p:ext>
            </p:extLst>
          </p:nvPr>
        </p:nvGraphicFramePr>
        <p:xfrm>
          <a:off x="7620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8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749038"/>
              </p:ext>
            </p:extLst>
          </p:nvPr>
        </p:nvGraphicFramePr>
        <p:xfrm>
          <a:off x="7620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9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2284469" y="1541124"/>
            <a:ext cx="1023307" cy="4484056"/>
            <a:chOff x="760464" y="1306873"/>
            <a:chExt cx="1023307" cy="4484056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442" y="4007599"/>
              <a:ext cx="2543352" cy="1023307"/>
              <a:chOff x="3280722" y="2449058"/>
              <a:chExt cx="2543352" cy="102330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3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endCxn id="3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endCxn id="3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 rot="5400000">
                <a:off x="5475100" y="2805169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  </a:t>
                </a:r>
                <a:r>
                  <a:rPr lang="en-US" sz="1600" i="1" dirty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1" name="Straight Arrow Connector 30"/>
            <p:cNvCxnSpPr>
              <a:stCxn id="164" idx="0"/>
              <a:endCxn id="30" idx="2"/>
            </p:cNvCxnSpPr>
            <p:nvPr/>
          </p:nvCxnSpPr>
          <p:spPr>
            <a:xfrm flipV="1">
              <a:off x="1285853" y="2943060"/>
              <a:ext cx="3390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17605" y="197881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9" idx="2"/>
            </p:cNvCxnSpPr>
            <p:nvPr/>
          </p:nvCxnSpPr>
          <p:spPr>
            <a:xfrm flipH="1" flipV="1">
              <a:off x="1285853" y="1764470"/>
              <a:ext cx="4235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0"/>
              <a:endCxn id="50" idx="2"/>
            </p:cNvCxnSpPr>
            <p:nvPr/>
          </p:nvCxnSpPr>
          <p:spPr>
            <a:xfrm flipV="1">
              <a:off x="1289243" y="2317369"/>
              <a:ext cx="845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3657507" y="1541125"/>
            <a:ext cx="1023307" cy="4484056"/>
            <a:chOff x="760464" y="1306873"/>
            <a:chExt cx="1023307" cy="4484056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442" y="4007599"/>
              <a:ext cx="2543352" cy="1023307"/>
              <a:chOff x="3280722" y="2449058"/>
              <a:chExt cx="2543352" cy="102330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endCxn id="91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75100" y="2805169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3" y="2943060"/>
              <a:ext cx="3390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17605" y="197881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764470"/>
              <a:ext cx="4235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317369"/>
              <a:ext cx="845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992042" y="1557582"/>
            <a:ext cx="1023307" cy="4484055"/>
            <a:chOff x="760464" y="1306873"/>
            <a:chExt cx="1023307" cy="4484055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75099" y="2805169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3" y="2943060"/>
              <a:ext cx="3390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17605" y="197881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3</a:t>
              </a: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5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5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2954248" y="3476757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4324149" y="3469811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6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Recurrent Neural Networks (RNNs)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MU Bright SemiBold"/>
                <a:cs typeface="CMU Bright SemiBold"/>
              </a:rPr>
              <a:t>R</a:t>
            </a:r>
            <a:r>
              <a:rPr lang="en-US" sz="2400" dirty="0">
                <a:latin typeface="CMU Bright Roman"/>
                <a:cs typeface="CMU Bright Roman"/>
              </a:rPr>
              <a:t>ecurrent </a:t>
            </a:r>
            <a:r>
              <a:rPr lang="en-US" sz="2400" dirty="0">
                <a:latin typeface="CMU Bright SemiBold"/>
                <a:cs typeface="CMU Bright SemiBold"/>
              </a:rPr>
              <a:t>N</a:t>
            </a:r>
            <a:r>
              <a:rPr lang="en-US" sz="2400" dirty="0">
                <a:latin typeface="CMU Bright Roman"/>
                <a:cs typeface="CMU Bright Roman"/>
              </a:rPr>
              <a:t>eural </a:t>
            </a:r>
            <a:r>
              <a:rPr lang="en-US" sz="2400" dirty="0">
                <a:latin typeface="CMU Bright SemiBold"/>
                <a:cs typeface="CMU Bright SemiBold"/>
              </a:rPr>
              <a:t>N</a:t>
            </a:r>
            <a:r>
              <a:rPr lang="en-US" sz="2400" dirty="0">
                <a:latin typeface="CMU Bright Roman"/>
                <a:cs typeface="CMU Bright Roman"/>
              </a:rPr>
              <a:t>etwork</a:t>
            </a:r>
            <a:r>
              <a:rPr lang="en-US" sz="2400" dirty="0">
                <a:latin typeface="CMU Bright SemiBold"/>
                <a:cs typeface="CMU Bright SemiBold"/>
              </a:rPr>
              <a:t>s </a:t>
            </a:r>
            <a:r>
              <a:rPr lang="en-US" sz="2400" dirty="0">
                <a:latin typeface="CMU Bright Roman"/>
                <a:cs typeface="CMU Bright Roman"/>
              </a:rPr>
              <a:t>take the previous output or hidden states as inputs. </a:t>
            </a:r>
            <a:br>
              <a:rPr lang="en-US" sz="2400" dirty="0">
                <a:latin typeface="CMU Bright Roman"/>
                <a:cs typeface="CMU Bright Roman"/>
              </a:rPr>
            </a:br>
            <a:r>
              <a:rPr lang="en-US" sz="2400" dirty="0">
                <a:latin typeface="CMU Bright Roman"/>
                <a:cs typeface="CMU Bright Roman"/>
              </a:rPr>
              <a:t>The composite input at time </a:t>
            </a:r>
            <a:r>
              <a:rPr lang="en-US" sz="2400" dirty="0">
                <a:latin typeface="CMU Bright Oblique"/>
                <a:cs typeface="CMU Bright Oblique"/>
              </a:rPr>
              <a:t>t</a:t>
            </a:r>
            <a:r>
              <a:rPr lang="en-US" sz="2400" dirty="0">
                <a:latin typeface="CMU Bright Roman"/>
                <a:cs typeface="CMU Bright Roman"/>
              </a:rPr>
              <a:t> has some historical information about the happenings at time T &lt; </a:t>
            </a:r>
            <a:r>
              <a:rPr lang="en-US" sz="2400" dirty="0">
                <a:latin typeface="CMU Bright Oblique"/>
                <a:cs typeface="CMU Bright Oblique"/>
              </a:rPr>
              <a:t>t</a:t>
            </a:r>
          </a:p>
          <a:p>
            <a:endParaRPr lang="en-US" sz="2400" dirty="0">
              <a:latin typeface="CMU Bright Oblique"/>
              <a:cs typeface="CMU Bright Oblique"/>
            </a:endParaRPr>
          </a:p>
          <a:p>
            <a:r>
              <a:rPr lang="en-US" sz="2400" dirty="0">
                <a:latin typeface="CMU Bright Roman"/>
                <a:cs typeface="CMU Bright Roman"/>
              </a:rPr>
              <a:t>RNNs are useful as their intermediate values (state) can store information about past inputs for a time that is not fixed a priori</a:t>
            </a:r>
          </a:p>
          <a:p>
            <a:pPr marL="0" indent="0">
              <a:buNone/>
            </a:pPr>
            <a:endParaRPr lang="en-US" sz="2000" dirty="0">
              <a:latin typeface="CMU Bright Oblique"/>
              <a:cs typeface="CMU Bright Oblique"/>
            </a:endParaRPr>
          </a:p>
        </p:txBody>
      </p:sp>
    </p:spTree>
    <p:extLst>
      <p:ext uri="{BB962C8B-B14F-4D97-AF65-F5344CB8AC3E}">
        <p14:creationId xmlns:p14="http://schemas.microsoft.com/office/powerpoint/2010/main" val="235767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284469" y="1541124"/>
            <a:ext cx="1023307" cy="4484056"/>
            <a:chOff x="760464" y="1306873"/>
            <a:chExt cx="1023307" cy="4484056"/>
          </a:xfrm>
        </p:grpSpPr>
        <p:grpSp>
          <p:nvGrpSpPr>
            <p:cNvPr id="18" name="Group 17"/>
            <p:cNvGrpSpPr/>
            <p:nvPr/>
          </p:nvGrpSpPr>
          <p:grpSpPr>
            <a:xfrm rot="16200000">
              <a:off x="442" y="4007599"/>
              <a:ext cx="2543352" cy="1023307"/>
              <a:chOff x="3280722" y="2449058"/>
              <a:chExt cx="2543352" cy="102330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stCxn id="26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26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6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 rot="5400000">
                <a:off x="5475100" y="2805169"/>
                <a:ext cx="359393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  </a:t>
                </a:r>
                <a:r>
                  <a:rPr lang="en-US" sz="1600" i="1" dirty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20" name="Straight Arrow Connector 19"/>
            <p:cNvCxnSpPr>
              <a:stCxn id="31" idx="0"/>
              <a:endCxn id="19" idx="2"/>
            </p:cNvCxnSpPr>
            <p:nvPr/>
          </p:nvCxnSpPr>
          <p:spPr>
            <a:xfrm flipV="1">
              <a:off x="1285853" y="2943060"/>
              <a:ext cx="3390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17605" y="1978815"/>
              <a:ext cx="344966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23" name="Straight Arrow Connector 22"/>
            <p:cNvCxnSpPr>
              <a:stCxn id="22" idx="0"/>
              <a:endCxn id="21" idx="2"/>
            </p:cNvCxnSpPr>
            <p:nvPr/>
          </p:nvCxnSpPr>
          <p:spPr>
            <a:xfrm flipH="1" flipV="1">
              <a:off x="1285853" y="1764470"/>
              <a:ext cx="4235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0"/>
              <a:endCxn id="22" idx="2"/>
            </p:cNvCxnSpPr>
            <p:nvPr/>
          </p:nvCxnSpPr>
          <p:spPr>
            <a:xfrm flipV="1">
              <a:off x="1289243" y="2317369"/>
              <a:ext cx="845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657507" y="1541125"/>
            <a:ext cx="1023307" cy="4484056"/>
            <a:chOff x="760464" y="1306873"/>
            <a:chExt cx="1023307" cy="4484056"/>
          </a:xfrm>
        </p:grpSpPr>
        <p:grpSp>
          <p:nvGrpSpPr>
            <p:cNvPr id="37" name="Group 36"/>
            <p:cNvGrpSpPr/>
            <p:nvPr/>
          </p:nvGrpSpPr>
          <p:grpSpPr>
            <a:xfrm rot="16200000">
              <a:off x="442" y="4007599"/>
              <a:ext cx="2543352" cy="1023307"/>
              <a:chOff x="3280722" y="2449058"/>
              <a:chExt cx="2543352" cy="102330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stCxn id="45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endCxn id="45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45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 rot="5400000">
                <a:off x="5475100" y="2805169"/>
                <a:ext cx="359393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9" name="Straight Arrow Connector 38"/>
            <p:cNvCxnSpPr>
              <a:stCxn id="50" idx="0"/>
              <a:endCxn id="38" idx="2"/>
            </p:cNvCxnSpPr>
            <p:nvPr/>
          </p:nvCxnSpPr>
          <p:spPr>
            <a:xfrm flipV="1">
              <a:off x="1285853" y="2943060"/>
              <a:ext cx="3390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17605" y="1978815"/>
              <a:ext cx="344966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42" name="Straight Arrow Connector 41"/>
            <p:cNvCxnSpPr>
              <a:stCxn id="41" idx="0"/>
              <a:endCxn id="40" idx="2"/>
            </p:cNvCxnSpPr>
            <p:nvPr/>
          </p:nvCxnSpPr>
          <p:spPr>
            <a:xfrm flipH="1" flipV="1">
              <a:off x="1285853" y="1764470"/>
              <a:ext cx="4235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8" idx="0"/>
              <a:endCxn id="41" idx="2"/>
            </p:cNvCxnSpPr>
            <p:nvPr/>
          </p:nvCxnSpPr>
          <p:spPr>
            <a:xfrm flipV="1">
              <a:off x="1289243" y="2317369"/>
              <a:ext cx="845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992042" y="1557582"/>
            <a:ext cx="1023307" cy="4484055"/>
            <a:chOff x="760464" y="1306873"/>
            <a:chExt cx="1023307" cy="4484055"/>
          </a:xfrm>
        </p:grpSpPr>
        <p:grpSp>
          <p:nvGrpSpPr>
            <p:cNvPr id="53" name="Group 5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>
                <a:stCxn id="6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endCxn id="6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 rot="5400000">
                <a:off x="5475099" y="2805169"/>
                <a:ext cx="359393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55" name="Straight Arrow Connector 54"/>
            <p:cNvCxnSpPr>
              <a:stCxn id="68" idx="0"/>
              <a:endCxn id="54" idx="2"/>
            </p:cNvCxnSpPr>
            <p:nvPr/>
          </p:nvCxnSpPr>
          <p:spPr>
            <a:xfrm flipV="1">
              <a:off x="1285853" y="2943060"/>
              <a:ext cx="3390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17605" y="1978815"/>
              <a:ext cx="344966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3</a:t>
              </a:r>
            </a:p>
          </p:txBody>
        </p:sp>
        <p:cxnSp>
          <p:nvCxnSpPr>
            <p:cNvPr id="58" name="Straight Arrow Connector 57"/>
            <p:cNvCxnSpPr>
              <a:stCxn id="57" idx="0"/>
              <a:endCxn id="56" idx="2"/>
            </p:cNvCxnSpPr>
            <p:nvPr/>
          </p:nvCxnSpPr>
          <p:spPr>
            <a:xfrm flipH="1" flipV="1">
              <a:off x="1285853" y="1764470"/>
              <a:ext cx="4235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0"/>
              <a:endCxn id="57" idx="2"/>
            </p:cNvCxnSpPr>
            <p:nvPr/>
          </p:nvCxnSpPr>
          <p:spPr>
            <a:xfrm flipV="1">
              <a:off x="1289243" y="2317369"/>
              <a:ext cx="845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reeform 69"/>
          <p:cNvSpPr/>
          <p:nvPr/>
        </p:nvSpPr>
        <p:spPr>
          <a:xfrm>
            <a:off x="2954248" y="3476757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4324149" y="3469811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The Unfolded Vanilla RNN Backward</a:t>
            </a:r>
          </a:p>
        </p:txBody>
      </p:sp>
    </p:spTree>
    <p:extLst>
      <p:ext uri="{BB962C8B-B14F-4D97-AF65-F5344CB8AC3E}">
        <p14:creationId xmlns:p14="http://schemas.microsoft.com/office/powerpoint/2010/main" val="1068209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The Vanilla RNN Backward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284469" y="1541124"/>
            <a:ext cx="1023307" cy="4484056"/>
            <a:chOff x="760464" y="1306873"/>
            <a:chExt cx="1023307" cy="4484056"/>
          </a:xfrm>
        </p:grpSpPr>
        <p:grpSp>
          <p:nvGrpSpPr>
            <p:cNvPr id="18" name="Group 17"/>
            <p:cNvGrpSpPr/>
            <p:nvPr/>
          </p:nvGrpSpPr>
          <p:grpSpPr>
            <a:xfrm rot="16200000">
              <a:off x="442" y="4007599"/>
              <a:ext cx="2543352" cy="1023307"/>
              <a:chOff x="3280722" y="2449058"/>
              <a:chExt cx="2543352" cy="102330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stCxn id="26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26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6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 rot="5400000">
                <a:off x="5475100" y="2805169"/>
                <a:ext cx="359393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  </a:t>
                </a:r>
                <a:r>
                  <a:rPr lang="en-US" sz="1600" i="1" dirty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20" name="Straight Arrow Connector 19"/>
            <p:cNvCxnSpPr>
              <a:stCxn id="31" idx="0"/>
              <a:endCxn id="19" idx="2"/>
            </p:cNvCxnSpPr>
            <p:nvPr/>
          </p:nvCxnSpPr>
          <p:spPr>
            <a:xfrm flipV="1">
              <a:off x="1285853" y="2943060"/>
              <a:ext cx="3390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17605" y="1978815"/>
              <a:ext cx="344966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23" name="Straight Arrow Connector 22"/>
            <p:cNvCxnSpPr>
              <a:stCxn id="22" idx="0"/>
              <a:endCxn id="21" idx="2"/>
            </p:cNvCxnSpPr>
            <p:nvPr/>
          </p:nvCxnSpPr>
          <p:spPr>
            <a:xfrm flipH="1" flipV="1">
              <a:off x="1285853" y="1764470"/>
              <a:ext cx="4235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0"/>
              <a:endCxn id="22" idx="2"/>
            </p:cNvCxnSpPr>
            <p:nvPr/>
          </p:nvCxnSpPr>
          <p:spPr>
            <a:xfrm flipV="1">
              <a:off x="1289243" y="2317369"/>
              <a:ext cx="845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657507" y="1541125"/>
            <a:ext cx="1023307" cy="4484056"/>
            <a:chOff x="760464" y="1306873"/>
            <a:chExt cx="1023307" cy="4484056"/>
          </a:xfrm>
        </p:grpSpPr>
        <p:grpSp>
          <p:nvGrpSpPr>
            <p:cNvPr id="37" name="Group 36"/>
            <p:cNvGrpSpPr/>
            <p:nvPr/>
          </p:nvGrpSpPr>
          <p:grpSpPr>
            <a:xfrm rot="16200000">
              <a:off x="442" y="4007599"/>
              <a:ext cx="2543352" cy="1023307"/>
              <a:chOff x="3280722" y="2449058"/>
              <a:chExt cx="2543352" cy="102330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stCxn id="45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endCxn id="45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45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 rot="5400000">
                <a:off x="5475100" y="2805169"/>
                <a:ext cx="359393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9" name="Straight Arrow Connector 38"/>
            <p:cNvCxnSpPr>
              <a:stCxn id="50" idx="0"/>
              <a:endCxn id="38" idx="2"/>
            </p:cNvCxnSpPr>
            <p:nvPr/>
          </p:nvCxnSpPr>
          <p:spPr>
            <a:xfrm flipV="1">
              <a:off x="1285853" y="2943060"/>
              <a:ext cx="3390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17605" y="1978815"/>
              <a:ext cx="344966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42" name="Straight Arrow Connector 41"/>
            <p:cNvCxnSpPr>
              <a:stCxn id="41" idx="0"/>
              <a:endCxn id="40" idx="2"/>
            </p:cNvCxnSpPr>
            <p:nvPr/>
          </p:nvCxnSpPr>
          <p:spPr>
            <a:xfrm flipH="1" flipV="1">
              <a:off x="1285853" y="1764470"/>
              <a:ext cx="4235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8" idx="0"/>
              <a:endCxn id="41" idx="2"/>
            </p:cNvCxnSpPr>
            <p:nvPr/>
          </p:nvCxnSpPr>
          <p:spPr>
            <a:xfrm flipV="1">
              <a:off x="1289243" y="2317369"/>
              <a:ext cx="845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992042" y="1557582"/>
            <a:ext cx="1023307" cy="4484055"/>
            <a:chOff x="760464" y="1306873"/>
            <a:chExt cx="1023307" cy="4484055"/>
          </a:xfrm>
        </p:grpSpPr>
        <p:grpSp>
          <p:nvGrpSpPr>
            <p:cNvPr id="53" name="Group 5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>
                <a:stCxn id="6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endCxn id="6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 rot="5400000">
                <a:off x="5475099" y="2805169"/>
                <a:ext cx="359393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55" name="Straight Arrow Connector 54"/>
            <p:cNvCxnSpPr>
              <a:stCxn id="68" idx="0"/>
              <a:endCxn id="54" idx="2"/>
            </p:cNvCxnSpPr>
            <p:nvPr/>
          </p:nvCxnSpPr>
          <p:spPr>
            <a:xfrm flipV="1">
              <a:off x="1285853" y="2943060"/>
              <a:ext cx="3390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17605" y="1978815"/>
              <a:ext cx="344966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3</a:t>
              </a:r>
            </a:p>
          </p:txBody>
        </p:sp>
        <p:cxnSp>
          <p:nvCxnSpPr>
            <p:cNvPr id="58" name="Straight Arrow Connector 57"/>
            <p:cNvCxnSpPr>
              <a:stCxn id="57" idx="0"/>
              <a:endCxn id="56" idx="2"/>
            </p:cNvCxnSpPr>
            <p:nvPr/>
          </p:nvCxnSpPr>
          <p:spPr>
            <a:xfrm flipH="1" flipV="1">
              <a:off x="1285853" y="1764470"/>
              <a:ext cx="4235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0"/>
              <a:endCxn id="57" idx="2"/>
            </p:cNvCxnSpPr>
            <p:nvPr/>
          </p:nvCxnSpPr>
          <p:spPr>
            <a:xfrm flipV="1">
              <a:off x="1289243" y="2317369"/>
              <a:ext cx="845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reeform 69"/>
          <p:cNvSpPr/>
          <p:nvPr/>
        </p:nvSpPr>
        <p:spPr>
          <a:xfrm>
            <a:off x="2954248" y="3476757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4324149" y="3469811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622902"/>
              </p:ext>
            </p:extLst>
          </p:nvPr>
        </p:nvGraphicFramePr>
        <p:xfrm>
          <a:off x="6236218" y="1417638"/>
          <a:ext cx="213677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4" name="Equation" r:id="rId4" imgW="1384300" imgH="1143000" progId="Equation.DSMT4">
                  <p:embed/>
                </p:oleObj>
              </mc:Choice>
              <mc:Fallback>
                <p:oleObj name="Equation" r:id="rId4" imgW="13843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36218" y="1417638"/>
                        <a:ext cx="2136775" cy="176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722588"/>
              </p:ext>
            </p:extLst>
          </p:nvPr>
        </p:nvGraphicFramePr>
        <p:xfrm>
          <a:off x="6236218" y="3845013"/>
          <a:ext cx="435133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5" name="Equation" r:id="rId6" imgW="2819400" imgH="1193800" progId="Equation.DSMT4">
                  <p:embed/>
                </p:oleObj>
              </mc:Choice>
              <mc:Fallback>
                <p:oleObj name="Equation" r:id="rId6" imgW="2819400" imgH="119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6218" y="3845013"/>
                        <a:ext cx="4351337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61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Issues with the Vanilla RNNs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81200" y="1600205"/>
            <a:ext cx="8229600" cy="47985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MU Bright Roman"/>
                <a:cs typeface="CMU Bright Roman"/>
              </a:rPr>
              <a:t>In the same way a product of k real numbers can shrink to zero or explode to infinity, so can a product of matrices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>
                <a:latin typeface="CMU Bright Roman"/>
                <a:cs typeface="CMU Bright Roman"/>
              </a:rPr>
              <a:t>It is sufficient for                 ,   where    is the largest singular value of W, for the </a:t>
            </a:r>
            <a:r>
              <a:rPr lang="en-US" sz="2400" dirty="0">
                <a:latin typeface="CMU Bright SemiBold"/>
                <a:cs typeface="CMU Bright SemiBold"/>
              </a:rPr>
              <a:t>vanishing gradients</a:t>
            </a:r>
            <a:r>
              <a:rPr lang="en-US" sz="2400" dirty="0">
                <a:latin typeface="CMU Bright Roman"/>
                <a:cs typeface="CMU Bright Roman"/>
              </a:rPr>
              <a:t> problem to occur and it is necessary for </a:t>
            </a:r>
            <a:r>
              <a:rPr lang="en-US" sz="2400" dirty="0">
                <a:latin typeface="CMU Bright SemiBold"/>
                <a:cs typeface="CMU Bright SemiBold"/>
              </a:rPr>
              <a:t>exploding gradients</a:t>
            </a:r>
            <a:r>
              <a:rPr lang="en-US" sz="2400" dirty="0">
                <a:latin typeface="CMU Bright Roman"/>
                <a:cs typeface="CMU Bright Roman"/>
              </a:rPr>
              <a:t> that               , where       for the tanh non-linearity and               for the sigmoid non-linearity </a:t>
            </a:r>
            <a:r>
              <a:rPr lang="en-US" sz="2400" baseline="30000" dirty="0">
                <a:latin typeface="CMU Bright Roman"/>
                <a:cs typeface="CMU Bright Roman"/>
              </a:rPr>
              <a:t>1</a:t>
            </a:r>
          </a:p>
          <a:p>
            <a:endParaRPr lang="en-US" sz="2400" baseline="30000" dirty="0">
              <a:latin typeface="CMU Bright Roman"/>
              <a:cs typeface="CMU Bright Roman"/>
            </a:endParaRPr>
          </a:p>
          <a:p>
            <a:r>
              <a:rPr lang="en-US" sz="2400" dirty="0">
                <a:latin typeface="CMU Bright Roman"/>
                <a:cs typeface="CMU Bright Roman"/>
              </a:rPr>
              <a:t>Exploding gradients are often controlled with gradient element-wise or norm clipping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84472"/>
              </p:ext>
            </p:extLst>
          </p:nvPr>
        </p:nvGraphicFramePr>
        <p:xfrm>
          <a:off x="4629028" y="2936861"/>
          <a:ext cx="1009716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8" name="Equation" r:id="rId3" imgW="901700" imgH="304800" progId="Equation.DSMT4">
                  <p:embed/>
                </p:oleObj>
              </mc:Choice>
              <mc:Fallback>
                <p:oleObj name="Equation" r:id="rId3" imgW="901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9028" y="2936861"/>
                        <a:ext cx="1009716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627461"/>
              </p:ext>
            </p:extLst>
          </p:nvPr>
        </p:nvGraphicFramePr>
        <p:xfrm>
          <a:off x="6755931" y="2936861"/>
          <a:ext cx="27146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9" name="Equation" r:id="rId5" imgW="241300" imgH="304800" progId="Equation.DSMT4">
                  <p:embed/>
                </p:oleObj>
              </mc:Choice>
              <mc:Fallback>
                <p:oleObj name="Equation" r:id="rId5" imgW="2413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5931" y="2936861"/>
                        <a:ext cx="271463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119867"/>
              </p:ext>
            </p:extLst>
          </p:nvPr>
        </p:nvGraphicFramePr>
        <p:xfrm>
          <a:off x="7422702" y="3683011"/>
          <a:ext cx="101065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0" name="Equation" r:id="rId7" imgW="901700" imgH="304800" progId="Equation.DSMT4">
                  <p:embed/>
                </p:oleObj>
              </mc:Choice>
              <mc:Fallback>
                <p:oleObj name="Equation" r:id="rId7" imgW="901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22702" y="3683011"/>
                        <a:ext cx="1010657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563872"/>
              </p:ext>
            </p:extLst>
          </p:nvPr>
        </p:nvGraphicFramePr>
        <p:xfrm>
          <a:off x="9433460" y="3683011"/>
          <a:ext cx="600075" cy="369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1" name="Equation" r:id="rId9" imgW="533400" imgH="292100" progId="Equation.DSMT4">
                  <p:embed/>
                </p:oleObj>
              </mc:Choice>
              <mc:Fallback>
                <p:oleObj name="Equation" r:id="rId9" imgW="533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33460" y="3683011"/>
                        <a:ext cx="600075" cy="369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5" y="6398745"/>
            <a:ext cx="731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latin typeface="CMU Bright Roman"/>
                <a:cs typeface="CMU Bright Roman"/>
              </a:rPr>
              <a:t>1 </a:t>
            </a:r>
            <a:r>
              <a:rPr lang="en-US" dirty="0">
                <a:latin typeface="CMU Bright Roman"/>
                <a:cs typeface="CMU Bright Roman"/>
                <a:hlinkClick r:id="rId11"/>
              </a:rPr>
              <a:t>On the difficulty of training recurrent neural networks, Pascanu </a:t>
            </a:r>
            <a:r>
              <a:rPr lang="en-US" i="1" dirty="0">
                <a:latin typeface="CMU Bright Roman"/>
                <a:cs typeface="CMU Bright Roman"/>
                <a:hlinkClick r:id="rId11"/>
              </a:rPr>
              <a:t>et al</a:t>
            </a:r>
            <a:r>
              <a:rPr lang="en-US" dirty="0">
                <a:latin typeface="CMU Bright Roman"/>
                <a:cs typeface="CMU Bright Roman"/>
                <a:hlinkClick r:id="rId11"/>
              </a:rPr>
              <a:t>., 2013</a:t>
            </a:r>
            <a:endParaRPr lang="en-US" baseline="30000" dirty="0">
              <a:latin typeface="CMU Bright Roman"/>
              <a:cs typeface="CMU Bright Roman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471440"/>
              </p:ext>
            </p:extLst>
          </p:nvPr>
        </p:nvGraphicFramePr>
        <p:xfrm>
          <a:off x="6096000" y="4052893"/>
          <a:ext cx="9429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2" name="Equation" r:id="rId12" imgW="838200" imgH="292100" progId="Equation.DSMT4">
                  <p:embed/>
                </p:oleObj>
              </mc:Choice>
              <mc:Fallback>
                <p:oleObj name="Equation" r:id="rId12" imgW="838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96000" y="4052893"/>
                        <a:ext cx="94297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15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The Identity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5"/>
            <a:ext cx="8229600" cy="7546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MU Bright Roman"/>
                <a:cs typeface="CMU Bright Roman"/>
              </a:rPr>
              <a:t>Recall </a:t>
            </a:r>
          </a:p>
          <a:p>
            <a:endParaRPr lang="en-US" sz="2400" dirty="0">
              <a:latin typeface="CMU Bright Roman"/>
              <a:cs typeface="CMU Bright Roman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8804"/>
              </p:ext>
            </p:extLst>
          </p:nvPr>
        </p:nvGraphicFramePr>
        <p:xfrm>
          <a:off x="5157788" y="4240434"/>
          <a:ext cx="18605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0" name="Equation" r:id="rId3" imgW="1206500" imgH="254000" progId="Equation.DSMT4">
                  <p:embed/>
                </p:oleObj>
              </mc:Choice>
              <mc:Fallback>
                <p:oleObj name="Equation" r:id="rId3" imgW="1206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788" y="4240434"/>
                        <a:ext cx="1860550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071083"/>
              </p:ext>
            </p:extLst>
          </p:nvPr>
        </p:nvGraphicFramePr>
        <p:xfrm>
          <a:off x="3449710" y="1497277"/>
          <a:ext cx="435133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1" name="Equation" r:id="rId5" imgW="2819400" imgH="1193800" progId="Equation.DSMT4">
                  <p:embed/>
                </p:oleObj>
              </mc:Choice>
              <mc:Fallback>
                <p:oleObj name="Equation" r:id="rId5" imgW="2819400" imgH="119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9710" y="1497277"/>
                        <a:ext cx="4351337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3400427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CMU Bright Roman"/>
                <a:cs typeface="CMU Bright Roman"/>
              </a:rPr>
              <a:t>Suppose that instead of a matrix multiplication, we had an </a:t>
            </a:r>
            <a:r>
              <a:rPr lang="en-US" sz="2400" dirty="0">
                <a:latin typeface="CMU Bright SemiBold"/>
                <a:cs typeface="CMU Bright SemiBold"/>
              </a:rPr>
              <a:t>identity relationship</a:t>
            </a:r>
            <a:r>
              <a:rPr lang="en-US" sz="2400" dirty="0">
                <a:latin typeface="CMU Bright Roman"/>
                <a:cs typeface="CMU Bright Roman"/>
              </a:rPr>
              <a:t> between the hidden states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108504" y="5614399"/>
            <a:ext cx="8102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CMU Bright Roman"/>
                <a:cs typeface="CMU Bright Roman"/>
              </a:rPr>
              <a:t>The gradient does not decay as the error is propagated all the way back aka “Constant Error Flow”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363918"/>
              </p:ext>
            </p:extLst>
          </p:nvPr>
        </p:nvGraphicFramePr>
        <p:xfrm>
          <a:off x="5157788" y="4712694"/>
          <a:ext cx="18605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2" name="Equation" r:id="rId7" imgW="1104900" imgH="584200" progId="Equation.DSMT4">
                  <p:embed/>
                </p:oleObj>
              </mc:Choice>
              <mc:Fallback>
                <p:oleObj name="Equation" r:id="rId7" imgW="11049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57788" y="4712694"/>
                        <a:ext cx="186055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244195"/>
              </p:ext>
            </p:extLst>
          </p:nvPr>
        </p:nvGraphicFramePr>
        <p:xfrm>
          <a:off x="8143880" y="1497277"/>
          <a:ext cx="213677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3" name="Equation" r:id="rId9" imgW="1384300" imgH="1143000" progId="Equation.DSMT4">
                  <p:embed/>
                </p:oleObj>
              </mc:Choice>
              <mc:Fallback>
                <p:oleObj name="Equation" r:id="rId9" imgW="13843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43880" y="1497277"/>
                        <a:ext cx="2136775" cy="176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343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The Identity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5"/>
            <a:ext cx="8229600" cy="7546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MU Bright Roman"/>
                <a:cs typeface="CMU Bright Roman"/>
              </a:rPr>
              <a:t>Recall </a:t>
            </a:r>
          </a:p>
          <a:p>
            <a:endParaRPr lang="en-US" sz="2400" dirty="0">
              <a:latin typeface="CMU Bright Roman"/>
              <a:cs typeface="CMU Bright Roman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349386"/>
              </p:ext>
            </p:extLst>
          </p:nvPr>
        </p:nvGraphicFramePr>
        <p:xfrm>
          <a:off x="5157788" y="4240434"/>
          <a:ext cx="18605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8" name="Equation" r:id="rId3" imgW="1206500" imgH="254000" progId="Equation.DSMT4">
                  <p:embed/>
                </p:oleObj>
              </mc:Choice>
              <mc:Fallback>
                <p:oleObj name="Equation" r:id="rId3" imgW="1206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788" y="4240434"/>
                        <a:ext cx="1860550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906063"/>
              </p:ext>
            </p:extLst>
          </p:nvPr>
        </p:nvGraphicFramePr>
        <p:xfrm>
          <a:off x="3449710" y="1497277"/>
          <a:ext cx="435133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9" name="Equation" r:id="rId5" imgW="2819400" imgH="1193800" progId="Equation.DSMT4">
                  <p:embed/>
                </p:oleObj>
              </mc:Choice>
              <mc:Fallback>
                <p:oleObj name="Equation" r:id="rId5" imgW="2819400" imgH="119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9710" y="1497277"/>
                        <a:ext cx="4351337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3400427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CMU Bright Roman"/>
                <a:cs typeface="CMU Bright Roman"/>
              </a:rPr>
              <a:t>Suppose that instead of a matrix multiplication, we had an </a:t>
            </a:r>
            <a:r>
              <a:rPr lang="en-US" sz="2400" dirty="0">
                <a:latin typeface="CMU Bright SemiBold"/>
                <a:cs typeface="CMU Bright SemiBold"/>
              </a:rPr>
              <a:t>identity relationship</a:t>
            </a:r>
            <a:r>
              <a:rPr lang="en-US" sz="2400" dirty="0">
                <a:latin typeface="CMU Bright Roman"/>
                <a:cs typeface="CMU Bright Roman"/>
              </a:rPr>
              <a:t> between the hidden states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108504" y="5614399"/>
            <a:ext cx="8102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CMU Bright Roman"/>
                <a:cs typeface="CMU Bright Roman"/>
              </a:rPr>
              <a:t>The gradient does not decay as the error is propagated all the way back aka “Constant Error Flow”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051554"/>
              </p:ext>
            </p:extLst>
          </p:nvPr>
        </p:nvGraphicFramePr>
        <p:xfrm>
          <a:off x="5157788" y="4712694"/>
          <a:ext cx="18605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0" name="Equation" r:id="rId7" imgW="1104900" imgH="584200" progId="Equation.DSMT4">
                  <p:embed/>
                </p:oleObj>
              </mc:Choice>
              <mc:Fallback>
                <p:oleObj name="Equation" r:id="rId7" imgW="11049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57788" y="4712694"/>
                        <a:ext cx="186055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195861"/>
              </p:ext>
            </p:extLst>
          </p:nvPr>
        </p:nvGraphicFramePr>
        <p:xfrm>
          <a:off x="8143880" y="1497277"/>
          <a:ext cx="213677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1" name="Equation" r:id="rId9" imgW="1384300" imgH="1143000" progId="Equation.DSMT4">
                  <p:embed/>
                </p:oleObj>
              </mc:Choice>
              <mc:Fallback>
                <p:oleObj name="Equation" r:id="rId9" imgW="13843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43880" y="1497277"/>
                        <a:ext cx="2136775" cy="176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1378" y="4343362"/>
            <a:ext cx="2189422" cy="369332"/>
          </a:xfrm>
          <a:prstGeom prst="rect">
            <a:avLst/>
          </a:prstGeom>
          <a:noFill/>
          <a:ln w="28575" cmpd="sng">
            <a:solidFill>
              <a:srgbClr val="F7964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</a:rPr>
              <a:t>Remember </a:t>
            </a:r>
            <a:r>
              <a:rPr lang="en-US" dirty="0" err="1">
                <a:latin typeface="CMU Bright Roman"/>
                <a:cs typeface="CMU Bright Roman"/>
              </a:rPr>
              <a:t>Resnets</a:t>
            </a:r>
            <a:r>
              <a:rPr lang="en-US" dirty="0">
                <a:latin typeface="CMU Bright Roman"/>
                <a:cs typeface="CMU Bright Roman"/>
              </a:rPr>
              <a:t>?</a:t>
            </a:r>
          </a:p>
        </p:txBody>
      </p:sp>
      <p:sp>
        <p:nvSpPr>
          <p:cNvPr id="13" name="Freeform 12"/>
          <p:cNvSpPr/>
          <p:nvPr/>
        </p:nvSpPr>
        <p:spPr>
          <a:xfrm>
            <a:off x="7054439" y="4258942"/>
            <a:ext cx="955878" cy="274370"/>
          </a:xfrm>
          <a:custGeom>
            <a:avLst/>
            <a:gdLst>
              <a:gd name="connsiteX0" fmla="*/ 955878 w 955878"/>
              <a:gd name="connsiteY0" fmla="*/ 274370 h 274370"/>
              <a:gd name="connsiteX1" fmla="*/ 409662 w 955878"/>
              <a:gd name="connsiteY1" fmla="*/ 1279 h 274370"/>
              <a:gd name="connsiteX2" fmla="*/ 0 w 955878"/>
              <a:gd name="connsiteY2" fmla="*/ 165134 h 2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5878" h="274370">
                <a:moveTo>
                  <a:pt x="955878" y="274370"/>
                </a:moveTo>
                <a:cubicBezTo>
                  <a:pt x="762426" y="146927"/>
                  <a:pt x="568975" y="19485"/>
                  <a:pt x="409662" y="1279"/>
                </a:cubicBezTo>
                <a:cubicBezTo>
                  <a:pt x="250349" y="-16927"/>
                  <a:pt x="0" y="165134"/>
                  <a:pt x="0" y="165134"/>
                </a:cubicBezTo>
              </a:path>
            </a:pathLst>
          </a:custGeom>
          <a:ln w="28575" cmpd="sng"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24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3DF7CD-98F1-4CE8-872C-CE898800E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3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Long Short-Term Memory (LSTM)</a:t>
            </a:r>
            <a:r>
              <a:rPr lang="en-US" sz="4000" baseline="30000" dirty="0">
                <a:latin typeface="CMU Bright SemiBold"/>
                <a:cs typeface="CMU Bright SemiBold"/>
              </a:rPr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46</a:t>
            </a:fld>
            <a:endParaRPr lang="en-US"/>
          </a:p>
        </p:txBody>
      </p:sp>
      <p:sp>
        <p:nvSpPr>
          <p:cNvPr id="71" name="Content Placeholder 2"/>
          <p:cNvSpPr>
            <a:spLocks noGrp="1"/>
          </p:cNvSpPr>
          <p:nvPr>
            <p:ph idx="1"/>
          </p:nvPr>
        </p:nvSpPr>
        <p:spPr>
          <a:xfrm>
            <a:off x="1981200" y="160020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MU Bright Roman"/>
                <a:cs typeface="CMU Bright Roman"/>
              </a:rPr>
              <a:t>The LSTM uses this idea of “Constant Error Flow” for RNNs to create a “Constant Error Carousel” (CEC) which ensures that gradients don’t decay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>
                <a:latin typeface="CMU Bright Roman"/>
                <a:cs typeface="CMU Bright Roman"/>
              </a:rPr>
              <a:t>The key component is a memory cell that acts like an accumulator (contains the identity relationship) over time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>
                <a:latin typeface="CMU Bright Roman"/>
                <a:cs typeface="CMU Bright Roman"/>
              </a:rPr>
              <a:t>Instead of computing new state as a matrix product with the old state, it rather computes the difference between them. Expressivity is the same, but gradients are better behaved</a:t>
            </a:r>
          </a:p>
          <a:p>
            <a:pPr marL="0" indent="0">
              <a:buNone/>
            </a:pPr>
            <a:endParaRPr lang="en-US" sz="1800" baseline="30000" dirty="0">
              <a:latin typeface="CMU Bright Roman"/>
              <a:cs typeface="CMU Bright Roman"/>
            </a:endParaRPr>
          </a:p>
          <a:p>
            <a:endParaRPr lang="en-US" sz="2400" dirty="0">
              <a:latin typeface="CMU Bright Roman"/>
              <a:cs typeface="CMU Bright Roman"/>
            </a:endParaRPr>
          </a:p>
          <a:p>
            <a:endParaRPr lang="en-US" sz="2400" dirty="0">
              <a:latin typeface="CMU Bright Roman"/>
              <a:cs typeface="CMU Bright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5" y="6398745"/>
            <a:ext cx="49030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latin typeface="CMU Bright Roman"/>
                <a:cs typeface="CMU Bright Roman"/>
              </a:rPr>
              <a:t>1 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Long Short-Term Memory, Hochreiter </a:t>
            </a:r>
            <a:r>
              <a:rPr lang="en-US" i="1" dirty="0">
                <a:latin typeface="CMU Bright Roman"/>
                <a:cs typeface="CMU Bright Roman"/>
                <a:hlinkClick r:id="rId3"/>
              </a:rPr>
              <a:t>et al</a:t>
            </a:r>
            <a:r>
              <a:rPr lang="en-US" dirty="0">
                <a:latin typeface="CMU Bright Roman"/>
                <a:cs typeface="CMU Bright Roman"/>
                <a:hlinkClick r:id="rId3"/>
              </a:rPr>
              <a:t>.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, 1997</a:t>
            </a:r>
            <a:br>
              <a:rPr lang="en-US" dirty="0">
                <a:latin typeface="CMU Bright Roman"/>
                <a:cs typeface="CMU Bright Roman"/>
              </a:rPr>
            </a:br>
            <a:endParaRPr lang="en-US" baseline="300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862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261150" y="2240574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The LSTM Idea</a:t>
            </a:r>
          </a:p>
        </p:txBody>
      </p:sp>
      <p:sp>
        <p:nvSpPr>
          <p:cNvPr id="33" name="Oval 32"/>
          <p:cNvSpPr/>
          <p:nvPr/>
        </p:nvSpPr>
        <p:spPr>
          <a:xfrm>
            <a:off x="3321056" y="3573946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426994" y="3728003"/>
            <a:ext cx="311489" cy="251615"/>
          </a:xfrm>
          <a:custGeom>
            <a:avLst/>
            <a:gdLst>
              <a:gd name="connsiteX0" fmla="*/ 0 w 515155"/>
              <a:gd name="connsiteY0" fmla="*/ 347468 h 347468"/>
              <a:gd name="connsiteX1" fmla="*/ 227627 w 515155"/>
              <a:gd name="connsiteY1" fmla="*/ 287559 h 347468"/>
              <a:gd name="connsiteX2" fmla="*/ 275548 w 515155"/>
              <a:gd name="connsiteY2" fmla="*/ 47926 h 347468"/>
              <a:gd name="connsiteX3" fmla="*/ 515155 w 515155"/>
              <a:gd name="connsiteY3" fmla="*/ 0 h 347468"/>
              <a:gd name="connsiteX4" fmla="*/ 515155 w 515155"/>
              <a:gd name="connsiteY4" fmla="*/ 0 h 3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666245" y="3573946"/>
            <a:ext cx="515211" cy="515211"/>
            <a:chOff x="6406139" y="3573941"/>
            <a:chExt cx="515211" cy="515211"/>
          </a:xfrm>
        </p:grpSpPr>
        <p:sp>
          <p:nvSpPr>
            <p:cNvPr id="44" name="Oval 43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Oval 65"/>
          <p:cNvSpPr/>
          <p:nvPr/>
        </p:nvSpPr>
        <p:spPr>
          <a:xfrm>
            <a:off x="5631853" y="3574924"/>
            <a:ext cx="515211" cy="515211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="1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67" name="Straight Arrow Connector 66"/>
          <p:cNvCxnSpPr>
            <a:stCxn id="33" idx="6"/>
            <a:endCxn id="66" idx="2"/>
          </p:cNvCxnSpPr>
          <p:nvPr/>
        </p:nvCxnSpPr>
        <p:spPr>
          <a:xfrm>
            <a:off x="3836262" y="3831547"/>
            <a:ext cx="1795586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6"/>
            <a:endCxn id="44" idx="2"/>
          </p:cNvCxnSpPr>
          <p:nvPr/>
        </p:nvCxnSpPr>
        <p:spPr>
          <a:xfrm flipV="1">
            <a:off x="6147064" y="3831547"/>
            <a:ext cx="519181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6"/>
            <a:endCxn id="164" idx="1"/>
          </p:cNvCxnSpPr>
          <p:nvPr/>
        </p:nvCxnSpPr>
        <p:spPr>
          <a:xfrm flipV="1">
            <a:off x="7181451" y="3829721"/>
            <a:ext cx="1784810" cy="18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746376" y="4320132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83" name="Straight Connector 82"/>
          <p:cNvCxnSpPr>
            <a:cxnSpLocks noChangeAspect="1"/>
          </p:cNvCxnSpPr>
          <p:nvPr/>
        </p:nvCxnSpPr>
        <p:spPr>
          <a:xfrm flipH="1">
            <a:off x="5787334" y="4460327"/>
            <a:ext cx="20300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6" idx="5"/>
            <a:endCxn id="84" idx="6"/>
          </p:cNvCxnSpPr>
          <p:nvPr/>
        </p:nvCxnSpPr>
        <p:spPr>
          <a:xfrm rot="5400000">
            <a:off x="5825655" y="4212937"/>
            <a:ext cx="444217" cy="47700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/>
          <p:cNvCxnSpPr>
            <a:stCxn id="84" idx="2"/>
            <a:endCxn id="66" idx="3"/>
          </p:cNvCxnSpPr>
          <p:nvPr/>
        </p:nvCxnSpPr>
        <p:spPr>
          <a:xfrm rot="10800000">
            <a:off x="5707299" y="4014685"/>
            <a:ext cx="39072" cy="44421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33" idx="1"/>
          </p:cNvCxnSpPr>
          <p:nvPr/>
        </p:nvCxnSpPr>
        <p:spPr>
          <a:xfrm>
            <a:off x="2706490" y="3486662"/>
            <a:ext cx="690017" cy="162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V="1">
            <a:off x="2706490" y="4013706"/>
            <a:ext cx="690017" cy="214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679144" y="3296947"/>
            <a:ext cx="42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MU Bright Roman"/>
                <a:cs typeface="CMU Bright Roman"/>
              </a:rPr>
              <a:t>Cell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966266" y="3660444"/>
            <a:ext cx="334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47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317399" y="3256909"/>
            <a:ext cx="445571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b="1" dirty="0">
                <a:latin typeface="CMU Bright Roman"/>
                <a:cs typeface="CMU Bright Roman"/>
              </a:rPr>
              <a:t> </a:t>
            </a:r>
            <a:r>
              <a:rPr lang="en-US" sz="1600" dirty="0">
                <a:latin typeface="CMU Bright Roman"/>
                <a:cs typeface="CMU Bright Roman"/>
              </a:rPr>
              <a:t>x</a:t>
            </a:r>
            <a:r>
              <a:rPr lang="en-US" sz="1600" i="1" baseline="-25000" dirty="0">
                <a:latin typeface="CMU Bright Roman"/>
                <a:cs typeface="CMU Bright Roman"/>
              </a:rPr>
              <a:t>t</a:t>
            </a:r>
          </a:p>
          <a:p>
            <a:pPr algn="just"/>
            <a:endParaRPr lang="en-US" sz="1600" i="1" dirty="0">
              <a:latin typeface="CMU Bright Roman"/>
              <a:cs typeface="CMU Bright Roman"/>
            </a:endParaRPr>
          </a:p>
          <a:p>
            <a:pPr algn="just"/>
            <a:endParaRPr lang="en-US" sz="1600" i="1" dirty="0">
              <a:latin typeface="CMU Bright Roman"/>
              <a:cs typeface="CMU Bright Roman"/>
            </a:endParaRPr>
          </a:p>
          <a:p>
            <a:pPr algn="just"/>
            <a:r>
              <a:rPr lang="en-US" sz="1600" i="1" dirty="0">
                <a:latin typeface="CMU Bright Roman"/>
                <a:cs typeface="CMU Bright Roman"/>
              </a:rPr>
              <a:t>h</a:t>
            </a:r>
            <a:r>
              <a:rPr lang="en-US" sz="1600" i="1" baseline="-25000" dirty="0">
                <a:latin typeface="CMU Bright Roman"/>
                <a:cs typeface="CMU Bright Roman"/>
              </a:rPr>
              <a:t>t-1</a:t>
            </a: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cxnSp>
        <p:nvCxnSpPr>
          <p:cNvPr id="69" name="Straight Connector 68"/>
          <p:cNvCxnSpPr>
            <a:cxnSpLocks noChangeAspect="1"/>
          </p:cNvCxnSpPr>
          <p:nvPr/>
        </p:nvCxnSpPr>
        <p:spPr>
          <a:xfrm rot="16200000" flipH="1">
            <a:off x="5784272" y="4459269"/>
            <a:ext cx="20300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923042"/>
              </p:ext>
            </p:extLst>
          </p:nvPr>
        </p:nvGraphicFramePr>
        <p:xfrm>
          <a:off x="7620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60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114950"/>
              </p:ext>
            </p:extLst>
          </p:nvPr>
        </p:nvGraphicFramePr>
        <p:xfrm>
          <a:off x="3261150" y="5619755"/>
          <a:ext cx="32083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61" name="Equation" r:id="rId5" imgW="2362200" imgH="736600" progId="Equation.DSMT4">
                  <p:embed/>
                </p:oleObj>
              </mc:Choice>
              <mc:Fallback>
                <p:oleObj name="Equation" r:id="rId5" imgW="2362200" imgH="73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61150" y="5619755"/>
                        <a:ext cx="3208338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5727914" y="3612405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057731"/>
              </p:ext>
            </p:extLst>
          </p:nvPr>
        </p:nvGraphicFramePr>
        <p:xfrm>
          <a:off x="6990892" y="5942018"/>
          <a:ext cx="15176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62" name="Equation" r:id="rId7" imgW="1117600" imgH="304800" progId="Equation.DSMT4">
                  <p:embed/>
                </p:oleObj>
              </mc:Choice>
              <mc:Fallback>
                <p:oleObj name="Equation" r:id="rId7" imgW="11176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90892" y="5942018"/>
                        <a:ext cx="1517650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201520" y="3234225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35025" y="6490656"/>
            <a:ext cx="31068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latin typeface="CMU Bright Roman"/>
                <a:cs typeface="CMU Bright Roman"/>
              </a:rPr>
              <a:t>* </a:t>
            </a:r>
            <a:r>
              <a:rPr lang="en-US" dirty="0">
                <a:latin typeface="CMU Bright Roman"/>
                <a:cs typeface="CMU Bright Roman"/>
              </a:rPr>
              <a:t>Dashed line indicates time-lag</a:t>
            </a:r>
            <a:br>
              <a:rPr lang="en-US" dirty="0">
                <a:latin typeface="CMU Bright Roman"/>
                <a:cs typeface="CMU Bright Roman"/>
              </a:rPr>
            </a:br>
            <a:endParaRPr lang="en-US" baseline="300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91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261150" y="2240574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The Original LSTM Cell</a:t>
            </a:r>
          </a:p>
        </p:txBody>
      </p:sp>
      <p:sp>
        <p:nvSpPr>
          <p:cNvPr id="33" name="Oval 32"/>
          <p:cNvSpPr/>
          <p:nvPr/>
        </p:nvSpPr>
        <p:spPr>
          <a:xfrm>
            <a:off x="3321056" y="3573946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426994" y="3728003"/>
            <a:ext cx="311489" cy="251615"/>
          </a:xfrm>
          <a:custGeom>
            <a:avLst/>
            <a:gdLst>
              <a:gd name="connsiteX0" fmla="*/ 0 w 515155"/>
              <a:gd name="connsiteY0" fmla="*/ 347468 h 347468"/>
              <a:gd name="connsiteX1" fmla="*/ 227627 w 515155"/>
              <a:gd name="connsiteY1" fmla="*/ 287559 h 347468"/>
              <a:gd name="connsiteX2" fmla="*/ 275548 w 515155"/>
              <a:gd name="connsiteY2" fmla="*/ 47926 h 347468"/>
              <a:gd name="connsiteX3" fmla="*/ 515155 w 515155"/>
              <a:gd name="connsiteY3" fmla="*/ 0 h 347468"/>
              <a:gd name="connsiteX4" fmla="*/ 515155 w 515155"/>
              <a:gd name="connsiteY4" fmla="*/ 0 h 3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73595" y="2312466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-25000" dirty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7891141" y="2324448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666245" y="3573946"/>
            <a:ext cx="515211" cy="515211"/>
            <a:chOff x="6406139" y="3573941"/>
            <a:chExt cx="515211" cy="515211"/>
          </a:xfrm>
        </p:grpSpPr>
        <p:sp>
          <p:nvSpPr>
            <p:cNvPr id="44" name="Oval 43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4296460" y="3693761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365255" y="3767585"/>
            <a:ext cx="131882" cy="133686"/>
            <a:chOff x="7787230" y="1641491"/>
            <a:chExt cx="131882" cy="133686"/>
          </a:xfrm>
        </p:grpSpPr>
        <p:cxnSp>
          <p:nvCxnSpPr>
            <p:cNvPr id="36" name="Straight Connector 35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8014006" y="3694271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3" name="Straight Arrow Connector 52"/>
          <p:cNvCxnSpPr>
            <a:stCxn id="42" idx="4"/>
            <a:endCxn id="51" idx="0"/>
          </p:cNvCxnSpPr>
          <p:nvPr/>
        </p:nvCxnSpPr>
        <p:spPr>
          <a:xfrm>
            <a:off x="8148742" y="2839654"/>
            <a:ext cx="4028" cy="854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8089273" y="3762310"/>
            <a:ext cx="131882" cy="133686"/>
            <a:chOff x="7787230" y="1641491"/>
            <a:chExt cx="131882" cy="133686"/>
          </a:xfrm>
        </p:grpSpPr>
        <p:cxnSp>
          <p:nvCxnSpPr>
            <p:cNvPr id="57" name="Straight Connector 56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41" idx="4"/>
            <a:endCxn id="46" idx="0"/>
          </p:cNvCxnSpPr>
          <p:nvPr/>
        </p:nvCxnSpPr>
        <p:spPr>
          <a:xfrm>
            <a:off x="4431196" y="2827672"/>
            <a:ext cx="4028" cy="8660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6"/>
            <a:endCxn id="46" idx="2"/>
          </p:cNvCxnSpPr>
          <p:nvPr/>
        </p:nvCxnSpPr>
        <p:spPr>
          <a:xfrm>
            <a:off x="3836267" y="3831547"/>
            <a:ext cx="460193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631853" y="3574924"/>
            <a:ext cx="515211" cy="515211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="1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67" name="Straight Arrow Connector 66"/>
          <p:cNvCxnSpPr>
            <a:stCxn id="46" idx="6"/>
            <a:endCxn id="66" idx="2"/>
          </p:cNvCxnSpPr>
          <p:nvPr/>
        </p:nvCxnSpPr>
        <p:spPr>
          <a:xfrm>
            <a:off x="4573992" y="3832525"/>
            <a:ext cx="10578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6"/>
            <a:endCxn id="44" idx="2"/>
          </p:cNvCxnSpPr>
          <p:nvPr/>
        </p:nvCxnSpPr>
        <p:spPr>
          <a:xfrm flipV="1">
            <a:off x="6147064" y="3831547"/>
            <a:ext cx="519181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6"/>
            <a:endCxn id="51" idx="2"/>
          </p:cNvCxnSpPr>
          <p:nvPr/>
        </p:nvCxnSpPr>
        <p:spPr>
          <a:xfrm>
            <a:off x="7181451" y="3831547"/>
            <a:ext cx="832550" cy="1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6"/>
          </p:cNvCxnSpPr>
          <p:nvPr/>
        </p:nvCxnSpPr>
        <p:spPr>
          <a:xfrm flipV="1">
            <a:off x="8291543" y="3829557"/>
            <a:ext cx="648297" cy="34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746376" y="4320132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83" name="Straight Connector 82"/>
          <p:cNvCxnSpPr>
            <a:cxnSpLocks noChangeAspect="1"/>
          </p:cNvCxnSpPr>
          <p:nvPr/>
        </p:nvCxnSpPr>
        <p:spPr>
          <a:xfrm flipH="1">
            <a:off x="5787334" y="4460327"/>
            <a:ext cx="20300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6" idx="5"/>
            <a:endCxn id="84" idx="6"/>
          </p:cNvCxnSpPr>
          <p:nvPr/>
        </p:nvCxnSpPr>
        <p:spPr>
          <a:xfrm rot="5400000">
            <a:off x="5825655" y="4212937"/>
            <a:ext cx="444217" cy="47700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/>
          <p:cNvCxnSpPr>
            <a:stCxn id="84" idx="2"/>
            <a:endCxn id="66" idx="3"/>
          </p:cNvCxnSpPr>
          <p:nvPr/>
        </p:nvCxnSpPr>
        <p:spPr>
          <a:xfrm rot="10800000">
            <a:off x="5707299" y="4014685"/>
            <a:ext cx="39072" cy="44421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33" idx="1"/>
          </p:cNvCxnSpPr>
          <p:nvPr/>
        </p:nvCxnSpPr>
        <p:spPr>
          <a:xfrm>
            <a:off x="2706490" y="3486662"/>
            <a:ext cx="690017" cy="162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V="1">
            <a:off x="2706490" y="4013706"/>
            <a:ext cx="690017" cy="214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41" idx="7"/>
          </p:cNvCxnSpPr>
          <p:nvPr/>
        </p:nvCxnSpPr>
        <p:spPr>
          <a:xfrm flipH="1">
            <a:off x="4613350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8327258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101707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7806484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328199" y="2405827"/>
            <a:ext cx="846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MU Bright Roman"/>
                <a:cs typeface="CMU Bright Roman"/>
              </a:rPr>
              <a:t>Input Gate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844911" y="2406900"/>
            <a:ext cx="962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MU Bright Roman"/>
                <a:cs typeface="CMU Bright Roman"/>
              </a:rPr>
              <a:t>Output Gate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5677914" y="3296947"/>
            <a:ext cx="42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MU Bright Roman"/>
                <a:cs typeface="CMU Bright Roman"/>
              </a:rPr>
              <a:t>Cell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966266" y="3647126"/>
            <a:ext cx="334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48</a:t>
            </a:fld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007902" y="1362842"/>
            <a:ext cx="966547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MU Bright Roman"/>
                <a:cs typeface="CMU Bright Roman"/>
              </a:rPr>
              <a:t>x</a:t>
            </a:r>
            <a:r>
              <a:rPr lang="en-US" sz="1600" i="1" baseline="-25000" dirty="0">
                <a:latin typeface="CMU Bright Roman"/>
                <a:cs typeface="CMU Bright Roman"/>
              </a:rPr>
              <a:t>t  </a:t>
            </a:r>
            <a:r>
              <a:rPr lang="en-US" sz="1600" i="1" dirty="0">
                <a:latin typeface="CMU Bright Roman"/>
                <a:cs typeface="CMU Bright Roman"/>
              </a:rPr>
              <a:t>       h</a:t>
            </a:r>
            <a:r>
              <a:rPr lang="en-US" sz="1600" i="1" baseline="-25000" dirty="0"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32819" y="1362842"/>
            <a:ext cx="915251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MU Bright Roman"/>
                <a:cs typeface="CMU Bright Roman"/>
              </a:rPr>
              <a:t>x</a:t>
            </a:r>
            <a:r>
              <a:rPr lang="en-US" sz="1600" i="1" baseline="-25000" dirty="0">
                <a:latin typeface="CMU Bright Roman"/>
                <a:cs typeface="CMU Bright Roman"/>
              </a:rPr>
              <a:t>t           </a:t>
            </a:r>
            <a:r>
              <a:rPr lang="en-US" sz="1600" i="1" dirty="0">
                <a:latin typeface="CMU Bright Roman"/>
                <a:cs typeface="CMU Bright Roman"/>
              </a:rPr>
              <a:t>h</a:t>
            </a:r>
            <a:r>
              <a:rPr lang="en-US" sz="1600" i="1" baseline="-25000" dirty="0"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cxnSp>
        <p:nvCxnSpPr>
          <p:cNvPr id="69" name="Straight Connector 68"/>
          <p:cNvCxnSpPr>
            <a:cxnSpLocks noChangeAspect="1"/>
          </p:cNvCxnSpPr>
          <p:nvPr/>
        </p:nvCxnSpPr>
        <p:spPr>
          <a:xfrm rot="16200000" flipH="1">
            <a:off x="5784272" y="4459269"/>
            <a:ext cx="20300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457263"/>
              </p:ext>
            </p:extLst>
          </p:nvPr>
        </p:nvGraphicFramePr>
        <p:xfrm>
          <a:off x="7620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79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88557"/>
              </p:ext>
            </p:extLst>
          </p:nvPr>
        </p:nvGraphicFramePr>
        <p:xfrm>
          <a:off x="1646521" y="5740405"/>
          <a:ext cx="28479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80" name="Equation" r:id="rId5" imgW="2095500" imgH="558800" progId="Equation.DSMT4">
                  <p:embed/>
                </p:oleObj>
              </mc:Choice>
              <mc:Fallback>
                <p:oleObj name="Equation" r:id="rId5" imgW="20955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6521" y="5740405"/>
                        <a:ext cx="28479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5727914" y="3612405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287200"/>
              </p:ext>
            </p:extLst>
          </p:nvPr>
        </p:nvGraphicFramePr>
        <p:xfrm>
          <a:off x="4683121" y="5975355"/>
          <a:ext cx="16383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81" name="Equation" r:id="rId7" imgW="1206500" imgH="254000" progId="Equation.DSMT4">
                  <p:embed/>
                </p:oleObj>
              </mc:Choice>
              <mc:Fallback>
                <p:oleObj name="Equation" r:id="rId7" imgW="1206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3121" y="5975355"/>
                        <a:ext cx="1638300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882768"/>
              </p:ext>
            </p:extLst>
          </p:nvPr>
        </p:nvGraphicFramePr>
        <p:xfrm>
          <a:off x="6498431" y="5734050"/>
          <a:ext cx="22431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82" name="Equation" r:id="rId9" imgW="1651000" imgH="609600" progId="Equation.DSMT4">
                  <p:embed/>
                </p:oleObj>
              </mc:Choice>
              <mc:Fallback>
                <p:oleObj name="Equation" r:id="rId9" imgW="16510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98431" y="5734050"/>
                        <a:ext cx="2243138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92711" y="5952093"/>
            <a:ext cx="152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</a:rPr>
              <a:t>Similarly for </a:t>
            </a:r>
            <a:r>
              <a:rPr lang="en-US" dirty="0" err="1">
                <a:latin typeface="CMU Bright Oblique"/>
                <a:cs typeface="CMU Bright Oblique"/>
              </a:rPr>
              <a:t>o</a:t>
            </a:r>
            <a:r>
              <a:rPr lang="en-US" baseline="-25000" dirty="0" err="1">
                <a:latin typeface="CMU Bright Oblique"/>
                <a:cs typeface="CMU Bright Oblique"/>
              </a:rPr>
              <a:t>t</a:t>
            </a:r>
            <a:endParaRPr lang="en-US" baseline="-25000" dirty="0">
              <a:latin typeface="CMU Bright Oblique"/>
              <a:cs typeface="CMU Bright Oblique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17399" y="3256909"/>
            <a:ext cx="445571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>
                <a:latin typeface="CMU Bright Roman"/>
                <a:cs typeface="CMU Bright Roman"/>
              </a:rPr>
              <a:t> x</a:t>
            </a:r>
            <a:r>
              <a:rPr lang="en-US" sz="1600" i="1" baseline="-25000" dirty="0">
                <a:latin typeface="CMU Bright Roman"/>
                <a:cs typeface="CMU Bright Roman"/>
              </a:rPr>
              <a:t>t</a:t>
            </a:r>
          </a:p>
          <a:p>
            <a:pPr algn="just"/>
            <a:endParaRPr lang="en-US" sz="1600" i="1" dirty="0">
              <a:latin typeface="CMU Bright Roman"/>
              <a:cs typeface="CMU Bright Roman"/>
            </a:endParaRPr>
          </a:p>
          <a:p>
            <a:pPr algn="just"/>
            <a:endParaRPr lang="en-US" sz="1600" i="1" dirty="0">
              <a:latin typeface="CMU Bright Roman"/>
              <a:cs typeface="CMU Bright Roman"/>
            </a:endParaRPr>
          </a:p>
          <a:p>
            <a:pPr algn="just"/>
            <a:r>
              <a:rPr lang="en-US" sz="1600" i="1" dirty="0">
                <a:latin typeface="CMU Bright Roman"/>
                <a:cs typeface="CMU Bright Roman"/>
              </a:rPr>
              <a:t>h</a:t>
            </a:r>
            <a:r>
              <a:rPr lang="en-US" sz="1600" i="1" baseline="-25000" dirty="0">
                <a:latin typeface="CMU Bright Roman"/>
                <a:cs typeface="CMU Bright Roman"/>
              </a:rPr>
              <a:t>t-1</a:t>
            </a: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01520" y="3234225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30108" y="2183869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>
                <a:latin typeface="CMU Bright SemiBold Oblique"/>
                <a:cs typeface="CMU Bright SemiBold Oblique"/>
              </a:rPr>
              <a:t>i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516850" y="2161189"/>
            <a:ext cx="430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>
                <a:latin typeface="CMU Bright SemiBold Oblique"/>
                <a:cs typeface="CMU Bright SemiBold Oblique"/>
              </a:rPr>
              <a:t>o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</p:spTree>
    <p:extLst>
      <p:ext uri="{BB962C8B-B14F-4D97-AF65-F5344CB8AC3E}">
        <p14:creationId xmlns:p14="http://schemas.microsoft.com/office/powerpoint/2010/main" val="3026670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261150" y="2240574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The Popular LSTM Cell</a:t>
            </a:r>
          </a:p>
        </p:txBody>
      </p:sp>
      <p:sp>
        <p:nvSpPr>
          <p:cNvPr id="33" name="Oval 32"/>
          <p:cNvSpPr/>
          <p:nvPr/>
        </p:nvSpPr>
        <p:spPr>
          <a:xfrm>
            <a:off x="3321056" y="3573946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426994" y="3728003"/>
            <a:ext cx="311489" cy="251615"/>
          </a:xfrm>
          <a:custGeom>
            <a:avLst/>
            <a:gdLst>
              <a:gd name="connsiteX0" fmla="*/ 0 w 515155"/>
              <a:gd name="connsiteY0" fmla="*/ 347468 h 347468"/>
              <a:gd name="connsiteX1" fmla="*/ 227627 w 515155"/>
              <a:gd name="connsiteY1" fmla="*/ 287559 h 347468"/>
              <a:gd name="connsiteX2" fmla="*/ 275548 w 515155"/>
              <a:gd name="connsiteY2" fmla="*/ 47926 h 347468"/>
              <a:gd name="connsiteX3" fmla="*/ 515155 w 515155"/>
              <a:gd name="connsiteY3" fmla="*/ 0 h 347468"/>
              <a:gd name="connsiteX4" fmla="*/ 515155 w 515155"/>
              <a:gd name="connsiteY4" fmla="*/ 0 h 3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73595" y="2312466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-25000" dirty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7891141" y="2324448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631853" y="4864554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666245" y="3573946"/>
            <a:ext cx="515211" cy="515211"/>
            <a:chOff x="6406139" y="3573941"/>
            <a:chExt cx="515211" cy="515211"/>
          </a:xfrm>
        </p:grpSpPr>
        <p:sp>
          <p:nvSpPr>
            <p:cNvPr id="44" name="Oval 43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4296460" y="3693761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365255" y="3767585"/>
            <a:ext cx="131882" cy="133686"/>
            <a:chOff x="7787230" y="1641491"/>
            <a:chExt cx="131882" cy="133686"/>
          </a:xfrm>
        </p:grpSpPr>
        <p:cxnSp>
          <p:nvCxnSpPr>
            <p:cNvPr id="36" name="Straight Connector 35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8014006" y="3694271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3" name="Straight Arrow Connector 52"/>
          <p:cNvCxnSpPr>
            <a:stCxn id="42" idx="4"/>
            <a:endCxn id="51" idx="0"/>
          </p:cNvCxnSpPr>
          <p:nvPr/>
        </p:nvCxnSpPr>
        <p:spPr>
          <a:xfrm>
            <a:off x="8148742" y="2839654"/>
            <a:ext cx="4028" cy="854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8089273" y="3762310"/>
            <a:ext cx="131882" cy="133686"/>
            <a:chOff x="7787230" y="1641491"/>
            <a:chExt cx="131882" cy="133686"/>
          </a:xfrm>
        </p:grpSpPr>
        <p:cxnSp>
          <p:nvCxnSpPr>
            <p:cNvPr id="57" name="Straight Connector 56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41" idx="4"/>
            <a:endCxn id="46" idx="0"/>
          </p:cNvCxnSpPr>
          <p:nvPr/>
        </p:nvCxnSpPr>
        <p:spPr>
          <a:xfrm>
            <a:off x="4431196" y="2827672"/>
            <a:ext cx="4028" cy="8660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6"/>
            <a:endCxn id="46" idx="2"/>
          </p:cNvCxnSpPr>
          <p:nvPr/>
        </p:nvCxnSpPr>
        <p:spPr>
          <a:xfrm>
            <a:off x="3836267" y="3831547"/>
            <a:ext cx="460193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631853" y="3574924"/>
            <a:ext cx="515211" cy="515211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="1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67" name="Straight Arrow Connector 66"/>
          <p:cNvCxnSpPr>
            <a:stCxn id="46" idx="6"/>
            <a:endCxn id="66" idx="2"/>
          </p:cNvCxnSpPr>
          <p:nvPr/>
        </p:nvCxnSpPr>
        <p:spPr>
          <a:xfrm>
            <a:off x="4573992" y="3832525"/>
            <a:ext cx="10578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6"/>
            <a:endCxn id="44" idx="2"/>
          </p:cNvCxnSpPr>
          <p:nvPr/>
        </p:nvCxnSpPr>
        <p:spPr>
          <a:xfrm flipV="1">
            <a:off x="6147064" y="3831547"/>
            <a:ext cx="519181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6"/>
            <a:endCxn id="51" idx="2"/>
          </p:cNvCxnSpPr>
          <p:nvPr/>
        </p:nvCxnSpPr>
        <p:spPr>
          <a:xfrm>
            <a:off x="7181451" y="3831547"/>
            <a:ext cx="832550" cy="1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6"/>
          </p:cNvCxnSpPr>
          <p:nvPr/>
        </p:nvCxnSpPr>
        <p:spPr>
          <a:xfrm flipV="1">
            <a:off x="8291543" y="3829557"/>
            <a:ext cx="648297" cy="34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746376" y="4320132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5818251" y="4394052"/>
            <a:ext cx="131882" cy="133686"/>
            <a:chOff x="7787230" y="1641491"/>
            <a:chExt cx="131882" cy="133686"/>
          </a:xfrm>
        </p:grpSpPr>
        <p:cxnSp>
          <p:nvCxnSpPr>
            <p:cNvPr id="82" name="Straight Connector 81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>
            <a:stCxn id="43" idx="0"/>
            <a:endCxn id="84" idx="4"/>
          </p:cNvCxnSpPr>
          <p:nvPr/>
        </p:nvCxnSpPr>
        <p:spPr>
          <a:xfrm flipH="1" flipV="1">
            <a:off x="5885140" y="4597669"/>
            <a:ext cx="4314" cy="2668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6" idx="5"/>
            <a:endCxn id="84" idx="6"/>
          </p:cNvCxnSpPr>
          <p:nvPr/>
        </p:nvCxnSpPr>
        <p:spPr>
          <a:xfrm rot="5400000">
            <a:off x="5825655" y="4212937"/>
            <a:ext cx="444217" cy="47700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/>
          <p:cNvCxnSpPr>
            <a:stCxn id="84" idx="2"/>
            <a:endCxn id="66" idx="3"/>
          </p:cNvCxnSpPr>
          <p:nvPr/>
        </p:nvCxnSpPr>
        <p:spPr>
          <a:xfrm rot="10800000">
            <a:off x="5707299" y="4014685"/>
            <a:ext cx="39072" cy="44421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33" idx="1"/>
          </p:cNvCxnSpPr>
          <p:nvPr/>
        </p:nvCxnSpPr>
        <p:spPr>
          <a:xfrm>
            <a:off x="2706490" y="3486662"/>
            <a:ext cx="690017" cy="162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V="1">
            <a:off x="2706490" y="4013706"/>
            <a:ext cx="690017" cy="214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41" idx="7"/>
          </p:cNvCxnSpPr>
          <p:nvPr/>
        </p:nvCxnSpPr>
        <p:spPr>
          <a:xfrm flipH="1">
            <a:off x="4613350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8327258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101707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7806484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3" idx="5"/>
          </p:cNvCxnSpPr>
          <p:nvPr/>
        </p:nvCxnSpPr>
        <p:spPr>
          <a:xfrm flipH="1" flipV="1">
            <a:off x="6071613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43" idx="3"/>
          </p:cNvCxnSpPr>
          <p:nvPr/>
        </p:nvCxnSpPr>
        <p:spPr>
          <a:xfrm flipV="1">
            <a:off x="5631853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328199" y="2405827"/>
            <a:ext cx="846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MU Bright Roman"/>
                <a:cs typeface="CMU Bright Roman"/>
              </a:rPr>
              <a:t>Input Gate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844911" y="2406900"/>
            <a:ext cx="962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MU Bright Roman"/>
                <a:cs typeface="CMU Bright Roman"/>
              </a:rPr>
              <a:t>Output Gate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161197" y="4995642"/>
            <a:ext cx="915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MU Bright Roman"/>
                <a:cs typeface="CMU Bright Roman"/>
              </a:rPr>
              <a:t>Forget Gate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966266" y="3635786"/>
            <a:ext cx="334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49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540929" y="5922377"/>
            <a:ext cx="84311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MU Bright Roman"/>
                <a:cs typeface="CMU Bright Roman"/>
              </a:rPr>
              <a:t>x</a:t>
            </a:r>
            <a:r>
              <a:rPr lang="en-US" sz="1600" i="1" baseline="-25000" dirty="0">
                <a:latin typeface="CMU Bright Roman"/>
                <a:cs typeface="CMU Bright Roman"/>
              </a:rPr>
              <a:t>t </a:t>
            </a:r>
            <a:r>
              <a:rPr lang="en-US" sz="1600" i="1" dirty="0">
                <a:latin typeface="CMU Bright Roman"/>
                <a:cs typeface="CMU Bright Roman"/>
              </a:rPr>
              <a:t>     h</a:t>
            </a:r>
            <a:r>
              <a:rPr lang="en-US" sz="1600" i="1" baseline="-25000" dirty="0"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77914" y="3296947"/>
            <a:ext cx="42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MU Bright Roman"/>
                <a:cs typeface="CMU Bright Roman"/>
              </a:rPr>
              <a:t>Cell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27914" y="3612405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683476"/>
              </p:ext>
            </p:extLst>
          </p:nvPr>
        </p:nvGraphicFramePr>
        <p:xfrm>
          <a:off x="1664499" y="5743120"/>
          <a:ext cx="33131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5" name="Equation" r:id="rId3" imgW="2438400" imgH="558800" progId="Equation.DSMT4">
                  <p:embed/>
                </p:oleObj>
              </mc:Choice>
              <mc:Fallback>
                <p:oleObj name="Equation" r:id="rId3" imgW="24384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4499" y="5743120"/>
                        <a:ext cx="3313113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007902" y="1362842"/>
            <a:ext cx="966547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MU Bright Roman"/>
                <a:cs typeface="CMU Bright Roman"/>
              </a:rPr>
              <a:t>x</a:t>
            </a:r>
            <a:r>
              <a:rPr lang="en-US" sz="1600" i="1" baseline="-25000" dirty="0">
                <a:latin typeface="CMU Bright Roman"/>
                <a:cs typeface="CMU Bright Roman"/>
              </a:rPr>
              <a:t>t  </a:t>
            </a:r>
            <a:r>
              <a:rPr lang="en-US" sz="1600" i="1" dirty="0">
                <a:latin typeface="CMU Bright Roman"/>
                <a:cs typeface="CMU Bright Roman"/>
              </a:rPr>
              <a:t>       h</a:t>
            </a:r>
            <a:r>
              <a:rPr lang="en-US" sz="1600" i="1" baseline="-25000" dirty="0"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732819" y="1362842"/>
            <a:ext cx="915251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MU Bright Roman"/>
                <a:cs typeface="CMU Bright Roman"/>
              </a:rPr>
              <a:t>x</a:t>
            </a:r>
            <a:r>
              <a:rPr lang="en-US" sz="1600" i="1" baseline="-25000" dirty="0">
                <a:latin typeface="CMU Bright Roman"/>
                <a:cs typeface="CMU Bright Roman"/>
              </a:rPr>
              <a:t>t           </a:t>
            </a:r>
            <a:r>
              <a:rPr lang="en-US" sz="1600" i="1" dirty="0">
                <a:latin typeface="CMU Bright Roman"/>
                <a:cs typeface="CMU Bright Roman"/>
              </a:rPr>
              <a:t>h</a:t>
            </a:r>
            <a:r>
              <a:rPr lang="en-US" sz="1600" i="1" baseline="-25000" dirty="0"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17399" y="3256909"/>
            <a:ext cx="445571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>
                <a:latin typeface="CMU Bright Roman"/>
                <a:cs typeface="CMU Bright Roman"/>
              </a:rPr>
              <a:t> x</a:t>
            </a:r>
            <a:r>
              <a:rPr lang="en-US" sz="1600" i="1" baseline="-25000" dirty="0">
                <a:latin typeface="CMU Bright Roman"/>
                <a:cs typeface="CMU Bright Roman"/>
              </a:rPr>
              <a:t>t</a:t>
            </a:r>
          </a:p>
          <a:p>
            <a:pPr algn="just"/>
            <a:endParaRPr lang="en-US" sz="1600" i="1" dirty="0">
              <a:latin typeface="CMU Bright Roman"/>
              <a:cs typeface="CMU Bright Roman"/>
            </a:endParaRPr>
          </a:p>
          <a:p>
            <a:pPr algn="just"/>
            <a:endParaRPr lang="en-US" sz="1600" i="1" dirty="0">
              <a:latin typeface="CMU Bright Roman"/>
              <a:cs typeface="CMU Bright Roman"/>
            </a:endParaRPr>
          </a:p>
          <a:p>
            <a:pPr algn="just"/>
            <a:r>
              <a:rPr lang="en-US" sz="1600" i="1" dirty="0">
                <a:latin typeface="CMU Bright Roman"/>
                <a:cs typeface="CMU Bright Roman"/>
              </a:rPr>
              <a:t>h</a:t>
            </a:r>
            <a:r>
              <a:rPr lang="en-US" sz="1600" i="1" baseline="-25000" dirty="0">
                <a:latin typeface="CMU Bright Roman"/>
                <a:cs typeface="CMU Bright Roman"/>
              </a:rPr>
              <a:t>t-1</a:t>
            </a: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01520" y="3234225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630108" y="2183869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>
                <a:latin typeface="CMU Bright SemiBold Oblique"/>
                <a:cs typeface="CMU Bright SemiBold Oblique"/>
              </a:rPr>
              <a:t>i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16850" y="2161189"/>
            <a:ext cx="430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>
                <a:latin typeface="CMU Bright SemiBold Oblique"/>
                <a:cs typeface="CMU Bright SemiBold Oblique"/>
              </a:rPr>
              <a:t>o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55506" y="509964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>
                <a:latin typeface="CMU Bright SemiBold Oblique"/>
                <a:cs typeface="CMU Bright SemiBold Oblique"/>
              </a:rPr>
              <a:t>f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782474"/>
              </p:ext>
            </p:extLst>
          </p:nvPr>
        </p:nvGraphicFramePr>
        <p:xfrm>
          <a:off x="6592888" y="5734050"/>
          <a:ext cx="239871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6" name="Equation" r:id="rId5" imgW="1765300" imgH="609600" progId="Equation.DSMT4">
                  <p:embed/>
                </p:oleObj>
              </mc:Choice>
              <mc:Fallback>
                <p:oleObj name="Equation" r:id="rId5" imgW="17653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2888" y="5734050"/>
                        <a:ext cx="2398712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423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Sample Feed-forward Network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5</a:t>
            </a:fld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95304" y="3817386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59944" y="3075445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368749" y="4517279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37" name="Straight Arrow Connector 36"/>
          <p:cNvCxnSpPr>
            <a:stCxn id="81" idx="0"/>
            <a:endCxn id="79" idx="2"/>
          </p:cNvCxnSpPr>
          <p:nvPr/>
        </p:nvCxnSpPr>
        <p:spPr>
          <a:xfrm flipH="1" flipV="1">
            <a:off x="3482071" y="4210578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9" idx="0"/>
            <a:endCxn id="80" idx="2"/>
          </p:cNvCxnSpPr>
          <p:nvPr/>
        </p:nvCxnSpPr>
        <p:spPr>
          <a:xfrm flipV="1">
            <a:off x="3482066" y="346864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182144" y="490643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>
                <a:latin typeface="CMU Bright Roman"/>
                <a:cs typeface="CMU Bright Roman"/>
              </a:rPr>
              <a:t> </a:t>
            </a:r>
            <a:r>
              <a:rPr lang="en-US" dirty="0">
                <a:latin typeface="CMU Bright Roman"/>
                <a:cs typeface="CMU Bright Roman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16167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13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33B771-AEDC-4366-8924-EBF67AB1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607"/>
            <a:ext cx="12192000" cy="686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070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6430E-7418-4C3F-81E9-E2042127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1187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049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0539BA-07AB-4AF4-AD61-B1E75FF99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78952" cy="686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691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8128E8-4278-4CBC-9B62-FF7380D0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772" y="0"/>
            <a:ext cx="12229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520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6D3FD1-9DEE-4788-B540-FCE16D0B7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028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894804-A64A-483F-A8D5-D4AD1130D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87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D203E8-D087-48F2-B31A-695F82B4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414"/>
            <a:ext cx="12192000" cy="68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008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4949EB-329D-4AE7-A18E-83050969B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32"/>
            <a:ext cx="12189110" cy="68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763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B25CC5-8335-402D-AB02-9BD2BB223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300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59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MU Bright Roman"/>
                <a:cs typeface="CMU Bright Roman"/>
              </a:rPr>
              <a:t>RNNs allow for processing of variable length inputs and outputs by maintaining state information across time steps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Various Input-Output scenarios are possible </a:t>
            </a:r>
            <a:br>
              <a:rPr lang="en-US" sz="2400" dirty="0">
                <a:latin typeface="CMU Bright Roman"/>
                <a:cs typeface="CMU Bright Roman"/>
              </a:rPr>
            </a:br>
            <a:r>
              <a:rPr lang="en-US" sz="2400" dirty="0">
                <a:latin typeface="CMU Bright Roman"/>
                <a:cs typeface="CMU Bright Roman"/>
              </a:rPr>
              <a:t>(Single/Multiple)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>
                <a:latin typeface="CMU Bright Roman"/>
                <a:cs typeface="CMU Bright Roman"/>
              </a:rPr>
              <a:t>Vanilla RNNs are improved upon by LSTMs which address the vanishing gradient problem through the CEC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Exploding gradients are handled by gradient clipping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>
                <a:latin typeface="CMU Bright Roman"/>
                <a:cs typeface="CMU Bright Roman"/>
              </a:rPr>
              <a:t>More complex architectures are listed in the course materials for you to read, understand, and present</a:t>
            </a:r>
          </a:p>
          <a:p>
            <a:pPr marL="0" indent="0">
              <a:buNone/>
            </a:pPr>
            <a:endParaRPr lang="en-US" sz="1800" dirty="0">
              <a:latin typeface="CMU Bright Roman"/>
              <a:cs typeface="CMU Bright Roman"/>
            </a:endParaRPr>
          </a:p>
          <a:p>
            <a:endParaRPr lang="en-US" sz="2400" dirty="0">
              <a:latin typeface="CMU Bright Roman"/>
              <a:cs typeface="CMU Bright Roman"/>
            </a:endParaRPr>
          </a:p>
          <a:p>
            <a:endParaRPr lang="en-US" sz="24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926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Sample RNN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6</a:t>
            </a:fld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95304" y="3817386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59944" y="3075445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368749" y="4517279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37" name="Straight Arrow Connector 36"/>
          <p:cNvCxnSpPr>
            <a:stCxn id="81" idx="0"/>
            <a:endCxn id="79" idx="2"/>
          </p:cNvCxnSpPr>
          <p:nvPr/>
        </p:nvCxnSpPr>
        <p:spPr>
          <a:xfrm flipH="1" flipV="1">
            <a:off x="3482071" y="4210578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9" idx="0"/>
            <a:endCxn id="80" idx="2"/>
          </p:cNvCxnSpPr>
          <p:nvPr/>
        </p:nvCxnSpPr>
        <p:spPr>
          <a:xfrm flipV="1">
            <a:off x="3482066" y="346864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182144" y="490643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>
                <a:latin typeface="CMU Bright Roman"/>
                <a:cs typeface="CMU Bright Roman"/>
              </a:rPr>
              <a:t> </a:t>
            </a:r>
            <a:r>
              <a:rPr lang="en-US" dirty="0">
                <a:latin typeface="CMU Bright Roman"/>
                <a:cs typeface="CMU Bright Roman"/>
              </a:rPr>
              <a:t>= 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26263" y="333728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90903" y="2595340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99708" y="4037174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55" name="Straight Arrow Connector 54"/>
          <p:cNvCxnSpPr>
            <a:stCxn id="54" idx="0"/>
            <a:endCxn id="52" idx="2"/>
          </p:cNvCxnSpPr>
          <p:nvPr/>
        </p:nvCxnSpPr>
        <p:spPr>
          <a:xfrm flipH="1" flipV="1">
            <a:off x="5813030" y="373047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0"/>
            <a:endCxn id="53" idx="2"/>
          </p:cNvCxnSpPr>
          <p:nvPr/>
        </p:nvCxnSpPr>
        <p:spPr>
          <a:xfrm flipV="1">
            <a:off x="5813025" y="2988537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52321" y="2828078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516961" y="2086137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25766" y="3527971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60" name="Straight Arrow Connector 59"/>
          <p:cNvCxnSpPr>
            <a:stCxn id="59" idx="0"/>
            <a:endCxn id="57" idx="2"/>
          </p:cNvCxnSpPr>
          <p:nvPr/>
        </p:nvCxnSpPr>
        <p:spPr>
          <a:xfrm flipH="1" flipV="1">
            <a:off x="8139088" y="3221270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0"/>
            <a:endCxn id="58" idx="2"/>
          </p:cNvCxnSpPr>
          <p:nvPr/>
        </p:nvCxnSpPr>
        <p:spPr>
          <a:xfrm flipV="1">
            <a:off x="8139083" y="2479334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9" idx="3"/>
            <a:endCxn id="52" idx="1"/>
          </p:cNvCxnSpPr>
          <p:nvPr/>
        </p:nvCxnSpPr>
        <p:spPr>
          <a:xfrm flipV="1">
            <a:off x="4368833" y="3533882"/>
            <a:ext cx="557435" cy="4801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3"/>
            <a:endCxn id="57" idx="1"/>
          </p:cNvCxnSpPr>
          <p:nvPr/>
        </p:nvCxnSpPr>
        <p:spPr>
          <a:xfrm flipV="1">
            <a:off x="6699787" y="3024679"/>
            <a:ext cx="552534" cy="5092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9025845" y="2515476"/>
            <a:ext cx="552534" cy="5092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13102" y="442632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>
                <a:latin typeface="CMU Bright Roman"/>
                <a:cs typeface="CMU Bright Roman"/>
              </a:rPr>
              <a:t> </a:t>
            </a:r>
            <a:r>
              <a:rPr lang="en-US" dirty="0">
                <a:latin typeface="CMU Bright Roman"/>
                <a:cs typeface="CMU Bright Roman"/>
              </a:rPr>
              <a:t>=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40016" y="392707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>
                <a:latin typeface="CMU Bright Roman"/>
                <a:cs typeface="CMU Bright Roman"/>
              </a:rPr>
              <a:t> </a:t>
            </a:r>
            <a:r>
              <a:rPr lang="en-US" dirty="0">
                <a:latin typeface="CMU Bright Roman"/>
                <a:cs typeface="CMU Bright Roman"/>
              </a:rPr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111646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7" grpId="0" animBg="1"/>
      <p:bldP spid="5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Other Useful Resources / 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60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160020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MU Bright Roman"/>
                <a:cs typeface="CMU Bright Roman"/>
                <a:hlinkClick r:id="rId2"/>
              </a:rPr>
              <a:t>https://slazebni.cs.illinois.edu/spring17/</a:t>
            </a:r>
            <a:r>
              <a:rPr lang="en-US" sz="1800" dirty="0">
                <a:solidFill>
                  <a:schemeClr val="accent6"/>
                </a:solidFill>
                <a:latin typeface="CMU Bright Roman"/>
                <a:cs typeface="CMU Bright Roman"/>
              </a:rPr>
              <a:t> Slides Credit</a:t>
            </a:r>
            <a:endParaRPr lang="en-US" sz="1800" dirty="0">
              <a:solidFill>
                <a:schemeClr val="accent6"/>
              </a:solidFill>
              <a:latin typeface="CMU Bright Roman"/>
              <a:cs typeface="CMU Bright Roman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800" dirty="0">
                <a:solidFill>
                  <a:srgbClr val="0000FF"/>
                </a:solidFill>
                <a:latin typeface="CMU Bright Roman"/>
                <a:cs typeface="CMU Bright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http://cs231n.stanford.edu/slides/winter1516_lecture10.pdf</a:t>
            </a:r>
            <a:r>
              <a:rPr lang="en-US" sz="1800" dirty="0">
                <a:latin typeface="CMU Bright Roman"/>
                <a:cs typeface="CMU Bright Roman"/>
              </a:rPr>
              <a:t> </a:t>
            </a:r>
          </a:p>
          <a:p>
            <a:r>
              <a:rPr lang="en-US" sz="1800" dirty="0">
                <a:latin typeface="CMU Bright Roman"/>
                <a:cs typeface="CMU Bright Roman"/>
                <a:hlinkClick r:id="rId4"/>
              </a:rPr>
              <a:t>http://www.cs.toronto.edu/~rgrosse/csc321/lec10.pdf</a:t>
            </a:r>
            <a:r>
              <a:rPr lang="en-US" sz="1800" dirty="0">
                <a:latin typeface="CMU Bright Roman"/>
                <a:cs typeface="CMU Bright Roman"/>
              </a:rPr>
              <a:t> </a:t>
            </a:r>
          </a:p>
          <a:p>
            <a:endParaRPr lang="en-US" sz="1800" dirty="0">
              <a:latin typeface="CMU Bright Roman"/>
              <a:cs typeface="CMU Bright Roman"/>
            </a:endParaRPr>
          </a:p>
          <a:p>
            <a:r>
              <a:rPr lang="en-US" sz="1800" dirty="0">
                <a:latin typeface="CMU Bright Roman"/>
                <a:cs typeface="CMU Bright Roman"/>
              </a:rPr>
              <a:t>R. </a:t>
            </a:r>
            <a:r>
              <a:rPr lang="en-US" sz="1800" dirty="0" err="1">
                <a:latin typeface="CMU Bright Roman"/>
                <a:cs typeface="CMU Bright Roman"/>
              </a:rPr>
              <a:t>Pascanu</a:t>
            </a:r>
            <a:r>
              <a:rPr lang="en-US" sz="1800" dirty="0">
                <a:latin typeface="CMU Bright Roman"/>
                <a:cs typeface="CMU Bright Roman"/>
              </a:rPr>
              <a:t>, T. </a:t>
            </a:r>
            <a:r>
              <a:rPr lang="en-US" sz="1800" dirty="0" err="1">
                <a:latin typeface="CMU Bright Roman"/>
                <a:cs typeface="CMU Bright Roman"/>
              </a:rPr>
              <a:t>Mikolov</a:t>
            </a:r>
            <a:r>
              <a:rPr lang="en-US" sz="1800" dirty="0">
                <a:latin typeface="CMU Bright Roman"/>
                <a:cs typeface="CMU Bright Roman"/>
              </a:rPr>
              <a:t>, and Y. </a:t>
            </a:r>
            <a:r>
              <a:rPr lang="en-US" sz="1800" dirty="0" err="1">
                <a:latin typeface="CMU Bright Roman"/>
                <a:cs typeface="CMU Bright Roman"/>
              </a:rPr>
              <a:t>Bengio</a:t>
            </a:r>
            <a:r>
              <a:rPr lang="en-US" sz="1800" dirty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5"/>
              </a:rPr>
              <a:t>On the difficulty of training recurrent neural networks</a:t>
            </a:r>
            <a:r>
              <a:rPr lang="en-US" sz="1800" dirty="0">
                <a:latin typeface="CMU Bright Roman"/>
                <a:cs typeface="CMU Bright Roman"/>
              </a:rPr>
              <a:t>, ICML 2013</a:t>
            </a:r>
          </a:p>
          <a:p>
            <a:r>
              <a:rPr lang="en-US" sz="1800" dirty="0">
                <a:latin typeface="CMU Bright Roman"/>
                <a:cs typeface="CMU Bright Roman"/>
              </a:rPr>
              <a:t>S. </a:t>
            </a:r>
            <a:r>
              <a:rPr lang="en-US" sz="1800" dirty="0" err="1">
                <a:latin typeface="CMU Bright Roman"/>
                <a:cs typeface="CMU Bright Roman"/>
              </a:rPr>
              <a:t>Hochreiter</a:t>
            </a:r>
            <a:r>
              <a:rPr lang="en-US" sz="1800" dirty="0">
                <a:latin typeface="CMU Bright Roman"/>
                <a:cs typeface="CMU Bright Roman"/>
              </a:rPr>
              <a:t>, and J. </a:t>
            </a:r>
            <a:r>
              <a:rPr lang="en-US" sz="1800" dirty="0" err="1">
                <a:latin typeface="CMU Bright Roman"/>
                <a:cs typeface="CMU Bright Roman"/>
              </a:rPr>
              <a:t>Schmidhuber</a:t>
            </a:r>
            <a:r>
              <a:rPr lang="en-US" sz="1800" dirty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6"/>
              </a:rPr>
              <a:t>Long short-term memory</a:t>
            </a:r>
            <a:r>
              <a:rPr lang="en-US" sz="1800" dirty="0">
                <a:latin typeface="CMU Bright Roman"/>
                <a:cs typeface="CMU Bright Roman"/>
              </a:rPr>
              <a:t>, Neural computation, 1997 9(8), pp.1735-1780</a:t>
            </a:r>
          </a:p>
          <a:p>
            <a:r>
              <a:rPr lang="en-US" sz="1800" dirty="0">
                <a:latin typeface="CMU Bright Roman"/>
                <a:cs typeface="CMU Bright Roman"/>
              </a:rPr>
              <a:t>F.A. </a:t>
            </a:r>
            <a:r>
              <a:rPr lang="en-US" sz="1800" dirty="0" err="1">
                <a:latin typeface="CMU Bright Roman"/>
                <a:cs typeface="CMU Bright Roman"/>
              </a:rPr>
              <a:t>Gers</a:t>
            </a:r>
            <a:r>
              <a:rPr lang="en-US" sz="1800" dirty="0">
                <a:latin typeface="CMU Bright Roman"/>
                <a:cs typeface="CMU Bright Roman"/>
              </a:rPr>
              <a:t>, and J. </a:t>
            </a:r>
            <a:r>
              <a:rPr lang="en-US" sz="1800" dirty="0" err="1">
                <a:latin typeface="CMU Bright Roman"/>
                <a:cs typeface="CMU Bright Roman"/>
              </a:rPr>
              <a:t>Schmidhuber</a:t>
            </a:r>
            <a:r>
              <a:rPr lang="en-US" sz="1800" dirty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7" action="ppaction://hlinkfile"/>
              </a:rPr>
              <a:t>Recurrent nets that time and count</a:t>
            </a:r>
            <a:r>
              <a:rPr lang="en-US" sz="1800" dirty="0">
                <a:latin typeface="CMU Bright Roman"/>
                <a:cs typeface="CMU Bright Roman"/>
              </a:rPr>
              <a:t>, IJCNN 2000</a:t>
            </a:r>
          </a:p>
          <a:p>
            <a:r>
              <a:rPr lang="en-US" sz="1800" dirty="0">
                <a:latin typeface="CMU Bright Roman"/>
                <a:cs typeface="CMU Bright Roman"/>
              </a:rPr>
              <a:t>K. </a:t>
            </a:r>
            <a:r>
              <a:rPr lang="en-US" sz="1800" dirty="0" err="1">
                <a:latin typeface="CMU Bright Roman"/>
                <a:cs typeface="CMU Bright Roman"/>
              </a:rPr>
              <a:t>Greff</a:t>
            </a:r>
            <a:r>
              <a:rPr lang="en-US" sz="1800" dirty="0">
                <a:latin typeface="CMU Bright Roman"/>
                <a:cs typeface="CMU Bright Roman"/>
              </a:rPr>
              <a:t> , R.K. </a:t>
            </a:r>
            <a:r>
              <a:rPr lang="en-US" sz="1800" dirty="0" err="1">
                <a:latin typeface="CMU Bright Roman"/>
                <a:cs typeface="CMU Bright Roman"/>
              </a:rPr>
              <a:t>Srivastava</a:t>
            </a:r>
            <a:r>
              <a:rPr lang="en-US" sz="1800" dirty="0">
                <a:latin typeface="CMU Bright Roman"/>
                <a:cs typeface="CMU Bright Roman"/>
              </a:rPr>
              <a:t>, J. </a:t>
            </a:r>
            <a:r>
              <a:rPr lang="en-US" sz="1800" dirty="0" err="1">
                <a:latin typeface="CMU Bright Roman"/>
                <a:cs typeface="CMU Bright Roman"/>
              </a:rPr>
              <a:t>Koutník</a:t>
            </a:r>
            <a:r>
              <a:rPr lang="en-US" sz="1800" dirty="0">
                <a:latin typeface="CMU Bright Roman"/>
                <a:cs typeface="CMU Bright Roman"/>
              </a:rPr>
              <a:t>, B.R. </a:t>
            </a:r>
            <a:r>
              <a:rPr lang="en-US" sz="1800" dirty="0" err="1">
                <a:latin typeface="CMU Bright Roman"/>
                <a:cs typeface="CMU Bright Roman"/>
              </a:rPr>
              <a:t>Steunebrink</a:t>
            </a:r>
            <a:r>
              <a:rPr lang="en-US" sz="1800" dirty="0">
                <a:latin typeface="CMU Bright Roman"/>
                <a:cs typeface="CMU Bright Roman"/>
              </a:rPr>
              <a:t>, and J. </a:t>
            </a:r>
            <a:r>
              <a:rPr lang="en-US" sz="1800" dirty="0" err="1">
                <a:latin typeface="CMU Bright Roman"/>
                <a:cs typeface="CMU Bright Roman"/>
              </a:rPr>
              <a:t>Schmidhuber</a:t>
            </a:r>
            <a:r>
              <a:rPr lang="en-US" sz="1800" dirty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8"/>
              </a:rPr>
              <a:t>LSTM: A search space odyssey</a:t>
            </a:r>
            <a:r>
              <a:rPr lang="en-US" sz="1800" dirty="0">
                <a:latin typeface="CMU Bright Roman"/>
                <a:cs typeface="CMU Bright Roman"/>
              </a:rPr>
              <a:t>, IEEE transactions on neural networks and learning systems, 2016 </a:t>
            </a:r>
          </a:p>
          <a:p>
            <a:r>
              <a:rPr lang="en-US" sz="1800" dirty="0">
                <a:latin typeface="CMU Bright Roman"/>
                <a:cs typeface="CMU Bright Roman"/>
              </a:rPr>
              <a:t>K. Cho, B. Van </a:t>
            </a:r>
            <a:r>
              <a:rPr lang="en-US" sz="1800" dirty="0" err="1">
                <a:latin typeface="CMU Bright Roman"/>
                <a:cs typeface="CMU Bright Roman"/>
              </a:rPr>
              <a:t>Merrienboer</a:t>
            </a:r>
            <a:r>
              <a:rPr lang="en-US" sz="1800" dirty="0">
                <a:latin typeface="CMU Bright Roman"/>
                <a:cs typeface="CMU Bright Roman"/>
              </a:rPr>
              <a:t>, C. </a:t>
            </a:r>
            <a:r>
              <a:rPr lang="en-US" sz="1800" dirty="0" err="1">
                <a:latin typeface="CMU Bright Roman"/>
                <a:cs typeface="CMU Bright Roman"/>
              </a:rPr>
              <a:t>Gulcehre</a:t>
            </a:r>
            <a:r>
              <a:rPr lang="en-US" sz="1800" dirty="0">
                <a:latin typeface="CMU Bright Roman"/>
                <a:cs typeface="CMU Bright Roman"/>
              </a:rPr>
              <a:t>, D. </a:t>
            </a:r>
            <a:r>
              <a:rPr lang="en-US" sz="1800" dirty="0" err="1">
                <a:latin typeface="CMU Bright Roman"/>
                <a:cs typeface="CMU Bright Roman"/>
              </a:rPr>
              <a:t>Bahdanau</a:t>
            </a:r>
            <a:r>
              <a:rPr lang="en-US" sz="1800" dirty="0">
                <a:latin typeface="CMU Bright Roman"/>
                <a:cs typeface="CMU Bright Roman"/>
              </a:rPr>
              <a:t>, F. </a:t>
            </a:r>
            <a:r>
              <a:rPr lang="en-US" sz="1800" dirty="0" err="1">
                <a:latin typeface="CMU Bright Roman"/>
                <a:cs typeface="CMU Bright Roman"/>
              </a:rPr>
              <a:t>Bougares</a:t>
            </a:r>
            <a:r>
              <a:rPr lang="en-US" sz="1800" dirty="0">
                <a:latin typeface="CMU Bright Roman"/>
                <a:cs typeface="CMU Bright Roman"/>
              </a:rPr>
              <a:t>, H. </a:t>
            </a:r>
            <a:r>
              <a:rPr lang="en-US" sz="1800" dirty="0" err="1">
                <a:latin typeface="CMU Bright Roman"/>
                <a:cs typeface="CMU Bright Roman"/>
              </a:rPr>
              <a:t>Schwenk</a:t>
            </a:r>
            <a:r>
              <a:rPr lang="en-US" sz="1800" dirty="0">
                <a:latin typeface="CMU Bright Roman"/>
                <a:cs typeface="CMU Bright Roman"/>
              </a:rPr>
              <a:t>, and Y. </a:t>
            </a:r>
            <a:r>
              <a:rPr lang="en-US" sz="1800" dirty="0" err="1">
                <a:latin typeface="CMU Bright Roman"/>
                <a:cs typeface="CMU Bright Roman"/>
              </a:rPr>
              <a:t>Bengio</a:t>
            </a:r>
            <a:r>
              <a:rPr lang="en-US" sz="1800" dirty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9"/>
              </a:rPr>
              <a:t>Learning phrase representations using RNN encoder-decoder for statistical machine translation</a:t>
            </a:r>
            <a:r>
              <a:rPr lang="en-US" sz="1800" dirty="0">
                <a:latin typeface="CMU Bright Roman"/>
                <a:cs typeface="CMU Bright Roman"/>
              </a:rPr>
              <a:t>, ACL 2014</a:t>
            </a:r>
          </a:p>
          <a:p>
            <a:r>
              <a:rPr lang="en-US" sz="1800" dirty="0">
                <a:latin typeface="CMU Bright Roman"/>
                <a:cs typeface="CMU Bright Roman"/>
              </a:rPr>
              <a:t>R. </a:t>
            </a:r>
            <a:r>
              <a:rPr lang="en-US" sz="1800" dirty="0" err="1">
                <a:latin typeface="CMU Bright Roman"/>
                <a:cs typeface="CMU Bright Roman"/>
              </a:rPr>
              <a:t>Jozefowicz</a:t>
            </a:r>
            <a:r>
              <a:rPr lang="en-US" sz="1800" dirty="0">
                <a:latin typeface="CMU Bright Roman"/>
                <a:cs typeface="CMU Bright Roman"/>
              </a:rPr>
              <a:t>, W. </a:t>
            </a:r>
            <a:r>
              <a:rPr lang="en-US" sz="1800" dirty="0" err="1">
                <a:latin typeface="CMU Bright Roman"/>
                <a:cs typeface="CMU Bright Roman"/>
              </a:rPr>
              <a:t>Zaremba</a:t>
            </a:r>
            <a:r>
              <a:rPr lang="en-US" sz="1800" dirty="0">
                <a:latin typeface="CMU Bright Roman"/>
                <a:cs typeface="CMU Bright Roman"/>
              </a:rPr>
              <a:t>, and I. </a:t>
            </a:r>
            <a:r>
              <a:rPr lang="en-US" sz="1800" dirty="0" err="1">
                <a:latin typeface="CMU Bright Roman"/>
                <a:cs typeface="CMU Bright Roman"/>
              </a:rPr>
              <a:t>Sutskever</a:t>
            </a:r>
            <a:r>
              <a:rPr lang="en-US" sz="1800" dirty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10"/>
              </a:rPr>
              <a:t>An empirical exploration of recurrent network architectures</a:t>
            </a:r>
            <a:r>
              <a:rPr lang="en-US" sz="1800" dirty="0">
                <a:latin typeface="CMU Bright Roman"/>
                <a:cs typeface="CMU Bright Roman"/>
              </a:rPr>
              <a:t>, JMLR 2015</a:t>
            </a:r>
          </a:p>
          <a:p>
            <a:endParaRPr lang="en-US" sz="1800" dirty="0">
              <a:latin typeface="CMU Bright Roman"/>
              <a:cs typeface="CMU Bright Roman"/>
            </a:endParaRPr>
          </a:p>
          <a:p>
            <a:endParaRPr lang="en-US" sz="18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721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Sample RNN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7</a:t>
            </a:fld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95304" y="3817386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59944" y="3075445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368749" y="4517279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37" name="Straight Arrow Connector 36"/>
          <p:cNvCxnSpPr>
            <a:stCxn id="81" idx="0"/>
            <a:endCxn id="79" idx="2"/>
          </p:cNvCxnSpPr>
          <p:nvPr/>
        </p:nvCxnSpPr>
        <p:spPr>
          <a:xfrm flipH="1" flipV="1">
            <a:off x="3482071" y="4210578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9" idx="0"/>
            <a:endCxn id="80" idx="2"/>
          </p:cNvCxnSpPr>
          <p:nvPr/>
        </p:nvCxnSpPr>
        <p:spPr>
          <a:xfrm flipV="1">
            <a:off x="3482066" y="346864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182144" y="490643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>
                <a:latin typeface="CMU Bright Roman"/>
                <a:cs typeface="CMU Bright Roman"/>
              </a:rPr>
              <a:t> </a:t>
            </a:r>
            <a:r>
              <a:rPr lang="en-US" dirty="0">
                <a:latin typeface="CMU Bright Roman"/>
                <a:cs typeface="CMU Bright Roman"/>
              </a:rPr>
              <a:t>= 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26263" y="333728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90903" y="2595340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99708" y="4037174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55" name="Straight Arrow Connector 54"/>
          <p:cNvCxnSpPr>
            <a:stCxn id="54" idx="0"/>
            <a:endCxn id="52" idx="2"/>
          </p:cNvCxnSpPr>
          <p:nvPr/>
        </p:nvCxnSpPr>
        <p:spPr>
          <a:xfrm flipH="1" flipV="1">
            <a:off x="5813030" y="373047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0"/>
            <a:endCxn id="53" idx="2"/>
          </p:cNvCxnSpPr>
          <p:nvPr/>
        </p:nvCxnSpPr>
        <p:spPr>
          <a:xfrm flipV="1">
            <a:off x="5813025" y="2988537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52321" y="2828078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516961" y="2086137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25766" y="3527971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60" name="Straight Arrow Connector 59"/>
          <p:cNvCxnSpPr>
            <a:stCxn id="59" idx="0"/>
            <a:endCxn id="57" idx="2"/>
          </p:cNvCxnSpPr>
          <p:nvPr/>
        </p:nvCxnSpPr>
        <p:spPr>
          <a:xfrm flipH="1" flipV="1">
            <a:off x="8139088" y="3221270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0"/>
            <a:endCxn id="58" idx="2"/>
          </p:cNvCxnSpPr>
          <p:nvPr/>
        </p:nvCxnSpPr>
        <p:spPr>
          <a:xfrm flipV="1">
            <a:off x="8139083" y="2479334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9" idx="3"/>
            <a:endCxn id="52" idx="1"/>
          </p:cNvCxnSpPr>
          <p:nvPr/>
        </p:nvCxnSpPr>
        <p:spPr>
          <a:xfrm flipV="1">
            <a:off x="4368833" y="3533882"/>
            <a:ext cx="557435" cy="4801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3"/>
            <a:endCxn id="57" idx="1"/>
          </p:cNvCxnSpPr>
          <p:nvPr/>
        </p:nvCxnSpPr>
        <p:spPr>
          <a:xfrm flipV="1">
            <a:off x="6699787" y="3024679"/>
            <a:ext cx="552534" cy="5092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9025845" y="2515476"/>
            <a:ext cx="552534" cy="5092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13102" y="442632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>
                <a:latin typeface="CMU Bright Roman"/>
                <a:cs typeface="CMU Bright Roman"/>
              </a:rPr>
              <a:t> </a:t>
            </a:r>
            <a:r>
              <a:rPr lang="en-US" dirty="0">
                <a:latin typeface="CMU Bright Roman"/>
                <a:cs typeface="CMU Bright Roman"/>
              </a:rPr>
              <a:t>=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40016" y="392707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>
                <a:latin typeface="CMU Bright Roman"/>
                <a:cs typeface="CMU Bright Roman"/>
              </a:rPr>
              <a:t> </a:t>
            </a:r>
            <a:r>
              <a:rPr lang="en-US" dirty="0">
                <a:latin typeface="CMU Bright Roman"/>
                <a:cs typeface="CMU Bright Roman"/>
              </a:rPr>
              <a:t>= 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037874" y="4013987"/>
            <a:ext cx="557435" cy="4801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754047" y="4362902"/>
            <a:ext cx="385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0</a:t>
            </a:r>
            <a:endParaRPr lang="en-US" dirty="0">
              <a:latin typeface="CMU Bright Oblique"/>
              <a:cs typeface="CMU Bright Oblique"/>
            </a:endParaRPr>
          </a:p>
        </p:txBody>
      </p:sp>
    </p:spTree>
    <p:extLst>
      <p:ext uri="{BB962C8B-B14F-4D97-AF65-F5344CB8AC3E}">
        <p14:creationId xmlns:p14="http://schemas.microsoft.com/office/powerpoint/2010/main" val="355193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The Vanilla RNN Cell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31493" y="2534449"/>
            <a:ext cx="2514789" cy="1241365"/>
            <a:chOff x="3307488" y="2435812"/>
            <a:chExt cx="2514789" cy="1241365"/>
          </a:xfrm>
        </p:grpSpPr>
        <p:sp>
          <p:nvSpPr>
            <p:cNvPr id="32" name="Rectangle 31"/>
            <p:cNvSpPr/>
            <p:nvPr/>
          </p:nvSpPr>
          <p:spPr>
            <a:xfrm>
              <a:off x="4041634" y="2449058"/>
              <a:ext cx="1049363" cy="102330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311145" y="2718829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4417083" y="2872886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>
              <a:stCxn id="33" idx="6"/>
            </p:cNvCxnSpPr>
            <p:nvPr/>
          </p:nvCxnSpPr>
          <p:spPr>
            <a:xfrm>
              <a:off x="4826356" y="2976435"/>
              <a:ext cx="634532" cy="1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endCxn id="33" idx="1"/>
            </p:cNvCxnSpPr>
            <p:nvPr/>
          </p:nvCxnSpPr>
          <p:spPr>
            <a:xfrm>
              <a:off x="3696579" y="2631550"/>
              <a:ext cx="690017" cy="162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33" idx="3"/>
            </p:cNvCxnSpPr>
            <p:nvPr/>
          </p:nvCxnSpPr>
          <p:spPr>
            <a:xfrm flipV="1">
              <a:off x="3696579" y="3158589"/>
              <a:ext cx="690017" cy="2142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5487314" y="2805168"/>
              <a:ext cx="334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err="1">
                  <a:latin typeface="CMU Bright Roman"/>
                  <a:cs typeface="CMU Bright Roman"/>
                </a:rPr>
                <a:t>h</a:t>
              </a:r>
              <a:r>
                <a:rPr lang="en-US" sz="1600" i="1" baseline="-25000" dirty="0" err="1">
                  <a:latin typeface="CMU Bright Roman"/>
                  <a:cs typeface="CMU Bright Roman"/>
                </a:rPr>
                <a:t>t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07488" y="2435812"/>
              <a:ext cx="445571" cy="1241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600" b="1" dirty="0">
                  <a:latin typeface="CMU Bright Roman"/>
                  <a:cs typeface="CMU Bright Roman"/>
                </a:rPr>
                <a:t> </a:t>
              </a:r>
              <a:r>
                <a:rPr lang="en-US" sz="1600" dirty="0">
                  <a:latin typeface="CMU Bright Roman"/>
                  <a:cs typeface="CMU Bright Roman"/>
                </a:rPr>
                <a:t>x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t</a:t>
              </a:r>
            </a:p>
            <a:p>
              <a:pPr algn="just"/>
              <a:endParaRPr lang="en-US" sz="1600" i="1" dirty="0">
                <a:latin typeface="CMU Bright Roman"/>
                <a:cs typeface="CMU Bright Roman"/>
              </a:endParaRPr>
            </a:p>
            <a:p>
              <a:pPr algn="just"/>
              <a:endParaRPr lang="en-US" sz="1600" i="1" dirty="0">
                <a:latin typeface="CMU Bright Roman"/>
                <a:cs typeface="CMU Bright Roman"/>
              </a:endParaRPr>
            </a:p>
            <a:p>
              <a:pPr algn="just"/>
              <a:r>
                <a:rPr lang="en-US" sz="1600" i="1" dirty="0">
                  <a:latin typeface="CMU Bright Roman"/>
                  <a:cs typeface="CMU Bright Roman"/>
                </a:rPr>
                <a:t>h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t-1</a:t>
              </a:r>
            </a:p>
            <a:p>
              <a:pPr algn="just"/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227426"/>
              </p:ext>
            </p:extLst>
          </p:nvPr>
        </p:nvGraphicFramePr>
        <p:xfrm>
          <a:off x="7620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366968"/>
              </p:ext>
            </p:extLst>
          </p:nvPr>
        </p:nvGraphicFramePr>
        <p:xfrm>
          <a:off x="7620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032438"/>
              </p:ext>
            </p:extLst>
          </p:nvPr>
        </p:nvGraphicFramePr>
        <p:xfrm>
          <a:off x="4687893" y="4117975"/>
          <a:ext cx="2801937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" name="Equation" r:id="rId6" imgW="1816100" imgH="749300" progId="Equation.DSMT4">
                  <p:embed/>
                </p:oleObj>
              </mc:Choice>
              <mc:Fallback>
                <p:oleObj name="Equation" r:id="rId6" imgW="1816100" imgH="749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7893" y="4117975"/>
                        <a:ext cx="2801937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83990" y="252770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</p:spTree>
    <p:extLst>
      <p:ext uri="{BB962C8B-B14F-4D97-AF65-F5344CB8AC3E}">
        <p14:creationId xmlns:p14="http://schemas.microsoft.com/office/powerpoint/2010/main" val="51640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The Vanilla RNN Forward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505814"/>
              </p:ext>
            </p:extLst>
          </p:nvPr>
        </p:nvGraphicFramePr>
        <p:xfrm>
          <a:off x="7620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5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47440"/>
              </p:ext>
            </p:extLst>
          </p:nvPr>
        </p:nvGraphicFramePr>
        <p:xfrm>
          <a:off x="7620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6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2284469" y="1541124"/>
            <a:ext cx="1023307" cy="4484056"/>
            <a:chOff x="760464" y="1306873"/>
            <a:chExt cx="1023307" cy="4484056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442" y="4007599"/>
              <a:ext cx="2543352" cy="1023307"/>
              <a:chOff x="3280722" y="2449058"/>
              <a:chExt cx="2543352" cy="102330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3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endCxn id="3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endCxn id="3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 rot="5400000">
                <a:off x="5475100" y="2805169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MU Bright Roman"/>
                    <a:cs typeface="CMU Bright Roman"/>
                  </a:rPr>
                  <a:t> </a:t>
                </a:r>
                <a:r>
                  <a:rPr lang="en-US" sz="1600" dirty="0">
                    <a:latin typeface="CMU Bright Roman"/>
                    <a:cs typeface="CMU Bright Roman"/>
                  </a:rPr>
                  <a:t>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  </a:t>
                </a:r>
                <a:r>
                  <a:rPr lang="en-US" sz="1600" i="1" dirty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1" name="Straight Arrow Connector 30"/>
            <p:cNvCxnSpPr>
              <a:stCxn id="164" idx="0"/>
              <a:endCxn id="30" idx="2"/>
            </p:cNvCxnSpPr>
            <p:nvPr/>
          </p:nvCxnSpPr>
          <p:spPr>
            <a:xfrm flipV="1">
              <a:off x="1285853" y="2943060"/>
              <a:ext cx="3390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17605" y="197881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9" idx="2"/>
            </p:cNvCxnSpPr>
            <p:nvPr/>
          </p:nvCxnSpPr>
          <p:spPr>
            <a:xfrm flipH="1" flipV="1">
              <a:off x="1285853" y="1764470"/>
              <a:ext cx="4235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0"/>
              <a:endCxn id="50" idx="2"/>
            </p:cNvCxnSpPr>
            <p:nvPr/>
          </p:nvCxnSpPr>
          <p:spPr>
            <a:xfrm flipV="1">
              <a:off x="1289243" y="2317369"/>
              <a:ext cx="845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3657507" y="1541125"/>
            <a:ext cx="1023307" cy="4484056"/>
            <a:chOff x="760464" y="1306873"/>
            <a:chExt cx="1023307" cy="4484056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442" y="4007599"/>
              <a:ext cx="2543352" cy="1023307"/>
              <a:chOff x="3280722" y="2449058"/>
              <a:chExt cx="2543352" cy="102330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endCxn id="91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75100" y="2805169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MU Bright Roman"/>
                    <a:cs typeface="CMU Bright Roman"/>
                  </a:rPr>
                  <a:t> </a:t>
                </a:r>
                <a:r>
                  <a:rPr lang="en-US" sz="1600" dirty="0">
                    <a:latin typeface="CMU Bright Roman"/>
                    <a:cs typeface="CMU Bright Roman"/>
                  </a:rPr>
                  <a:t>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3" y="2943060"/>
              <a:ext cx="3390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17605" y="197881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764470"/>
              <a:ext cx="4235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317369"/>
              <a:ext cx="845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992042" y="1546726"/>
            <a:ext cx="1023307" cy="4484055"/>
            <a:chOff x="760464" y="1306873"/>
            <a:chExt cx="1023307" cy="4484055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75099" y="2805169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MU Bright Roman"/>
                    <a:cs typeface="CMU Bright Roman"/>
                  </a:rPr>
                  <a:t> </a:t>
                </a:r>
                <a:r>
                  <a:rPr lang="en-US" sz="1600" dirty="0">
                    <a:latin typeface="CMU Bright Roman"/>
                    <a:cs typeface="CMU Bright Roman"/>
                  </a:rPr>
                  <a:t>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3" y="2943060"/>
              <a:ext cx="3390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17605" y="197881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3</a:t>
              </a: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5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5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2954248" y="3476757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4324149" y="3469811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3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025899"/>
              </p:ext>
            </p:extLst>
          </p:nvPr>
        </p:nvGraphicFramePr>
        <p:xfrm>
          <a:off x="6786568" y="2462213"/>
          <a:ext cx="2822575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7" name="Equation" r:id="rId6" imgW="1828800" imgH="1498600" progId="Equation.DSMT4">
                  <p:embed/>
                </p:oleObj>
              </mc:Choice>
              <mc:Fallback>
                <p:oleObj name="Equation" r:id="rId6" imgW="1828800" imgH="149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86568" y="2462213"/>
                        <a:ext cx="2822575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38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1996</Words>
  <Application>Microsoft Office PowerPoint</Application>
  <PresentationFormat>Widescreen</PresentationFormat>
  <Paragraphs>518</Paragraphs>
  <Slides>60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CMU Bright Oblique</vt:lpstr>
      <vt:lpstr>CMU Bright Roman</vt:lpstr>
      <vt:lpstr>CMU Bright SemiBold</vt:lpstr>
      <vt:lpstr>CMU Bright SemiBold Oblique</vt:lpstr>
      <vt:lpstr>Office Theme</vt:lpstr>
      <vt:lpstr>Equation</vt:lpstr>
      <vt:lpstr>PowerPoint Presentation</vt:lpstr>
      <vt:lpstr>Outline</vt:lpstr>
      <vt:lpstr>Motivation</vt:lpstr>
      <vt:lpstr>Recurrent Neural Networks (RNNs)</vt:lpstr>
      <vt:lpstr>Sample Feed-forward Network</vt:lpstr>
      <vt:lpstr>Sample RNN</vt:lpstr>
      <vt:lpstr>Sample RNN</vt:lpstr>
      <vt:lpstr>The Vanilla RNN Cell</vt:lpstr>
      <vt:lpstr>The Vanilla RNN Forward</vt:lpstr>
      <vt:lpstr>The Vanilla RNN Forward</vt:lpstr>
      <vt:lpstr>Recurrent Neural Networks (RNNs)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Image Captioning</vt:lpstr>
      <vt:lpstr>Image Captioning</vt:lpstr>
      <vt:lpstr>Image Captioning</vt:lpstr>
      <vt:lpstr>Image Captioning</vt:lpstr>
      <vt:lpstr>RNN Outputs: Image Captions</vt:lpstr>
      <vt:lpstr>RNN Outputs: Language Modeling</vt:lpstr>
      <vt:lpstr>Input – Output Scenarios</vt:lpstr>
      <vt:lpstr>Input – Output Scenarios</vt:lpstr>
      <vt:lpstr>The Vanilla RNN Forward</vt:lpstr>
      <vt:lpstr>BackPropagation Refresher</vt:lpstr>
      <vt:lpstr>Multiple Layers</vt:lpstr>
      <vt:lpstr>Chain Rule for Gradient Computation</vt:lpstr>
      <vt:lpstr>Chain Rule for Gradient Computation</vt:lpstr>
      <vt:lpstr>Chain Rule for Gradient Computation</vt:lpstr>
      <vt:lpstr>Extension to Computational Graphs</vt:lpstr>
      <vt:lpstr>Extension to Computational Graphs</vt:lpstr>
      <vt:lpstr>Extension to Computational Graphs</vt:lpstr>
      <vt:lpstr>BackPropagation Through Time (BPTT)</vt:lpstr>
      <vt:lpstr>The Unfolded Vanilla RNN</vt:lpstr>
      <vt:lpstr>The Unfolded Vanilla RNN Forward</vt:lpstr>
      <vt:lpstr>The Unfolded Vanilla RNN Backward</vt:lpstr>
      <vt:lpstr>The Vanilla RNN Backward</vt:lpstr>
      <vt:lpstr>Issues with the Vanilla RNNs</vt:lpstr>
      <vt:lpstr>The Identity Relationship</vt:lpstr>
      <vt:lpstr>The Identity Relationship</vt:lpstr>
      <vt:lpstr>PowerPoint Presentation</vt:lpstr>
      <vt:lpstr>Long Short-Term Memory (LSTM)1</vt:lpstr>
      <vt:lpstr>The LSTM Idea</vt:lpstr>
      <vt:lpstr>The Original LSTM Cell</vt:lpstr>
      <vt:lpstr>The Popular LSTM Cell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Other Useful Resources / References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Mallya</dc:creator>
  <cp:lastModifiedBy>Windows User</cp:lastModifiedBy>
  <cp:revision>441</cp:revision>
  <dcterms:created xsi:type="dcterms:W3CDTF">2016-12-28T23:58:56Z</dcterms:created>
  <dcterms:modified xsi:type="dcterms:W3CDTF">2021-09-13T02:57:34Z</dcterms:modified>
</cp:coreProperties>
</file>