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305" r:id="rId2"/>
    <p:sldId id="279" r:id="rId3"/>
    <p:sldId id="25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7" r:id="rId21"/>
    <p:sldId id="298" r:id="rId22"/>
    <p:sldId id="299" r:id="rId23"/>
    <p:sldId id="301" r:id="rId24"/>
    <p:sldId id="302" r:id="rId25"/>
    <p:sldId id="303" r:id="rId26"/>
    <p:sldId id="304" r:id="rId27"/>
    <p:sldId id="267" r:id="rId28"/>
    <p:sldId id="268" r:id="rId2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85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7B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07251" y="1066713"/>
            <a:ext cx="4441190" cy="4052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14-Sep-21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966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5038" y="165861"/>
            <a:ext cx="11221923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339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9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2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6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3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3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9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2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arxiv.org/abs/1512.0338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712.09913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rxiv.org/abs/1607.0645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arxiv.org/abs/1607.0645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hyperlink" Target="https://arxiv.org/pdf/1706.0376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17" Type="http://schemas.openxmlformats.org/officeDocument/2006/relationships/image" Target="../media/image23.png"/><Relationship Id="rId2" Type="http://schemas.openxmlformats.org/officeDocument/2006/relationships/hyperlink" Target="https://arxiv.org/pdf/1706.03762.pdf" TargetMode="Externa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21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25.png"/><Relationship Id="rId2" Type="http://schemas.openxmlformats.org/officeDocument/2006/relationships/hyperlink" Target="https://arxiv.org/pdf/1706.03762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26.png"/><Relationship Id="rId2" Type="http://schemas.openxmlformats.org/officeDocument/2006/relationships/hyperlink" Target="https://arxiv.org/pdf/1706.0376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1.10198.pdf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arxiv.org/pdf/1801.1019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9.00383.pdf" TargetMode="External"/><Relationship Id="rId2" Type="http://schemas.openxmlformats.org/officeDocument/2006/relationships/hyperlink" Target="https://arxiv.org/abs/1803.02155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hyperlink" Target="https://arxiv.org/pdf/2006.0476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arxiv.org/pdf/2006.04768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hyperlink" Target="https://arxiv.org/pdf/1706.0376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6.03762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B95491-4B83-4D57-85F8-49573F623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30885"/>
            <a:ext cx="4038600" cy="57962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396505-616C-4D98-B6F7-A3A4042C0FFB}"/>
              </a:ext>
            </a:extLst>
          </p:cNvPr>
          <p:cNvSpPr/>
          <p:nvPr/>
        </p:nvSpPr>
        <p:spPr>
          <a:xfrm>
            <a:off x="583809" y="1219200"/>
            <a:ext cx="6159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Google </a:t>
            </a: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Transformer</a:t>
            </a: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655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165861"/>
            <a:ext cx="1108202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0" spc="5" dirty="0">
                <a:latin typeface="Calibri"/>
                <a:cs typeface="Calibri"/>
              </a:rPr>
              <a:t>The</a:t>
            </a:r>
            <a:r>
              <a:rPr sz="3350" b="0" spc="1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Transformer</a:t>
            </a:r>
            <a:r>
              <a:rPr sz="3350" b="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Encoder:</a:t>
            </a:r>
            <a:r>
              <a:rPr sz="3350" b="0" spc="25" dirty="0">
                <a:latin typeface="Calibri"/>
                <a:cs typeface="Calibri"/>
              </a:rPr>
              <a:t> </a:t>
            </a:r>
            <a:r>
              <a:rPr sz="3350" spc="5" dirty="0"/>
              <a:t>Residual</a:t>
            </a:r>
            <a:r>
              <a:rPr sz="3350" dirty="0"/>
              <a:t> </a:t>
            </a:r>
            <a:r>
              <a:rPr sz="3350" spc="5" dirty="0"/>
              <a:t>connections</a:t>
            </a:r>
            <a:r>
              <a:rPr sz="3350" spc="60" dirty="0"/>
              <a:t> </a:t>
            </a:r>
            <a:r>
              <a:rPr sz="3100" b="0" spc="-10" dirty="0">
                <a:latin typeface="Calibri"/>
                <a:cs typeface="Calibri"/>
              </a:rPr>
              <a:t>[</a:t>
            </a:r>
            <a:r>
              <a:rPr sz="3100" b="0" u="sng" spc="-10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He</a:t>
            </a:r>
            <a:r>
              <a:rPr sz="3100" b="0" u="sng" spc="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3100" b="0" u="sng" spc="-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et</a:t>
            </a:r>
            <a:r>
              <a:rPr sz="3100" b="0" u="sng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 al.,</a:t>
            </a:r>
            <a:r>
              <a:rPr sz="3100" b="0" u="sng" spc="1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3100" b="0" u="sng" spc="-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2016</a:t>
            </a:r>
            <a:r>
              <a:rPr sz="3100" b="0" spc="-5" dirty="0">
                <a:latin typeface="Calibri"/>
                <a:cs typeface="Calibri"/>
              </a:rPr>
              <a:t>]</a:t>
            </a:r>
            <a:endParaRPr sz="31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761" y="1651254"/>
            <a:ext cx="499109" cy="198120"/>
          </a:xfrm>
          <a:custGeom>
            <a:avLst/>
            <a:gdLst/>
            <a:ahLst/>
            <a:cxnLst/>
            <a:rect l="l" t="t" r="r" b="b"/>
            <a:pathLst>
              <a:path w="499110" h="198119">
                <a:moveTo>
                  <a:pt x="436117" y="0"/>
                </a:moveTo>
                <a:lnTo>
                  <a:pt x="433324" y="8000"/>
                </a:lnTo>
                <a:lnTo>
                  <a:pt x="444783" y="12953"/>
                </a:lnTo>
                <a:lnTo>
                  <a:pt x="454612" y="19812"/>
                </a:lnTo>
                <a:lnTo>
                  <a:pt x="478266" y="65563"/>
                </a:lnTo>
                <a:lnTo>
                  <a:pt x="481202" y="97790"/>
                </a:lnTo>
                <a:lnTo>
                  <a:pt x="480464" y="115194"/>
                </a:lnTo>
                <a:lnTo>
                  <a:pt x="469391" y="157861"/>
                </a:lnTo>
                <a:lnTo>
                  <a:pt x="433577" y="189611"/>
                </a:lnTo>
                <a:lnTo>
                  <a:pt x="436117" y="197612"/>
                </a:lnTo>
                <a:lnTo>
                  <a:pt x="473854" y="175162"/>
                </a:lnTo>
                <a:lnTo>
                  <a:pt x="495077" y="133746"/>
                </a:lnTo>
                <a:lnTo>
                  <a:pt x="499110" y="98806"/>
                </a:lnTo>
                <a:lnTo>
                  <a:pt x="498105" y="80710"/>
                </a:lnTo>
                <a:lnTo>
                  <a:pt x="482853" y="34544"/>
                </a:lnTo>
                <a:lnTo>
                  <a:pt x="450457" y="5165"/>
                </a:lnTo>
                <a:lnTo>
                  <a:pt x="436117" y="0"/>
                </a:lnTo>
                <a:close/>
              </a:path>
              <a:path w="499110" h="198119">
                <a:moveTo>
                  <a:pt x="63118" y="0"/>
                </a:moveTo>
                <a:lnTo>
                  <a:pt x="25382" y="22449"/>
                </a:lnTo>
                <a:lnTo>
                  <a:pt x="4095" y="63960"/>
                </a:lnTo>
                <a:lnTo>
                  <a:pt x="0" y="98806"/>
                </a:lnTo>
                <a:lnTo>
                  <a:pt x="1021" y="116972"/>
                </a:lnTo>
                <a:lnTo>
                  <a:pt x="16255" y="163068"/>
                </a:lnTo>
                <a:lnTo>
                  <a:pt x="48760" y="192446"/>
                </a:lnTo>
                <a:lnTo>
                  <a:pt x="63118" y="197612"/>
                </a:lnTo>
                <a:lnTo>
                  <a:pt x="65532" y="189611"/>
                </a:lnTo>
                <a:lnTo>
                  <a:pt x="54294" y="184614"/>
                </a:lnTo>
                <a:lnTo>
                  <a:pt x="44592" y="177641"/>
                </a:lnTo>
                <a:lnTo>
                  <a:pt x="20986" y="131016"/>
                </a:lnTo>
                <a:lnTo>
                  <a:pt x="18034" y="97790"/>
                </a:lnTo>
                <a:lnTo>
                  <a:pt x="18772" y="80926"/>
                </a:lnTo>
                <a:lnTo>
                  <a:pt x="29845" y="39243"/>
                </a:lnTo>
                <a:lnTo>
                  <a:pt x="65912" y="8000"/>
                </a:lnTo>
                <a:lnTo>
                  <a:pt x="631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7061" y="1058138"/>
            <a:ext cx="8185784" cy="931544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5"/>
              </a:spcBef>
              <a:tabLst>
                <a:tab pos="3676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b="1" dirty="0">
                <a:latin typeface="Calibri"/>
                <a:cs typeface="Calibri"/>
              </a:rPr>
              <a:t>Residual</a:t>
            </a:r>
            <a:r>
              <a:rPr sz="2300" b="1" spc="-1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connections</a:t>
            </a:r>
            <a:r>
              <a:rPr sz="2300" b="1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 a </a:t>
            </a:r>
            <a:r>
              <a:rPr sz="2300" spc="-5" dirty="0">
                <a:latin typeface="Calibri"/>
                <a:cs typeface="Calibri"/>
              </a:rPr>
              <a:t>trick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 help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models </a:t>
            </a:r>
            <a:r>
              <a:rPr sz="2300" dirty="0">
                <a:latin typeface="Calibri"/>
                <a:cs typeface="Calibri"/>
              </a:rPr>
              <a:t>train better.</a:t>
            </a:r>
            <a:endParaRPr sz="2300">
              <a:latin typeface="Calibri"/>
              <a:cs typeface="Calibri"/>
            </a:endParaRPr>
          </a:p>
          <a:p>
            <a:pPr marL="482600">
              <a:lnSpc>
                <a:spcPct val="100000"/>
              </a:lnSpc>
              <a:spcBef>
                <a:spcPts val="805"/>
              </a:spcBef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</a:t>
            </a:r>
            <a:r>
              <a:rPr sz="2300" spc="415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Instead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60" dirty="0">
                <a:latin typeface="Cambria Math"/>
                <a:cs typeface="Cambria Math"/>
              </a:rPr>
              <a:t>𝑋</a:t>
            </a:r>
            <a:r>
              <a:rPr sz="2475" spc="89" baseline="28619" dirty="0">
                <a:latin typeface="Cambria Math"/>
                <a:cs typeface="Cambria Math"/>
              </a:rPr>
              <a:t>(𝑖)</a:t>
            </a:r>
            <a:r>
              <a:rPr sz="2475" spc="569" baseline="28619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=</a:t>
            </a:r>
            <a:r>
              <a:rPr sz="2300" spc="12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Layer(𝑋</a:t>
            </a:r>
            <a:r>
              <a:rPr sz="2300" spc="300" dirty="0">
                <a:latin typeface="Cambria Math"/>
                <a:cs typeface="Cambria Math"/>
              </a:rPr>
              <a:t> </a:t>
            </a:r>
            <a:r>
              <a:rPr sz="2475" spc="75" baseline="28619" dirty="0">
                <a:latin typeface="Cambria Math"/>
                <a:cs typeface="Cambria Math"/>
              </a:rPr>
              <a:t>𝑖−1</a:t>
            </a:r>
            <a:r>
              <a:rPr sz="2475" spc="630" baseline="28619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)</a:t>
            </a:r>
            <a:r>
              <a:rPr sz="2300" spc="15" dirty="0">
                <a:latin typeface="Cambria Math"/>
                <a:cs typeface="Cambria Math"/>
              </a:rPr>
              <a:t> </a:t>
            </a:r>
            <a:r>
              <a:rPr sz="2300" spc="-5" dirty="0">
                <a:latin typeface="Calibri"/>
                <a:cs typeface="Calibri"/>
              </a:rPr>
              <a:t>(where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𝑖</a:t>
            </a:r>
            <a:r>
              <a:rPr sz="2300" spc="80" dirty="0">
                <a:latin typeface="Cambria Math"/>
                <a:cs typeface="Cambria Math"/>
              </a:rPr>
              <a:t> </a:t>
            </a:r>
            <a:r>
              <a:rPr sz="2300" dirty="0">
                <a:latin typeface="Calibri"/>
                <a:cs typeface="Calibri"/>
              </a:rPr>
              <a:t>represents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layer)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4238" y="2940557"/>
            <a:ext cx="499109" cy="198120"/>
          </a:xfrm>
          <a:custGeom>
            <a:avLst/>
            <a:gdLst/>
            <a:ahLst/>
            <a:cxnLst/>
            <a:rect l="l" t="t" r="r" b="b"/>
            <a:pathLst>
              <a:path w="499110" h="198119">
                <a:moveTo>
                  <a:pt x="436117" y="0"/>
                </a:moveTo>
                <a:lnTo>
                  <a:pt x="433324" y="8000"/>
                </a:lnTo>
                <a:lnTo>
                  <a:pt x="444783" y="12953"/>
                </a:lnTo>
                <a:lnTo>
                  <a:pt x="454612" y="19812"/>
                </a:lnTo>
                <a:lnTo>
                  <a:pt x="478266" y="65563"/>
                </a:lnTo>
                <a:lnTo>
                  <a:pt x="481202" y="97789"/>
                </a:lnTo>
                <a:lnTo>
                  <a:pt x="480464" y="115194"/>
                </a:lnTo>
                <a:lnTo>
                  <a:pt x="469391" y="157861"/>
                </a:lnTo>
                <a:lnTo>
                  <a:pt x="433577" y="189611"/>
                </a:lnTo>
                <a:lnTo>
                  <a:pt x="436117" y="197612"/>
                </a:lnTo>
                <a:lnTo>
                  <a:pt x="473854" y="175162"/>
                </a:lnTo>
                <a:lnTo>
                  <a:pt x="495077" y="133746"/>
                </a:lnTo>
                <a:lnTo>
                  <a:pt x="499110" y="98805"/>
                </a:lnTo>
                <a:lnTo>
                  <a:pt x="498105" y="80710"/>
                </a:lnTo>
                <a:lnTo>
                  <a:pt x="482853" y="34543"/>
                </a:lnTo>
                <a:lnTo>
                  <a:pt x="450457" y="5165"/>
                </a:lnTo>
                <a:lnTo>
                  <a:pt x="436117" y="0"/>
                </a:lnTo>
                <a:close/>
              </a:path>
              <a:path w="499110" h="198119">
                <a:moveTo>
                  <a:pt x="63119" y="0"/>
                </a:moveTo>
                <a:lnTo>
                  <a:pt x="25382" y="22449"/>
                </a:lnTo>
                <a:lnTo>
                  <a:pt x="4095" y="63960"/>
                </a:lnTo>
                <a:lnTo>
                  <a:pt x="0" y="98805"/>
                </a:lnTo>
                <a:lnTo>
                  <a:pt x="1021" y="116972"/>
                </a:lnTo>
                <a:lnTo>
                  <a:pt x="16256" y="163067"/>
                </a:lnTo>
                <a:lnTo>
                  <a:pt x="48760" y="192446"/>
                </a:lnTo>
                <a:lnTo>
                  <a:pt x="63119" y="197612"/>
                </a:lnTo>
                <a:lnTo>
                  <a:pt x="65532" y="189611"/>
                </a:lnTo>
                <a:lnTo>
                  <a:pt x="54294" y="184614"/>
                </a:lnTo>
                <a:lnTo>
                  <a:pt x="44592" y="177641"/>
                </a:lnTo>
                <a:lnTo>
                  <a:pt x="20986" y="131016"/>
                </a:lnTo>
                <a:lnTo>
                  <a:pt x="18034" y="97789"/>
                </a:lnTo>
                <a:lnTo>
                  <a:pt x="18772" y="80926"/>
                </a:lnTo>
                <a:lnTo>
                  <a:pt x="29845" y="39242"/>
                </a:lnTo>
                <a:lnTo>
                  <a:pt x="65912" y="8000"/>
                </a:lnTo>
                <a:lnTo>
                  <a:pt x="63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1586" y="2901772"/>
            <a:ext cx="9659620" cy="726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2755"/>
              </a:lnSpc>
              <a:spcBef>
                <a:spcPts val="105"/>
              </a:spcBef>
              <a:tabLst>
                <a:tab pos="3137535" algn="l"/>
              </a:tabLst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</a:t>
            </a:r>
            <a:r>
              <a:rPr sz="2300" spc="420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We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let </a:t>
            </a:r>
            <a:r>
              <a:rPr sz="2300" spc="65" dirty="0">
                <a:latin typeface="Cambria Math"/>
                <a:cs typeface="Cambria Math"/>
              </a:rPr>
              <a:t>𝑋</a:t>
            </a:r>
            <a:r>
              <a:rPr sz="2475" spc="97" baseline="28619" dirty="0">
                <a:latin typeface="Cambria Math"/>
                <a:cs typeface="Cambria Math"/>
              </a:rPr>
              <a:t>(𝑖)</a:t>
            </a:r>
            <a:r>
              <a:rPr sz="2475" spc="555" baseline="28619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=</a:t>
            </a:r>
            <a:r>
              <a:rPr sz="2300" spc="125" dirty="0">
                <a:latin typeface="Cambria Math"/>
                <a:cs typeface="Cambria Math"/>
              </a:rPr>
              <a:t> </a:t>
            </a:r>
            <a:r>
              <a:rPr sz="2300" spc="50" dirty="0">
                <a:latin typeface="Cambria Math"/>
                <a:cs typeface="Cambria Math"/>
              </a:rPr>
              <a:t>𝑋</a:t>
            </a:r>
            <a:r>
              <a:rPr sz="2475" spc="75" baseline="28619" dirty="0">
                <a:latin typeface="Cambria Math"/>
                <a:cs typeface="Cambria Math"/>
              </a:rPr>
              <a:t>(𝑖−1)</a:t>
            </a:r>
            <a:r>
              <a:rPr sz="2475" spc="359" baseline="28619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+	Layer(𝑋</a:t>
            </a:r>
            <a:r>
              <a:rPr sz="2300" spc="300" dirty="0">
                <a:latin typeface="Cambria Math"/>
                <a:cs typeface="Cambria Math"/>
              </a:rPr>
              <a:t> </a:t>
            </a:r>
            <a:r>
              <a:rPr sz="2475" spc="75" baseline="28619" dirty="0">
                <a:latin typeface="Cambria Math"/>
                <a:cs typeface="Cambria Math"/>
              </a:rPr>
              <a:t>𝑖−1</a:t>
            </a:r>
            <a:r>
              <a:rPr sz="2475" spc="675" baseline="28619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)</a:t>
            </a:r>
            <a:r>
              <a:rPr sz="2300" spc="5" dirty="0">
                <a:latin typeface="Cambria Math"/>
                <a:cs typeface="Cambria Math"/>
              </a:rPr>
              <a:t> </a:t>
            </a:r>
            <a:r>
              <a:rPr sz="2300" spc="-5" dirty="0">
                <a:latin typeface="Calibri"/>
                <a:cs typeface="Calibri"/>
              </a:rPr>
              <a:t>(so </a:t>
            </a:r>
            <a:r>
              <a:rPr sz="2300" dirty="0">
                <a:latin typeface="Calibri"/>
                <a:cs typeface="Calibri"/>
              </a:rPr>
              <a:t>we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only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have</a:t>
            </a:r>
            <a:r>
              <a:rPr sz="2300" dirty="0">
                <a:latin typeface="Calibri"/>
                <a:cs typeface="Calibri"/>
              </a:rPr>
              <a:t> to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learn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“the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residual”</a:t>
            </a:r>
            <a:endParaRPr sz="2300">
              <a:latin typeface="Calibri"/>
              <a:cs typeface="Calibri"/>
            </a:endParaRPr>
          </a:p>
          <a:p>
            <a:pPr marL="266700">
              <a:lnSpc>
                <a:spcPts val="2755"/>
              </a:lnSpc>
            </a:pPr>
            <a:r>
              <a:rPr sz="2300" spc="-5" dirty="0">
                <a:latin typeface="Calibri"/>
                <a:cs typeface="Calibri"/>
              </a:rPr>
              <a:t>from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the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previous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layer)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6986" y="4934203"/>
            <a:ext cx="5272405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 </a:t>
            </a:r>
            <a:r>
              <a:rPr sz="2300" dirty="0">
                <a:latin typeface="Calibri"/>
                <a:cs typeface="Calibri"/>
              </a:rPr>
              <a:t>Residual </a:t>
            </a:r>
            <a:r>
              <a:rPr sz="2300" spc="-5" dirty="0">
                <a:latin typeface="Calibri"/>
                <a:cs typeface="Calibri"/>
              </a:rPr>
              <a:t>connections </a:t>
            </a:r>
            <a:r>
              <a:rPr sz="2300" dirty="0">
                <a:latin typeface="Calibri"/>
                <a:cs typeface="Calibri"/>
              </a:rPr>
              <a:t>are thought to </a:t>
            </a:r>
            <a:r>
              <a:rPr sz="2300" spc="-5" dirty="0">
                <a:latin typeface="Calibri"/>
                <a:cs typeface="Calibri"/>
              </a:rPr>
              <a:t>make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 loss landscape </a:t>
            </a:r>
            <a:r>
              <a:rPr sz="2300" spc="-5" dirty="0">
                <a:latin typeface="Calibri"/>
                <a:cs typeface="Calibri"/>
              </a:rPr>
              <a:t>considerably smoother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(thus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easier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training!)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46476" y="2197607"/>
            <a:ext cx="2590800" cy="546100"/>
            <a:chOff x="3046476" y="2197607"/>
            <a:chExt cx="2590800" cy="546100"/>
          </a:xfrm>
        </p:grpSpPr>
        <p:sp>
          <p:nvSpPr>
            <p:cNvPr id="9" name="object 9"/>
            <p:cNvSpPr/>
            <p:nvPr/>
          </p:nvSpPr>
          <p:spPr>
            <a:xfrm>
              <a:off x="3046476" y="2400299"/>
              <a:ext cx="2590800" cy="76200"/>
            </a:xfrm>
            <a:custGeom>
              <a:avLst/>
              <a:gdLst/>
              <a:ahLst/>
              <a:cxnLst/>
              <a:rect l="l" t="t" r="r" b="b"/>
              <a:pathLst>
                <a:path w="2590800" h="76200">
                  <a:moveTo>
                    <a:pt x="2514600" y="0"/>
                  </a:moveTo>
                  <a:lnTo>
                    <a:pt x="2514600" y="76200"/>
                  </a:lnTo>
                  <a:lnTo>
                    <a:pt x="2578100" y="44450"/>
                  </a:lnTo>
                  <a:lnTo>
                    <a:pt x="2527300" y="44450"/>
                  </a:lnTo>
                  <a:lnTo>
                    <a:pt x="2527300" y="31750"/>
                  </a:lnTo>
                  <a:lnTo>
                    <a:pt x="2578100" y="31750"/>
                  </a:lnTo>
                  <a:lnTo>
                    <a:pt x="2514600" y="0"/>
                  </a:lnTo>
                  <a:close/>
                </a:path>
                <a:path w="2590800" h="76200">
                  <a:moveTo>
                    <a:pt x="25146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514600" y="44450"/>
                  </a:lnTo>
                  <a:lnTo>
                    <a:pt x="2514600" y="31750"/>
                  </a:lnTo>
                  <a:close/>
                </a:path>
                <a:path w="2590800" h="76200">
                  <a:moveTo>
                    <a:pt x="2578100" y="31750"/>
                  </a:moveTo>
                  <a:lnTo>
                    <a:pt x="2527300" y="31750"/>
                  </a:lnTo>
                  <a:lnTo>
                    <a:pt x="2527300" y="44450"/>
                  </a:lnTo>
                  <a:lnTo>
                    <a:pt x="2578100" y="44450"/>
                  </a:lnTo>
                  <a:lnTo>
                    <a:pt x="2590800" y="38100"/>
                  </a:lnTo>
                  <a:lnTo>
                    <a:pt x="25781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53968" y="2197607"/>
              <a:ext cx="1295400" cy="546100"/>
            </a:xfrm>
            <a:custGeom>
              <a:avLst/>
              <a:gdLst/>
              <a:ahLst/>
              <a:cxnLst/>
              <a:rect l="l" t="t" r="r" b="b"/>
              <a:pathLst>
                <a:path w="1295400" h="546100">
                  <a:moveTo>
                    <a:pt x="1204468" y="0"/>
                  </a:moveTo>
                  <a:lnTo>
                    <a:pt x="90932" y="0"/>
                  </a:lnTo>
                  <a:lnTo>
                    <a:pt x="55560" y="7153"/>
                  </a:lnTo>
                  <a:lnTo>
                    <a:pt x="26654" y="26654"/>
                  </a:lnTo>
                  <a:lnTo>
                    <a:pt x="7153" y="55560"/>
                  </a:lnTo>
                  <a:lnTo>
                    <a:pt x="0" y="90931"/>
                  </a:lnTo>
                  <a:lnTo>
                    <a:pt x="0" y="454659"/>
                  </a:lnTo>
                  <a:lnTo>
                    <a:pt x="7153" y="490031"/>
                  </a:lnTo>
                  <a:lnTo>
                    <a:pt x="26654" y="518937"/>
                  </a:lnTo>
                  <a:lnTo>
                    <a:pt x="55560" y="538438"/>
                  </a:lnTo>
                  <a:lnTo>
                    <a:pt x="90932" y="545591"/>
                  </a:lnTo>
                  <a:lnTo>
                    <a:pt x="1204468" y="545591"/>
                  </a:lnTo>
                  <a:lnTo>
                    <a:pt x="1239839" y="538438"/>
                  </a:lnTo>
                  <a:lnTo>
                    <a:pt x="1268745" y="518937"/>
                  </a:lnTo>
                  <a:lnTo>
                    <a:pt x="1288246" y="490031"/>
                  </a:lnTo>
                  <a:lnTo>
                    <a:pt x="1295400" y="454659"/>
                  </a:lnTo>
                  <a:lnTo>
                    <a:pt x="1295400" y="90931"/>
                  </a:lnTo>
                  <a:lnTo>
                    <a:pt x="1288246" y="55560"/>
                  </a:lnTo>
                  <a:lnTo>
                    <a:pt x="1268745" y="26654"/>
                  </a:lnTo>
                  <a:lnTo>
                    <a:pt x="1239839" y="7153"/>
                  </a:lnTo>
                  <a:lnTo>
                    <a:pt x="1204468" y="0"/>
                  </a:lnTo>
                  <a:close/>
                </a:path>
              </a:pathLst>
            </a:custGeom>
            <a:solidFill>
              <a:srgbClr val="FFAC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40607" y="2257425"/>
            <a:ext cx="725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latin typeface="Calibri"/>
                <a:cs typeface="Calibri"/>
              </a:rPr>
              <a:t>Lay</a:t>
            </a:r>
            <a:r>
              <a:rPr sz="2400" spc="5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1794" y="2127580"/>
            <a:ext cx="410082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3608070" algn="l"/>
              </a:tabLst>
            </a:pPr>
            <a:r>
              <a:rPr sz="3300" spc="52" baseline="-20202" dirty="0">
                <a:latin typeface="Cambria Math"/>
                <a:cs typeface="Cambria Math"/>
              </a:rPr>
              <a:t>𝑋</a:t>
            </a:r>
            <a:r>
              <a:rPr sz="1600" spc="35" dirty="0">
                <a:latin typeface="Cambria Math"/>
                <a:cs typeface="Cambria Math"/>
              </a:rPr>
              <a:t>(𝑖−1)	</a:t>
            </a:r>
            <a:r>
              <a:rPr sz="3300" spc="75" baseline="-20202" dirty="0">
                <a:latin typeface="Cambria Math"/>
                <a:cs typeface="Cambria Math"/>
              </a:rPr>
              <a:t>𝑋</a:t>
            </a:r>
            <a:r>
              <a:rPr sz="1600" spc="50" dirty="0">
                <a:latin typeface="Cambria Math"/>
                <a:cs typeface="Cambria Math"/>
              </a:rPr>
              <a:t>(𝑖)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46476" y="3793235"/>
            <a:ext cx="2590800" cy="546100"/>
            <a:chOff x="3046476" y="3793235"/>
            <a:chExt cx="2590800" cy="546100"/>
          </a:xfrm>
        </p:grpSpPr>
        <p:sp>
          <p:nvSpPr>
            <p:cNvPr id="14" name="object 14"/>
            <p:cNvSpPr/>
            <p:nvPr/>
          </p:nvSpPr>
          <p:spPr>
            <a:xfrm>
              <a:off x="3046476" y="3995927"/>
              <a:ext cx="2590800" cy="76200"/>
            </a:xfrm>
            <a:custGeom>
              <a:avLst/>
              <a:gdLst/>
              <a:ahLst/>
              <a:cxnLst/>
              <a:rect l="l" t="t" r="r" b="b"/>
              <a:pathLst>
                <a:path w="2590800" h="76200">
                  <a:moveTo>
                    <a:pt x="2514600" y="0"/>
                  </a:moveTo>
                  <a:lnTo>
                    <a:pt x="2514600" y="76200"/>
                  </a:lnTo>
                  <a:lnTo>
                    <a:pt x="2578100" y="44450"/>
                  </a:lnTo>
                  <a:lnTo>
                    <a:pt x="2527300" y="44450"/>
                  </a:lnTo>
                  <a:lnTo>
                    <a:pt x="2527300" y="31750"/>
                  </a:lnTo>
                  <a:lnTo>
                    <a:pt x="2578100" y="31750"/>
                  </a:lnTo>
                  <a:lnTo>
                    <a:pt x="2514600" y="0"/>
                  </a:lnTo>
                  <a:close/>
                </a:path>
                <a:path w="2590800" h="76200">
                  <a:moveTo>
                    <a:pt x="25146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514600" y="44450"/>
                  </a:lnTo>
                  <a:lnTo>
                    <a:pt x="2514600" y="31750"/>
                  </a:lnTo>
                  <a:close/>
                </a:path>
                <a:path w="2590800" h="76200">
                  <a:moveTo>
                    <a:pt x="2578100" y="31750"/>
                  </a:moveTo>
                  <a:lnTo>
                    <a:pt x="2527300" y="31750"/>
                  </a:lnTo>
                  <a:lnTo>
                    <a:pt x="2527300" y="44450"/>
                  </a:lnTo>
                  <a:lnTo>
                    <a:pt x="2578100" y="44450"/>
                  </a:lnTo>
                  <a:lnTo>
                    <a:pt x="2590800" y="38100"/>
                  </a:lnTo>
                  <a:lnTo>
                    <a:pt x="25781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3968" y="3793235"/>
              <a:ext cx="1295400" cy="546100"/>
            </a:xfrm>
            <a:custGeom>
              <a:avLst/>
              <a:gdLst/>
              <a:ahLst/>
              <a:cxnLst/>
              <a:rect l="l" t="t" r="r" b="b"/>
              <a:pathLst>
                <a:path w="1295400" h="546100">
                  <a:moveTo>
                    <a:pt x="1204468" y="0"/>
                  </a:moveTo>
                  <a:lnTo>
                    <a:pt x="90932" y="0"/>
                  </a:lnTo>
                  <a:lnTo>
                    <a:pt x="55560" y="7153"/>
                  </a:lnTo>
                  <a:lnTo>
                    <a:pt x="26654" y="26654"/>
                  </a:lnTo>
                  <a:lnTo>
                    <a:pt x="7153" y="55560"/>
                  </a:lnTo>
                  <a:lnTo>
                    <a:pt x="0" y="90931"/>
                  </a:lnTo>
                  <a:lnTo>
                    <a:pt x="0" y="454659"/>
                  </a:lnTo>
                  <a:lnTo>
                    <a:pt x="7153" y="490031"/>
                  </a:lnTo>
                  <a:lnTo>
                    <a:pt x="26654" y="518937"/>
                  </a:lnTo>
                  <a:lnTo>
                    <a:pt x="55560" y="538438"/>
                  </a:lnTo>
                  <a:lnTo>
                    <a:pt x="90932" y="545591"/>
                  </a:lnTo>
                  <a:lnTo>
                    <a:pt x="1204468" y="545591"/>
                  </a:lnTo>
                  <a:lnTo>
                    <a:pt x="1239839" y="538438"/>
                  </a:lnTo>
                  <a:lnTo>
                    <a:pt x="1268745" y="518937"/>
                  </a:lnTo>
                  <a:lnTo>
                    <a:pt x="1288246" y="490031"/>
                  </a:lnTo>
                  <a:lnTo>
                    <a:pt x="1295400" y="454659"/>
                  </a:lnTo>
                  <a:lnTo>
                    <a:pt x="1295400" y="90931"/>
                  </a:lnTo>
                  <a:lnTo>
                    <a:pt x="1288246" y="55560"/>
                  </a:lnTo>
                  <a:lnTo>
                    <a:pt x="1268745" y="26654"/>
                  </a:lnTo>
                  <a:lnTo>
                    <a:pt x="1239839" y="7153"/>
                  </a:lnTo>
                  <a:lnTo>
                    <a:pt x="1204468" y="0"/>
                  </a:lnTo>
                  <a:close/>
                </a:path>
              </a:pathLst>
            </a:custGeom>
            <a:solidFill>
              <a:srgbClr val="FFAC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40607" y="3853053"/>
            <a:ext cx="725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latin typeface="Calibri"/>
                <a:cs typeface="Calibri"/>
              </a:rPr>
              <a:t>Lay</a:t>
            </a:r>
            <a:r>
              <a:rPr sz="2400" spc="5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1794" y="3723894"/>
            <a:ext cx="410082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3608070" algn="l"/>
              </a:tabLst>
            </a:pPr>
            <a:r>
              <a:rPr sz="3300" spc="52" baseline="-20202" dirty="0">
                <a:latin typeface="Cambria Math"/>
                <a:cs typeface="Cambria Math"/>
              </a:rPr>
              <a:t>𝑋</a:t>
            </a:r>
            <a:r>
              <a:rPr sz="1600" spc="35" dirty="0">
                <a:latin typeface="Cambria Math"/>
                <a:cs typeface="Cambria Math"/>
              </a:rPr>
              <a:t>(𝑖−1)	</a:t>
            </a:r>
            <a:r>
              <a:rPr sz="3300" spc="75" baseline="-20202" dirty="0">
                <a:latin typeface="Cambria Math"/>
                <a:cs typeface="Cambria Math"/>
              </a:rPr>
              <a:t>𝑋</a:t>
            </a:r>
            <a:r>
              <a:rPr sz="1600" spc="50" dirty="0">
                <a:latin typeface="Cambria Math"/>
                <a:cs typeface="Cambria Math"/>
              </a:rPr>
              <a:t>(𝑖)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41713" y="3887723"/>
            <a:ext cx="2336165" cy="613410"/>
            <a:chOff x="3041713" y="3887723"/>
            <a:chExt cx="2336165" cy="613410"/>
          </a:xfrm>
        </p:grpSpPr>
        <p:sp>
          <p:nvSpPr>
            <p:cNvPr id="19" name="object 19"/>
            <p:cNvSpPr/>
            <p:nvPr/>
          </p:nvSpPr>
          <p:spPr>
            <a:xfrm>
              <a:off x="3046476" y="4034027"/>
              <a:ext cx="2326640" cy="462280"/>
            </a:xfrm>
            <a:custGeom>
              <a:avLst/>
              <a:gdLst/>
              <a:ahLst/>
              <a:cxnLst/>
              <a:rect l="l" t="t" r="r" b="b"/>
              <a:pathLst>
                <a:path w="2326640" h="462279">
                  <a:moveTo>
                    <a:pt x="0" y="0"/>
                  </a:moveTo>
                  <a:lnTo>
                    <a:pt x="381000" y="0"/>
                  </a:lnTo>
                  <a:lnTo>
                    <a:pt x="381000" y="461899"/>
                  </a:lnTo>
                  <a:lnTo>
                    <a:pt x="762000" y="461899"/>
                  </a:lnTo>
                </a:path>
                <a:path w="2326640" h="462279">
                  <a:moveTo>
                    <a:pt x="769620" y="461899"/>
                  </a:moveTo>
                  <a:lnTo>
                    <a:pt x="2058162" y="461899"/>
                  </a:lnTo>
                  <a:lnTo>
                    <a:pt x="2058162" y="0"/>
                  </a:lnTo>
                  <a:lnTo>
                    <a:pt x="232651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77383" y="3887723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4534" y="380580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2754" y="3918328"/>
            <a:ext cx="3954696" cy="1612267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861172" y="5477389"/>
            <a:ext cx="3338195" cy="126047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2196465" algn="l"/>
              </a:tabLst>
            </a:pPr>
            <a:r>
              <a:rPr sz="2100" dirty="0">
                <a:solidFill>
                  <a:srgbClr val="600058"/>
                </a:solidFill>
                <a:latin typeface="Calibri"/>
                <a:cs typeface="Calibri"/>
              </a:rPr>
              <a:t>[no</a:t>
            </a:r>
            <a:r>
              <a:rPr sz="2100" spc="10" dirty="0">
                <a:solidFill>
                  <a:srgbClr val="600058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600058"/>
                </a:solidFill>
                <a:latin typeface="Calibri"/>
                <a:cs typeface="Calibri"/>
              </a:rPr>
              <a:t>residuals]	[residuals]</a:t>
            </a:r>
            <a:endParaRPr sz="2100">
              <a:latin typeface="Calibri"/>
              <a:cs typeface="Calibri"/>
            </a:endParaRPr>
          </a:p>
          <a:p>
            <a:pPr marL="503555" marR="201930" indent="-83820">
              <a:lnSpc>
                <a:spcPct val="120000"/>
              </a:lnSpc>
              <a:spcBef>
                <a:spcPts val="700"/>
              </a:spcBef>
            </a:pPr>
            <a:r>
              <a:rPr sz="1800" dirty="0">
                <a:solidFill>
                  <a:srgbClr val="600058"/>
                </a:solidFill>
                <a:latin typeface="Calibri"/>
                <a:cs typeface="Calibri"/>
              </a:rPr>
              <a:t>[Loss </a:t>
            </a:r>
            <a:r>
              <a:rPr sz="1800" spc="-5" dirty="0">
                <a:solidFill>
                  <a:srgbClr val="600058"/>
                </a:solidFill>
                <a:latin typeface="Calibri"/>
                <a:cs typeface="Calibri"/>
              </a:rPr>
              <a:t>landscape visualization, </a:t>
            </a:r>
            <a:r>
              <a:rPr sz="1800" spc="-395" dirty="0">
                <a:solidFill>
                  <a:srgbClr val="600058"/>
                </a:solidFill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4"/>
              </a:rPr>
              <a:t>Li</a:t>
            </a:r>
            <a:r>
              <a:rPr sz="1800" u="sng" spc="-1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sng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4"/>
              </a:rPr>
              <a:t>et al.,</a:t>
            </a:r>
            <a:r>
              <a:rPr sz="1800" u="sng" spc="-20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sng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4"/>
              </a:rPr>
              <a:t>2018</a:t>
            </a:r>
            <a:r>
              <a:rPr sz="1800" dirty="0">
                <a:solidFill>
                  <a:srgbClr val="600058"/>
                </a:solidFill>
                <a:latin typeface="Calibri"/>
                <a:cs typeface="Calibri"/>
              </a:rPr>
              <a:t>,</a:t>
            </a:r>
            <a:r>
              <a:rPr sz="1800" spc="-5" dirty="0">
                <a:solidFill>
                  <a:srgbClr val="600058"/>
                </a:solidFill>
                <a:latin typeface="Calibri"/>
                <a:cs typeface="Calibri"/>
              </a:rPr>
              <a:t> on</a:t>
            </a:r>
            <a:r>
              <a:rPr sz="1800" dirty="0">
                <a:solidFill>
                  <a:srgbClr val="600058"/>
                </a:solidFill>
                <a:latin typeface="Calibri"/>
                <a:cs typeface="Calibri"/>
              </a:rPr>
              <a:t> a</a:t>
            </a:r>
            <a:r>
              <a:rPr sz="1800" spc="-10" dirty="0">
                <a:solidFill>
                  <a:srgbClr val="6000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00058"/>
                </a:solidFill>
                <a:latin typeface="Calibri"/>
                <a:cs typeface="Calibri"/>
              </a:rPr>
              <a:t>ResNet]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5038" y="6499047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31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165861"/>
            <a:ext cx="1108392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0" spc="5" dirty="0">
                <a:latin typeface="Calibri"/>
                <a:cs typeface="Calibri"/>
              </a:rPr>
              <a:t>The Transformer</a:t>
            </a:r>
            <a:r>
              <a:rPr sz="3350" b="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Encoder:</a:t>
            </a:r>
            <a:r>
              <a:rPr sz="3350" b="0" spc="25" dirty="0">
                <a:latin typeface="Calibri"/>
                <a:cs typeface="Calibri"/>
              </a:rPr>
              <a:t> </a:t>
            </a:r>
            <a:r>
              <a:rPr sz="3350" spc="5" dirty="0"/>
              <a:t>Layer </a:t>
            </a:r>
            <a:r>
              <a:rPr sz="3350" spc="10" dirty="0"/>
              <a:t>normalization</a:t>
            </a:r>
            <a:r>
              <a:rPr sz="3350" spc="325" dirty="0"/>
              <a:t> </a:t>
            </a:r>
            <a:r>
              <a:rPr sz="3350" b="0" spc="5" dirty="0">
                <a:latin typeface="Calibri"/>
                <a:cs typeface="Calibri"/>
              </a:rPr>
              <a:t>[</a:t>
            </a:r>
            <a:r>
              <a:rPr sz="3350" b="0" u="sng" spc="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Ba et al.,</a:t>
            </a:r>
            <a:r>
              <a:rPr sz="3350" b="0" u="sng" spc="-1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3350" b="0" u="sng" spc="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2016</a:t>
            </a:r>
            <a:r>
              <a:rPr sz="3350" b="0" spc="5" dirty="0">
                <a:latin typeface="Calibri"/>
                <a:cs typeface="Calibri"/>
              </a:rPr>
              <a:t>]</a:t>
            </a:r>
            <a:endParaRPr sz="3350" dirty="0">
              <a:latin typeface="Calibri"/>
              <a:cs typeface="Calibri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01F474B-F619-4528-8E46-41B415B97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72" y="831431"/>
            <a:ext cx="9675075" cy="51951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165861"/>
            <a:ext cx="1108392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0" spc="5" dirty="0">
                <a:latin typeface="Calibri"/>
                <a:cs typeface="Calibri"/>
              </a:rPr>
              <a:t>The Transformer</a:t>
            </a:r>
            <a:r>
              <a:rPr sz="3350" b="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Encoder:</a:t>
            </a:r>
            <a:r>
              <a:rPr sz="3350" b="0" spc="25" dirty="0">
                <a:latin typeface="Calibri"/>
                <a:cs typeface="Calibri"/>
              </a:rPr>
              <a:t> </a:t>
            </a:r>
            <a:r>
              <a:rPr sz="3350" spc="5" dirty="0"/>
              <a:t>Layer </a:t>
            </a:r>
            <a:r>
              <a:rPr sz="3350" spc="10" dirty="0"/>
              <a:t>normalization</a:t>
            </a:r>
            <a:r>
              <a:rPr sz="3350" spc="325" dirty="0"/>
              <a:t> </a:t>
            </a:r>
            <a:r>
              <a:rPr sz="3350" b="0" spc="5" dirty="0">
                <a:latin typeface="Calibri"/>
                <a:cs typeface="Calibri"/>
              </a:rPr>
              <a:t>[</a:t>
            </a:r>
            <a:r>
              <a:rPr sz="3350" b="0" u="sng" spc="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Ba et al.,</a:t>
            </a:r>
            <a:r>
              <a:rPr sz="3350" b="0" u="sng" spc="-1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3350" b="0" u="sng" spc="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2016</a:t>
            </a:r>
            <a:r>
              <a:rPr sz="3350" b="0" spc="5" dirty="0">
                <a:latin typeface="Calibri"/>
                <a:cs typeface="Calibri"/>
              </a:rPr>
              <a:t>]</a:t>
            </a:r>
            <a:endParaRPr sz="3350">
              <a:latin typeface="Calibri"/>
              <a:cs typeface="Calibri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5E8D37E-A6A6-4FCB-AA35-BC758C7E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5" y="865758"/>
            <a:ext cx="9408263" cy="51264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283209"/>
            <a:ext cx="105841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Calibri"/>
                <a:cs typeface="Calibri"/>
              </a:rPr>
              <a:t>The</a:t>
            </a:r>
            <a:r>
              <a:rPr sz="3000" b="0" spc="-20" dirty="0">
                <a:latin typeface="Calibri"/>
                <a:cs typeface="Calibri"/>
              </a:rPr>
              <a:t> </a:t>
            </a:r>
            <a:r>
              <a:rPr sz="3000" b="0" spc="-5" dirty="0">
                <a:latin typeface="Calibri"/>
                <a:cs typeface="Calibri"/>
              </a:rPr>
              <a:t>Transformer</a:t>
            </a:r>
            <a:r>
              <a:rPr sz="3000" b="0" spc="5" dirty="0">
                <a:latin typeface="Calibri"/>
                <a:cs typeface="Calibri"/>
              </a:rPr>
              <a:t> </a:t>
            </a:r>
            <a:r>
              <a:rPr sz="3000" b="0" spc="-5" dirty="0">
                <a:latin typeface="Calibri"/>
                <a:cs typeface="Calibri"/>
              </a:rPr>
              <a:t>Encoder:</a:t>
            </a:r>
            <a:r>
              <a:rPr sz="3000" b="0" spc="30" dirty="0">
                <a:latin typeface="Calibri"/>
                <a:cs typeface="Calibri"/>
              </a:rPr>
              <a:t> </a:t>
            </a:r>
            <a:r>
              <a:rPr sz="3000" spc="-5" dirty="0"/>
              <a:t>Scaled</a:t>
            </a:r>
            <a:r>
              <a:rPr sz="3000" spc="-10" dirty="0"/>
              <a:t> </a:t>
            </a:r>
            <a:r>
              <a:rPr sz="3000" spc="-5" dirty="0"/>
              <a:t>Dot</a:t>
            </a:r>
            <a:r>
              <a:rPr sz="3000" spc="-15" dirty="0"/>
              <a:t> </a:t>
            </a:r>
            <a:r>
              <a:rPr sz="3000" spc="-5" dirty="0"/>
              <a:t>Product</a:t>
            </a:r>
            <a:r>
              <a:rPr sz="3000" spc="15" dirty="0"/>
              <a:t> </a:t>
            </a:r>
            <a:r>
              <a:rPr sz="3000" b="0" spc="-5" dirty="0">
                <a:latin typeface="Calibri"/>
                <a:cs typeface="Calibri"/>
              </a:rPr>
              <a:t>[Vaswani</a:t>
            </a:r>
            <a:r>
              <a:rPr sz="3000" b="0" spc="-20" dirty="0">
                <a:latin typeface="Calibri"/>
                <a:cs typeface="Calibri"/>
              </a:rPr>
              <a:t> </a:t>
            </a:r>
            <a:r>
              <a:rPr sz="3000" b="0" spc="-10" dirty="0">
                <a:latin typeface="Calibri"/>
                <a:cs typeface="Calibri"/>
              </a:rPr>
              <a:t>et</a:t>
            </a:r>
            <a:r>
              <a:rPr sz="3000" b="0" spc="-15" dirty="0">
                <a:latin typeface="Calibri"/>
                <a:cs typeface="Calibri"/>
              </a:rPr>
              <a:t> </a:t>
            </a:r>
            <a:r>
              <a:rPr sz="3000" b="0" dirty="0">
                <a:latin typeface="Calibri"/>
                <a:cs typeface="Calibri"/>
              </a:rPr>
              <a:t>al.,</a:t>
            </a:r>
            <a:r>
              <a:rPr sz="3000" b="0" spc="5" dirty="0">
                <a:latin typeface="Calibri"/>
                <a:cs typeface="Calibri"/>
              </a:rPr>
              <a:t> </a:t>
            </a:r>
            <a:r>
              <a:rPr sz="3000" b="0" dirty="0">
                <a:latin typeface="Calibri"/>
                <a:cs typeface="Calibri"/>
              </a:rPr>
              <a:t>2017]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254629" y="3627754"/>
            <a:ext cx="1465580" cy="353695"/>
          </a:xfrm>
          <a:custGeom>
            <a:avLst/>
            <a:gdLst/>
            <a:ahLst/>
            <a:cxnLst/>
            <a:rect l="l" t="t" r="r" b="b"/>
            <a:pathLst>
              <a:path w="1465579" h="353695">
                <a:moveTo>
                  <a:pt x="1372483" y="0"/>
                </a:moveTo>
                <a:lnTo>
                  <a:pt x="1368927" y="11811"/>
                </a:lnTo>
                <a:lnTo>
                  <a:pt x="1385139" y="20214"/>
                </a:lnTo>
                <a:lnTo>
                  <a:pt x="1399280" y="32464"/>
                </a:lnTo>
                <a:lnTo>
                  <a:pt x="1421251" y="68453"/>
                </a:lnTo>
                <a:lnTo>
                  <a:pt x="1434617" y="117443"/>
                </a:lnTo>
                <a:lnTo>
                  <a:pt x="1439031" y="176911"/>
                </a:lnTo>
                <a:lnTo>
                  <a:pt x="1437931" y="207891"/>
                </a:lnTo>
                <a:lnTo>
                  <a:pt x="1429065" y="261993"/>
                </a:lnTo>
                <a:lnTo>
                  <a:pt x="1411325" y="305020"/>
                </a:lnTo>
                <a:lnTo>
                  <a:pt x="1385139" y="333353"/>
                </a:lnTo>
                <a:lnTo>
                  <a:pt x="1368927" y="341757"/>
                </a:lnTo>
                <a:lnTo>
                  <a:pt x="1372483" y="353568"/>
                </a:lnTo>
                <a:lnTo>
                  <a:pt x="1411932" y="332486"/>
                </a:lnTo>
                <a:lnTo>
                  <a:pt x="1441190" y="292735"/>
                </a:lnTo>
                <a:lnTo>
                  <a:pt x="1459303" y="239283"/>
                </a:lnTo>
                <a:lnTo>
                  <a:pt x="1465320" y="176784"/>
                </a:lnTo>
                <a:lnTo>
                  <a:pt x="1463817" y="144395"/>
                </a:lnTo>
                <a:lnTo>
                  <a:pt x="1451764" y="86379"/>
                </a:lnTo>
                <a:lnTo>
                  <a:pt x="1427829" y="38558"/>
                </a:lnTo>
                <a:lnTo>
                  <a:pt x="1393487" y="8217"/>
                </a:lnTo>
                <a:lnTo>
                  <a:pt x="1372483" y="0"/>
                </a:lnTo>
                <a:close/>
              </a:path>
              <a:path w="1465579" h="353695">
                <a:moveTo>
                  <a:pt x="92958" y="0"/>
                </a:moveTo>
                <a:lnTo>
                  <a:pt x="53445" y="21066"/>
                </a:lnTo>
                <a:lnTo>
                  <a:pt x="24124" y="60706"/>
                </a:lnTo>
                <a:lnTo>
                  <a:pt x="6058" y="114268"/>
                </a:lnTo>
                <a:lnTo>
                  <a:pt x="0" y="176911"/>
                </a:lnTo>
                <a:lnTo>
                  <a:pt x="1514" y="209170"/>
                </a:lnTo>
                <a:lnTo>
                  <a:pt x="13602" y="267134"/>
                </a:lnTo>
                <a:lnTo>
                  <a:pt x="37504" y="314956"/>
                </a:lnTo>
                <a:lnTo>
                  <a:pt x="71933" y="345348"/>
                </a:lnTo>
                <a:lnTo>
                  <a:pt x="92958" y="353568"/>
                </a:lnTo>
                <a:lnTo>
                  <a:pt x="96514" y="341757"/>
                </a:lnTo>
                <a:lnTo>
                  <a:pt x="80246" y="333353"/>
                </a:lnTo>
                <a:lnTo>
                  <a:pt x="66097" y="321103"/>
                </a:lnTo>
                <a:lnTo>
                  <a:pt x="44063" y="285115"/>
                </a:lnTo>
                <a:lnTo>
                  <a:pt x="30743" y="236251"/>
                </a:lnTo>
                <a:lnTo>
                  <a:pt x="26287" y="176784"/>
                </a:lnTo>
                <a:lnTo>
                  <a:pt x="27400" y="145855"/>
                </a:lnTo>
                <a:lnTo>
                  <a:pt x="36302" y="91650"/>
                </a:lnTo>
                <a:lnTo>
                  <a:pt x="54044" y="48547"/>
                </a:lnTo>
                <a:lnTo>
                  <a:pt x="80246" y="20214"/>
                </a:lnTo>
                <a:lnTo>
                  <a:pt x="96514" y="11811"/>
                </a:lnTo>
                <a:lnTo>
                  <a:pt x="92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23738" y="4127372"/>
            <a:ext cx="702310" cy="363855"/>
          </a:xfrm>
          <a:custGeom>
            <a:avLst/>
            <a:gdLst/>
            <a:ahLst/>
            <a:cxnLst/>
            <a:rect l="l" t="t" r="r" b="b"/>
            <a:pathLst>
              <a:path w="702310" h="363854">
                <a:moveTo>
                  <a:pt x="702183" y="0"/>
                </a:moveTo>
                <a:lnTo>
                  <a:pt x="212978" y="0"/>
                </a:lnTo>
                <a:lnTo>
                  <a:pt x="183007" y="0"/>
                </a:lnTo>
                <a:lnTo>
                  <a:pt x="96265" y="325119"/>
                </a:lnTo>
                <a:lnTo>
                  <a:pt x="46862" y="214756"/>
                </a:lnTo>
                <a:lnTo>
                  <a:pt x="0" y="236219"/>
                </a:lnTo>
                <a:lnTo>
                  <a:pt x="4445" y="246887"/>
                </a:lnTo>
                <a:lnTo>
                  <a:pt x="28575" y="236219"/>
                </a:lnTo>
                <a:lnTo>
                  <a:pt x="87757" y="363346"/>
                </a:lnTo>
                <a:lnTo>
                  <a:pt x="101600" y="363346"/>
                </a:lnTo>
                <a:lnTo>
                  <a:pt x="194437" y="19050"/>
                </a:lnTo>
                <a:lnTo>
                  <a:pt x="223012" y="19050"/>
                </a:lnTo>
                <a:lnTo>
                  <a:pt x="223012" y="18287"/>
                </a:lnTo>
                <a:lnTo>
                  <a:pt x="702183" y="18287"/>
                </a:lnTo>
                <a:lnTo>
                  <a:pt x="702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4361" y="1088618"/>
            <a:ext cx="9992995" cy="3748404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65"/>
              </a:spcBef>
              <a:tabLst>
                <a:tab pos="3803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b="1" spc="-5" dirty="0">
                <a:latin typeface="Calibri"/>
                <a:cs typeface="Calibri"/>
              </a:rPr>
              <a:t>“Scaled Dot</a:t>
            </a:r>
            <a:r>
              <a:rPr sz="2300" b="1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Product”</a:t>
            </a:r>
            <a:r>
              <a:rPr sz="2300" b="1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attention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final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variation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 aid in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Transformer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training.</a:t>
            </a:r>
            <a:endParaRPr sz="2300">
              <a:latin typeface="Calibri"/>
              <a:cs typeface="Calibri"/>
            </a:endParaRPr>
          </a:p>
          <a:p>
            <a:pPr marL="381000" marR="372745" indent="-343535">
              <a:lnSpc>
                <a:spcPts val="2750"/>
              </a:lnSpc>
              <a:spcBef>
                <a:spcPts val="665"/>
              </a:spcBef>
              <a:tabLst>
                <a:tab pos="3803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dirty="0">
                <a:latin typeface="Calibri"/>
                <a:cs typeface="Calibri"/>
              </a:rPr>
              <a:t>When</a:t>
            </a:r>
            <a:r>
              <a:rPr sz="2300" spc="-5" dirty="0">
                <a:latin typeface="Calibri"/>
                <a:cs typeface="Calibri"/>
              </a:rPr>
              <a:t> dimensionality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𝑑</a:t>
            </a:r>
            <a:r>
              <a:rPr sz="2300" spc="105" dirty="0">
                <a:latin typeface="Cambria Math"/>
                <a:cs typeface="Cambria Math"/>
              </a:rPr>
              <a:t> </a:t>
            </a:r>
            <a:r>
              <a:rPr sz="2300" spc="-5" dirty="0">
                <a:latin typeface="Calibri"/>
                <a:cs typeface="Calibri"/>
              </a:rPr>
              <a:t>becomes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large, </a:t>
            </a:r>
            <a:r>
              <a:rPr sz="2300" spc="-5" dirty="0">
                <a:latin typeface="Calibri"/>
                <a:cs typeface="Calibri"/>
              </a:rPr>
              <a:t>dot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products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between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vectors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tend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become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large.</a:t>
            </a:r>
            <a:endParaRPr sz="2300">
              <a:latin typeface="Calibri"/>
              <a:cs typeface="Calibri"/>
            </a:endParaRPr>
          </a:p>
          <a:p>
            <a:pPr marL="723900" marR="742315" indent="-228600">
              <a:lnSpc>
                <a:spcPct val="100000"/>
              </a:lnSpc>
              <a:spcBef>
                <a:spcPts val="459"/>
              </a:spcBef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</a:t>
            </a:r>
            <a:r>
              <a:rPr sz="2300" spc="5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Because </a:t>
            </a:r>
            <a:r>
              <a:rPr sz="2300" spc="-5" dirty="0">
                <a:latin typeface="Calibri"/>
                <a:cs typeface="Calibri"/>
              </a:rPr>
              <a:t>of </a:t>
            </a:r>
            <a:r>
              <a:rPr sz="2300" dirty="0">
                <a:latin typeface="Calibri"/>
                <a:cs typeface="Calibri"/>
              </a:rPr>
              <a:t>this, inputs to the </a:t>
            </a:r>
            <a:r>
              <a:rPr sz="2300" spc="-5" dirty="0">
                <a:latin typeface="Calibri"/>
                <a:cs typeface="Calibri"/>
              </a:rPr>
              <a:t>softmax function </a:t>
            </a:r>
            <a:r>
              <a:rPr sz="2300" dirty="0">
                <a:latin typeface="Calibri"/>
                <a:cs typeface="Calibri"/>
              </a:rPr>
              <a:t>can </a:t>
            </a:r>
            <a:r>
              <a:rPr sz="2300" spc="-5" dirty="0">
                <a:latin typeface="Calibri"/>
                <a:cs typeface="Calibri"/>
              </a:rPr>
              <a:t>be </a:t>
            </a:r>
            <a:r>
              <a:rPr sz="2300" dirty="0">
                <a:latin typeface="Calibri"/>
                <a:cs typeface="Calibri"/>
              </a:rPr>
              <a:t>large, making the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gradients</a:t>
            </a:r>
            <a:r>
              <a:rPr sz="2300" spc="-5" dirty="0">
                <a:latin typeface="Calibri"/>
                <a:cs typeface="Calibri"/>
              </a:rPr>
              <a:t> small.</a:t>
            </a:r>
            <a:endParaRPr sz="23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55"/>
              </a:spcBef>
              <a:tabLst>
                <a:tab pos="3803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dirty="0">
                <a:latin typeface="Calibri"/>
                <a:cs typeface="Calibri"/>
              </a:rPr>
              <a:t>Instead </a:t>
            </a:r>
            <a:r>
              <a:rPr sz="2300" spc="-5" dirty="0">
                <a:latin typeface="Calibri"/>
                <a:cs typeface="Calibri"/>
              </a:rPr>
              <a:t>of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self-attention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function</a:t>
            </a:r>
            <a:r>
              <a:rPr sz="2300" dirty="0">
                <a:latin typeface="Calibri"/>
                <a:cs typeface="Calibri"/>
              </a:rPr>
              <a:t> we’ve </a:t>
            </a:r>
            <a:r>
              <a:rPr sz="2300" spc="-5" dirty="0">
                <a:latin typeface="Calibri"/>
                <a:cs typeface="Calibri"/>
              </a:rPr>
              <a:t>seen:</a:t>
            </a:r>
            <a:endParaRPr sz="2300">
              <a:latin typeface="Calibri"/>
              <a:cs typeface="Calibri"/>
            </a:endParaRPr>
          </a:p>
          <a:p>
            <a:pPr marL="154305" algn="ctr">
              <a:lnSpc>
                <a:spcPts val="1985"/>
              </a:lnSpc>
              <a:spcBef>
                <a:spcPts val="865"/>
              </a:spcBef>
              <a:tabLst>
                <a:tab pos="1571625" algn="l"/>
                <a:tab pos="2699385" algn="l"/>
                <a:tab pos="4149090" algn="l"/>
              </a:tabLst>
            </a:pPr>
            <a:r>
              <a:rPr sz="2300" spc="-10" dirty="0">
                <a:latin typeface="Cambria Math"/>
                <a:cs typeface="Cambria Math"/>
              </a:rPr>
              <a:t>output</a:t>
            </a:r>
            <a:r>
              <a:rPr sz="2475" spc="-15" baseline="-15151" dirty="0">
                <a:latin typeface="Cambria Math"/>
                <a:cs typeface="Cambria Math"/>
              </a:rPr>
              <a:t>𝑃</a:t>
            </a:r>
            <a:r>
              <a:rPr sz="2475" spc="547" baseline="-15151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=	softmax	</a:t>
            </a:r>
            <a:r>
              <a:rPr sz="2300" spc="130" dirty="0">
                <a:latin typeface="Cambria Math"/>
                <a:cs typeface="Cambria Math"/>
              </a:rPr>
              <a:t>𝑋𝑄</a:t>
            </a:r>
            <a:r>
              <a:rPr sz="2475" spc="195" baseline="-15151" dirty="0">
                <a:latin typeface="Cambria Math"/>
                <a:cs typeface="Cambria Math"/>
              </a:rPr>
              <a:t>𝑃</a:t>
            </a:r>
            <a:r>
              <a:rPr sz="2300" spc="130" dirty="0">
                <a:latin typeface="Cambria Math"/>
                <a:cs typeface="Cambria Math"/>
              </a:rPr>
              <a:t>𝐾</a:t>
            </a:r>
            <a:r>
              <a:rPr sz="2475" spc="195" baseline="31986" dirty="0">
                <a:latin typeface="Cambria Math"/>
                <a:cs typeface="Cambria Math"/>
              </a:rPr>
              <a:t>𝖳</a:t>
            </a:r>
            <a:r>
              <a:rPr sz="2300" spc="130" dirty="0">
                <a:latin typeface="Cambria Math"/>
                <a:cs typeface="Cambria Math"/>
              </a:rPr>
              <a:t>𝑋</a:t>
            </a:r>
            <a:r>
              <a:rPr sz="2475" spc="195" baseline="28619" dirty="0">
                <a:latin typeface="Cambria Math"/>
                <a:cs typeface="Cambria Math"/>
              </a:rPr>
              <a:t>𝖳	</a:t>
            </a:r>
            <a:r>
              <a:rPr sz="2300" dirty="0">
                <a:latin typeface="Cambria Math"/>
                <a:cs typeface="Cambria Math"/>
              </a:rPr>
              <a:t>∗</a:t>
            </a:r>
            <a:r>
              <a:rPr sz="2300" spc="-35" dirty="0">
                <a:latin typeface="Cambria Math"/>
                <a:cs typeface="Cambria Math"/>
              </a:rPr>
              <a:t> </a:t>
            </a:r>
            <a:r>
              <a:rPr sz="2300" spc="-155" dirty="0">
                <a:latin typeface="Cambria Math"/>
                <a:cs typeface="Cambria Math"/>
              </a:rPr>
              <a:t>𝑋𝑉</a:t>
            </a:r>
            <a:r>
              <a:rPr sz="2475" spc="-232" baseline="-15151" dirty="0">
                <a:latin typeface="Cambria Math"/>
                <a:cs typeface="Cambria Math"/>
              </a:rPr>
              <a:t>𝑃</a:t>
            </a:r>
            <a:endParaRPr sz="2475" baseline="-15151">
              <a:latin typeface="Cambria Math"/>
              <a:cs typeface="Cambria Math"/>
            </a:endParaRPr>
          </a:p>
          <a:p>
            <a:pPr marL="2085339" algn="ctr">
              <a:lnSpc>
                <a:spcPts val="1205"/>
              </a:lnSpc>
            </a:pPr>
            <a:r>
              <a:rPr sz="1650" spc="-155" dirty="0">
                <a:latin typeface="Cambria Math"/>
                <a:cs typeface="Cambria Math"/>
              </a:rPr>
              <a:t>𝑃</a:t>
            </a:r>
            <a:endParaRPr sz="1650">
              <a:latin typeface="Cambria Math"/>
              <a:cs typeface="Cambria Math"/>
            </a:endParaRPr>
          </a:p>
          <a:p>
            <a:pPr marL="12065" algn="ctr">
              <a:lnSpc>
                <a:spcPct val="100000"/>
              </a:lnSpc>
              <a:spcBef>
                <a:spcPts val="825"/>
              </a:spcBef>
              <a:tabLst>
                <a:tab pos="354965" algn="l"/>
                <a:tab pos="4646930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dirty="0">
                <a:latin typeface="Calibri"/>
                <a:cs typeface="Calibri"/>
              </a:rPr>
              <a:t>We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divide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attention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scores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by	</a:t>
            </a:r>
            <a:r>
              <a:rPr sz="2300" spc="20" dirty="0">
                <a:latin typeface="Cambria Math"/>
                <a:cs typeface="Cambria Math"/>
              </a:rPr>
              <a:t>𝑑/ℎ</a:t>
            </a:r>
            <a:r>
              <a:rPr sz="2300" spc="20" dirty="0">
                <a:latin typeface="Calibri"/>
                <a:cs typeface="Calibri"/>
              </a:rPr>
              <a:t>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 </a:t>
            </a:r>
            <a:r>
              <a:rPr sz="2300" spc="-5" dirty="0">
                <a:latin typeface="Calibri"/>
                <a:cs typeface="Calibri"/>
              </a:rPr>
              <a:t>stop</a:t>
            </a:r>
            <a:r>
              <a:rPr sz="2300" dirty="0">
                <a:latin typeface="Calibri"/>
                <a:cs typeface="Calibri"/>
              </a:rPr>
              <a:t> the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scores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from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becoming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large</a:t>
            </a:r>
            <a:endParaRPr sz="2300">
              <a:latin typeface="Calibri"/>
              <a:cs typeface="Calibri"/>
            </a:endParaRPr>
          </a:p>
          <a:p>
            <a:pPr marL="80010" algn="ctr">
              <a:lnSpc>
                <a:spcPct val="100000"/>
              </a:lnSpc>
              <a:spcBef>
                <a:spcPts val="120"/>
              </a:spcBef>
            </a:pPr>
            <a:r>
              <a:rPr sz="2300" spc="-5" dirty="0">
                <a:latin typeface="Calibri"/>
                <a:cs typeface="Calibri"/>
              </a:rPr>
              <a:t>just</a:t>
            </a:r>
            <a:r>
              <a:rPr sz="2300" dirty="0">
                <a:latin typeface="Calibri"/>
                <a:cs typeface="Calibri"/>
              </a:rPr>
              <a:t> as a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 of </a:t>
            </a:r>
            <a:r>
              <a:rPr sz="2300" spc="25" dirty="0">
                <a:latin typeface="Cambria Math"/>
                <a:cs typeface="Cambria Math"/>
              </a:rPr>
              <a:t>𝑑/ℎ</a:t>
            </a:r>
            <a:r>
              <a:rPr sz="2300" spc="50" dirty="0">
                <a:latin typeface="Cambria Math"/>
                <a:cs typeface="Cambria Math"/>
              </a:rPr>
              <a:t> </a:t>
            </a:r>
            <a:r>
              <a:rPr sz="2300" spc="-5" dirty="0">
                <a:latin typeface="Calibri"/>
                <a:cs typeface="Calibri"/>
              </a:rPr>
              <a:t>(The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dimensionality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divided by </a:t>
            </a:r>
            <a:r>
              <a:rPr sz="2300" spc="-5" dirty="0">
                <a:latin typeface="Calibri"/>
                <a:cs typeface="Calibri"/>
              </a:rPr>
              <a:t>the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number </a:t>
            </a:r>
            <a:r>
              <a:rPr sz="2300" dirty="0">
                <a:latin typeface="Calibri"/>
                <a:cs typeface="Calibri"/>
              </a:rPr>
              <a:t>of </a:t>
            </a:r>
            <a:r>
              <a:rPr sz="2300" spc="-5" dirty="0">
                <a:latin typeface="Calibri"/>
                <a:cs typeface="Calibri"/>
              </a:rPr>
              <a:t>heads.)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5753" y="5085079"/>
            <a:ext cx="249110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54785" algn="l"/>
              </a:tabLst>
            </a:pPr>
            <a:r>
              <a:rPr sz="2300" spc="-10" dirty="0">
                <a:latin typeface="Cambria Math"/>
                <a:cs typeface="Cambria Math"/>
              </a:rPr>
              <a:t>output</a:t>
            </a:r>
            <a:r>
              <a:rPr sz="2475" spc="-15" baseline="-15151" dirty="0">
                <a:latin typeface="Cambria Math"/>
                <a:cs typeface="Cambria Math"/>
              </a:rPr>
              <a:t>𝑃</a:t>
            </a:r>
            <a:r>
              <a:rPr sz="2475" spc="547" baseline="-15151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=	softmax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88862" y="5016626"/>
            <a:ext cx="1243965" cy="578485"/>
          </a:xfrm>
          <a:custGeom>
            <a:avLst/>
            <a:gdLst/>
            <a:ahLst/>
            <a:cxnLst/>
            <a:rect l="l" t="t" r="r" b="b"/>
            <a:pathLst>
              <a:path w="1243965" h="578485">
                <a:moveTo>
                  <a:pt x="110998" y="9525"/>
                </a:moveTo>
                <a:lnTo>
                  <a:pt x="64071" y="42595"/>
                </a:lnTo>
                <a:lnTo>
                  <a:pt x="30734" y="105664"/>
                </a:lnTo>
                <a:lnTo>
                  <a:pt x="17297" y="144627"/>
                </a:lnTo>
                <a:lnTo>
                  <a:pt x="7696" y="188163"/>
                </a:lnTo>
                <a:lnTo>
                  <a:pt x="1917" y="236258"/>
                </a:lnTo>
                <a:lnTo>
                  <a:pt x="0" y="289052"/>
                </a:lnTo>
                <a:lnTo>
                  <a:pt x="1917" y="341693"/>
                </a:lnTo>
                <a:lnTo>
                  <a:pt x="7696" y="389877"/>
                </a:lnTo>
                <a:lnTo>
                  <a:pt x="17297" y="433463"/>
                </a:lnTo>
                <a:lnTo>
                  <a:pt x="30734" y="472440"/>
                </a:lnTo>
                <a:lnTo>
                  <a:pt x="64071" y="535508"/>
                </a:lnTo>
                <a:lnTo>
                  <a:pt x="102743" y="578078"/>
                </a:lnTo>
                <a:lnTo>
                  <a:pt x="110998" y="568452"/>
                </a:lnTo>
                <a:lnTo>
                  <a:pt x="93700" y="549452"/>
                </a:lnTo>
                <a:lnTo>
                  <a:pt x="78003" y="525792"/>
                </a:lnTo>
                <a:lnTo>
                  <a:pt x="51308" y="464439"/>
                </a:lnTo>
                <a:lnTo>
                  <a:pt x="40970" y="427037"/>
                </a:lnTo>
                <a:lnTo>
                  <a:pt x="33591" y="385318"/>
                </a:lnTo>
                <a:lnTo>
                  <a:pt x="29159" y="339318"/>
                </a:lnTo>
                <a:lnTo>
                  <a:pt x="27686" y="288925"/>
                </a:lnTo>
                <a:lnTo>
                  <a:pt x="29159" y="238734"/>
                </a:lnTo>
                <a:lnTo>
                  <a:pt x="33591" y="192722"/>
                </a:lnTo>
                <a:lnTo>
                  <a:pt x="40970" y="151003"/>
                </a:lnTo>
                <a:lnTo>
                  <a:pt x="51308" y="113538"/>
                </a:lnTo>
                <a:lnTo>
                  <a:pt x="78003" y="52298"/>
                </a:lnTo>
                <a:lnTo>
                  <a:pt x="93700" y="28600"/>
                </a:lnTo>
                <a:lnTo>
                  <a:pt x="110998" y="9525"/>
                </a:lnTo>
                <a:close/>
              </a:path>
              <a:path w="1243965" h="578485">
                <a:moveTo>
                  <a:pt x="1121791" y="279654"/>
                </a:moveTo>
                <a:lnTo>
                  <a:pt x="120510" y="279654"/>
                </a:lnTo>
                <a:lnTo>
                  <a:pt x="120510" y="297942"/>
                </a:lnTo>
                <a:lnTo>
                  <a:pt x="1121791" y="297942"/>
                </a:lnTo>
                <a:lnTo>
                  <a:pt x="1121791" y="279654"/>
                </a:lnTo>
                <a:close/>
              </a:path>
              <a:path w="1243965" h="578485">
                <a:moveTo>
                  <a:pt x="1243584" y="288925"/>
                </a:moveTo>
                <a:lnTo>
                  <a:pt x="1241653" y="236258"/>
                </a:lnTo>
                <a:lnTo>
                  <a:pt x="1235875" y="188163"/>
                </a:lnTo>
                <a:lnTo>
                  <a:pt x="1226273" y="144627"/>
                </a:lnTo>
                <a:lnTo>
                  <a:pt x="1212850" y="105664"/>
                </a:lnTo>
                <a:lnTo>
                  <a:pt x="1179512" y="42595"/>
                </a:lnTo>
                <a:lnTo>
                  <a:pt x="1140841" y="0"/>
                </a:lnTo>
                <a:lnTo>
                  <a:pt x="1132586" y="9525"/>
                </a:lnTo>
                <a:lnTo>
                  <a:pt x="1149870" y="28600"/>
                </a:lnTo>
                <a:lnTo>
                  <a:pt x="1165567" y="52298"/>
                </a:lnTo>
                <a:lnTo>
                  <a:pt x="1192276" y="113538"/>
                </a:lnTo>
                <a:lnTo>
                  <a:pt x="1202601" y="151003"/>
                </a:lnTo>
                <a:lnTo>
                  <a:pt x="1209979" y="192722"/>
                </a:lnTo>
                <a:lnTo>
                  <a:pt x="1214412" y="238734"/>
                </a:lnTo>
                <a:lnTo>
                  <a:pt x="1215898" y="289052"/>
                </a:lnTo>
                <a:lnTo>
                  <a:pt x="1214412" y="339318"/>
                </a:lnTo>
                <a:lnTo>
                  <a:pt x="1209979" y="385318"/>
                </a:lnTo>
                <a:lnTo>
                  <a:pt x="1202601" y="427037"/>
                </a:lnTo>
                <a:lnTo>
                  <a:pt x="1192276" y="464439"/>
                </a:lnTo>
                <a:lnTo>
                  <a:pt x="1165567" y="525780"/>
                </a:lnTo>
                <a:lnTo>
                  <a:pt x="1132586" y="568452"/>
                </a:lnTo>
                <a:lnTo>
                  <a:pt x="1140841" y="578078"/>
                </a:lnTo>
                <a:lnTo>
                  <a:pt x="1179512" y="535508"/>
                </a:lnTo>
                <a:lnTo>
                  <a:pt x="1212850" y="472440"/>
                </a:lnTo>
                <a:lnTo>
                  <a:pt x="1226273" y="433463"/>
                </a:lnTo>
                <a:lnTo>
                  <a:pt x="1235875" y="389877"/>
                </a:lnTo>
                <a:lnTo>
                  <a:pt x="1241653" y="341693"/>
                </a:lnTo>
                <a:lnTo>
                  <a:pt x="1243584" y="288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37069" y="5091176"/>
            <a:ext cx="11620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200" dirty="0">
                <a:latin typeface="Cambria Math"/>
                <a:cs typeface="Cambria Math"/>
              </a:rPr>
              <a:t>𝑃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2173" y="4992116"/>
            <a:ext cx="106997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spc="170" dirty="0">
                <a:latin typeface="Cambria Math"/>
                <a:cs typeface="Cambria Math"/>
              </a:rPr>
              <a:t>𝑋𝑄</a:t>
            </a:r>
            <a:r>
              <a:rPr sz="2025" spc="254" baseline="-14403" dirty="0">
                <a:latin typeface="Cambria Math"/>
                <a:cs typeface="Cambria Math"/>
              </a:rPr>
              <a:t>𝑃</a:t>
            </a:r>
            <a:r>
              <a:rPr sz="1650" spc="170" dirty="0">
                <a:latin typeface="Cambria Math"/>
                <a:cs typeface="Cambria Math"/>
              </a:rPr>
              <a:t>𝐾</a:t>
            </a:r>
            <a:r>
              <a:rPr sz="2025" spc="254" baseline="30864" dirty="0">
                <a:latin typeface="Cambria Math"/>
                <a:cs typeface="Cambria Math"/>
              </a:rPr>
              <a:t>𝖳</a:t>
            </a:r>
            <a:r>
              <a:rPr sz="1650" spc="170" dirty="0">
                <a:latin typeface="Cambria Math"/>
                <a:cs typeface="Cambria Math"/>
              </a:rPr>
              <a:t>𝑋</a:t>
            </a:r>
            <a:r>
              <a:rPr sz="2025" spc="254" baseline="24691" dirty="0">
                <a:latin typeface="Cambria Math"/>
                <a:cs typeface="Cambria Math"/>
              </a:rPr>
              <a:t>𝖳</a:t>
            </a:r>
            <a:endParaRPr sz="2025" baseline="24691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41668" y="5346572"/>
            <a:ext cx="540385" cy="265430"/>
          </a:xfrm>
          <a:custGeom>
            <a:avLst/>
            <a:gdLst/>
            <a:ahLst/>
            <a:cxnLst/>
            <a:rect l="l" t="t" r="r" b="b"/>
            <a:pathLst>
              <a:path w="540384" h="265429">
                <a:moveTo>
                  <a:pt x="540384" y="0"/>
                </a:moveTo>
                <a:lnTo>
                  <a:pt x="154812" y="0"/>
                </a:lnTo>
                <a:lnTo>
                  <a:pt x="154812" y="253"/>
                </a:lnTo>
                <a:lnTo>
                  <a:pt x="133350" y="253"/>
                </a:lnTo>
                <a:lnTo>
                  <a:pt x="70103" y="237235"/>
                </a:lnTo>
                <a:lnTo>
                  <a:pt x="34162" y="156844"/>
                </a:lnTo>
                <a:lnTo>
                  <a:pt x="0" y="172465"/>
                </a:lnTo>
                <a:lnTo>
                  <a:pt x="3175" y="180212"/>
                </a:lnTo>
                <a:lnTo>
                  <a:pt x="20827" y="172465"/>
                </a:lnTo>
                <a:lnTo>
                  <a:pt x="63880" y="265137"/>
                </a:lnTo>
                <a:lnTo>
                  <a:pt x="74040" y="265137"/>
                </a:lnTo>
                <a:lnTo>
                  <a:pt x="141731" y="14096"/>
                </a:lnTo>
                <a:lnTo>
                  <a:pt x="162559" y="14096"/>
                </a:lnTo>
                <a:lnTo>
                  <a:pt x="162559" y="13715"/>
                </a:lnTo>
                <a:lnTo>
                  <a:pt x="540384" y="13715"/>
                </a:lnTo>
                <a:lnTo>
                  <a:pt x="540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84669" y="5319776"/>
            <a:ext cx="407034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250" dirty="0">
                <a:latin typeface="Cambria Math"/>
                <a:cs typeface="Cambria Math"/>
              </a:rPr>
              <a:t>𝑑</a:t>
            </a:r>
            <a:r>
              <a:rPr sz="1650" spc="10" dirty="0">
                <a:latin typeface="Cambria Math"/>
                <a:cs typeface="Cambria Math"/>
              </a:rPr>
              <a:t>/</a:t>
            </a:r>
            <a:r>
              <a:rPr sz="1650" spc="125" dirty="0">
                <a:latin typeface="Cambria Math"/>
                <a:cs typeface="Cambria Math"/>
              </a:rPr>
              <a:t>ℎ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82230" y="5085079"/>
            <a:ext cx="72834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Cambria Math"/>
                <a:cs typeface="Cambria Math"/>
              </a:rPr>
              <a:t>∗</a:t>
            </a:r>
            <a:r>
              <a:rPr sz="2300" spc="-45" dirty="0">
                <a:latin typeface="Cambria Math"/>
                <a:cs typeface="Cambria Math"/>
              </a:rPr>
              <a:t> </a:t>
            </a:r>
            <a:r>
              <a:rPr sz="2300" spc="-155" dirty="0">
                <a:latin typeface="Cambria Math"/>
                <a:cs typeface="Cambria Math"/>
              </a:rPr>
              <a:t>𝑋𝑉</a:t>
            </a:r>
            <a:r>
              <a:rPr sz="2475" spc="-232" baseline="-15151" dirty="0">
                <a:latin typeface="Cambria Math"/>
                <a:cs typeface="Cambria Math"/>
              </a:rPr>
              <a:t>𝑃</a:t>
            </a:r>
            <a:endParaRPr sz="2475" baseline="-15151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165861"/>
            <a:ext cx="990663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0" spc="5" dirty="0">
                <a:latin typeface="Calibri"/>
                <a:cs typeface="Calibri"/>
              </a:rPr>
              <a:t>The Transformer</a:t>
            </a:r>
            <a:r>
              <a:rPr sz="3350" b="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Encoder-Decoder </a:t>
            </a:r>
            <a:r>
              <a:rPr sz="3350" b="0" u="sng" spc="10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[Vaswani</a:t>
            </a:r>
            <a:r>
              <a:rPr sz="3350" b="0" u="sng" spc="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 et </a:t>
            </a:r>
            <a:r>
              <a:rPr sz="3350" b="0" u="sng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al., </a:t>
            </a:r>
            <a:r>
              <a:rPr sz="3350" b="0" u="sng" spc="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2017]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9818" y="3707891"/>
            <a:ext cx="1837183" cy="6408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10357" y="3698240"/>
            <a:ext cx="135128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latin typeface="Calibri"/>
                <a:cs typeface="Calibri"/>
              </a:rPr>
              <a:t>Transformer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spc="40" dirty="0">
                <a:latin typeface="Calibri"/>
                <a:cs typeface="Calibri"/>
              </a:rPr>
              <a:t>Encoder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4418" y="4882896"/>
            <a:ext cx="1837183" cy="64084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13180" y="4874133"/>
            <a:ext cx="13557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libri"/>
                <a:cs typeface="Calibri"/>
              </a:rPr>
              <a:t>Word 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Em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ed</a:t>
            </a:r>
            <a:r>
              <a:rPr sz="2000" spc="45" dirty="0">
                <a:latin typeface="Calibri"/>
                <a:cs typeface="Calibri"/>
              </a:rPr>
              <a:t>ding</a:t>
            </a:r>
            <a:r>
              <a:rPr sz="2000" spc="5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65218" y="4882896"/>
            <a:ext cx="1837183" cy="64084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96970" y="4874133"/>
            <a:ext cx="17703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2434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latin typeface="Calibri"/>
                <a:cs typeface="Calibri"/>
              </a:rPr>
              <a:t>Position 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Represent</a:t>
            </a:r>
            <a:r>
              <a:rPr sz="2000" spc="15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i</a:t>
            </a:r>
            <a:r>
              <a:rPr sz="2000" spc="40" dirty="0">
                <a:latin typeface="Calibri"/>
                <a:cs typeface="Calibri"/>
              </a:rPr>
              <a:t>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2719" y="4913757"/>
            <a:ext cx="1905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+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59150" y="2115311"/>
            <a:ext cx="1837689" cy="2921635"/>
            <a:chOff x="2359150" y="2115311"/>
            <a:chExt cx="1837689" cy="292163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5160" y="4268698"/>
              <a:ext cx="234670" cy="76812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266694" y="4368545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50800" y="63499"/>
                  </a:moveTo>
                  <a:lnTo>
                    <a:pt x="25400" y="63499"/>
                  </a:lnTo>
                  <a:lnTo>
                    <a:pt x="25400" y="609599"/>
                  </a:lnTo>
                  <a:lnTo>
                    <a:pt x="50800" y="609599"/>
                  </a:lnTo>
                  <a:lnTo>
                    <a:pt x="50800" y="63499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199"/>
                  </a:lnTo>
                  <a:lnTo>
                    <a:pt x="25400" y="76199"/>
                  </a:lnTo>
                  <a:lnTo>
                    <a:pt x="25400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499"/>
                  </a:moveTo>
                  <a:lnTo>
                    <a:pt x="50800" y="63499"/>
                  </a:lnTo>
                  <a:lnTo>
                    <a:pt x="5080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9150" y="2115311"/>
              <a:ext cx="1837183" cy="64084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599182" y="2106295"/>
            <a:ext cx="13512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3679" marR="5080" indent="-220979">
              <a:lnSpc>
                <a:spcPct val="100000"/>
              </a:lnSpc>
              <a:spcBef>
                <a:spcPts val="105"/>
              </a:spcBef>
            </a:pPr>
            <a:r>
              <a:rPr sz="2000" spc="45" dirty="0">
                <a:latin typeface="Calibri"/>
                <a:cs typeface="Calibri"/>
              </a:rPr>
              <a:t>Tra</a:t>
            </a:r>
            <a:r>
              <a:rPr sz="2000" spc="40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sf</a:t>
            </a:r>
            <a:r>
              <a:rPr sz="2000" spc="3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rmer  </a:t>
            </a:r>
            <a:r>
              <a:rPr sz="2000" spc="35" dirty="0">
                <a:latin typeface="Calibri"/>
                <a:cs typeface="Calibri"/>
              </a:rPr>
              <a:t>Encoder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56204" y="2662402"/>
            <a:ext cx="6616700" cy="1703705"/>
            <a:chOff x="3156204" y="2662402"/>
            <a:chExt cx="6616700" cy="170370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6204" y="3430498"/>
              <a:ext cx="234670" cy="3048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7738" y="3530346"/>
              <a:ext cx="76200" cy="1466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7832" y="3332987"/>
              <a:ext cx="117347" cy="11734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6872" y="2662402"/>
              <a:ext cx="234670" cy="3048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8406" y="2762250"/>
              <a:ext cx="76199" cy="1466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7832" y="2999231"/>
              <a:ext cx="117347" cy="11734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7832" y="3165348"/>
              <a:ext cx="117347" cy="11734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5466" y="3724655"/>
              <a:ext cx="1837183" cy="64084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226945" y="5876035"/>
            <a:ext cx="2118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B1515"/>
                </a:solidFill>
                <a:latin typeface="Calibri"/>
                <a:cs typeface="Calibri"/>
              </a:rPr>
              <a:t>[input</a:t>
            </a:r>
            <a:r>
              <a:rPr sz="2400" spc="-7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B1515"/>
                </a:solidFill>
                <a:latin typeface="Calibri"/>
                <a:cs typeface="Calibri"/>
              </a:rPr>
              <a:t>sequence]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76641" y="3716273"/>
            <a:ext cx="13512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5080" indent="-216535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libri"/>
                <a:cs typeface="Calibri"/>
              </a:rPr>
              <a:t>Tra</a:t>
            </a:r>
            <a:r>
              <a:rPr sz="2000" spc="40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sf</a:t>
            </a:r>
            <a:r>
              <a:rPr sz="2000" spc="3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rmer  </a:t>
            </a:r>
            <a:r>
              <a:rPr sz="2000" spc="20" dirty="0">
                <a:latin typeface="Calibri"/>
                <a:cs typeface="Calibri"/>
              </a:rPr>
              <a:t>Decoder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40066" y="4901184"/>
            <a:ext cx="1837183" cy="640842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879717" y="4891481"/>
            <a:ext cx="135572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Calibri"/>
                <a:cs typeface="Calibri"/>
              </a:rPr>
              <a:t>Word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50" dirty="0">
                <a:latin typeface="Calibri"/>
                <a:cs typeface="Calibri"/>
              </a:rPr>
              <a:t>Embeddings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0866" y="4901184"/>
            <a:ext cx="1837183" cy="640842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9263633" y="4891481"/>
            <a:ext cx="177038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latin typeface="Calibri"/>
                <a:cs typeface="Calibri"/>
              </a:rPr>
              <a:t>Position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25" dirty="0">
                <a:latin typeface="Calibri"/>
                <a:cs typeface="Calibri"/>
              </a:rPr>
              <a:t>Representations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79256" y="4931105"/>
            <a:ext cx="1905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alibri"/>
                <a:cs typeface="Calibri"/>
              </a:rPr>
              <a:t>+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924798" y="2133600"/>
            <a:ext cx="1837689" cy="2921635"/>
            <a:chOff x="7924798" y="2133600"/>
            <a:chExt cx="1837689" cy="2921635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50808" y="4286986"/>
              <a:ext cx="234670" cy="76812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832342" y="4386833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50800" y="63500"/>
                  </a:moveTo>
                  <a:lnTo>
                    <a:pt x="25400" y="63500"/>
                  </a:lnTo>
                  <a:lnTo>
                    <a:pt x="25400" y="609600"/>
                  </a:lnTo>
                  <a:lnTo>
                    <a:pt x="50800" y="609600"/>
                  </a:lnTo>
                  <a:lnTo>
                    <a:pt x="50800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24798" y="2133600"/>
              <a:ext cx="1837183" cy="640841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165718" y="2123948"/>
            <a:ext cx="13512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 marR="5080" indent="-216535">
              <a:lnSpc>
                <a:spcPct val="100000"/>
              </a:lnSpc>
              <a:spcBef>
                <a:spcPts val="105"/>
              </a:spcBef>
            </a:pPr>
            <a:r>
              <a:rPr sz="2000" spc="45" dirty="0">
                <a:latin typeface="Calibri"/>
                <a:cs typeface="Calibri"/>
              </a:rPr>
              <a:t>Tra</a:t>
            </a:r>
            <a:r>
              <a:rPr sz="2000" spc="40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sf</a:t>
            </a:r>
            <a:r>
              <a:rPr sz="2000" spc="3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rmer  </a:t>
            </a:r>
            <a:r>
              <a:rPr sz="2000" spc="20" dirty="0">
                <a:latin typeface="Calibri"/>
                <a:cs typeface="Calibri"/>
              </a:rPr>
              <a:t>Decoder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93480" y="3183635"/>
            <a:ext cx="117348" cy="117348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3268726" y="1899285"/>
            <a:ext cx="5698490" cy="2185670"/>
            <a:chOff x="3268726" y="1899285"/>
            <a:chExt cx="5698490" cy="2185670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21852" y="3448786"/>
              <a:ext cx="234670" cy="30482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03385" y="3548633"/>
              <a:ext cx="76200" cy="14668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93479" y="3351276"/>
              <a:ext cx="117348" cy="11734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32520" y="2679166"/>
              <a:ext cx="234670" cy="30482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14054" y="2779013"/>
              <a:ext cx="76200" cy="14668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93479" y="3015996"/>
              <a:ext cx="117348" cy="11734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268726" y="1899284"/>
              <a:ext cx="4669155" cy="2185670"/>
            </a:xfrm>
            <a:custGeom>
              <a:avLst/>
              <a:gdLst/>
              <a:ahLst/>
              <a:cxnLst/>
              <a:rect l="l" t="t" r="r" b="b"/>
              <a:pathLst>
                <a:path w="4669155" h="2185670">
                  <a:moveTo>
                    <a:pt x="4644644" y="563892"/>
                  </a:moveTo>
                  <a:lnTo>
                    <a:pt x="4594225" y="563892"/>
                  </a:lnTo>
                  <a:lnTo>
                    <a:pt x="4581525" y="563892"/>
                  </a:lnTo>
                  <a:lnTo>
                    <a:pt x="4581271" y="594360"/>
                  </a:lnTo>
                  <a:lnTo>
                    <a:pt x="4644644" y="563892"/>
                  </a:lnTo>
                  <a:close/>
                </a:path>
                <a:path w="4669155" h="2185670">
                  <a:moveTo>
                    <a:pt x="4668901" y="2160270"/>
                  </a:moveTo>
                  <a:lnTo>
                    <a:pt x="4650003" y="2147570"/>
                  </a:lnTo>
                  <a:lnTo>
                    <a:pt x="4593336" y="2109470"/>
                  </a:lnTo>
                  <a:lnTo>
                    <a:pt x="4592637" y="2147570"/>
                  </a:lnTo>
                  <a:lnTo>
                    <a:pt x="4493895" y="2147570"/>
                  </a:lnTo>
                  <a:lnTo>
                    <a:pt x="4406646" y="2134870"/>
                  </a:lnTo>
                  <a:lnTo>
                    <a:pt x="4406773" y="2134870"/>
                  </a:lnTo>
                  <a:lnTo>
                    <a:pt x="4320032" y="2122170"/>
                  </a:lnTo>
                  <a:lnTo>
                    <a:pt x="4320286" y="2122170"/>
                  </a:lnTo>
                  <a:lnTo>
                    <a:pt x="4234180" y="2109470"/>
                  </a:lnTo>
                  <a:lnTo>
                    <a:pt x="4234307" y="2109470"/>
                  </a:lnTo>
                  <a:lnTo>
                    <a:pt x="4149090" y="2096770"/>
                  </a:lnTo>
                  <a:lnTo>
                    <a:pt x="4149217" y="2096770"/>
                  </a:lnTo>
                  <a:lnTo>
                    <a:pt x="4065016" y="2071370"/>
                  </a:lnTo>
                  <a:lnTo>
                    <a:pt x="4065270" y="2071370"/>
                  </a:lnTo>
                  <a:lnTo>
                    <a:pt x="3982339" y="2058670"/>
                  </a:lnTo>
                  <a:lnTo>
                    <a:pt x="3982466" y="2058670"/>
                  </a:lnTo>
                  <a:lnTo>
                    <a:pt x="3900805" y="2033270"/>
                  </a:lnTo>
                  <a:lnTo>
                    <a:pt x="3901059" y="2033270"/>
                  </a:lnTo>
                  <a:lnTo>
                    <a:pt x="3820922" y="2007870"/>
                  </a:lnTo>
                  <a:lnTo>
                    <a:pt x="3821176" y="2007870"/>
                  </a:lnTo>
                  <a:lnTo>
                    <a:pt x="3742690" y="1982470"/>
                  </a:lnTo>
                  <a:lnTo>
                    <a:pt x="3742944" y="1982470"/>
                  </a:lnTo>
                  <a:lnTo>
                    <a:pt x="3666490" y="1957070"/>
                  </a:lnTo>
                  <a:lnTo>
                    <a:pt x="3666617" y="1957070"/>
                  </a:lnTo>
                  <a:lnTo>
                    <a:pt x="3592195" y="1918970"/>
                  </a:lnTo>
                  <a:lnTo>
                    <a:pt x="3592322" y="1918970"/>
                  </a:lnTo>
                  <a:lnTo>
                    <a:pt x="3520186" y="1880870"/>
                  </a:lnTo>
                  <a:lnTo>
                    <a:pt x="3520313" y="1880870"/>
                  </a:lnTo>
                  <a:lnTo>
                    <a:pt x="3450463" y="1855470"/>
                  </a:lnTo>
                  <a:lnTo>
                    <a:pt x="3450717" y="1855470"/>
                  </a:lnTo>
                  <a:lnTo>
                    <a:pt x="3383521" y="1817370"/>
                  </a:lnTo>
                  <a:lnTo>
                    <a:pt x="3383788" y="1817370"/>
                  </a:lnTo>
                  <a:lnTo>
                    <a:pt x="3319272" y="1779270"/>
                  </a:lnTo>
                  <a:lnTo>
                    <a:pt x="3319399" y="1779270"/>
                  </a:lnTo>
                  <a:lnTo>
                    <a:pt x="3257804" y="1741170"/>
                  </a:lnTo>
                  <a:lnTo>
                    <a:pt x="3258045" y="1741170"/>
                  </a:lnTo>
                  <a:lnTo>
                    <a:pt x="3199511" y="1690370"/>
                  </a:lnTo>
                  <a:lnTo>
                    <a:pt x="3199765" y="1690370"/>
                  </a:lnTo>
                  <a:lnTo>
                    <a:pt x="3144647" y="1652270"/>
                  </a:lnTo>
                  <a:lnTo>
                    <a:pt x="3144774" y="1652270"/>
                  </a:lnTo>
                  <a:lnTo>
                    <a:pt x="3092958" y="1614170"/>
                  </a:lnTo>
                  <a:lnTo>
                    <a:pt x="3093212" y="1614170"/>
                  </a:lnTo>
                  <a:lnTo>
                    <a:pt x="3045079" y="1563370"/>
                  </a:lnTo>
                  <a:lnTo>
                    <a:pt x="3045333" y="1563370"/>
                  </a:lnTo>
                  <a:lnTo>
                    <a:pt x="3000883" y="1525270"/>
                  </a:lnTo>
                  <a:lnTo>
                    <a:pt x="3001137" y="1525270"/>
                  </a:lnTo>
                  <a:lnTo>
                    <a:pt x="2960624" y="1474470"/>
                  </a:lnTo>
                  <a:lnTo>
                    <a:pt x="2960878" y="1474470"/>
                  </a:lnTo>
                  <a:lnTo>
                    <a:pt x="2924556" y="1423670"/>
                  </a:lnTo>
                  <a:lnTo>
                    <a:pt x="2924810" y="1423670"/>
                  </a:lnTo>
                  <a:lnTo>
                    <a:pt x="2892806" y="1372870"/>
                  </a:lnTo>
                  <a:lnTo>
                    <a:pt x="2893060" y="1372870"/>
                  </a:lnTo>
                  <a:lnTo>
                    <a:pt x="2865374" y="1334770"/>
                  </a:lnTo>
                  <a:lnTo>
                    <a:pt x="2865628" y="1334770"/>
                  </a:lnTo>
                  <a:lnTo>
                    <a:pt x="2842641" y="1283970"/>
                  </a:lnTo>
                  <a:lnTo>
                    <a:pt x="2842895" y="1283970"/>
                  </a:lnTo>
                  <a:lnTo>
                    <a:pt x="2824607" y="1233170"/>
                  </a:lnTo>
                  <a:lnTo>
                    <a:pt x="2824861" y="1233170"/>
                  </a:lnTo>
                  <a:lnTo>
                    <a:pt x="2811653" y="1182370"/>
                  </a:lnTo>
                  <a:lnTo>
                    <a:pt x="2811780" y="1182370"/>
                  </a:lnTo>
                  <a:lnTo>
                    <a:pt x="2803779" y="1131570"/>
                  </a:lnTo>
                  <a:lnTo>
                    <a:pt x="2803906" y="1131570"/>
                  </a:lnTo>
                  <a:lnTo>
                    <a:pt x="2801112" y="1080770"/>
                  </a:lnTo>
                  <a:lnTo>
                    <a:pt x="2800604" y="1055370"/>
                  </a:lnTo>
                  <a:lnTo>
                    <a:pt x="2796540" y="1004570"/>
                  </a:lnTo>
                  <a:lnTo>
                    <a:pt x="2788539" y="953770"/>
                  </a:lnTo>
                  <a:lnTo>
                    <a:pt x="2776855" y="902970"/>
                  </a:lnTo>
                  <a:lnTo>
                    <a:pt x="2761361" y="852170"/>
                  </a:lnTo>
                  <a:lnTo>
                    <a:pt x="2742311" y="801370"/>
                  </a:lnTo>
                  <a:lnTo>
                    <a:pt x="2731643" y="788670"/>
                  </a:lnTo>
                  <a:lnTo>
                    <a:pt x="2719959" y="763270"/>
                  </a:lnTo>
                  <a:lnTo>
                    <a:pt x="2694432" y="712470"/>
                  </a:lnTo>
                  <a:lnTo>
                    <a:pt x="2665603" y="661670"/>
                  </a:lnTo>
                  <a:lnTo>
                    <a:pt x="2633853" y="610870"/>
                  </a:lnTo>
                  <a:lnTo>
                    <a:pt x="2616835" y="598170"/>
                  </a:lnTo>
                  <a:lnTo>
                    <a:pt x="2599309" y="572770"/>
                  </a:lnTo>
                  <a:lnTo>
                    <a:pt x="2580894" y="547370"/>
                  </a:lnTo>
                  <a:lnTo>
                    <a:pt x="2561844" y="521970"/>
                  </a:lnTo>
                  <a:lnTo>
                    <a:pt x="2542159" y="509270"/>
                  </a:lnTo>
                  <a:lnTo>
                    <a:pt x="2521839" y="483870"/>
                  </a:lnTo>
                  <a:lnTo>
                    <a:pt x="2500884" y="458470"/>
                  </a:lnTo>
                  <a:lnTo>
                    <a:pt x="2479294" y="445770"/>
                  </a:lnTo>
                  <a:lnTo>
                    <a:pt x="2457196" y="420370"/>
                  </a:lnTo>
                  <a:lnTo>
                    <a:pt x="2434463" y="394970"/>
                  </a:lnTo>
                  <a:lnTo>
                    <a:pt x="2411222" y="382270"/>
                  </a:lnTo>
                  <a:lnTo>
                    <a:pt x="2362962" y="344170"/>
                  </a:lnTo>
                  <a:lnTo>
                    <a:pt x="2312797" y="306070"/>
                  </a:lnTo>
                  <a:lnTo>
                    <a:pt x="2260727" y="267970"/>
                  </a:lnTo>
                  <a:lnTo>
                    <a:pt x="2206752" y="229870"/>
                  </a:lnTo>
                  <a:lnTo>
                    <a:pt x="2151126" y="204470"/>
                  </a:lnTo>
                  <a:lnTo>
                    <a:pt x="2093976" y="179070"/>
                  </a:lnTo>
                  <a:lnTo>
                    <a:pt x="2035429" y="140970"/>
                  </a:lnTo>
                  <a:lnTo>
                    <a:pt x="1975612" y="115570"/>
                  </a:lnTo>
                  <a:lnTo>
                    <a:pt x="1945386" y="115570"/>
                  </a:lnTo>
                  <a:lnTo>
                    <a:pt x="1821434" y="64770"/>
                  </a:lnTo>
                  <a:lnTo>
                    <a:pt x="1789811" y="64770"/>
                  </a:lnTo>
                  <a:lnTo>
                    <a:pt x="1726184" y="39370"/>
                  </a:lnTo>
                  <a:lnTo>
                    <a:pt x="1694053" y="39370"/>
                  </a:lnTo>
                  <a:lnTo>
                    <a:pt x="1661795" y="26670"/>
                  </a:lnTo>
                  <a:lnTo>
                    <a:pt x="1629410" y="26670"/>
                  </a:lnTo>
                  <a:lnTo>
                    <a:pt x="1604670" y="17018"/>
                  </a:lnTo>
                  <a:lnTo>
                    <a:pt x="1720977" y="21590"/>
                  </a:lnTo>
                  <a:lnTo>
                    <a:pt x="1784096" y="26682"/>
                  </a:lnTo>
                  <a:lnTo>
                    <a:pt x="1846580" y="30492"/>
                  </a:lnTo>
                  <a:lnTo>
                    <a:pt x="1908175" y="36842"/>
                  </a:lnTo>
                  <a:lnTo>
                    <a:pt x="1968627" y="41910"/>
                  </a:lnTo>
                  <a:lnTo>
                    <a:pt x="2028063" y="48260"/>
                  </a:lnTo>
                  <a:lnTo>
                    <a:pt x="2086356" y="55892"/>
                  </a:lnTo>
                  <a:lnTo>
                    <a:pt x="2086229" y="55892"/>
                  </a:lnTo>
                  <a:lnTo>
                    <a:pt x="2142998" y="63500"/>
                  </a:lnTo>
                  <a:lnTo>
                    <a:pt x="2142871" y="63500"/>
                  </a:lnTo>
                  <a:lnTo>
                    <a:pt x="2198116" y="71132"/>
                  </a:lnTo>
                  <a:lnTo>
                    <a:pt x="2251710" y="80010"/>
                  </a:lnTo>
                  <a:lnTo>
                    <a:pt x="2251583" y="80010"/>
                  </a:lnTo>
                  <a:lnTo>
                    <a:pt x="2303399" y="88900"/>
                  </a:lnTo>
                  <a:lnTo>
                    <a:pt x="2353310" y="99060"/>
                  </a:lnTo>
                  <a:lnTo>
                    <a:pt x="2353183" y="99060"/>
                  </a:lnTo>
                  <a:lnTo>
                    <a:pt x="2401062" y="107950"/>
                  </a:lnTo>
                  <a:lnTo>
                    <a:pt x="2400935" y="107950"/>
                  </a:lnTo>
                  <a:lnTo>
                    <a:pt x="2424176" y="113042"/>
                  </a:lnTo>
                  <a:lnTo>
                    <a:pt x="2424049" y="113042"/>
                  </a:lnTo>
                  <a:lnTo>
                    <a:pt x="2446655" y="119392"/>
                  </a:lnTo>
                  <a:lnTo>
                    <a:pt x="2468626" y="124460"/>
                  </a:lnTo>
                  <a:lnTo>
                    <a:pt x="2468499" y="124460"/>
                  </a:lnTo>
                  <a:lnTo>
                    <a:pt x="2530856" y="139700"/>
                  </a:lnTo>
                  <a:lnTo>
                    <a:pt x="2530729" y="139700"/>
                  </a:lnTo>
                  <a:lnTo>
                    <a:pt x="2550287" y="146050"/>
                  </a:lnTo>
                  <a:lnTo>
                    <a:pt x="2550160" y="146050"/>
                  </a:lnTo>
                  <a:lnTo>
                    <a:pt x="2569083" y="151142"/>
                  </a:lnTo>
                  <a:lnTo>
                    <a:pt x="2568956" y="151142"/>
                  </a:lnTo>
                  <a:lnTo>
                    <a:pt x="2587244" y="157492"/>
                  </a:lnTo>
                  <a:lnTo>
                    <a:pt x="2587117" y="157492"/>
                  </a:lnTo>
                  <a:lnTo>
                    <a:pt x="2604643" y="162560"/>
                  </a:lnTo>
                  <a:lnTo>
                    <a:pt x="2604516" y="162560"/>
                  </a:lnTo>
                  <a:lnTo>
                    <a:pt x="2621407" y="168910"/>
                  </a:lnTo>
                  <a:lnTo>
                    <a:pt x="2637409" y="175260"/>
                  </a:lnTo>
                  <a:lnTo>
                    <a:pt x="2637282" y="173990"/>
                  </a:lnTo>
                  <a:lnTo>
                    <a:pt x="2652776" y="180340"/>
                  </a:lnTo>
                  <a:lnTo>
                    <a:pt x="2652649" y="180340"/>
                  </a:lnTo>
                  <a:lnTo>
                    <a:pt x="2667381" y="186690"/>
                  </a:lnTo>
                  <a:lnTo>
                    <a:pt x="2667127" y="186690"/>
                  </a:lnTo>
                  <a:lnTo>
                    <a:pt x="2680970" y="193040"/>
                  </a:lnTo>
                  <a:lnTo>
                    <a:pt x="2680843" y="193040"/>
                  </a:lnTo>
                  <a:lnTo>
                    <a:pt x="2694051" y="198132"/>
                  </a:lnTo>
                  <a:lnTo>
                    <a:pt x="2693797" y="198132"/>
                  </a:lnTo>
                  <a:lnTo>
                    <a:pt x="2706116" y="204482"/>
                  </a:lnTo>
                  <a:lnTo>
                    <a:pt x="2705989" y="204482"/>
                  </a:lnTo>
                  <a:lnTo>
                    <a:pt x="2717546" y="210832"/>
                  </a:lnTo>
                  <a:lnTo>
                    <a:pt x="2717292" y="210832"/>
                  </a:lnTo>
                  <a:lnTo>
                    <a:pt x="2727960" y="217182"/>
                  </a:lnTo>
                  <a:lnTo>
                    <a:pt x="2727706" y="217182"/>
                  </a:lnTo>
                  <a:lnTo>
                    <a:pt x="2737612" y="223532"/>
                  </a:lnTo>
                  <a:lnTo>
                    <a:pt x="2737358" y="223532"/>
                  </a:lnTo>
                  <a:lnTo>
                    <a:pt x="2746248" y="229882"/>
                  </a:lnTo>
                  <a:lnTo>
                    <a:pt x="2745994" y="228600"/>
                  </a:lnTo>
                  <a:lnTo>
                    <a:pt x="2754122" y="234950"/>
                  </a:lnTo>
                  <a:lnTo>
                    <a:pt x="2753741" y="234950"/>
                  </a:lnTo>
                  <a:lnTo>
                    <a:pt x="2760980" y="241300"/>
                  </a:lnTo>
                  <a:lnTo>
                    <a:pt x="2760599" y="241300"/>
                  </a:lnTo>
                  <a:lnTo>
                    <a:pt x="2766949" y="247650"/>
                  </a:lnTo>
                  <a:lnTo>
                    <a:pt x="2766568" y="247650"/>
                  </a:lnTo>
                  <a:lnTo>
                    <a:pt x="2772029" y="254000"/>
                  </a:lnTo>
                  <a:lnTo>
                    <a:pt x="2771648" y="252742"/>
                  </a:lnTo>
                  <a:lnTo>
                    <a:pt x="2775966" y="259092"/>
                  </a:lnTo>
                  <a:lnTo>
                    <a:pt x="2775712" y="259092"/>
                  </a:lnTo>
                  <a:lnTo>
                    <a:pt x="2779141" y="265442"/>
                  </a:lnTo>
                  <a:lnTo>
                    <a:pt x="2778760" y="265442"/>
                  </a:lnTo>
                  <a:lnTo>
                    <a:pt x="2781211" y="271284"/>
                  </a:lnTo>
                  <a:lnTo>
                    <a:pt x="2781325" y="271792"/>
                  </a:lnTo>
                  <a:lnTo>
                    <a:pt x="2782405" y="276707"/>
                  </a:lnTo>
                  <a:lnTo>
                    <a:pt x="2782417" y="276860"/>
                  </a:lnTo>
                  <a:lnTo>
                    <a:pt x="2782951" y="283210"/>
                  </a:lnTo>
                  <a:lnTo>
                    <a:pt x="2809113" y="325132"/>
                  </a:lnTo>
                  <a:lnTo>
                    <a:pt x="2851277" y="351790"/>
                  </a:lnTo>
                  <a:lnTo>
                    <a:pt x="2911348" y="377190"/>
                  </a:lnTo>
                  <a:lnTo>
                    <a:pt x="2988437" y="401332"/>
                  </a:lnTo>
                  <a:lnTo>
                    <a:pt x="3032887" y="412750"/>
                  </a:lnTo>
                  <a:lnTo>
                    <a:pt x="3081147" y="424192"/>
                  </a:lnTo>
                  <a:lnTo>
                    <a:pt x="3132836" y="435610"/>
                  </a:lnTo>
                  <a:lnTo>
                    <a:pt x="3188081" y="447040"/>
                  </a:lnTo>
                  <a:lnTo>
                    <a:pt x="3307842" y="467360"/>
                  </a:lnTo>
                  <a:lnTo>
                    <a:pt x="3439414" y="487692"/>
                  </a:lnTo>
                  <a:lnTo>
                    <a:pt x="3581019" y="505460"/>
                  </a:lnTo>
                  <a:lnTo>
                    <a:pt x="3809873" y="528332"/>
                  </a:lnTo>
                  <a:lnTo>
                    <a:pt x="3889756" y="534682"/>
                  </a:lnTo>
                  <a:lnTo>
                    <a:pt x="4138041" y="549910"/>
                  </a:lnTo>
                  <a:lnTo>
                    <a:pt x="4308983" y="557542"/>
                  </a:lnTo>
                  <a:lnTo>
                    <a:pt x="4482719" y="562610"/>
                  </a:lnTo>
                  <a:lnTo>
                    <a:pt x="4581525" y="563740"/>
                  </a:lnTo>
                  <a:lnTo>
                    <a:pt x="4594225" y="563740"/>
                  </a:lnTo>
                  <a:lnTo>
                    <a:pt x="4644949" y="563740"/>
                  </a:lnTo>
                  <a:lnTo>
                    <a:pt x="4657852" y="557542"/>
                  </a:lnTo>
                  <a:lnTo>
                    <a:pt x="4581906" y="518160"/>
                  </a:lnTo>
                  <a:lnTo>
                    <a:pt x="4581626" y="551040"/>
                  </a:lnTo>
                  <a:lnTo>
                    <a:pt x="4482846" y="549910"/>
                  </a:lnTo>
                  <a:lnTo>
                    <a:pt x="4309491" y="544842"/>
                  </a:lnTo>
                  <a:lnTo>
                    <a:pt x="4138676" y="537210"/>
                  </a:lnTo>
                  <a:lnTo>
                    <a:pt x="3972052" y="527050"/>
                  </a:lnTo>
                  <a:lnTo>
                    <a:pt x="3890772" y="521982"/>
                  </a:lnTo>
                  <a:lnTo>
                    <a:pt x="3811016" y="515632"/>
                  </a:lnTo>
                  <a:lnTo>
                    <a:pt x="3732784" y="508000"/>
                  </a:lnTo>
                  <a:lnTo>
                    <a:pt x="3582416" y="492760"/>
                  </a:lnTo>
                  <a:lnTo>
                    <a:pt x="3582543" y="492760"/>
                  </a:lnTo>
                  <a:lnTo>
                    <a:pt x="3510534" y="483882"/>
                  </a:lnTo>
                  <a:lnTo>
                    <a:pt x="3510661" y="483882"/>
                  </a:lnTo>
                  <a:lnTo>
                    <a:pt x="3441065" y="474992"/>
                  </a:lnTo>
                  <a:lnTo>
                    <a:pt x="3373996" y="464832"/>
                  </a:lnTo>
                  <a:lnTo>
                    <a:pt x="3374123" y="464832"/>
                  </a:lnTo>
                  <a:lnTo>
                    <a:pt x="3309874" y="455942"/>
                  </a:lnTo>
                  <a:lnTo>
                    <a:pt x="3248520" y="444500"/>
                  </a:lnTo>
                  <a:lnTo>
                    <a:pt x="3248647" y="444500"/>
                  </a:lnTo>
                  <a:lnTo>
                    <a:pt x="3190367" y="434340"/>
                  </a:lnTo>
                  <a:lnTo>
                    <a:pt x="3190494" y="434340"/>
                  </a:lnTo>
                  <a:lnTo>
                    <a:pt x="3141497" y="424192"/>
                  </a:lnTo>
                  <a:lnTo>
                    <a:pt x="3135376" y="422910"/>
                  </a:lnTo>
                  <a:lnTo>
                    <a:pt x="3135503" y="424192"/>
                  </a:lnTo>
                  <a:lnTo>
                    <a:pt x="3083941" y="412750"/>
                  </a:lnTo>
                  <a:lnTo>
                    <a:pt x="3084068" y="412750"/>
                  </a:lnTo>
                  <a:lnTo>
                    <a:pt x="3035935" y="401332"/>
                  </a:lnTo>
                  <a:lnTo>
                    <a:pt x="3036062" y="401332"/>
                  </a:lnTo>
                  <a:lnTo>
                    <a:pt x="2991739" y="388632"/>
                  </a:lnTo>
                  <a:lnTo>
                    <a:pt x="2991993" y="388632"/>
                  </a:lnTo>
                  <a:lnTo>
                    <a:pt x="2951734" y="377190"/>
                  </a:lnTo>
                  <a:lnTo>
                    <a:pt x="2951861" y="377190"/>
                  </a:lnTo>
                  <a:lnTo>
                    <a:pt x="2915666" y="364490"/>
                  </a:lnTo>
                  <a:lnTo>
                    <a:pt x="2915920" y="364490"/>
                  </a:lnTo>
                  <a:lnTo>
                    <a:pt x="2883916" y="353060"/>
                  </a:lnTo>
                  <a:lnTo>
                    <a:pt x="2884297" y="353060"/>
                  </a:lnTo>
                  <a:lnTo>
                    <a:pt x="2856738" y="340360"/>
                  </a:lnTo>
                  <a:lnTo>
                    <a:pt x="2857246" y="340360"/>
                  </a:lnTo>
                  <a:lnTo>
                    <a:pt x="2834386" y="327660"/>
                  </a:lnTo>
                  <a:lnTo>
                    <a:pt x="2834894" y="327660"/>
                  </a:lnTo>
                  <a:lnTo>
                    <a:pt x="2818663" y="316242"/>
                  </a:lnTo>
                  <a:lnTo>
                    <a:pt x="2816860" y="314960"/>
                  </a:lnTo>
                  <a:lnTo>
                    <a:pt x="2817622" y="316242"/>
                  </a:lnTo>
                  <a:lnTo>
                    <a:pt x="2805734" y="304800"/>
                  </a:lnTo>
                  <a:lnTo>
                    <a:pt x="2804934" y="304050"/>
                  </a:lnTo>
                  <a:lnTo>
                    <a:pt x="2804617" y="303542"/>
                  </a:lnTo>
                  <a:lnTo>
                    <a:pt x="2797302" y="292100"/>
                  </a:lnTo>
                  <a:lnTo>
                    <a:pt x="2798191" y="293382"/>
                  </a:lnTo>
                  <a:lnTo>
                    <a:pt x="2797911" y="292100"/>
                  </a:lnTo>
                  <a:lnTo>
                    <a:pt x="2795524" y="280682"/>
                  </a:lnTo>
                  <a:lnTo>
                    <a:pt x="2795651" y="280682"/>
                  </a:lnTo>
                  <a:lnTo>
                    <a:pt x="2795130" y="275590"/>
                  </a:lnTo>
                  <a:lnTo>
                    <a:pt x="2776093" y="238760"/>
                  </a:lnTo>
                  <a:lnTo>
                    <a:pt x="2765069" y="228600"/>
                  </a:lnTo>
                  <a:lnTo>
                    <a:pt x="2762123" y="226060"/>
                  </a:lnTo>
                  <a:lnTo>
                    <a:pt x="2723642" y="199390"/>
                  </a:lnTo>
                  <a:lnTo>
                    <a:pt x="2686177" y="181610"/>
                  </a:lnTo>
                  <a:lnTo>
                    <a:pt x="2672207" y="175260"/>
                  </a:lnTo>
                  <a:lnTo>
                    <a:pt x="2669248" y="173990"/>
                  </a:lnTo>
                  <a:lnTo>
                    <a:pt x="2657475" y="168910"/>
                  </a:lnTo>
                  <a:lnTo>
                    <a:pt x="2641854" y="162560"/>
                  </a:lnTo>
                  <a:lnTo>
                    <a:pt x="2625725" y="156210"/>
                  </a:lnTo>
                  <a:lnTo>
                    <a:pt x="2608707" y="151142"/>
                  </a:lnTo>
                  <a:lnTo>
                    <a:pt x="2591054" y="144792"/>
                  </a:lnTo>
                  <a:lnTo>
                    <a:pt x="2572766" y="139700"/>
                  </a:lnTo>
                  <a:lnTo>
                    <a:pt x="2553843" y="133350"/>
                  </a:lnTo>
                  <a:lnTo>
                    <a:pt x="2534158" y="128282"/>
                  </a:lnTo>
                  <a:lnTo>
                    <a:pt x="2449576" y="106692"/>
                  </a:lnTo>
                  <a:lnTo>
                    <a:pt x="2355723" y="86360"/>
                  </a:lnTo>
                  <a:lnTo>
                    <a:pt x="2305685" y="76200"/>
                  </a:lnTo>
                  <a:lnTo>
                    <a:pt x="2200021" y="58432"/>
                  </a:lnTo>
                  <a:lnTo>
                    <a:pt x="2029587" y="35560"/>
                  </a:lnTo>
                  <a:lnTo>
                    <a:pt x="1970024" y="29210"/>
                  </a:lnTo>
                  <a:lnTo>
                    <a:pt x="1909318" y="24142"/>
                  </a:lnTo>
                  <a:lnTo>
                    <a:pt x="1847723" y="17792"/>
                  </a:lnTo>
                  <a:lnTo>
                    <a:pt x="1784985" y="13982"/>
                  </a:lnTo>
                  <a:lnTo>
                    <a:pt x="1769160" y="12700"/>
                  </a:lnTo>
                  <a:lnTo>
                    <a:pt x="1721739" y="8890"/>
                  </a:lnTo>
                  <a:lnTo>
                    <a:pt x="1528318" y="1282"/>
                  </a:lnTo>
                  <a:lnTo>
                    <a:pt x="1527416" y="1270"/>
                  </a:lnTo>
                  <a:lnTo>
                    <a:pt x="1527416" y="13970"/>
                  </a:lnTo>
                  <a:lnTo>
                    <a:pt x="1498981" y="13970"/>
                  </a:lnTo>
                  <a:lnTo>
                    <a:pt x="1497444" y="13385"/>
                  </a:lnTo>
                  <a:lnTo>
                    <a:pt x="1527416" y="13970"/>
                  </a:lnTo>
                  <a:lnTo>
                    <a:pt x="1527416" y="1270"/>
                  </a:lnTo>
                  <a:lnTo>
                    <a:pt x="1463167" y="0"/>
                  </a:lnTo>
                  <a:lnTo>
                    <a:pt x="1332484" y="0"/>
                  </a:lnTo>
                  <a:lnTo>
                    <a:pt x="1202563" y="2540"/>
                  </a:lnTo>
                  <a:lnTo>
                    <a:pt x="1074039" y="7632"/>
                  </a:lnTo>
                  <a:lnTo>
                    <a:pt x="886460" y="19050"/>
                  </a:lnTo>
                  <a:lnTo>
                    <a:pt x="825754" y="24142"/>
                  </a:lnTo>
                  <a:lnTo>
                    <a:pt x="766191" y="30492"/>
                  </a:lnTo>
                  <a:lnTo>
                    <a:pt x="707898" y="35560"/>
                  </a:lnTo>
                  <a:lnTo>
                    <a:pt x="651129" y="41910"/>
                  </a:lnTo>
                  <a:lnTo>
                    <a:pt x="595757" y="49542"/>
                  </a:lnTo>
                  <a:lnTo>
                    <a:pt x="542163" y="55892"/>
                  </a:lnTo>
                  <a:lnTo>
                    <a:pt x="440182" y="71132"/>
                  </a:lnTo>
                  <a:lnTo>
                    <a:pt x="392303" y="80010"/>
                  </a:lnTo>
                  <a:lnTo>
                    <a:pt x="346456" y="87642"/>
                  </a:lnTo>
                  <a:lnTo>
                    <a:pt x="324358" y="92710"/>
                  </a:lnTo>
                  <a:lnTo>
                    <a:pt x="281940" y="101600"/>
                  </a:lnTo>
                  <a:lnTo>
                    <a:pt x="261747" y="106692"/>
                  </a:lnTo>
                  <a:lnTo>
                    <a:pt x="242062" y="110490"/>
                  </a:lnTo>
                  <a:lnTo>
                    <a:pt x="223139" y="115582"/>
                  </a:lnTo>
                  <a:lnTo>
                    <a:pt x="187198" y="125742"/>
                  </a:lnTo>
                  <a:lnTo>
                    <a:pt x="170307" y="129540"/>
                  </a:lnTo>
                  <a:lnTo>
                    <a:pt x="123825" y="144792"/>
                  </a:lnTo>
                  <a:lnTo>
                    <a:pt x="84074" y="160032"/>
                  </a:lnTo>
                  <a:lnTo>
                    <a:pt x="61595" y="171450"/>
                  </a:lnTo>
                  <a:lnTo>
                    <a:pt x="51562" y="176542"/>
                  </a:lnTo>
                  <a:lnTo>
                    <a:pt x="42418" y="181610"/>
                  </a:lnTo>
                  <a:lnTo>
                    <a:pt x="33909" y="186690"/>
                  </a:lnTo>
                  <a:lnTo>
                    <a:pt x="26543" y="193040"/>
                  </a:lnTo>
                  <a:lnTo>
                    <a:pt x="19939" y="198132"/>
                  </a:lnTo>
                  <a:lnTo>
                    <a:pt x="0" y="234950"/>
                  </a:lnTo>
                  <a:lnTo>
                    <a:pt x="304" y="234950"/>
                  </a:lnTo>
                  <a:lnTo>
                    <a:pt x="0" y="242570"/>
                  </a:lnTo>
                  <a:lnTo>
                    <a:pt x="12700" y="242570"/>
                  </a:lnTo>
                  <a:lnTo>
                    <a:pt x="13182" y="230352"/>
                  </a:lnTo>
                  <a:lnTo>
                    <a:pt x="12941" y="242570"/>
                  </a:lnTo>
                  <a:lnTo>
                    <a:pt x="14465" y="229870"/>
                  </a:lnTo>
                  <a:lnTo>
                    <a:pt x="16116" y="229870"/>
                  </a:lnTo>
                  <a:lnTo>
                    <a:pt x="19672" y="217195"/>
                  </a:lnTo>
                  <a:lnTo>
                    <a:pt x="28321" y="217170"/>
                  </a:lnTo>
                  <a:lnTo>
                    <a:pt x="34544" y="204470"/>
                  </a:lnTo>
                  <a:lnTo>
                    <a:pt x="41148" y="204470"/>
                  </a:lnTo>
                  <a:lnTo>
                    <a:pt x="49085" y="192062"/>
                  </a:lnTo>
                  <a:lnTo>
                    <a:pt x="48895" y="193040"/>
                  </a:lnTo>
                  <a:lnTo>
                    <a:pt x="49250" y="192798"/>
                  </a:lnTo>
                  <a:lnTo>
                    <a:pt x="49022" y="204470"/>
                  </a:lnTo>
                  <a:lnTo>
                    <a:pt x="57912" y="191770"/>
                  </a:lnTo>
                  <a:lnTo>
                    <a:pt x="67310" y="191770"/>
                  </a:lnTo>
                  <a:lnTo>
                    <a:pt x="78105" y="179070"/>
                  </a:lnTo>
                  <a:lnTo>
                    <a:pt x="89281" y="179070"/>
                  </a:lnTo>
                  <a:lnTo>
                    <a:pt x="101600" y="166370"/>
                  </a:lnTo>
                  <a:lnTo>
                    <a:pt x="128270" y="166370"/>
                  </a:lnTo>
                  <a:lnTo>
                    <a:pt x="142875" y="153670"/>
                  </a:lnTo>
                  <a:lnTo>
                    <a:pt x="174244" y="153670"/>
                  </a:lnTo>
                  <a:lnTo>
                    <a:pt x="191135" y="140970"/>
                  </a:lnTo>
                  <a:lnTo>
                    <a:pt x="208407" y="140970"/>
                  </a:lnTo>
                  <a:lnTo>
                    <a:pt x="226695" y="128270"/>
                  </a:lnTo>
                  <a:lnTo>
                    <a:pt x="265176" y="128270"/>
                  </a:lnTo>
                  <a:lnTo>
                    <a:pt x="285369" y="115570"/>
                  </a:lnTo>
                  <a:lnTo>
                    <a:pt x="327406" y="115570"/>
                  </a:lnTo>
                  <a:lnTo>
                    <a:pt x="349504" y="102870"/>
                  </a:lnTo>
                  <a:lnTo>
                    <a:pt x="395097" y="102870"/>
                  </a:lnTo>
                  <a:lnTo>
                    <a:pt x="443103" y="90170"/>
                  </a:lnTo>
                  <a:lnTo>
                    <a:pt x="442976" y="90170"/>
                  </a:lnTo>
                  <a:lnTo>
                    <a:pt x="493014" y="77470"/>
                  </a:lnTo>
                  <a:lnTo>
                    <a:pt x="544830" y="77470"/>
                  </a:lnTo>
                  <a:lnTo>
                    <a:pt x="598551" y="64770"/>
                  </a:lnTo>
                  <a:lnTo>
                    <a:pt x="653669" y="64770"/>
                  </a:lnTo>
                  <a:lnTo>
                    <a:pt x="710692" y="52070"/>
                  </a:lnTo>
                  <a:lnTo>
                    <a:pt x="768858" y="52070"/>
                  </a:lnTo>
                  <a:lnTo>
                    <a:pt x="828421" y="39370"/>
                  </a:lnTo>
                  <a:lnTo>
                    <a:pt x="950722" y="39370"/>
                  </a:lnTo>
                  <a:lnTo>
                    <a:pt x="1013206" y="26670"/>
                  </a:lnTo>
                  <a:lnTo>
                    <a:pt x="1204976" y="26670"/>
                  </a:lnTo>
                  <a:lnTo>
                    <a:pt x="1269873" y="13970"/>
                  </a:lnTo>
                  <a:lnTo>
                    <a:pt x="1465580" y="13970"/>
                  </a:lnTo>
                  <a:lnTo>
                    <a:pt x="1498219" y="26670"/>
                  </a:lnTo>
                  <a:lnTo>
                    <a:pt x="1595120" y="26670"/>
                  </a:lnTo>
                  <a:lnTo>
                    <a:pt x="1627505" y="39370"/>
                  </a:lnTo>
                  <a:lnTo>
                    <a:pt x="1659509" y="39370"/>
                  </a:lnTo>
                  <a:lnTo>
                    <a:pt x="1691513" y="52070"/>
                  </a:lnTo>
                  <a:lnTo>
                    <a:pt x="1723263" y="52070"/>
                  </a:lnTo>
                  <a:lnTo>
                    <a:pt x="1755140" y="64770"/>
                  </a:lnTo>
                  <a:lnTo>
                    <a:pt x="1755013" y="64770"/>
                  </a:lnTo>
                  <a:lnTo>
                    <a:pt x="1786636" y="77470"/>
                  </a:lnTo>
                  <a:lnTo>
                    <a:pt x="1817751" y="77470"/>
                  </a:lnTo>
                  <a:lnTo>
                    <a:pt x="1848993" y="90170"/>
                  </a:lnTo>
                  <a:lnTo>
                    <a:pt x="1848866" y="90170"/>
                  </a:lnTo>
                  <a:lnTo>
                    <a:pt x="1879854" y="102870"/>
                  </a:lnTo>
                  <a:lnTo>
                    <a:pt x="1879727" y="102870"/>
                  </a:lnTo>
                  <a:lnTo>
                    <a:pt x="1910461" y="115570"/>
                  </a:lnTo>
                  <a:lnTo>
                    <a:pt x="1940814" y="115570"/>
                  </a:lnTo>
                  <a:lnTo>
                    <a:pt x="1970913" y="128270"/>
                  </a:lnTo>
                  <a:lnTo>
                    <a:pt x="1970786" y="128270"/>
                  </a:lnTo>
                  <a:lnTo>
                    <a:pt x="2030349" y="153670"/>
                  </a:lnTo>
                  <a:lnTo>
                    <a:pt x="2030222" y="153670"/>
                  </a:lnTo>
                  <a:lnTo>
                    <a:pt x="2088515" y="191770"/>
                  </a:lnTo>
                  <a:lnTo>
                    <a:pt x="2088261" y="191770"/>
                  </a:lnTo>
                  <a:lnTo>
                    <a:pt x="2145157" y="217170"/>
                  </a:lnTo>
                  <a:lnTo>
                    <a:pt x="2145030" y="217170"/>
                  </a:lnTo>
                  <a:lnTo>
                    <a:pt x="2200402" y="242570"/>
                  </a:lnTo>
                  <a:lnTo>
                    <a:pt x="2200148" y="242570"/>
                  </a:lnTo>
                  <a:lnTo>
                    <a:pt x="2253869" y="280670"/>
                  </a:lnTo>
                  <a:lnTo>
                    <a:pt x="2253615" y="280670"/>
                  </a:lnTo>
                  <a:lnTo>
                    <a:pt x="2305558" y="318770"/>
                  </a:lnTo>
                  <a:lnTo>
                    <a:pt x="2305304" y="318770"/>
                  </a:lnTo>
                  <a:lnTo>
                    <a:pt x="2355342" y="356870"/>
                  </a:lnTo>
                  <a:lnTo>
                    <a:pt x="2355215" y="356870"/>
                  </a:lnTo>
                  <a:lnTo>
                    <a:pt x="2403221" y="394970"/>
                  </a:lnTo>
                  <a:lnTo>
                    <a:pt x="2402967" y="394970"/>
                  </a:lnTo>
                  <a:lnTo>
                    <a:pt x="2426081" y="407670"/>
                  </a:lnTo>
                  <a:lnTo>
                    <a:pt x="2448687" y="433070"/>
                  </a:lnTo>
                  <a:lnTo>
                    <a:pt x="2448560" y="433070"/>
                  </a:lnTo>
                  <a:lnTo>
                    <a:pt x="2470658" y="445770"/>
                  </a:lnTo>
                  <a:lnTo>
                    <a:pt x="2470531" y="445770"/>
                  </a:lnTo>
                  <a:lnTo>
                    <a:pt x="2491994" y="471170"/>
                  </a:lnTo>
                  <a:lnTo>
                    <a:pt x="2491867" y="471170"/>
                  </a:lnTo>
                  <a:lnTo>
                    <a:pt x="2512695" y="496570"/>
                  </a:lnTo>
                  <a:lnTo>
                    <a:pt x="2512568" y="496570"/>
                  </a:lnTo>
                  <a:lnTo>
                    <a:pt x="2532761" y="509270"/>
                  </a:lnTo>
                  <a:lnTo>
                    <a:pt x="2552319" y="534670"/>
                  </a:lnTo>
                  <a:lnTo>
                    <a:pt x="2552192" y="534670"/>
                  </a:lnTo>
                  <a:lnTo>
                    <a:pt x="2571242" y="560070"/>
                  </a:lnTo>
                  <a:lnTo>
                    <a:pt x="2571115" y="560070"/>
                  </a:lnTo>
                  <a:lnTo>
                    <a:pt x="2589403" y="572770"/>
                  </a:lnTo>
                  <a:lnTo>
                    <a:pt x="2589276" y="572770"/>
                  </a:lnTo>
                  <a:lnTo>
                    <a:pt x="2606802" y="598170"/>
                  </a:lnTo>
                  <a:lnTo>
                    <a:pt x="2606675" y="598170"/>
                  </a:lnTo>
                  <a:lnTo>
                    <a:pt x="2623566" y="623570"/>
                  </a:lnTo>
                  <a:lnTo>
                    <a:pt x="2623439" y="623570"/>
                  </a:lnTo>
                  <a:lnTo>
                    <a:pt x="2639695" y="648970"/>
                  </a:lnTo>
                  <a:lnTo>
                    <a:pt x="2639568" y="648970"/>
                  </a:lnTo>
                  <a:lnTo>
                    <a:pt x="2655062" y="674370"/>
                  </a:lnTo>
                  <a:lnTo>
                    <a:pt x="2654935" y="674370"/>
                  </a:lnTo>
                  <a:lnTo>
                    <a:pt x="2669540" y="687070"/>
                  </a:lnTo>
                  <a:lnTo>
                    <a:pt x="2683383" y="712470"/>
                  </a:lnTo>
                  <a:lnTo>
                    <a:pt x="2683256" y="712470"/>
                  </a:lnTo>
                  <a:lnTo>
                    <a:pt x="2696464" y="737870"/>
                  </a:lnTo>
                  <a:lnTo>
                    <a:pt x="2696337" y="737870"/>
                  </a:lnTo>
                  <a:lnTo>
                    <a:pt x="2708656" y="763270"/>
                  </a:lnTo>
                  <a:lnTo>
                    <a:pt x="2708529" y="763270"/>
                  </a:lnTo>
                  <a:lnTo>
                    <a:pt x="2720086" y="788670"/>
                  </a:lnTo>
                  <a:lnTo>
                    <a:pt x="2719959" y="788670"/>
                  </a:lnTo>
                  <a:lnTo>
                    <a:pt x="2730627" y="814070"/>
                  </a:lnTo>
                  <a:lnTo>
                    <a:pt x="2740533" y="839470"/>
                  </a:lnTo>
                  <a:lnTo>
                    <a:pt x="2740406" y="839470"/>
                  </a:lnTo>
                  <a:lnTo>
                    <a:pt x="2749423" y="864870"/>
                  </a:lnTo>
                  <a:lnTo>
                    <a:pt x="2749296" y="864870"/>
                  </a:lnTo>
                  <a:lnTo>
                    <a:pt x="2757424" y="890270"/>
                  </a:lnTo>
                  <a:lnTo>
                    <a:pt x="2764663" y="915670"/>
                  </a:lnTo>
                  <a:lnTo>
                    <a:pt x="2764536" y="915670"/>
                  </a:lnTo>
                  <a:lnTo>
                    <a:pt x="2770886" y="928370"/>
                  </a:lnTo>
                  <a:lnTo>
                    <a:pt x="2770759" y="928370"/>
                  </a:lnTo>
                  <a:lnTo>
                    <a:pt x="2776093" y="953770"/>
                  </a:lnTo>
                  <a:lnTo>
                    <a:pt x="2780538" y="979170"/>
                  </a:lnTo>
                  <a:lnTo>
                    <a:pt x="2783967" y="1004570"/>
                  </a:lnTo>
                  <a:lnTo>
                    <a:pt x="2783840" y="1004570"/>
                  </a:lnTo>
                  <a:lnTo>
                    <a:pt x="2786380" y="1029970"/>
                  </a:lnTo>
                  <a:lnTo>
                    <a:pt x="2787904" y="1055370"/>
                  </a:lnTo>
                  <a:lnTo>
                    <a:pt x="2788412" y="1080770"/>
                  </a:lnTo>
                  <a:lnTo>
                    <a:pt x="2791206" y="1131570"/>
                  </a:lnTo>
                  <a:lnTo>
                    <a:pt x="2799334" y="1182370"/>
                  </a:lnTo>
                  <a:lnTo>
                    <a:pt x="2812669" y="1233170"/>
                  </a:lnTo>
                  <a:lnTo>
                    <a:pt x="2831084" y="1283970"/>
                  </a:lnTo>
                  <a:lnTo>
                    <a:pt x="2854198" y="1334770"/>
                  </a:lnTo>
                  <a:lnTo>
                    <a:pt x="2882011" y="1385570"/>
                  </a:lnTo>
                  <a:lnTo>
                    <a:pt x="2914269" y="1436370"/>
                  </a:lnTo>
                  <a:lnTo>
                    <a:pt x="2950972" y="1487170"/>
                  </a:lnTo>
                  <a:lnTo>
                    <a:pt x="2991612" y="1525270"/>
                  </a:lnTo>
                  <a:lnTo>
                    <a:pt x="3036316" y="1576070"/>
                  </a:lnTo>
                  <a:lnTo>
                    <a:pt x="3084703" y="1614170"/>
                  </a:lnTo>
                  <a:lnTo>
                    <a:pt x="3136773" y="1664970"/>
                  </a:lnTo>
                  <a:lnTo>
                    <a:pt x="3192145" y="1703070"/>
                  </a:lnTo>
                  <a:lnTo>
                    <a:pt x="3250819" y="1741170"/>
                  </a:lnTo>
                  <a:lnTo>
                    <a:pt x="3312668" y="1791970"/>
                  </a:lnTo>
                  <a:lnTo>
                    <a:pt x="3377298" y="1830070"/>
                  </a:lnTo>
                  <a:lnTo>
                    <a:pt x="3444621" y="1868170"/>
                  </a:lnTo>
                  <a:lnTo>
                    <a:pt x="3514725" y="1893570"/>
                  </a:lnTo>
                  <a:lnTo>
                    <a:pt x="3587115" y="1931670"/>
                  </a:lnTo>
                  <a:lnTo>
                    <a:pt x="3661791" y="1957070"/>
                  </a:lnTo>
                  <a:lnTo>
                    <a:pt x="3738372" y="1995170"/>
                  </a:lnTo>
                  <a:lnTo>
                    <a:pt x="3979164" y="2071370"/>
                  </a:lnTo>
                  <a:lnTo>
                    <a:pt x="4062222" y="2084070"/>
                  </a:lnTo>
                  <a:lnTo>
                    <a:pt x="4146677" y="2109470"/>
                  </a:lnTo>
                  <a:lnTo>
                    <a:pt x="4493006" y="2160270"/>
                  </a:lnTo>
                  <a:lnTo>
                    <a:pt x="4592396" y="2160270"/>
                  </a:lnTo>
                  <a:lnTo>
                    <a:pt x="4591939" y="2185670"/>
                  </a:lnTo>
                  <a:lnTo>
                    <a:pt x="4668901" y="2160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793228" y="5894019"/>
            <a:ext cx="2308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8B1515"/>
                </a:solidFill>
                <a:latin typeface="Calibri"/>
                <a:cs typeface="Calibri"/>
              </a:rPr>
              <a:t>[output</a:t>
            </a:r>
            <a:r>
              <a:rPr sz="2400" spc="-6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B1515"/>
                </a:solidFill>
                <a:latin typeface="Calibri"/>
                <a:cs typeface="Calibri"/>
              </a:rPr>
              <a:t>sequence]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62802" y="2742691"/>
            <a:ext cx="17043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B1515"/>
                </a:solidFill>
                <a:latin typeface="Calibri"/>
                <a:cs typeface="Calibri"/>
              </a:rPr>
              <a:t>[decoder </a:t>
            </a:r>
            <a:r>
              <a:rPr sz="1800" spc="-15" dirty="0">
                <a:solidFill>
                  <a:srgbClr val="8B1515"/>
                </a:solidFill>
                <a:latin typeface="Calibri"/>
                <a:cs typeface="Calibri"/>
              </a:rPr>
              <a:t>attends </a:t>
            </a:r>
            <a:r>
              <a:rPr sz="1800" spc="-10" dirty="0">
                <a:solidFill>
                  <a:srgbClr val="8B1515"/>
                </a:solidFill>
                <a:latin typeface="Calibri"/>
                <a:cs typeface="Calibri"/>
              </a:rPr>
              <a:t> to</a:t>
            </a:r>
            <a:r>
              <a:rPr sz="1800" spc="-40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B1515"/>
                </a:solidFill>
                <a:latin typeface="Calibri"/>
                <a:cs typeface="Calibri"/>
              </a:rPr>
              <a:t>encoder</a:t>
            </a:r>
            <a:r>
              <a:rPr sz="1800" spc="-30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8B1515"/>
                </a:solidFill>
                <a:latin typeface="Calibri"/>
                <a:cs typeface="Calibri"/>
              </a:rPr>
              <a:t>states]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721852" y="1888210"/>
            <a:ext cx="234950" cy="305435"/>
            <a:chOff x="8721852" y="1888210"/>
            <a:chExt cx="234950" cy="305435"/>
          </a:xfrm>
        </p:grpSpPr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21852" y="1888210"/>
              <a:ext cx="234670" cy="30482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03386" y="1988057"/>
              <a:ext cx="76200" cy="146684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546912" y="1104645"/>
            <a:ext cx="8944610" cy="840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latin typeface="Calibri"/>
                <a:cs typeface="Calibri"/>
              </a:rPr>
              <a:t>Looking back </a:t>
            </a:r>
            <a:r>
              <a:rPr sz="2300" dirty="0">
                <a:latin typeface="Calibri"/>
                <a:cs typeface="Calibri"/>
              </a:rPr>
              <a:t>at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whole model,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zooming in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on</a:t>
            </a:r>
            <a:r>
              <a:rPr sz="2300" dirty="0">
                <a:latin typeface="Calibri"/>
                <a:cs typeface="Calibri"/>
              </a:rPr>
              <a:t> an </a:t>
            </a:r>
            <a:r>
              <a:rPr sz="2300" spc="-5" dirty="0">
                <a:latin typeface="Calibri"/>
                <a:cs typeface="Calibri"/>
              </a:rPr>
              <a:t>Encoder block:</a:t>
            </a:r>
            <a:endParaRPr sz="23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485"/>
              </a:spcBef>
            </a:pPr>
            <a:r>
              <a:rPr sz="1800" spc="-5" dirty="0">
                <a:solidFill>
                  <a:srgbClr val="8B1515"/>
                </a:solidFill>
                <a:latin typeface="Calibri"/>
                <a:cs typeface="Calibri"/>
              </a:rPr>
              <a:t>[predictions!]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165861"/>
            <a:ext cx="990663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0" spc="5" dirty="0">
                <a:latin typeface="Calibri"/>
                <a:cs typeface="Calibri"/>
              </a:rPr>
              <a:t>The Transformer</a:t>
            </a:r>
            <a:r>
              <a:rPr sz="3350" b="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Encoder-Decoder </a:t>
            </a:r>
            <a:r>
              <a:rPr sz="3350" b="0" u="sng" spc="10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[Vaswani</a:t>
            </a:r>
            <a:r>
              <a:rPr sz="3350" b="0" u="sng" spc="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 et </a:t>
            </a:r>
            <a:r>
              <a:rPr sz="3350" b="0" u="sng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al., </a:t>
            </a:r>
            <a:r>
              <a:rPr sz="3350" b="0" u="sng" spc="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2017]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418" y="4882896"/>
            <a:ext cx="1837183" cy="6408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13180" y="4874133"/>
            <a:ext cx="13557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libri"/>
                <a:cs typeface="Calibri"/>
              </a:rPr>
              <a:t>Word 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Em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ed</a:t>
            </a:r>
            <a:r>
              <a:rPr sz="2000" spc="45" dirty="0">
                <a:latin typeface="Calibri"/>
                <a:cs typeface="Calibri"/>
              </a:rPr>
              <a:t>ding</a:t>
            </a:r>
            <a:r>
              <a:rPr sz="2000" spc="5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5218" y="4882896"/>
            <a:ext cx="1837183" cy="64084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96970" y="4874133"/>
            <a:ext cx="17703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2434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latin typeface="Calibri"/>
                <a:cs typeface="Calibri"/>
              </a:rPr>
              <a:t>Position 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Represent</a:t>
            </a:r>
            <a:r>
              <a:rPr sz="2000" spc="15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i</a:t>
            </a:r>
            <a:r>
              <a:rPr sz="2000" spc="40" dirty="0">
                <a:latin typeface="Calibri"/>
                <a:cs typeface="Calibri"/>
              </a:rPr>
              <a:t>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2719" y="4913757"/>
            <a:ext cx="1905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+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59150" y="1764792"/>
            <a:ext cx="1837689" cy="3272154"/>
            <a:chOff x="2359150" y="1764792"/>
            <a:chExt cx="1837689" cy="3272154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5160" y="4268698"/>
              <a:ext cx="234670" cy="76812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66694" y="4368546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50800" y="63499"/>
                  </a:moveTo>
                  <a:lnTo>
                    <a:pt x="25400" y="63499"/>
                  </a:lnTo>
                  <a:lnTo>
                    <a:pt x="25400" y="609599"/>
                  </a:lnTo>
                  <a:lnTo>
                    <a:pt x="50800" y="609599"/>
                  </a:lnTo>
                  <a:lnTo>
                    <a:pt x="50800" y="63499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199"/>
                  </a:lnTo>
                  <a:lnTo>
                    <a:pt x="25400" y="76199"/>
                  </a:lnTo>
                  <a:lnTo>
                    <a:pt x="25400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499"/>
                  </a:moveTo>
                  <a:lnTo>
                    <a:pt x="50800" y="63499"/>
                  </a:lnTo>
                  <a:lnTo>
                    <a:pt x="5080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59150" y="1764792"/>
              <a:ext cx="1837183" cy="6408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599182" y="1755724"/>
            <a:ext cx="135255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latin typeface="Calibri"/>
                <a:cs typeface="Calibri"/>
              </a:rPr>
              <a:t>Transformer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35" dirty="0">
                <a:latin typeface="Calibri"/>
                <a:cs typeface="Calibri"/>
              </a:rPr>
              <a:t>Encoder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10358" y="2761022"/>
            <a:ext cx="6562725" cy="1604645"/>
            <a:chOff x="3210358" y="2761022"/>
            <a:chExt cx="6562725" cy="160464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0358" y="3529118"/>
              <a:ext cx="126361" cy="1972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7737" y="3530345"/>
              <a:ext cx="76200" cy="1466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1026" y="2761022"/>
              <a:ext cx="126361" cy="1972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8405" y="2762249"/>
              <a:ext cx="76199" cy="14668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7831" y="2999231"/>
              <a:ext cx="117347" cy="11734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7831" y="3165347"/>
              <a:ext cx="117347" cy="11734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7831" y="3332987"/>
              <a:ext cx="117347" cy="11734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5466" y="3724655"/>
              <a:ext cx="1837183" cy="64084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226945" y="5876035"/>
            <a:ext cx="2118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B1515"/>
                </a:solidFill>
                <a:latin typeface="Calibri"/>
                <a:cs typeface="Calibri"/>
              </a:rPr>
              <a:t>[input</a:t>
            </a:r>
            <a:r>
              <a:rPr sz="2400" spc="-7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B1515"/>
                </a:solidFill>
                <a:latin typeface="Calibri"/>
                <a:cs typeface="Calibri"/>
              </a:rPr>
              <a:t>sequence]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76641" y="3716273"/>
            <a:ext cx="13512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5080" indent="-216535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libri"/>
                <a:cs typeface="Calibri"/>
              </a:rPr>
              <a:t>Tra</a:t>
            </a:r>
            <a:r>
              <a:rPr sz="2000" spc="40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sf</a:t>
            </a:r>
            <a:r>
              <a:rPr sz="2000" spc="3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rmer  </a:t>
            </a:r>
            <a:r>
              <a:rPr sz="2000" spc="20" dirty="0">
                <a:latin typeface="Calibri"/>
                <a:cs typeface="Calibri"/>
              </a:rPr>
              <a:t>Decoder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40066" y="4901184"/>
            <a:ext cx="1837183" cy="64084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879717" y="4891481"/>
            <a:ext cx="135572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Calibri"/>
                <a:cs typeface="Calibri"/>
              </a:rPr>
              <a:t>Word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50" dirty="0">
                <a:latin typeface="Calibri"/>
                <a:cs typeface="Calibri"/>
              </a:rPr>
              <a:t>Embeddings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0866" y="4901184"/>
            <a:ext cx="1837183" cy="640842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9263633" y="4891481"/>
            <a:ext cx="177038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latin typeface="Calibri"/>
                <a:cs typeface="Calibri"/>
              </a:rPr>
              <a:t>Position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25" dirty="0">
                <a:latin typeface="Calibri"/>
                <a:cs typeface="Calibri"/>
              </a:rPr>
              <a:t>Representations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79256" y="4931105"/>
            <a:ext cx="1905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alibri"/>
                <a:cs typeface="Calibri"/>
              </a:rPr>
              <a:t>+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924798" y="2133600"/>
            <a:ext cx="1837689" cy="2921635"/>
            <a:chOff x="7924798" y="2133600"/>
            <a:chExt cx="1837689" cy="2921635"/>
          </a:xfrm>
        </p:grpSpPr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50808" y="4286986"/>
              <a:ext cx="234670" cy="76812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832342" y="4386833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50800" y="63500"/>
                  </a:moveTo>
                  <a:lnTo>
                    <a:pt x="25400" y="63500"/>
                  </a:lnTo>
                  <a:lnTo>
                    <a:pt x="25400" y="609600"/>
                  </a:lnTo>
                  <a:lnTo>
                    <a:pt x="50800" y="609600"/>
                  </a:lnTo>
                  <a:lnTo>
                    <a:pt x="50800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24798" y="2133600"/>
              <a:ext cx="1837183" cy="640841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8165718" y="2123948"/>
            <a:ext cx="13512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 marR="5080" indent="-216535">
              <a:lnSpc>
                <a:spcPct val="100000"/>
              </a:lnSpc>
              <a:spcBef>
                <a:spcPts val="105"/>
              </a:spcBef>
            </a:pPr>
            <a:r>
              <a:rPr sz="2000" spc="45" dirty="0">
                <a:latin typeface="Calibri"/>
                <a:cs typeface="Calibri"/>
              </a:rPr>
              <a:t>Tra</a:t>
            </a:r>
            <a:r>
              <a:rPr sz="2000" spc="40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sf</a:t>
            </a:r>
            <a:r>
              <a:rPr sz="2000" spc="3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rmer  </a:t>
            </a:r>
            <a:r>
              <a:rPr sz="2000" spc="20" dirty="0">
                <a:latin typeface="Calibri"/>
                <a:cs typeface="Calibri"/>
              </a:rPr>
              <a:t>Decoder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93480" y="3183635"/>
            <a:ext cx="117348" cy="117348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3268726" y="1549019"/>
            <a:ext cx="5698490" cy="2535555"/>
            <a:chOff x="3268726" y="1549019"/>
            <a:chExt cx="5698490" cy="2535555"/>
          </a:xfrm>
        </p:grpSpPr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21852" y="3448786"/>
              <a:ext cx="234670" cy="30482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03385" y="3548633"/>
              <a:ext cx="76200" cy="14668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93479" y="3351276"/>
              <a:ext cx="117348" cy="11734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32520" y="2679166"/>
              <a:ext cx="234670" cy="3048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14054" y="2779013"/>
              <a:ext cx="76200" cy="14668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93479" y="3015996"/>
              <a:ext cx="117348" cy="11734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268726" y="1549018"/>
              <a:ext cx="4669155" cy="2535555"/>
            </a:xfrm>
            <a:custGeom>
              <a:avLst/>
              <a:gdLst/>
              <a:ahLst/>
              <a:cxnLst/>
              <a:rect l="l" t="t" r="r" b="b"/>
              <a:pathLst>
                <a:path w="4669155" h="2535554">
                  <a:moveTo>
                    <a:pt x="4644593" y="913130"/>
                  </a:moveTo>
                  <a:lnTo>
                    <a:pt x="4594225" y="913130"/>
                  </a:lnTo>
                  <a:lnTo>
                    <a:pt x="4581474" y="913130"/>
                  </a:lnTo>
                  <a:lnTo>
                    <a:pt x="4581017" y="943610"/>
                  </a:lnTo>
                  <a:lnTo>
                    <a:pt x="4644593" y="913130"/>
                  </a:lnTo>
                  <a:close/>
                </a:path>
                <a:path w="4669155" h="2535554">
                  <a:moveTo>
                    <a:pt x="4668901" y="2509647"/>
                  </a:moveTo>
                  <a:lnTo>
                    <a:pt x="4650041" y="2496947"/>
                  </a:lnTo>
                  <a:lnTo>
                    <a:pt x="4593463" y="2458847"/>
                  </a:lnTo>
                  <a:lnTo>
                    <a:pt x="4592637" y="2496947"/>
                  </a:lnTo>
                  <a:lnTo>
                    <a:pt x="4494022" y="2496947"/>
                  </a:lnTo>
                  <a:lnTo>
                    <a:pt x="4406646" y="2484247"/>
                  </a:lnTo>
                  <a:lnTo>
                    <a:pt x="4406900" y="2484247"/>
                  </a:lnTo>
                  <a:lnTo>
                    <a:pt x="4320159" y="2471547"/>
                  </a:lnTo>
                  <a:lnTo>
                    <a:pt x="4320413" y="2471547"/>
                  </a:lnTo>
                  <a:lnTo>
                    <a:pt x="4234307" y="2458847"/>
                  </a:lnTo>
                  <a:lnTo>
                    <a:pt x="4234561" y="2458847"/>
                  </a:lnTo>
                  <a:lnTo>
                    <a:pt x="4149217" y="2433447"/>
                  </a:lnTo>
                  <a:lnTo>
                    <a:pt x="4149471" y="2433447"/>
                  </a:lnTo>
                  <a:lnTo>
                    <a:pt x="4065270" y="2420747"/>
                  </a:lnTo>
                  <a:lnTo>
                    <a:pt x="4065524" y="2420747"/>
                  </a:lnTo>
                  <a:lnTo>
                    <a:pt x="3982466" y="2395347"/>
                  </a:lnTo>
                  <a:lnTo>
                    <a:pt x="3982720" y="2395347"/>
                  </a:lnTo>
                  <a:lnTo>
                    <a:pt x="3901059" y="2369947"/>
                  </a:lnTo>
                  <a:lnTo>
                    <a:pt x="3901313" y="2369947"/>
                  </a:lnTo>
                  <a:lnTo>
                    <a:pt x="3821176" y="2331847"/>
                  </a:lnTo>
                  <a:lnTo>
                    <a:pt x="3821430" y="2331847"/>
                  </a:lnTo>
                  <a:lnTo>
                    <a:pt x="3743071" y="2306447"/>
                  </a:lnTo>
                  <a:lnTo>
                    <a:pt x="3743198" y="2306447"/>
                  </a:lnTo>
                  <a:lnTo>
                    <a:pt x="3666744" y="2268347"/>
                  </a:lnTo>
                  <a:lnTo>
                    <a:pt x="3666998" y="2268347"/>
                  </a:lnTo>
                  <a:lnTo>
                    <a:pt x="3592449" y="2230247"/>
                  </a:lnTo>
                  <a:lnTo>
                    <a:pt x="3592703" y="2230247"/>
                  </a:lnTo>
                  <a:lnTo>
                    <a:pt x="3520440" y="2192147"/>
                  </a:lnTo>
                  <a:lnTo>
                    <a:pt x="3520694" y="2192147"/>
                  </a:lnTo>
                  <a:lnTo>
                    <a:pt x="3450844" y="2154047"/>
                  </a:lnTo>
                  <a:lnTo>
                    <a:pt x="3451098" y="2154047"/>
                  </a:lnTo>
                  <a:lnTo>
                    <a:pt x="3383915" y="2115947"/>
                  </a:lnTo>
                  <a:lnTo>
                    <a:pt x="3384169" y="2115947"/>
                  </a:lnTo>
                  <a:lnTo>
                    <a:pt x="3319653" y="2065147"/>
                  </a:lnTo>
                  <a:lnTo>
                    <a:pt x="3319780" y="2065147"/>
                  </a:lnTo>
                  <a:lnTo>
                    <a:pt x="3258172" y="2014359"/>
                  </a:lnTo>
                  <a:lnTo>
                    <a:pt x="3258439" y="2014359"/>
                  </a:lnTo>
                  <a:lnTo>
                    <a:pt x="3199892" y="1976259"/>
                  </a:lnTo>
                  <a:lnTo>
                    <a:pt x="3200146" y="1976259"/>
                  </a:lnTo>
                  <a:lnTo>
                    <a:pt x="3145028" y="1925459"/>
                  </a:lnTo>
                  <a:lnTo>
                    <a:pt x="3145155" y="1925459"/>
                  </a:lnTo>
                  <a:lnTo>
                    <a:pt x="3093339" y="1874659"/>
                  </a:lnTo>
                  <a:lnTo>
                    <a:pt x="3093593" y="1874659"/>
                  </a:lnTo>
                  <a:lnTo>
                    <a:pt x="3045333" y="1823859"/>
                  </a:lnTo>
                  <a:lnTo>
                    <a:pt x="3045587" y="1823859"/>
                  </a:lnTo>
                  <a:lnTo>
                    <a:pt x="3001264" y="1760359"/>
                  </a:lnTo>
                  <a:lnTo>
                    <a:pt x="3001391" y="1760359"/>
                  </a:lnTo>
                  <a:lnTo>
                    <a:pt x="2961005" y="1709559"/>
                  </a:lnTo>
                  <a:lnTo>
                    <a:pt x="2961132" y="1709559"/>
                  </a:lnTo>
                  <a:lnTo>
                    <a:pt x="2924810" y="1658759"/>
                  </a:lnTo>
                  <a:lnTo>
                    <a:pt x="2924937" y="1658759"/>
                  </a:lnTo>
                  <a:lnTo>
                    <a:pt x="2892933" y="1607959"/>
                  </a:lnTo>
                  <a:lnTo>
                    <a:pt x="2893187" y="1607959"/>
                  </a:lnTo>
                  <a:lnTo>
                    <a:pt x="2865501" y="1544459"/>
                  </a:lnTo>
                  <a:lnTo>
                    <a:pt x="2865755" y="1544459"/>
                  </a:lnTo>
                  <a:lnTo>
                    <a:pt x="2842768" y="1493659"/>
                  </a:lnTo>
                  <a:lnTo>
                    <a:pt x="2842895" y="1493659"/>
                  </a:lnTo>
                  <a:lnTo>
                    <a:pt x="2824734" y="1430159"/>
                  </a:lnTo>
                  <a:lnTo>
                    <a:pt x="2824861" y="1430159"/>
                  </a:lnTo>
                  <a:lnTo>
                    <a:pt x="2811780" y="1379359"/>
                  </a:lnTo>
                  <a:lnTo>
                    <a:pt x="2811907" y="1379359"/>
                  </a:lnTo>
                  <a:lnTo>
                    <a:pt x="2803906" y="1315859"/>
                  </a:lnTo>
                  <a:lnTo>
                    <a:pt x="2801112" y="1252359"/>
                  </a:lnTo>
                  <a:lnTo>
                    <a:pt x="2800604" y="1226959"/>
                  </a:lnTo>
                  <a:lnTo>
                    <a:pt x="2799080" y="1201559"/>
                  </a:lnTo>
                  <a:lnTo>
                    <a:pt x="2796540" y="1176159"/>
                  </a:lnTo>
                  <a:lnTo>
                    <a:pt x="2793111" y="1138059"/>
                  </a:lnTo>
                  <a:lnTo>
                    <a:pt x="2788539" y="1112659"/>
                  </a:lnTo>
                  <a:lnTo>
                    <a:pt x="2783205" y="1087259"/>
                  </a:lnTo>
                  <a:lnTo>
                    <a:pt x="2776855" y="1049159"/>
                  </a:lnTo>
                  <a:lnTo>
                    <a:pt x="2769616" y="1023759"/>
                  </a:lnTo>
                  <a:lnTo>
                    <a:pt x="2761488" y="998359"/>
                  </a:lnTo>
                  <a:lnTo>
                    <a:pt x="2752471" y="960259"/>
                  </a:lnTo>
                  <a:lnTo>
                    <a:pt x="2742438" y="934859"/>
                  </a:lnTo>
                  <a:lnTo>
                    <a:pt x="2731770" y="909459"/>
                  </a:lnTo>
                  <a:lnTo>
                    <a:pt x="2720213" y="884059"/>
                  </a:lnTo>
                  <a:lnTo>
                    <a:pt x="2707767" y="858659"/>
                  </a:lnTo>
                  <a:lnTo>
                    <a:pt x="2694559" y="820559"/>
                  </a:lnTo>
                  <a:lnTo>
                    <a:pt x="2665857" y="769759"/>
                  </a:lnTo>
                  <a:lnTo>
                    <a:pt x="2634107" y="718959"/>
                  </a:lnTo>
                  <a:lnTo>
                    <a:pt x="2599563" y="668159"/>
                  </a:lnTo>
                  <a:lnTo>
                    <a:pt x="2562098" y="617359"/>
                  </a:lnTo>
                  <a:lnTo>
                    <a:pt x="2522093" y="566559"/>
                  </a:lnTo>
                  <a:lnTo>
                    <a:pt x="2479675" y="515759"/>
                  </a:lnTo>
                  <a:lnTo>
                    <a:pt x="2434844" y="464959"/>
                  </a:lnTo>
                  <a:lnTo>
                    <a:pt x="2363343" y="401459"/>
                  </a:lnTo>
                  <a:lnTo>
                    <a:pt x="2313178" y="350659"/>
                  </a:lnTo>
                  <a:lnTo>
                    <a:pt x="2260981" y="312559"/>
                  </a:lnTo>
                  <a:lnTo>
                    <a:pt x="2207133" y="274459"/>
                  </a:lnTo>
                  <a:lnTo>
                    <a:pt x="2151634" y="236359"/>
                  </a:lnTo>
                  <a:lnTo>
                    <a:pt x="2123186" y="223659"/>
                  </a:lnTo>
                  <a:lnTo>
                    <a:pt x="2094357" y="198259"/>
                  </a:lnTo>
                  <a:lnTo>
                    <a:pt x="2006092" y="160159"/>
                  </a:lnTo>
                  <a:lnTo>
                    <a:pt x="1975993" y="134759"/>
                  </a:lnTo>
                  <a:lnTo>
                    <a:pt x="1852930" y="83959"/>
                  </a:lnTo>
                  <a:lnTo>
                    <a:pt x="1821688" y="83959"/>
                  </a:lnTo>
                  <a:lnTo>
                    <a:pt x="1726438" y="45859"/>
                  </a:lnTo>
                  <a:lnTo>
                    <a:pt x="1694180" y="45859"/>
                  </a:lnTo>
                  <a:lnTo>
                    <a:pt x="1661922" y="33159"/>
                  </a:lnTo>
                  <a:lnTo>
                    <a:pt x="1629664" y="33159"/>
                  </a:lnTo>
                  <a:lnTo>
                    <a:pt x="1597025" y="20459"/>
                  </a:lnTo>
                  <a:lnTo>
                    <a:pt x="1564513" y="20459"/>
                  </a:lnTo>
                  <a:lnTo>
                    <a:pt x="1553705" y="16256"/>
                  </a:lnTo>
                  <a:lnTo>
                    <a:pt x="1592453" y="17780"/>
                  </a:lnTo>
                  <a:lnTo>
                    <a:pt x="1656842" y="22860"/>
                  </a:lnTo>
                  <a:lnTo>
                    <a:pt x="1720723" y="27940"/>
                  </a:lnTo>
                  <a:lnTo>
                    <a:pt x="1783842" y="34290"/>
                  </a:lnTo>
                  <a:lnTo>
                    <a:pt x="1846326" y="41910"/>
                  </a:lnTo>
                  <a:lnTo>
                    <a:pt x="1846199" y="41910"/>
                  </a:lnTo>
                  <a:lnTo>
                    <a:pt x="1907921" y="50800"/>
                  </a:lnTo>
                  <a:lnTo>
                    <a:pt x="1907794" y="50800"/>
                  </a:lnTo>
                  <a:lnTo>
                    <a:pt x="1968373" y="60960"/>
                  </a:lnTo>
                  <a:lnTo>
                    <a:pt x="1968246" y="60960"/>
                  </a:lnTo>
                  <a:lnTo>
                    <a:pt x="2027809" y="71120"/>
                  </a:lnTo>
                  <a:lnTo>
                    <a:pt x="2027682" y="71120"/>
                  </a:lnTo>
                  <a:lnTo>
                    <a:pt x="2085848" y="82550"/>
                  </a:lnTo>
                  <a:lnTo>
                    <a:pt x="2085721" y="82550"/>
                  </a:lnTo>
                  <a:lnTo>
                    <a:pt x="2142490" y="95250"/>
                  </a:lnTo>
                  <a:lnTo>
                    <a:pt x="2142363" y="95250"/>
                  </a:lnTo>
                  <a:lnTo>
                    <a:pt x="2197608" y="109220"/>
                  </a:lnTo>
                  <a:lnTo>
                    <a:pt x="2197481" y="109220"/>
                  </a:lnTo>
                  <a:lnTo>
                    <a:pt x="2251075" y="123190"/>
                  </a:lnTo>
                  <a:lnTo>
                    <a:pt x="2250948" y="123190"/>
                  </a:lnTo>
                  <a:lnTo>
                    <a:pt x="2302764" y="137160"/>
                  </a:lnTo>
                  <a:lnTo>
                    <a:pt x="2302637" y="137160"/>
                  </a:lnTo>
                  <a:lnTo>
                    <a:pt x="2352548" y="153670"/>
                  </a:lnTo>
                  <a:lnTo>
                    <a:pt x="2352421" y="153670"/>
                  </a:lnTo>
                  <a:lnTo>
                    <a:pt x="2400300" y="168910"/>
                  </a:lnTo>
                  <a:lnTo>
                    <a:pt x="2400173" y="168910"/>
                  </a:lnTo>
                  <a:lnTo>
                    <a:pt x="2423287" y="177800"/>
                  </a:lnTo>
                  <a:lnTo>
                    <a:pt x="2445893" y="185420"/>
                  </a:lnTo>
                  <a:lnTo>
                    <a:pt x="2445766" y="185420"/>
                  </a:lnTo>
                  <a:lnTo>
                    <a:pt x="2467737" y="194310"/>
                  </a:lnTo>
                  <a:lnTo>
                    <a:pt x="2489073" y="203200"/>
                  </a:lnTo>
                  <a:lnTo>
                    <a:pt x="2488946" y="203200"/>
                  </a:lnTo>
                  <a:lnTo>
                    <a:pt x="2509774" y="212090"/>
                  </a:lnTo>
                  <a:lnTo>
                    <a:pt x="2509647" y="212090"/>
                  </a:lnTo>
                  <a:lnTo>
                    <a:pt x="2529840" y="220980"/>
                  </a:lnTo>
                  <a:lnTo>
                    <a:pt x="2549271" y="229870"/>
                  </a:lnTo>
                  <a:lnTo>
                    <a:pt x="2568067" y="238760"/>
                  </a:lnTo>
                  <a:lnTo>
                    <a:pt x="2567940" y="238760"/>
                  </a:lnTo>
                  <a:lnTo>
                    <a:pt x="2586228" y="248920"/>
                  </a:lnTo>
                  <a:lnTo>
                    <a:pt x="2586101" y="248920"/>
                  </a:lnTo>
                  <a:lnTo>
                    <a:pt x="2603627" y="257810"/>
                  </a:lnTo>
                  <a:lnTo>
                    <a:pt x="2603500" y="257810"/>
                  </a:lnTo>
                  <a:lnTo>
                    <a:pt x="2620391" y="267970"/>
                  </a:lnTo>
                  <a:lnTo>
                    <a:pt x="2620264" y="267970"/>
                  </a:lnTo>
                  <a:lnTo>
                    <a:pt x="2636393" y="276860"/>
                  </a:lnTo>
                  <a:lnTo>
                    <a:pt x="2636266" y="276860"/>
                  </a:lnTo>
                  <a:lnTo>
                    <a:pt x="2651633" y="287020"/>
                  </a:lnTo>
                  <a:lnTo>
                    <a:pt x="2651506" y="287020"/>
                  </a:lnTo>
                  <a:lnTo>
                    <a:pt x="2666238" y="295910"/>
                  </a:lnTo>
                  <a:lnTo>
                    <a:pt x="2665984" y="295910"/>
                  </a:lnTo>
                  <a:lnTo>
                    <a:pt x="2679827" y="306070"/>
                  </a:lnTo>
                  <a:lnTo>
                    <a:pt x="2679700" y="306070"/>
                  </a:lnTo>
                  <a:lnTo>
                    <a:pt x="2692781" y="316230"/>
                  </a:lnTo>
                  <a:lnTo>
                    <a:pt x="2692654" y="316230"/>
                  </a:lnTo>
                  <a:lnTo>
                    <a:pt x="2704973" y="326390"/>
                  </a:lnTo>
                  <a:lnTo>
                    <a:pt x="2704719" y="326390"/>
                  </a:lnTo>
                  <a:lnTo>
                    <a:pt x="2716276" y="336550"/>
                  </a:lnTo>
                  <a:lnTo>
                    <a:pt x="2716149" y="336550"/>
                  </a:lnTo>
                  <a:lnTo>
                    <a:pt x="2726817" y="346710"/>
                  </a:lnTo>
                  <a:lnTo>
                    <a:pt x="2726563" y="346710"/>
                  </a:lnTo>
                  <a:lnTo>
                    <a:pt x="2736342" y="356870"/>
                  </a:lnTo>
                  <a:lnTo>
                    <a:pt x="2736215" y="355600"/>
                  </a:lnTo>
                  <a:lnTo>
                    <a:pt x="2745105" y="367030"/>
                  </a:lnTo>
                  <a:lnTo>
                    <a:pt x="2744978" y="365760"/>
                  </a:lnTo>
                  <a:lnTo>
                    <a:pt x="2752979" y="377190"/>
                  </a:lnTo>
                  <a:lnTo>
                    <a:pt x="2752725" y="375920"/>
                  </a:lnTo>
                  <a:lnTo>
                    <a:pt x="2759964" y="387350"/>
                  </a:lnTo>
                  <a:lnTo>
                    <a:pt x="2759710" y="386080"/>
                  </a:lnTo>
                  <a:lnTo>
                    <a:pt x="2766060" y="396240"/>
                  </a:lnTo>
                  <a:lnTo>
                    <a:pt x="2765806" y="396240"/>
                  </a:lnTo>
                  <a:lnTo>
                    <a:pt x="2771267" y="406400"/>
                  </a:lnTo>
                  <a:lnTo>
                    <a:pt x="2771013" y="406400"/>
                  </a:lnTo>
                  <a:lnTo>
                    <a:pt x="2775458" y="416560"/>
                  </a:lnTo>
                  <a:lnTo>
                    <a:pt x="2775204" y="416560"/>
                  </a:lnTo>
                  <a:lnTo>
                    <a:pt x="2778633" y="426720"/>
                  </a:lnTo>
                  <a:lnTo>
                    <a:pt x="2778506" y="426720"/>
                  </a:lnTo>
                  <a:lnTo>
                    <a:pt x="2781046" y="436880"/>
                  </a:lnTo>
                  <a:lnTo>
                    <a:pt x="2780919" y="436880"/>
                  </a:lnTo>
                  <a:lnTo>
                    <a:pt x="2782443" y="447040"/>
                  </a:lnTo>
                  <a:lnTo>
                    <a:pt x="2782316" y="447040"/>
                  </a:lnTo>
                  <a:lnTo>
                    <a:pt x="2782951" y="457200"/>
                  </a:lnTo>
                  <a:lnTo>
                    <a:pt x="2794381" y="501650"/>
                  </a:lnTo>
                  <a:lnTo>
                    <a:pt x="2826766" y="544830"/>
                  </a:lnTo>
                  <a:lnTo>
                    <a:pt x="2878074" y="586740"/>
                  </a:lnTo>
                  <a:lnTo>
                    <a:pt x="2910332" y="607060"/>
                  </a:lnTo>
                  <a:lnTo>
                    <a:pt x="2946908" y="627380"/>
                  </a:lnTo>
                  <a:lnTo>
                    <a:pt x="2987548" y="647700"/>
                  </a:lnTo>
                  <a:lnTo>
                    <a:pt x="3031998" y="666750"/>
                  </a:lnTo>
                  <a:lnTo>
                    <a:pt x="3080258" y="685800"/>
                  </a:lnTo>
                  <a:lnTo>
                    <a:pt x="3132074" y="704850"/>
                  </a:lnTo>
                  <a:lnTo>
                    <a:pt x="3187319" y="722630"/>
                  </a:lnTo>
                  <a:lnTo>
                    <a:pt x="3307194" y="756920"/>
                  </a:lnTo>
                  <a:lnTo>
                    <a:pt x="3438779" y="788670"/>
                  </a:lnTo>
                  <a:lnTo>
                    <a:pt x="3654933" y="830580"/>
                  </a:lnTo>
                  <a:lnTo>
                    <a:pt x="3731260" y="843280"/>
                  </a:lnTo>
                  <a:lnTo>
                    <a:pt x="3809619" y="854710"/>
                  </a:lnTo>
                  <a:lnTo>
                    <a:pt x="3971036" y="875030"/>
                  </a:lnTo>
                  <a:lnTo>
                    <a:pt x="4137914" y="891540"/>
                  </a:lnTo>
                  <a:lnTo>
                    <a:pt x="4308856" y="902970"/>
                  </a:lnTo>
                  <a:lnTo>
                    <a:pt x="4482592" y="910590"/>
                  </a:lnTo>
                  <a:lnTo>
                    <a:pt x="4581474" y="912850"/>
                  </a:lnTo>
                  <a:lnTo>
                    <a:pt x="4594225" y="912850"/>
                  </a:lnTo>
                  <a:lnTo>
                    <a:pt x="4645203" y="912850"/>
                  </a:lnTo>
                  <a:lnTo>
                    <a:pt x="4657852" y="906780"/>
                  </a:lnTo>
                  <a:lnTo>
                    <a:pt x="4582160" y="867410"/>
                  </a:lnTo>
                  <a:lnTo>
                    <a:pt x="4581664" y="900150"/>
                  </a:lnTo>
                  <a:lnTo>
                    <a:pt x="4482846" y="897890"/>
                  </a:lnTo>
                  <a:lnTo>
                    <a:pt x="4309491" y="890270"/>
                  </a:lnTo>
                  <a:lnTo>
                    <a:pt x="4309745" y="890270"/>
                  </a:lnTo>
                  <a:lnTo>
                    <a:pt x="4138803" y="878840"/>
                  </a:lnTo>
                  <a:lnTo>
                    <a:pt x="4139057" y="878840"/>
                  </a:lnTo>
                  <a:lnTo>
                    <a:pt x="3972306" y="862330"/>
                  </a:lnTo>
                  <a:lnTo>
                    <a:pt x="3972433" y="862330"/>
                  </a:lnTo>
                  <a:lnTo>
                    <a:pt x="3891026" y="852170"/>
                  </a:lnTo>
                  <a:lnTo>
                    <a:pt x="3891153" y="852170"/>
                  </a:lnTo>
                  <a:lnTo>
                    <a:pt x="3811270" y="842010"/>
                  </a:lnTo>
                  <a:lnTo>
                    <a:pt x="3811397" y="842010"/>
                  </a:lnTo>
                  <a:lnTo>
                    <a:pt x="3733165" y="830580"/>
                  </a:lnTo>
                  <a:lnTo>
                    <a:pt x="3733292" y="830580"/>
                  </a:lnTo>
                  <a:lnTo>
                    <a:pt x="3656965" y="817880"/>
                  </a:lnTo>
                  <a:lnTo>
                    <a:pt x="3657092" y="817880"/>
                  </a:lnTo>
                  <a:lnTo>
                    <a:pt x="3582924" y="805180"/>
                  </a:lnTo>
                  <a:lnTo>
                    <a:pt x="3511042" y="791210"/>
                  </a:lnTo>
                  <a:lnTo>
                    <a:pt x="3511169" y="791210"/>
                  </a:lnTo>
                  <a:lnTo>
                    <a:pt x="3441573" y="775970"/>
                  </a:lnTo>
                  <a:lnTo>
                    <a:pt x="3441700" y="775970"/>
                  </a:lnTo>
                  <a:lnTo>
                    <a:pt x="3374644" y="760730"/>
                  </a:lnTo>
                  <a:lnTo>
                    <a:pt x="3310369" y="744220"/>
                  </a:lnTo>
                  <a:lnTo>
                    <a:pt x="3310496" y="744220"/>
                  </a:lnTo>
                  <a:lnTo>
                    <a:pt x="3249168" y="727710"/>
                  </a:lnTo>
                  <a:lnTo>
                    <a:pt x="3249295" y="727710"/>
                  </a:lnTo>
                  <a:lnTo>
                    <a:pt x="3191002" y="709930"/>
                  </a:lnTo>
                  <a:lnTo>
                    <a:pt x="3191129" y="709930"/>
                  </a:lnTo>
                  <a:lnTo>
                    <a:pt x="3136138" y="692150"/>
                  </a:lnTo>
                  <a:lnTo>
                    <a:pt x="3136265" y="692150"/>
                  </a:lnTo>
                  <a:lnTo>
                    <a:pt x="3084703" y="674370"/>
                  </a:lnTo>
                  <a:lnTo>
                    <a:pt x="3084830" y="674370"/>
                  </a:lnTo>
                  <a:lnTo>
                    <a:pt x="3036824" y="655320"/>
                  </a:lnTo>
                  <a:lnTo>
                    <a:pt x="3036951" y="655320"/>
                  </a:lnTo>
                  <a:lnTo>
                    <a:pt x="2992628" y="636270"/>
                  </a:lnTo>
                  <a:lnTo>
                    <a:pt x="2992882" y="636270"/>
                  </a:lnTo>
                  <a:lnTo>
                    <a:pt x="2955137" y="617220"/>
                  </a:lnTo>
                  <a:lnTo>
                    <a:pt x="2952623" y="615950"/>
                  </a:lnTo>
                  <a:lnTo>
                    <a:pt x="2952877" y="617220"/>
                  </a:lnTo>
                  <a:lnTo>
                    <a:pt x="2916682" y="596900"/>
                  </a:lnTo>
                  <a:lnTo>
                    <a:pt x="2916936" y="596900"/>
                  </a:lnTo>
                  <a:lnTo>
                    <a:pt x="2885059" y="576580"/>
                  </a:lnTo>
                  <a:lnTo>
                    <a:pt x="2885440" y="576580"/>
                  </a:lnTo>
                  <a:lnTo>
                    <a:pt x="2857881" y="556260"/>
                  </a:lnTo>
                  <a:lnTo>
                    <a:pt x="2858389" y="556260"/>
                  </a:lnTo>
                  <a:lnTo>
                    <a:pt x="2836951" y="537210"/>
                  </a:lnTo>
                  <a:lnTo>
                    <a:pt x="2835529" y="535940"/>
                  </a:lnTo>
                  <a:lnTo>
                    <a:pt x="2836037" y="537210"/>
                  </a:lnTo>
                  <a:lnTo>
                    <a:pt x="2819057" y="516890"/>
                  </a:lnTo>
                  <a:lnTo>
                    <a:pt x="2818003" y="515620"/>
                  </a:lnTo>
                  <a:lnTo>
                    <a:pt x="2818511" y="516890"/>
                  </a:lnTo>
                  <a:lnTo>
                    <a:pt x="2806192" y="496570"/>
                  </a:lnTo>
                  <a:lnTo>
                    <a:pt x="2805430" y="495300"/>
                  </a:lnTo>
                  <a:lnTo>
                    <a:pt x="2798318" y="477520"/>
                  </a:lnTo>
                  <a:lnTo>
                    <a:pt x="2798127" y="477062"/>
                  </a:lnTo>
                  <a:lnTo>
                    <a:pt x="2798026" y="476250"/>
                  </a:lnTo>
                  <a:lnTo>
                    <a:pt x="2795524" y="455930"/>
                  </a:lnTo>
                  <a:lnTo>
                    <a:pt x="2795651" y="455930"/>
                  </a:lnTo>
                  <a:lnTo>
                    <a:pt x="2795016" y="445770"/>
                  </a:lnTo>
                  <a:lnTo>
                    <a:pt x="2782697" y="401320"/>
                  </a:lnTo>
                  <a:lnTo>
                    <a:pt x="2774543" y="386080"/>
                  </a:lnTo>
                  <a:lnTo>
                    <a:pt x="2770505" y="379730"/>
                  </a:lnTo>
                  <a:lnTo>
                    <a:pt x="2768041" y="375920"/>
                  </a:lnTo>
                  <a:lnTo>
                    <a:pt x="2763139" y="368300"/>
                  </a:lnTo>
                  <a:lnTo>
                    <a:pt x="2761069" y="365760"/>
                  </a:lnTo>
                  <a:lnTo>
                    <a:pt x="2754884" y="358140"/>
                  </a:lnTo>
                  <a:lnTo>
                    <a:pt x="2752598" y="355600"/>
                  </a:lnTo>
                  <a:lnTo>
                    <a:pt x="2745740" y="347980"/>
                  </a:lnTo>
                  <a:lnTo>
                    <a:pt x="2735707" y="337820"/>
                  </a:lnTo>
                  <a:lnTo>
                    <a:pt x="2724785" y="326390"/>
                  </a:lnTo>
                  <a:lnTo>
                    <a:pt x="2713101" y="316230"/>
                  </a:lnTo>
                  <a:lnTo>
                    <a:pt x="2673350" y="285750"/>
                  </a:lnTo>
                  <a:lnTo>
                    <a:pt x="2642997" y="266700"/>
                  </a:lnTo>
                  <a:lnTo>
                    <a:pt x="2626741" y="256540"/>
                  </a:lnTo>
                  <a:lnTo>
                    <a:pt x="2609723" y="246380"/>
                  </a:lnTo>
                  <a:lnTo>
                    <a:pt x="2592070" y="237490"/>
                  </a:lnTo>
                  <a:lnTo>
                    <a:pt x="2573655" y="227330"/>
                  </a:lnTo>
                  <a:lnTo>
                    <a:pt x="2535174" y="209550"/>
                  </a:lnTo>
                  <a:lnTo>
                    <a:pt x="2493899" y="191770"/>
                  </a:lnTo>
                  <a:lnTo>
                    <a:pt x="2427732" y="165100"/>
                  </a:lnTo>
                  <a:lnTo>
                    <a:pt x="2404491" y="157480"/>
                  </a:lnTo>
                  <a:lnTo>
                    <a:pt x="2356358" y="140970"/>
                  </a:lnTo>
                  <a:lnTo>
                    <a:pt x="2306320" y="125730"/>
                  </a:lnTo>
                  <a:lnTo>
                    <a:pt x="2254377" y="110490"/>
                  </a:lnTo>
                  <a:lnTo>
                    <a:pt x="2145284" y="82550"/>
                  </a:lnTo>
                  <a:lnTo>
                    <a:pt x="1970405" y="48260"/>
                  </a:lnTo>
                  <a:lnTo>
                    <a:pt x="1909699" y="38100"/>
                  </a:lnTo>
                  <a:lnTo>
                    <a:pt x="1847977" y="29210"/>
                  </a:lnTo>
                  <a:lnTo>
                    <a:pt x="1785239" y="21590"/>
                  </a:lnTo>
                  <a:lnTo>
                    <a:pt x="1721993" y="15240"/>
                  </a:lnTo>
                  <a:lnTo>
                    <a:pt x="1593342" y="5080"/>
                  </a:lnTo>
                  <a:lnTo>
                    <a:pt x="1463167" y="0"/>
                  </a:lnTo>
                  <a:lnTo>
                    <a:pt x="1332484" y="0"/>
                  </a:lnTo>
                  <a:lnTo>
                    <a:pt x="1202563" y="2540"/>
                  </a:lnTo>
                  <a:lnTo>
                    <a:pt x="1074039" y="7620"/>
                  </a:lnTo>
                  <a:lnTo>
                    <a:pt x="886460" y="19050"/>
                  </a:lnTo>
                  <a:lnTo>
                    <a:pt x="766191" y="29210"/>
                  </a:lnTo>
                  <a:lnTo>
                    <a:pt x="595757" y="48260"/>
                  </a:lnTo>
                  <a:lnTo>
                    <a:pt x="440182" y="71120"/>
                  </a:lnTo>
                  <a:lnTo>
                    <a:pt x="392303" y="80010"/>
                  </a:lnTo>
                  <a:lnTo>
                    <a:pt x="346456" y="87630"/>
                  </a:lnTo>
                  <a:lnTo>
                    <a:pt x="324358" y="92710"/>
                  </a:lnTo>
                  <a:lnTo>
                    <a:pt x="305511" y="96659"/>
                  </a:lnTo>
                  <a:lnTo>
                    <a:pt x="303403" y="96659"/>
                  </a:lnTo>
                  <a:lnTo>
                    <a:pt x="302298" y="97345"/>
                  </a:lnTo>
                  <a:lnTo>
                    <a:pt x="281940" y="101600"/>
                  </a:lnTo>
                  <a:lnTo>
                    <a:pt x="261747" y="105410"/>
                  </a:lnTo>
                  <a:lnTo>
                    <a:pt x="242062" y="110490"/>
                  </a:lnTo>
                  <a:lnTo>
                    <a:pt x="204851" y="120650"/>
                  </a:lnTo>
                  <a:lnTo>
                    <a:pt x="187198" y="124460"/>
                  </a:lnTo>
                  <a:lnTo>
                    <a:pt x="170307" y="129540"/>
                  </a:lnTo>
                  <a:lnTo>
                    <a:pt x="123825" y="144780"/>
                  </a:lnTo>
                  <a:lnTo>
                    <a:pt x="84074" y="160020"/>
                  </a:lnTo>
                  <a:lnTo>
                    <a:pt x="51562" y="176530"/>
                  </a:lnTo>
                  <a:lnTo>
                    <a:pt x="42418" y="181610"/>
                  </a:lnTo>
                  <a:lnTo>
                    <a:pt x="33909" y="186690"/>
                  </a:lnTo>
                  <a:lnTo>
                    <a:pt x="26543" y="193040"/>
                  </a:lnTo>
                  <a:lnTo>
                    <a:pt x="19939" y="198120"/>
                  </a:lnTo>
                  <a:lnTo>
                    <a:pt x="0" y="233680"/>
                  </a:lnTo>
                  <a:lnTo>
                    <a:pt x="889" y="233781"/>
                  </a:lnTo>
                  <a:lnTo>
                    <a:pt x="508" y="236359"/>
                  </a:lnTo>
                  <a:lnTo>
                    <a:pt x="14097" y="236359"/>
                  </a:lnTo>
                  <a:lnTo>
                    <a:pt x="16637" y="223659"/>
                  </a:lnTo>
                  <a:lnTo>
                    <a:pt x="23228" y="223659"/>
                  </a:lnTo>
                  <a:lnTo>
                    <a:pt x="28575" y="210959"/>
                  </a:lnTo>
                  <a:lnTo>
                    <a:pt x="34163" y="210959"/>
                  </a:lnTo>
                  <a:lnTo>
                    <a:pt x="41402" y="198259"/>
                  </a:lnTo>
                  <a:lnTo>
                    <a:pt x="57785" y="198259"/>
                  </a:lnTo>
                  <a:lnTo>
                    <a:pt x="67564" y="185559"/>
                  </a:lnTo>
                  <a:lnTo>
                    <a:pt x="77851" y="185559"/>
                  </a:lnTo>
                  <a:lnTo>
                    <a:pt x="89408" y="172859"/>
                  </a:lnTo>
                  <a:lnTo>
                    <a:pt x="114427" y="172859"/>
                  </a:lnTo>
                  <a:lnTo>
                    <a:pt x="128397" y="160159"/>
                  </a:lnTo>
                  <a:lnTo>
                    <a:pt x="142748" y="160159"/>
                  </a:lnTo>
                  <a:lnTo>
                    <a:pt x="158242" y="147459"/>
                  </a:lnTo>
                  <a:lnTo>
                    <a:pt x="191008" y="147459"/>
                  </a:lnTo>
                  <a:lnTo>
                    <a:pt x="208534" y="134759"/>
                  </a:lnTo>
                  <a:lnTo>
                    <a:pt x="245618" y="134759"/>
                  </a:lnTo>
                  <a:lnTo>
                    <a:pt x="265176" y="122059"/>
                  </a:lnTo>
                  <a:lnTo>
                    <a:pt x="285242" y="122059"/>
                  </a:lnTo>
                  <a:lnTo>
                    <a:pt x="306070" y="109359"/>
                  </a:lnTo>
                  <a:lnTo>
                    <a:pt x="349504" y="109359"/>
                  </a:lnTo>
                  <a:lnTo>
                    <a:pt x="372110" y="96659"/>
                  </a:lnTo>
                  <a:lnTo>
                    <a:pt x="395097" y="96659"/>
                  </a:lnTo>
                  <a:lnTo>
                    <a:pt x="443103" y="83959"/>
                  </a:lnTo>
                  <a:lnTo>
                    <a:pt x="492887" y="83959"/>
                  </a:lnTo>
                  <a:lnTo>
                    <a:pt x="544830" y="71259"/>
                  </a:lnTo>
                  <a:lnTo>
                    <a:pt x="598424" y="71259"/>
                  </a:lnTo>
                  <a:lnTo>
                    <a:pt x="653796" y="58559"/>
                  </a:lnTo>
                  <a:lnTo>
                    <a:pt x="710565" y="58559"/>
                  </a:lnTo>
                  <a:lnTo>
                    <a:pt x="768858" y="45859"/>
                  </a:lnTo>
                  <a:lnTo>
                    <a:pt x="828294" y="45859"/>
                  </a:lnTo>
                  <a:lnTo>
                    <a:pt x="889127" y="33159"/>
                  </a:lnTo>
                  <a:lnTo>
                    <a:pt x="1013206" y="33159"/>
                  </a:lnTo>
                  <a:lnTo>
                    <a:pt x="1076579" y="20459"/>
                  </a:lnTo>
                  <a:lnTo>
                    <a:pt x="1530477" y="20459"/>
                  </a:lnTo>
                  <a:lnTo>
                    <a:pt x="1562862" y="33159"/>
                  </a:lnTo>
                  <a:lnTo>
                    <a:pt x="1594993" y="33159"/>
                  </a:lnTo>
                  <a:lnTo>
                    <a:pt x="1627378" y="45859"/>
                  </a:lnTo>
                  <a:lnTo>
                    <a:pt x="1659255" y="45859"/>
                  </a:lnTo>
                  <a:lnTo>
                    <a:pt x="1691386" y="58559"/>
                  </a:lnTo>
                  <a:lnTo>
                    <a:pt x="1723009" y="58559"/>
                  </a:lnTo>
                  <a:lnTo>
                    <a:pt x="1754886" y="71259"/>
                  </a:lnTo>
                  <a:lnTo>
                    <a:pt x="1754759" y="71259"/>
                  </a:lnTo>
                  <a:lnTo>
                    <a:pt x="1786382" y="83959"/>
                  </a:lnTo>
                  <a:lnTo>
                    <a:pt x="1817497" y="83959"/>
                  </a:lnTo>
                  <a:lnTo>
                    <a:pt x="1848612" y="96659"/>
                  </a:lnTo>
                  <a:lnTo>
                    <a:pt x="1848485" y="96659"/>
                  </a:lnTo>
                  <a:lnTo>
                    <a:pt x="1879600" y="109359"/>
                  </a:lnTo>
                  <a:lnTo>
                    <a:pt x="1879473" y="109359"/>
                  </a:lnTo>
                  <a:lnTo>
                    <a:pt x="1910207" y="122059"/>
                  </a:lnTo>
                  <a:lnTo>
                    <a:pt x="1910080" y="122059"/>
                  </a:lnTo>
                  <a:lnTo>
                    <a:pt x="1940560" y="134759"/>
                  </a:lnTo>
                  <a:lnTo>
                    <a:pt x="1940433" y="134759"/>
                  </a:lnTo>
                  <a:lnTo>
                    <a:pt x="1970659" y="147459"/>
                  </a:lnTo>
                  <a:lnTo>
                    <a:pt x="1970532" y="147459"/>
                  </a:lnTo>
                  <a:lnTo>
                    <a:pt x="2000504" y="160159"/>
                  </a:lnTo>
                  <a:lnTo>
                    <a:pt x="2000377" y="160159"/>
                  </a:lnTo>
                  <a:lnTo>
                    <a:pt x="2029968" y="185559"/>
                  </a:lnTo>
                  <a:lnTo>
                    <a:pt x="2029841" y="185559"/>
                  </a:lnTo>
                  <a:lnTo>
                    <a:pt x="2059178" y="198259"/>
                  </a:lnTo>
                  <a:lnTo>
                    <a:pt x="2059051" y="198259"/>
                  </a:lnTo>
                  <a:lnTo>
                    <a:pt x="2116582" y="223659"/>
                  </a:lnTo>
                  <a:lnTo>
                    <a:pt x="2116455" y="223659"/>
                  </a:lnTo>
                  <a:lnTo>
                    <a:pt x="2144776" y="249059"/>
                  </a:lnTo>
                  <a:lnTo>
                    <a:pt x="2144649" y="249059"/>
                  </a:lnTo>
                  <a:lnTo>
                    <a:pt x="2200021" y="287159"/>
                  </a:lnTo>
                  <a:lnTo>
                    <a:pt x="2199767" y="287159"/>
                  </a:lnTo>
                  <a:lnTo>
                    <a:pt x="2253488" y="325259"/>
                  </a:lnTo>
                  <a:lnTo>
                    <a:pt x="2253234" y="325259"/>
                  </a:lnTo>
                  <a:lnTo>
                    <a:pt x="2305177" y="363359"/>
                  </a:lnTo>
                  <a:lnTo>
                    <a:pt x="2304923" y="363359"/>
                  </a:lnTo>
                  <a:lnTo>
                    <a:pt x="2354961" y="401459"/>
                  </a:lnTo>
                  <a:lnTo>
                    <a:pt x="2354834" y="401459"/>
                  </a:lnTo>
                  <a:lnTo>
                    <a:pt x="2402840" y="452259"/>
                  </a:lnTo>
                  <a:lnTo>
                    <a:pt x="2402713" y="452259"/>
                  </a:lnTo>
                  <a:lnTo>
                    <a:pt x="2425827" y="477659"/>
                  </a:lnTo>
                  <a:lnTo>
                    <a:pt x="2425700" y="477659"/>
                  </a:lnTo>
                  <a:lnTo>
                    <a:pt x="2448433" y="503059"/>
                  </a:lnTo>
                  <a:lnTo>
                    <a:pt x="2448306" y="503059"/>
                  </a:lnTo>
                  <a:lnTo>
                    <a:pt x="2470277" y="515759"/>
                  </a:lnTo>
                  <a:lnTo>
                    <a:pt x="2470150" y="515759"/>
                  </a:lnTo>
                  <a:lnTo>
                    <a:pt x="2491613" y="541159"/>
                  </a:lnTo>
                  <a:lnTo>
                    <a:pt x="2491486" y="541159"/>
                  </a:lnTo>
                  <a:lnTo>
                    <a:pt x="2512441" y="566559"/>
                  </a:lnTo>
                  <a:lnTo>
                    <a:pt x="2512314" y="566559"/>
                  </a:lnTo>
                  <a:lnTo>
                    <a:pt x="2532507" y="591959"/>
                  </a:lnTo>
                  <a:lnTo>
                    <a:pt x="2532380" y="591959"/>
                  </a:lnTo>
                  <a:lnTo>
                    <a:pt x="2552065" y="617359"/>
                  </a:lnTo>
                  <a:lnTo>
                    <a:pt x="2551938" y="617359"/>
                  </a:lnTo>
                  <a:lnTo>
                    <a:pt x="2570861" y="642759"/>
                  </a:lnTo>
                  <a:lnTo>
                    <a:pt x="2589149" y="668159"/>
                  </a:lnTo>
                  <a:lnTo>
                    <a:pt x="2589022" y="668159"/>
                  </a:lnTo>
                  <a:lnTo>
                    <a:pt x="2606548" y="693559"/>
                  </a:lnTo>
                  <a:lnTo>
                    <a:pt x="2606421" y="693559"/>
                  </a:lnTo>
                  <a:lnTo>
                    <a:pt x="2623312" y="718959"/>
                  </a:lnTo>
                  <a:lnTo>
                    <a:pt x="2623185" y="718959"/>
                  </a:lnTo>
                  <a:lnTo>
                    <a:pt x="2639441" y="744359"/>
                  </a:lnTo>
                  <a:lnTo>
                    <a:pt x="2639314" y="744359"/>
                  </a:lnTo>
                  <a:lnTo>
                    <a:pt x="2654808" y="782459"/>
                  </a:lnTo>
                  <a:lnTo>
                    <a:pt x="2654681" y="782459"/>
                  </a:lnTo>
                  <a:lnTo>
                    <a:pt x="2669413" y="807859"/>
                  </a:lnTo>
                  <a:lnTo>
                    <a:pt x="2669286" y="807859"/>
                  </a:lnTo>
                  <a:lnTo>
                    <a:pt x="2683256" y="833259"/>
                  </a:lnTo>
                  <a:lnTo>
                    <a:pt x="2683129" y="833259"/>
                  </a:lnTo>
                  <a:lnTo>
                    <a:pt x="2696337" y="858659"/>
                  </a:lnTo>
                  <a:lnTo>
                    <a:pt x="2696210" y="858659"/>
                  </a:lnTo>
                  <a:lnTo>
                    <a:pt x="2708529" y="884059"/>
                  </a:lnTo>
                  <a:lnTo>
                    <a:pt x="2708402" y="884059"/>
                  </a:lnTo>
                  <a:lnTo>
                    <a:pt x="2719959" y="909459"/>
                  </a:lnTo>
                  <a:lnTo>
                    <a:pt x="2719832" y="909459"/>
                  </a:lnTo>
                  <a:lnTo>
                    <a:pt x="2730500" y="947559"/>
                  </a:lnTo>
                  <a:lnTo>
                    <a:pt x="2740406" y="972959"/>
                  </a:lnTo>
                  <a:lnTo>
                    <a:pt x="2749296" y="998359"/>
                  </a:lnTo>
                  <a:lnTo>
                    <a:pt x="2757297" y="1023759"/>
                  </a:lnTo>
                  <a:lnTo>
                    <a:pt x="2764536" y="1061859"/>
                  </a:lnTo>
                  <a:lnTo>
                    <a:pt x="2770759" y="1087259"/>
                  </a:lnTo>
                  <a:lnTo>
                    <a:pt x="2776093" y="1112659"/>
                  </a:lnTo>
                  <a:lnTo>
                    <a:pt x="2780538" y="1138059"/>
                  </a:lnTo>
                  <a:lnTo>
                    <a:pt x="2783967" y="1176159"/>
                  </a:lnTo>
                  <a:lnTo>
                    <a:pt x="2783840" y="1176159"/>
                  </a:lnTo>
                  <a:lnTo>
                    <a:pt x="2786380" y="1201559"/>
                  </a:lnTo>
                  <a:lnTo>
                    <a:pt x="2787904" y="1226959"/>
                  </a:lnTo>
                  <a:lnTo>
                    <a:pt x="2788412" y="1252359"/>
                  </a:lnTo>
                  <a:lnTo>
                    <a:pt x="2791206" y="1315859"/>
                  </a:lnTo>
                  <a:lnTo>
                    <a:pt x="2799334" y="1379359"/>
                  </a:lnTo>
                  <a:lnTo>
                    <a:pt x="2812542" y="1430159"/>
                  </a:lnTo>
                  <a:lnTo>
                    <a:pt x="2830957" y="1493659"/>
                  </a:lnTo>
                  <a:lnTo>
                    <a:pt x="2854071" y="1544459"/>
                  </a:lnTo>
                  <a:lnTo>
                    <a:pt x="2881884" y="1607959"/>
                  </a:lnTo>
                  <a:lnTo>
                    <a:pt x="2914015" y="1658759"/>
                  </a:lnTo>
                  <a:lnTo>
                    <a:pt x="2950718" y="1722259"/>
                  </a:lnTo>
                  <a:lnTo>
                    <a:pt x="2991358" y="1773059"/>
                  </a:lnTo>
                  <a:lnTo>
                    <a:pt x="3035935" y="1823859"/>
                  </a:lnTo>
                  <a:lnTo>
                    <a:pt x="3084322" y="1874659"/>
                  </a:lnTo>
                  <a:lnTo>
                    <a:pt x="3136392" y="1925459"/>
                  </a:lnTo>
                  <a:lnTo>
                    <a:pt x="3191764" y="1976259"/>
                  </a:lnTo>
                  <a:lnTo>
                    <a:pt x="3250438" y="2027059"/>
                  </a:lnTo>
                  <a:lnTo>
                    <a:pt x="3312287" y="2077847"/>
                  </a:lnTo>
                  <a:lnTo>
                    <a:pt x="3376930" y="2115947"/>
                  </a:lnTo>
                  <a:lnTo>
                    <a:pt x="3444367" y="2166747"/>
                  </a:lnTo>
                  <a:lnTo>
                    <a:pt x="3514344" y="2204847"/>
                  </a:lnTo>
                  <a:lnTo>
                    <a:pt x="3586734" y="2242947"/>
                  </a:lnTo>
                  <a:lnTo>
                    <a:pt x="3661410" y="2281047"/>
                  </a:lnTo>
                  <a:lnTo>
                    <a:pt x="3738118" y="2319147"/>
                  </a:lnTo>
                  <a:lnTo>
                    <a:pt x="3816731" y="2344547"/>
                  </a:lnTo>
                  <a:lnTo>
                    <a:pt x="3896995" y="2382647"/>
                  </a:lnTo>
                  <a:lnTo>
                    <a:pt x="4062095" y="2433447"/>
                  </a:lnTo>
                  <a:lnTo>
                    <a:pt x="4146423" y="2446147"/>
                  </a:lnTo>
                  <a:lnTo>
                    <a:pt x="4231894" y="2471547"/>
                  </a:lnTo>
                  <a:lnTo>
                    <a:pt x="4492879" y="2509647"/>
                  </a:lnTo>
                  <a:lnTo>
                    <a:pt x="4592358" y="2509647"/>
                  </a:lnTo>
                  <a:lnTo>
                    <a:pt x="4591812" y="2535047"/>
                  </a:lnTo>
                  <a:lnTo>
                    <a:pt x="4668901" y="25096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793228" y="5894019"/>
            <a:ext cx="2308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8B1515"/>
                </a:solidFill>
                <a:latin typeface="Calibri"/>
                <a:cs typeface="Calibri"/>
              </a:rPr>
              <a:t>[output</a:t>
            </a:r>
            <a:r>
              <a:rPr sz="2400" spc="-6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B1515"/>
                </a:solidFill>
                <a:latin typeface="Calibri"/>
                <a:cs typeface="Calibri"/>
              </a:rPr>
              <a:t>sequence]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62802" y="2742691"/>
            <a:ext cx="17043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B1515"/>
                </a:solidFill>
                <a:latin typeface="Calibri"/>
                <a:cs typeface="Calibri"/>
              </a:rPr>
              <a:t>[decoder </a:t>
            </a:r>
            <a:r>
              <a:rPr sz="1800" spc="-15" dirty="0">
                <a:solidFill>
                  <a:srgbClr val="8B1515"/>
                </a:solidFill>
                <a:latin typeface="Calibri"/>
                <a:cs typeface="Calibri"/>
              </a:rPr>
              <a:t>attends </a:t>
            </a:r>
            <a:r>
              <a:rPr sz="1800" spc="-10" dirty="0">
                <a:solidFill>
                  <a:srgbClr val="8B1515"/>
                </a:solidFill>
                <a:latin typeface="Calibri"/>
                <a:cs typeface="Calibri"/>
              </a:rPr>
              <a:t> to</a:t>
            </a:r>
            <a:r>
              <a:rPr sz="1800" spc="-40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B1515"/>
                </a:solidFill>
                <a:latin typeface="Calibri"/>
                <a:cs typeface="Calibri"/>
              </a:rPr>
              <a:t>encoder</a:t>
            </a:r>
            <a:r>
              <a:rPr sz="1800" spc="-30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8B1515"/>
                </a:solidFill>
                <a:latin typeface="Calibri"/>
                <a:cs typeface="Calibri"/>
              </a:rPr>
              <a:t>states]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6912" y="1104645"/>
            <a:ext cx="794639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latin typeface="Calibri"/>
                <a:cs typeface="Calibri"/>
              </a:rPr>
              <a:t>Looking back </a:t>
            </a:r>
            <a:r>
              <a:rPr sz="2300" dirty="0">
                <a:latin typeface="Calibri"/>
                <a:cs typeface="Calibri"/>
              </a:rPr>
              <a:t>at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whole model,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zooming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on</a:t>
            </a:r>
            <a:r>
              <a:rPr sz="2300" dirty="0">
                <a:latin typeface="Calibri"/>
                <a:cs typeface="Calibri"/>
              </a:rPr>
              <a:t> an </a:t>
            </a:r>
            <a:r>
              <a:rPr sz="2300" spc="-5" dirty="0">
                <a:latin typeface="Calibri"/>
                <a:cs typeface="Calibri"/>
              </a:rPr>
              <a:t>Encoder block: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721852" y="1888210"/>
            <a:ext cx="234950" cy="305435"/>
            <a:chOff x="8721852" y="1888210"/>
            <a:chExt cx="234950" cy="305435"/>
          </a:xfrm>
        </p:grpSpPr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21852" y="1888210"/>
              <a:ext cx="234670" cy="30482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03386" y="1988057"/>
              <a:ext cx="76200" cy="146684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8213217" y="1644472"/>
            <a:ext cx="1278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B1515"/>
                </a:solidFill>
                <a:latin typeface="Calibri"/>
                <a:cs typeface="Calibri"/>
              </a:rPr>
              <a:t>[p</a:t>
            </a:r>
            <a:r>
              <a:rPr sz="1800" spc="-30" dirty="0">
                <a:solidFill>
                  <a:srgbClr val="8B1515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8B1515"/>
                </a:solidFill>
                <a:latin typeface="Calibri"/>
                <a:cs typeface="Calibri"/>
              </a:rPr>
              <a:t>edi</a:t>
            </a:r>
            <a:r>
              <a:rPr sz="1800" spc="-10" dirty="0">
                <a:solidFill>
                  <a:srgbClr val="8B1515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8B1515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8B1515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8B1515"/>
                </a:solidFill>
                <a:latin typeface="Calibri"/>
                <a:cs typeface="Calibri"/>
              </a:rPr>
              <a:t>ons!]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543811" y="2484120"/>
            <a:ext cx="3500120" cy="1976120"/>
            <a:chOff x="1543811" y="2484120"/>
            <a:chExt cx="3500120" cy="1976120"/>
          </a:xfrm>
        </p:grpSpPr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43811" y="2484120"/>
              <a:ext cx="3499866" cy="1975865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418587" y="3968496"/>
              <a:ext cx="2101850" cy="289560"/>
            </a:xfrm>
            <a:custGeom>
              <a:avLst/>
              <a:gdLst/>
              <a:ahLst/>
              <a:cxnLst/>
              <a:rect l="l" t="t" r="r" b="b"/>
              <a:pathLst>
                <a:path w="2101850" h="289560">
                  <a:moveTo>
                    <a:pt x="2101595" y="0"/>
                  </a:moveTo>
                  <a:lnTo>
                    <a:pt x="0" y="0"/>
                  </a:lnTo>
                  <a:lnTo>
                    <a:pt x="0" y="289559"/>
                  </a:lnTo>
                  <a:lnTo>
                    <a:pt x="2101595" y="289559"/>
                  </a:lnTo>
                  <a:lnTo>
                    <a:pt x="2101595" y="0"/>
                  </a:lnTo>
                  <a:close/>
                </a:path>
              </a:pathLst>
            </a:custGeom>
            <a:solidFill>
              <a:srgbClr val="F6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454020" y="3950030"/>
            <a:ext cx="20313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Multi-Head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Attention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324100" y="3538728"/>
            <a:ext cx="2304415" cy="266700"/>
          </a:xfrm>
          <a:custGeom>
            <a:avLst/>
            <a:gdLst/>
            <a:ahLst/>
            <a:cxnLst/>
            <a:rect l="l" t="t" r="r" b="b"/>
            <a:pathLst>
              <a:path w="2304415" h="266700">
                <a:moveTo>
                  <a:pt x="2304288" y="0"/>
                </a:moveTo>
                <a:lnTo>
                  <a:pt x="0" y="0"/>
                </a:lnTo>
                <a:lnTo>
                  <a:pt x="0" y="266700"/>
                </a:lnTo>
                <a:lnTo>
                  <a:pt x="2304288" y="266700"/>
                </a:lnTo>
                <a:lnTo>
                  <a:pt x="2304288" y="0"/>
                </a:lnTo>
                <a:close/>
              </a:path>
            </a:pathLst>
          </a:custGeom>
          <a:solidFill>
            <a:srgbClr val="F6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417826" y="3509264"/>
            <a:ext cx="2117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Calibri"/>
                <a:cs typeface="Calibri"/>
              </a:rPr>
              <a:t>Residual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+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LayerNorm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845310" y="3096767"/>
            <a:ext cx="2684145" cy="1353820"/>
            <a:chOff x="1845310" y="3096767"/>
            <a:chExt cx="2684145" cy="1353820"/>
          </a:xfrm>
        </p:grpSpPr>
        <p:pic>
          <p:nvPicPr>
            <p:cNvPr id="57" name="object 5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85744" y="4258055"/>
              <a:ext cx="183895" cy="19227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36366" y="3805427"/>
              <a:ext cx="76073" cy="16344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845310" y="3641597"/>
              <a:ext cx="1451610" cy="806450"/>
            </a:xfrm>
            <a:custGeom>
              <a:avLst/>
              <a:gdLst/>
              <a:ahLst/>
              <a:cxnLst/>
              <a:rect l="l" t="t" r="r" b="b"/>
              <a:pathLst>
                <a:path w="1451610" h="806450">
                  <a:moveTo>
                    <a:pt x="1438020" y="804227"/>
                  </a:moveTo>
                  <a:lnTo>
                    <a:pt x="1438910" y="806450"/>
                  </a:lnTo>
                  <a:lnTo>
                    <a:pt x="1445006" y="805180"/>
                  </a:lnTo>
                  <a:lnTo>
                    <a:pt x="1439164" y="805180"/>
                  </a:lnTo>
                  <a:lnTo>
                    <a:pt x="1438020" y="804227"/>
                  </a:lnTo>
                  <a:close/>
                </a:path>
                <a:path w="1451610" h="806450">
                  <a:moveTo>
                    <a:pt x="1437893" y="803910"/>
                  </a:moveTo>
                  <a:lnTo>
                    <a:pt x="1438020" y="804227"/>
                  </a:lnTo>
                  <a:lnTo>
                    <a:pt x="1439164" y="805180"/>
                  </a:lnTo>
                  <a:lnTo>
                    <a:pt x="1437893" y="803910"/>
                  </a:lnTo>
                  <a:close/>
                </a:path>
                <a:path w="1451610" h="806450">
                  <a:moveTo>
                    <a:pt x="1451102" y="803910"/>
                  </a:moveTo>
                  <a:lnTo>
                    <a:pt x="1437893" y="803910"/>
                  </a:lnTo>
                  <a:lnTo>
                    <a:pt x="1439164" y="805180"/>
                  </a:lnTo>
                  <a:lnTo>
                    <a:pt x="1445006" y="805180"/>
                  </a:lnTo>
                  <a:lnTo>
                    <a:pt x="1451102" y="803910"/>
                  </a:lnTo>
                  <a:close/>
                </a:path>
                <a:path w="1451610" h="806450">
                  <a:moveTo>
                    <a:pt x="1450752" y="802639"/>
                  </a:moveTo>
                  <a:lnTo>
                    <a:pt x="1436115" y="802639"/>
                  </a:lnTo>
                  <a:lnTo>
                    <a:pt x="1438020" y="804227"/>
                  </a:lnTo>
                  <a:lnTo>
                    <a:pt x="1437893" y="803910"/>
                  </a:lnTo>
                  <a:lnTo>
                    <a:pt x="1451102" y="803910"/>
                  </a:lnTo>
                  <a:lnTo>
                    <a:pt x="1450752" y="802639"/>
                  </a:lnTo>
                  <a:close/>
                </a:path>
                <a:path w="1451610" h="806450">
                  <a:moveTo>
                    <a:pt x="1447482" y="796289"/>
                  </a:moveTo>
                  <a:lnTo>
                    <a:pt x="1425955" y="796289"/>
                  </a:lnTo>
                  <a:lnTo>
                    <a:pt x="1433067" y="800100"/>
                  </a:lnTo>
                  <a:lnTo>
                    <a:pt x="1432178" y="800100"/>
                  </a:lnTo>
                  <a:lnTo>
                    <a:pt x="1437259" y="803910"/>
                  </a:lnTo>
                  <a:lnTo>
                    <a:pt x="1436115" y="802639"/>
                  </a:lnTo>
                  <a:lnTo>
                    <a:pt x="1450752" y="802639"/>
                  </a:lnTo>
                  <a:lnTo>
                    <a:pt x="1449704" y="798830"/>
                  </a:lnTo>
                  <a:lnTo>
                    <a:pt x="1447482" y="796289"/>
                  </a:lnTo>
                  <a:close/>
                </a:path>
                <a:path w="1451610" h="806450">
                  <a:moveTo>
                    <a:pt x="402282" y="31748"/>
                  </a:moveTo>
                  <a:lnTo>
                    <a:pt x="345820" y="43180"/>
                  </a:lnTo>
                  <a:lnTo>
                    <a:pt x="303275" y="55880"/>
                  </a:lnTo>
                  <a:lnTo>
                    <a:pt x="262127" y="71119"/>
                  </a:lnTo>
                  <a:lnTo>
                    <a:pt x="242062" y="81280"/>
                  </a:lnTo>
                  <a:lnTo>
                    <a:pt x="222631" y="90169"/>
                  </a:lnTo>
                  <a:lnTo>
                    <a:pt x="185165" y="111760"/>
                  </a:lnTo>
                  <a:lnTo>
                    <a:pt x="150240" y="135889"/>
                  </a:lnTo>
                  <a:lnTo>
                    <a:pt x="117982" y="161289"/>
                  </a:lnTo>
                  <a:lnTo>
                    <a:pt x="88900" y="189230"/>
                  </a:lnTo>
                  <a:lnTo>
                    <a:pt x="63372" y="218439"/>
                  </a:lnTo>
                  <a:lnTo>
                    <a:pt x="32257" y="264160"/>
                  </a:lnTo>
                  <a:lnTo>
                    <a:pt x="10921" y="313689"/>
                  </a:lnTo>
                  <a:lnTo>
                    <a:pt x="634" y="363219"/>
                  </a:lnTo>
                  <a:lnTo>
                    <a:pt x="0" y="381000"/>
                  </a:lnTo>
                  <a:lnTo>
                    <a:pt x="1142" y="397510"/>
                  </a:lnTo>
                  <a:lnTo>
                    <a:pt x="16890" y="448310"/>
                  </a:lnTo>
                  <a:lnTo>
                    <a:pt x="36702" y="481330"/>
                  </a:lnTo>
                  <a:lnTo>
                    <a:pt x="63626" y="513080"/>
                  </a:lnTo>
                  <a:lnTo>
                    <a:pt x="96646" y="543560"/>
                  </a:lnTo>
                  <a:lnTo>
                    <a:pt x="135508" y="572769"/>
                  </a:lnTo>
                  <a:lnTo>
                    <a:pt x="179577" y="600710"/>
                  </a:lnTo>
                  <a:lnTo>
                    <a:pt x="228345" y="626110"/>
                  </a:lnTo>
                  <a:lnTo>
                    <a:pt x="281304" y="648969"/>
                  </a:lnTo>
                  <a:lnTo>
                    <a:pt x="367410" y="680719"/>
                  </a:lnTo>
                  <a:lnTo>
                    <a:pt x="492251" y="712469"/>
                  </a:lnTo>
                  <a:lnTo>
                    <a:pt x="590803" y="727710"/>
                  </a:lnTo>
                  <a:lnTo>
                    <a:pt x="657987" y="732789"/>
                  </a:lnTo>
                  <a:lnTo>
                    <a:pt x="691769" y="735330"/>
                  </a:lnTo>
                  <a:lnTo>
                    <a:pt x="792860" y="735330"/>
                  </a:lnTo>
                  <a:lnTo>
                    <a:pt x="859789" y="736600"/>
                  </a:lnTo>
                  <a:lnTo>
                    <a:pt x="925448" y="739139"/>
                  </a:lnTo>
                  <a:lnTo>
                    <a:pt x="989583" y="741680"/>
                  </a:lnTo>
                  <a:lnTo>
                    <a:pt x="1020826" y="742950"/>
                  </a:lnTo>
                  <a:lnTo>
                    <a:pt x="1051559" y="745489"/>
                  </a:lnTo>
                  <a:lnTo>
                    <a:pt x="1081532" y="746760"/>
                  </a:lnTo>
                  <a:lnTo>
                    <a:pt x="1139444" y="751839"/>
                  </a:lnTo>
                  <a:lnTo>
                    <a:pt x="1139316" y="751839"/>
                  </a:lnTo>
                  <a:lnTo>
                    <a:pt x="1167129" y="754380"/>
                  </a:lnTo>
                  <a:lnTo>
                    <a:pt x="1219581" y="759460"/>
                  </a:lnTo>
                  <a:lnTo>
                    <a:pt x="1219453" y="759460"/>
                  </a:lnTo>
                  <a:lnTo>
                    <a:pt x="1267840" y="764539"/>
                  </a:lnTo>
                  <a:lnTo>
                    <a:pt x="1290192" y="767080"/>
                  </a:lnTo>
                  <a:lnTo>
                    <a:pt x="1311275" y="770889"/>
                  </a:lnTo>
                  <a:lnTo>
                    <a:pt x="1331087" y="773430"/>
                  </a:lnTo>
                  <a:lnTo>
                    <a:pt x="1349502" y="777239"/>
                  </a:lnTo>
                  <a:lnTo>
                    <a:pt x="1366520" y="779780"/>
                  </a:lnTo>
                  <a:lnTo>
                    <a:pt x="1366392" y="779780"/>
                  </a:lnTo>
                  <a:lnTo>
                    <a:pt x="1381887" y="783589"/>
                  </a:lnTo>
                  <a:lnTo>
                    <a:pt x="1381633" y="783589"/>
                  </a:lnTo>
                  <a:lnTo>
                    <a:pt x="1395602" y="787400"/>
                  </a:lnTo>
                  <a:lnTo>
                    <a:pt x="1395348" y="787400"/>
                  </a:lnTo>
                  <a:lnTo>
                    <a:pt x="1407794" y="789939"/>
                  </a:lnTo>
                  <a:lnTo>
                    <a:pt x="1407540" y="789939"/>
                  </a:lnTo>
                  <a:lnTo>
                    <a:pt x="1418081" y="793750"/>
                  </a:lnTo>
                  <a:lnTo>
                    <a:pt x="1417701" y="793750"/>
                  </a:lnTo>
                  <a:lnTo>
                    <a:pt x="1426464" y="797560"/>
                  </a:lnTo>
                  <a:lnTo>
                    <a:pt x="1425955" y="796289"/>
                  </a:lnTo>
                  <a:lnTo>
                    <a:pt x="1447482" y="796289"/>
                  </a:lnTo>
                  <a:lnTo>
                    <a:pt x="1445260" y="793750"/>
                  </a:lnTo>
                  <a:lnTo>
                    <a:pt x="1439164" y="788669"/>
                  </a:lnTo>
                  <a:lnTo>
                    <a:pt x="1431416" y="784860"/>
                  </a:lnTo>
                  <a:lnTo>
                    <a:pt x="1422273" y="781050"/>
                  </a:lnTo>
                  <a:lnTo>
                    <a:pt x="1411351" y="778510"/>
                  </a:lnTo>
                  <a:lnTo>
                    <a:pt x="1398651" y="774700"/>
                  </a:lnTo>
                  <a:lnTo>
                    <a:pt x="1384553" y="770889"/>
                  </a:lnTo>
                  <a:lnTo>
                    <a:pt x="1368933" y="767080"/>
                  </a:lnTo>
                  <a:lnTo>
                    <a:pt x="1351788" y="764539"/>
                  </a:lnTo>
                  <a:lnTo>
                    <a:pt x="1333119" y="760730"/>
                  </a:lnTo>
                  <a:lnTo>
                    <a:pt x="1291970" y="755650"/>
                  </a:lnTo>
                  <a:lnTo>
                    <a:pt x="1269364" y="751839"/>
                  </a:lnTo>
                  <a:lnTo>
                    <a:pt x="1140459" y="739139"/>
                  </a:lnTo>
                  <a:lnTo>
                    <a:pt x="1111758" y="736600"/>
                  </a:lnTo>
                  <a:lnTo>
                    <a:pt x="1082420" y="735330"/>
                  </a:lnTo>
                  <a:lnTo>
                    <a:pt x="1052321" y="732789"/>
                  </a:lnTo>
                  <a:lnTo>
                    <a:pt x="1021460" y="731519"/>
                  </a:lnTo>
                  <a:lnTo>
                    <a:pt x="990091" y="728980"/>
                  </a:lnTo>
                  <a:lnTo>
                    <a:pt x="860044" y="723900"/>
                  </a:lnTo>
                  <a:lnTo>
                    <a:pt x="793114" y="722630"/>
                  </a:lnTo>
                  <a:lnTo>
                    <a:pt x="692276" y="722630"/>
                  </a:lnTo>
                  <a:lnTo>
                    <a:pt x="658621" y="720089"/>
                  </a:lnTo>
                  <a:lnTo>
                    <a:pt x="625220" y="718819"/>
                  </a:lnTo>
                  <a:lnTo>
                    <a:pt x="625475" y="718819"/>
                  </a:lnTo>
                  <a:lnTo>
                    <a:pt x="592073" y="715010"/>
                  </a:lnTo>
                  <a:lnTo>
                    <a:pt x="592327" y="715010"/>
                  </a:lnTo>
                  <a:lnTo>
                    <a:pt x="559181" y="711200"/>
                  </a:lnTo>
                  <a:lnTo>
                    <a:pt x="559434" y="711200"/>
                  </a:lnTo>
                  <a:lnTo>
                    <a:pt x="526795" y="706119"/>
                  </a:lnTo>
                  <a:lnTo>
                    <a:pt x="494664" y="699769"/>
                  </a:lnTo>
                  <a:lnTo>
                    <a:pt x="462914" y="693419"/>
                  </a:lnTo>
                  <a:lnTo>
                    <a:pt x="431672" y="685800"/>
                  </a:lnTo>
                  <a:lnTo>
                    <a:pt x="431800" y="685800"/>
                  </a:lnTo>
                  <a:lnTo>
                    <a:pt x="401065" y="676910"/>
                  </a:lnTo>
                  <a:lnTo>
                    <a:pt x="401319" y="676910"/>
                  </a:lnTo>
                  <a:lnTo>
                    <a:pt x="371220" y="668019"/>
                  </a:lnTo>
                  <a:lnTo>
                    <a:pt x="342010" y="659130"/>
                  </a:lnTo>
                  <a:lnTo>
                    <a:pt x="342138" y="659130"/>
                  </a:lnTo>
                  <a:lnTo>
                    <a:pt x="313563" y="648969"/>
                  </a:lnTo>
                  <a:lnTo>
                    <a:pt x="313816" y="648969"/>
                  </a:lnTo>
                  <a:lnTo>
                    <a:pt x="286003" y="637539"/>
                  </a:lnTo>
                  <a:lnTo>
                    <a:pt x="286257" y="637539"/>
                  </a:lnTo>
                  <a:lnTo>
                    <a:pt x="259460" y="626110"/>
                  </a:lnTo>
                  <a:lnTo>
                    <a:pt x="259587" y="626110"/>
                  </a:lnTo>
                  <a:lnTo>
                    <a:pt x="233806" y="614680"/>
                  </a:lnTo>
                  <a:lnTo>
                    <a:pt x="209169" y="601980"/>
                  </a:lnTo>
                  <a:lnTo>
                    <a:pt x="209422" y="601980"/>
                  </a:lnTo>
                  <a:lnTo>
                    <a:pt x="185800" y="589280"/>
                  </a:lnTo>
                  <a:lnTo>
                    <a:pt x="186054" y="589280"/>
                  </a:lnTo>
                  <a:lnTo>
                    <a:pt x="163575" y="575310"/>
                  </a:lnTo>
                  <a:lnTo>
                    <a:pt x="142620" y="562610"/>
                  </a:lnTo>
                  <a:lnTo>
                    <a:pt x="142875" y="562610"/>
                  </a:lnTo>
                  <a:lnTo>
                    <a:pt x="124597" y="548639"/>
                  </a:lnTo>
                  <a:lnTo>
                    <a:pt x="123189" y="548639"/>
                  </a:lnTo>
                  <a:lnTo>
                    <a:pt x="104647" y="533400"/>
                  </a:lnTo>
                  <a:lnTo>
                    <a:pt x="104901" y="533400"/>
                  </a:lnTo>
                  <a:lnTo>
                    <a:pt x="87883" y="519430"/>
                  </a:lnTo>
                  <a:lnTo>
                    <a:pt x="88137" y="519430"/>
                  </a:lnTo>
                  <a:lnTo>
                    <a:pt x="72643" y="504189"/>
                  </a:lnTo>
                  <a:lnTo>
                    <a:pt x="72897" y="504189"/>
                  </a:lnTo>
                  <a:lnTo>
                    <a:pt x="58927" y="488950"/>
                  </a:lnTo>
                  <a:lnTo>
                    <a:pt x="59308" y="488950"/>
                  </a:lnTo>
                  <a:lnTo>
                    <a:pt x="46862" y="473710"/>
                  </a:lnTo>
                  <a:lnTo>
                    <a:pt x="47116" y="473710"/>
                  </a:lnTo>
                  <a:lnTo>
                    <a:pt x="36575" y="458469"/>
                  </a:lnTo>
                  <a:lnTo>
                    <a:pt x="36829" y="458469"/>
                  </a:lnTo>
                  <a:lnTo>
                    <a:pt x="28741" y="443230"/>
                  </a:lnTo>
                  <a:lnTo>
                    <a:pt x="28320" y="443230"/>
                  </a:lnTo>
                  <a:lnTo>
                    <a:pt x="21873" y="427989"/>
                  </a:lnTo>
                  <a:lnTo>
                    <a:pt x="21589" y="427989"/>
                  </a:lnTo>
                  <a:lnTo>
                    <a:pt x="16509" y="411480"/>
                  </a:lnTo>
                  <a:lnTo>
                    <a:pt x="16637" y="411480"/>
                  </a:lnTo>
                  <a:lnTo>
                    <a:pt x="13588" y="396239"/>
                  </a:lnTo>
                  <a:lnTo>
                    <a:pt x="12778" y="381000"/>
                  </a:lnTo>
                  <a:lnTo>
                    <a:pt x="13334" y="364489"/>
                  </a:lnTo>
                  <a:lnTo>
                    <a:pt x="15366" y="347980"/>
                  </a:lnTo>
                  <a:lnTo>
                    <a:pt x="15493" y="347980"/>
                  </a:lnTo>
                  <a:lnTo>
                    <a:pt x="18541" y="332739"/>
                  </a:lnTo>
                  <a:lnTo>
                    <a:pt x="22987" y="317500"/>
                  </a:lnTo>
                  <a:lnTo>
                    <a:pt x="22859" y="317500"/>
                  </a:lnTo>
                  <a:lnTo>
                    <a:pt x="28701" y="300989"/>
                  </a:lnTo>
                  <a:lnTo>
                    <a:pt x="29112" y="300989"/>
                  </a:lnTo>
                  <a:lnTo>
                    <a:pt x="35559" y="285750"/>
                  </a:lnTo>
                  <a:lnTo>
                    <a:pt x="35931" y="285750"/>
                  </a:lnTo>
                  <a:lnTo>
                    <a:pt x="43433" y="270510"/>
                  </a:lnTo>
                  <a:lnTo>
                    <a:pt x="52450" y="255269"/>
                  </a:lnTo>
                  <a:lnTo>
                    <a:pt x="53043" y="255269"/>
                  </a:lnTo>
                  <a:lnTo>
                    <a:pt x="62356" y="241300"/>
                  </a:lnTo>
                  <a:lnTo>
                    <a:pt x="62229" y="241300"/>
                  </a:lnTo>
                  <a:lnTo>
                    <a:pt x="73406" y="226060"/>
                  </a:lnTo>
                  <a:lnTo>
                    <a:pt x="73278" y="226060"/>
                  </a:lnTo>
                  <a:lnTo>
                    <a:pt x="85343" y="212089"/>
                  </a:lnTo>
                  <a:lnTo>
                    <a:pt x="85089" y="212089"/>
                  </a:lnTo>
                  <a:lnTo>
                    <a:pt x="98170" y="198119"/>
                  </a:lnTo>
                  <a:lnTo>
                    <a:pt x="97916" y="198119"/>
                  </a:lnTo>
                  <a:lnTo>
                    <a:pt x="112013" y="184150"/>
                  </a:lnTo>
                  <a:lnTo>
                    <a:pt x="111759" y="184150"/>
                  </a:lnTo>
                  <a:lnTo>
                    <a:pt x="126491" y="171450"/>
                  </a:lnTo>
                  <a:lnTo>
                    <a:pt x="126237" y="171450"/>
                  </a:lnTo>
                  <a:lnTo>
                    <a:pt x="141731" y="158750"/>
                  </a:lnTo>
                  <a:lnTo>
                    <a:pt x="141604" y="158750"/>
                  </a:lnTo>
                  <a:lnTo>
                    <a:pt x="157860" y="146050"/>
                  </a:lnTo>
                  <a:lnTo>
                    <a:pt x="157606" y="146050"/>
                  </a:lnTo>
                  <a:lnTo>
                    <a:pt x="174625" y="133350"/>
                  </a:lnTo>
                  <a:lnTo>
                    <a:pt x="176332" y="133350"/>
                  </a:lnTo>
                  <a:lnTo>
                    <a:pt x="192023" y="123189"/>
                  </a:lnTo>
                  <a:lnTo>
                    <a:pt x="210057" y="111760"/>
                  </a:lnTo>
                  <a:lnTo>
                    <a:pt x="209803" y="111760"/>
                  </a:lnTo>
                  <a:lnTo>
                    <a:pt x="228600" y="101600"/>
                  </a:lnTo>
                  <a:lnTo>
                    <a:pt x="228345" y="101600"/>
                  </a:lnTo>
                  <a:lnTo>
                    <a:pt x="247650" y="92710"/>
                  </a:lnTo>
                  <a:lnTo>
                    <a:pt x="247395" y="92710"/>
                  </a:lnTo>
                  <a:lnTo>
                    <a:pt x="267207" y="83819"/>
                  </a:lnTo>
                  <a:lnTo>
                    <a:pt x="266953" y="83819"/>
                  </a:lnTo>
                  <a:lnTo>
                    <a:pt x="287146" y="74930"/>
                  </a:lnTo>
                  <a:lnTo>
                    <a:pt x="286892" y="74930"/>
                  </a:lnTo>
                  <a:lnTo>
                    <a:pt x="307466" y="67310"/>
                  </a:lnTo>
                  <a:lnTo>
                    <a:pt x="328167" y="60960"/>
                  </a:lnTo>
                  <a:lnTo>
                    <a:pt x="327913" y="60960"/>
                  </a:lnTo>
                  <a:lnTo>
                    <a:pt x="349122" y="54610"/>
                  </a:lnTo>
                  <a:lnTo>
                    <a:pt x="348869" y="54610"/>
                  </a:lnTo>
                  <a:lnTo>
                    <a:pt x="370458" y="49530"/>
                  </a:lnTo>
                  <a:lnTo>
                    <a:pt x="370204" y="49530"/>
                  </a:lnTo>
                  <a:lnTo>
                    <a:pt x="391921" y="45719"/>
                  </a:lnTo>
                  <a:lnTo>
                    <a:pt x="391413" y="45719"/>
                  </a:lnTo>
                  <a:lnTo>
                    <a:pt x="403282" y="44502"/>
                  </a:lnTo>
                  <a:lnTo>
                    <a:pt x="402282" y="31748"/>
                  </a:lnTo>
                  <a:close/>
                </a:path>
                <a:path w="1451610" h="806450">
                  <a:moveTo>
                    <a:pt x="122935" y="547369"/>
                  </a:moveTo>
                  <a:lnTo>
                    <a:pt x="123189" y="548639"/>
                  </a:lnTo>
                  <a:lnTo>
                    <a:pt x="124597" y="548639"/>
                  </a:lnTo>
                  <a:lnTo>
                    <a:pt x="122935" y="547369"/>
                  </a:lnTo>
                  <a:close/>
                </a:path>
                <a:path w="1451610" h="806450">
                  <a:moveTo>
                    <a:pt x="28066" y="441960"/>
                  </a:moveTo>
                  <a:lnTo>
                    <a:pt x="28320" y="443230"/>
                  </a:lnTo>
                  <a:lnTo>
                    <a:pt x="28741" y="443230"/>
                  </a:lnTo>
                  <a:lnTo>
                    <a:pt x="28066" y="441960"/>
                  </a:lnTo>
                  <a:close/>
                </a:path>
                <a:path w="1451610" h="806450">
                  <a:moveTo>
                    <a:pt x="21335" y="426719"/>
                  </a:moveTo>
                  <a:lnTo>
                    <a:pt x="21589" y="427989"/>
                  </a:lnTo>
                  <a:lnTo>
                    <a:pt x="21873" y="427989"/>
                  </a:lnTo>
                  <a:lnTo>
                    <a:pt x="21335" y="426719"/>
                  </a:lnTo>
                  <a:close/>
                </a:path>
                <a:path w="1451610" h="806450">
                  <a:moveTo>
                    <a:pt x="12730" y="380218"/>
                  </a:moveTo>
                  <a:lnTo>
                    <a:pt x="12700" y="381000"/>
                  </a:lnTo>
                  <a:lnTo>
                    <a:pt x="12730" y="380218"/>
                  </a:lnTo>
                  <a:close/>
                </a:path>
                <a:path w="1451610" h="806450">
                  <a:moveTo>
                    <a:pt x="12748" y="379730"/>
                  </a:moveTo>
                  <a:lnTo>
                    <a:pt x="12730" y="380218"/>
                  </a:lnTo>
                  <a:lnTo>
                    <a:pt x="12748" y="379730"/>
                  </a:lnTo>
                  <a:close/>
                </a:path>
                <a:path w="1451610" h="806450">
                  <a:moveTo>
                    <a:pt x="15493" y="347980"/>
                  </a:moveTo>
                  <a:lnTo>
                    <a:pt x="15366" y="347980"/>
                  </a:lnTo>
                  <a:lnTo>
                    <a:pt x="15239" y="349250"/>
                  </a:lnTo>
                  <a:lnTo>
                    <a:pt x="15493" y="347980"/>
                  </a:lnTo>
                  <a:close/>
                </a:path>
                <a:path w="1451610" h="806450">
                  <a:moveTo>
                    <a:pt x="29112" y="300989"/>
                  </a:moveTo>
                  <a:lnTo>
                    <a:pt x="28701" y="300989"/>
                  </a:lnTo>
                  <a:lnTo>
                    <a:pt x="28575" y="302260"/>
                  </a:lnTo>
                  <a:lnTo>
                    <a:pt x="29112" y="300989"/>
                  </a:lnTo>
                  <a:close/>
                </a:path>
                <a:path w="1451610" h="806450">
                  <a:moveTo>
                    <a:pt x="35931" y="285750"/>
                  </a:moveTo>
                  <a:lnTo>
                    <a:pt x="35559" y="285750"/>
                  </a:lnTo>
                  <a:lnTo>
                    <a:pt x="35306" y="287019"/>
                  </a:lnTo>
                  <a:lnTo>
                    <a:pt x="35931" y="285750"/>
                  </a:lnTo>
                  <a:close/>
                </a:path>
                <a:path w="1451610" h="806450">
                  <a:moveTo>
                    <a:pt x="53043" y="255269"/>
                  </a:moveTo>
                  <a:lnTo>
                    <a:pt x="52450" y="255269"/>
                  </a:lnTo>
                  <a:lnTo>
                    <a:pt x="52196" y="256539"/>
                  </a:lnTo>
                  <a:lnTo>
                    <a:pt x="53043" y="255269"/>
                  </a:lnTo>
                  <a:close/>
                </a:path>
                <a:path w="1451610" h="806450">
                  <a:moveTo>
                    <a:pt x="176332" y="133350"/>
                  </a:moveTo>
                  <a:lnTo>
                    <a:pt x="174625" y="133350"/>
                  </a:lnTo>
                  <a:lnTo>
                    <a:pt x="174370" y="134619"/>
                  </a:lnTo>
                  <a:lnTo>
                    <a:pt x="176332" y="133350"/>
                  </a:lnTo>
                  <a:close/>
                </a:path>
                <a:path w="1451610" h="806450">
                  <a:moveTo>
                    <a:pt x="475630" y="30480"/>
                  </a:moveTo>
                  <a:lnTo>
                    <a:pt x="414781" y="30480"/>
                  </a:lnTo>
                  <a:lnTo>
                    <a:pt x="416178" y="43180"/>
                  </a:lnTo>
                  <a:lnTo>
                    <a:pt x="403282" y="44502"/>
                  </a:lnTo>
                  <a:lnTo>
                    <a:pt x="405764" y="76200"/>
                  </a:lnTo>
                  <a:lnTo>
                    <a:pt x="478789" y="31750"/>
                  </a:lnTo>
                  <a:lnTo>
                    <a:pt x="475630" y="30480"/>
                  </a:lnTo>
                  <a:close/>
                </a:path>
                <a:path w="1451610" h="806450">
                  <a:moveTo>
                    <a:pt x="414781" y="30480"/>
                  </a:moveTo>
                  <a:lnTo>
                    <a:pt x="402282" y="31748"/>
                  </a:lnTo>
                  <a:lnTo>
                    <a:pt x="403282" y="44502"/>
                  </a:lnTo>
                  <a:lnTo>
                    <a:pt x="416178" y="43180"/>
                  </a:lnTo>
                  <a:lnTo>
                    <a:pt x="414781" y="30480"/>
                  </a:lnTo>
                  <a:close/>
                </a:path>
                <a:path w="1451610" h="806450">
                  <a:moveTo>
                    <a:pt x="399795" y="0"/>
                  </a:moveTo>
                  <a:lnTo>
                    <a:pt x="402282" y="31748"/>
                  </a:lnTo>
                  <a:lnTo>
                    <a:pt x="414781" y="30480"/>
                  </a:lnTo>
                  <a:lnTo>
                    <a:pt x="475630" y="30480"/>
                  </a:lnTo>
                  <a:lnTo>
                    <a:pt x="3997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29256" y="3096767"/>
              <a:ext cx="2100580" cy="288290"/>
            </a:xfrm>
            <a:custGeom>
              <a:avLst/>
              <a:gdLst/>
              <a:ahLst/>
              <a:cxnLst/>
              <a:rect l="l" t="t" r="r" b="b"/>
              <a:pathLst>
                <a:path w="2100579" h="288289">
                  <a:moveTo>
                    <a:pt x="210007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2100072" y="288036"/>
                  </a:lnTo>
                  <a:lnTo>
                    <a:pt x="2100072" y="0"/>
                  </a:lnTo>
                  <a:close/>
                </a:path>
              </a:pathLst>
            </a:custGeom>
            <a:solidFill>
              <a:srgbClr val="F6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797555" y="3077971"/>
            <a:ext cx="1363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Calibri"/>
                <a:cs typeface="Calibri"/>
              </a:rPr>
              <a:t>Feed-Forward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339339" y="2700527"/>
            <a:ext cx="2303145" cy="266700"/>
          </a:xfrm>
          <a:custGeom>
            <a:avLst/>
            <a:gdLst/>
            <a:ahLst/>
            <a:cxnLst/>
            <a:rect l="l" t="t" r="r" b="b"/>
            <a:pathLst>
              <a:path w="2303145" h="266700">
                <a:moveTo>
                  <a:pt x="2302764" y="0"/>
                </a:moveTo>
                <a:lnTo>
                  <a:pt x="0" y="0"/>
                </a:lnTo>
                <a:lnTo>
                  <a:pt x="0" y="266700"/>
                </a:lnTo>
                <a:lnTo>
                  <a:pt x="2302764" y="266700"/>
                </a:lnTo>
                <a:lnTo>
                  <a:pt x="2302764" y="0"/>
                </a:lnTo>
                <a:close/>
              </a:path>
            </a:pathLst>
          </a:custGeom>
          <a:solidFill>
            <a:srgbClr val="F6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432050" y="2671064"/>
            <a:ext cx="2117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Calibri"/>
                <a:cs typeface="Calibri"/>
              </a:rPr>
              <a:t>Residual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+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LayerNorm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988321" y="2392679"/>
            <a:ext cx="1527810" cy="1149350"/>
            <a:chOff x="1988321" y="2392679"/>
            <a:chExt cx="1527810" cy="1149350"/>
          </a:xfrm>
        </p:grpSpPr>
        <p:pic>
          <p:nvPicPr>
            <p:cNvPr id="65" name="object 6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39921" y="3384803"/>
              <a:ext cx="76200" cy="15367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988312" y="2392679"/>
              <a:ext cx="1508760" cy="1149350"/>
            </a:xfrm>
            <a:custGeom>
              <a:avLst/>
              <a:gdLst/>
              <a:ahLst/>
              <a:cxnLst/>
              <a:rect l="l" t="t" r="r" b="b"/>
              <a:pathLst>
                <a:path w="1508760" h="1149350">
                  <a:moveTo>
                    <a:pt x="168275" y="946785"/>
                  </a:moveTo>
                  <a:lnTo>
                    <a:pt x="168046" y="946658"/>
                  </a:lnTo>
                  <a:lnTo>
                    <a:pt x="168275" y="946785"/>
                  </a:lnTo>
                  <a:close/>
                </a:path>
                <a:path w="1508760" h="1149350">
                  <a:moveTo>
                    <a:pt x="1494282" y="1144524"/>
                  </a:moveTo>
                  <a:lnTo>
                    <a:pt x="1493380" y="1142238"/>
                  </a:lnTo>
                  <a:lnTo>
                    <a:pt x="1492631" y="1140333"/>
                  </a:lnTo>
                  <a:lnTo>
                    <a:pt x="1488757" y="1137158"/>
                  </a:lnTo>
                  <a:lnTo>
                    <a:pt x="1487678" y="1136269"/>
                  </a:lnTo>
                  <a:lnTo>
                    <a:pt x="1484503" y="1134618"/>
                  </a:lnTo>
                  <a:lnTo>
                    <a:pt x="1481582" y="1133094"/>
                  </a:lnTo>
                  <a:lnTo>
                    <a:pt x="1440180" y="1122172"/>
                  </a:lnTo>
                  <a:lnTo>
                    <a:pt x="1391920" y="1114679"/>
                  </a:lnTo>
                  <a:lnTo>
                    <a:pt x="1330452" y="1107567"/>
                  </a:lnTo>
                  <a:lnTo>
                    <a:pt x="1257300" y="1101217"/>
                  </a:lnTo>
                  <a:lnTo>
                    <a:pt x="1145032" y="1093851"/>
                  </a:lnTo>
                  <a:lnTo>
                    <a:pt x="1019683" y="1088263"/>
                  </a:lnTo>
                  <a:lnTo>
                    <a:pt x="816737" y="1083564"/>
                  </a:lnTo>
                  <a:lnTo>
                    <a:pt x="747395" y="1083310"/>
                  </a:lnTo>
                  <a:lnTo>
                    <a:pt x="712724" y="1082802"/>
                  </a:lnTo>
                  <a:lnTo>
                    <a:pt x="678307" y="1081405"/>
                  </a:lnTo>
                  <a:lnTo>
                    <a:pt x="643890" y="1079246"/>
                  </a:lnTo>
                  <a:lnTo>
                    <a:pt x="609727" y="1076071"/>
                  </a:lnTo>
                  <a:lnTo>
                    <a:pt x="609854" y="1076071"/>
                  </a:lnTo>
                  <a:lnTo>
                    <a:pt x="575818" y="1072134"/>
                  </a:lnTo>
                  <a:lnTo>
                    <a:pt x="575945" y="1072134"/>
                  </a:lnTo>
                  <a:lnTo>
                    <a:pt x="543166" y="1067435"/>
                  </a:lnTo>
                  <a:lnTo>
                    <a:pt x="542290" y="1067308"/>
                  </a:lnTo>
                  <a:lnTo>
                    <a:pt x="542417" y="1067435"/>
                  </a:lnTo>
                  <a:lnTo>
                    <a:pt x="509143" y="1061847"/>
                  </a:lnTo>
                  <a:lnTo>
                    <a:pt x="509270" y="1061847"/>
                  </a:lnTo>
                  <a:lnTo>
                    <a:pt x="476377" y="1055624"/>
                  </a:lnTo>
                  <a:lnTo>
                    <a:pt x="476631" y="1055624"/>
                  </a:lnTo>
                  <a:lnTo>
                    <a:pt x="444373" y="1048639"/>
                  </a:lnTo>
                  <a:lnTo>
                    <a:pt x="444500" y="1048639"/>
                  </a:lnTo>
                  <a:lnTo>
                    <a:pt x="412750" y="1041019"/>
                  </a:lnTo>
                  <a:lnTo>
                    <a:pt x="413004" y="1041019"/>
                  </a:lnTo>
                  <a:lnTo>
                    <a:pt x="382473" y="1032764"/>
                  </a:lnTo>
                  <a:lnTo>
                    <a:pt x="382016" y="1032637"/>
                  </a:lnTo>
                  <a:lnTo>
                    <a:pt x="382143" y="1032764"/>
                  </a:lnTo>
                  <a:lnTo>
                    <a:pt x="351917" y="1023747"/>
                  </a:lnTo>
                  <a:lnTo>
                    <a:pt x="352044" y="1023747"/>
                  </a:lnTo>
                  <a:lnTo>
                    <a:pt x="322961" y="1014349"/>
                  </a:lnTo>
                  <a:lnTo>
                    <a:pt x="322580" y="1014222"/>
                  </a:lnTo>
                  <a:lnTo>
                    <a:pt x="322707" y="1014349"/>
                  </a:lnTo>
                  <a:lnTo>
                    <a:pt x="294601" y="1004316"/>
                  </a:lnTo>
                  <a:lnTo>
                    <a:pt x="294259" y="1004189"/>
                  </a:lnTo>
                  <a:lnTo>
                    <a:pt x="294513" y="1004316"/>
                  </a:lnTo>
                  <a:lnTo>
                    <a:pt x="266827" y="993648"/>
                  </a:lnTo>
                  <a:lnTo>
                    <a:pt x="266954" y="993648"/>
                  </a:lnTo>
                  <a:lnTo>
                    <a:pt x="240411" y="982599"/>
                  </a:lnTo>
                  <a:lnTo>
                    <a:pt x="240538" y="982599"/>
                  </a:lnTo>
                  <a:lnTo>
                    <a:pt x="215290" y="971169"/>
                  </a:lnTo>
                  <a:lnTo>
                    <a:pt x="215011" y="971042"/>
                  </a:lnTo>
                  <a:lnTo>
                    <a:pt x="191262" y="959231"/>
                  </a:lnTo>
                  <a:lnTo>
                    <a:pt x="191008" y="959104"/>
                  </a:lnTo>
                  <a:lnTo>
                    <a:pt x="191135" y="959231"/>
                  </a:lnTo>
                  <a:lnTo>
                    <a:pt x="168021" y="946658"/>
                  </a:lnTo>
                  <a:lnTo>
                    <a:pt x="146431" y="933958"/>
                  </a:lnTo>
                  <a:lnTo>
                    <a:pt x="146685" y="934085"/>
                  </a:lnTo>
                  <a:lnTo>
                    <a:pt x="146481" y="933958"/>
                  </a:lnTo>
                  <a:lnTo>
                    <a:pt x="126111" y="920877"/>
                  </a:lnTo>
                  <a:lnTo>
                    <a:pt x="126365" y="921004"/>
                  </a:lnTo>
                  <a:lnTo>
                    <a:pt x="126174" y="920877"/>
                  </a:lnTo>
                  <a:lnTo>
                    <a:pt x="107315" y="907542"/>
                  </a:lnTo>
                  <a:lnTo>
                    <a:pt x="107569" y="907669"/>
                  </a:lnTo>
                  <a:lnTo>
                    <a:pt x="107403" y="907542"/>
                  </a:lnTo>
                  <a:lnTo>
                    <a:pt x="89916" y="893826"/>
                  </a:lnTo>
                  <a:lnTo>
                    <a:pt x="90297" y="894080"/>
                  </a:lnTo>
                  <a:lnTo>
                    <a:pt x="90004" y="893826"/>
                  </a:lnTo>
                  <a:lnTo>
                    <a:pt x="74574" y="880237"/>
                  </a:lnTo>
                  <a:lnTo>
                    <a:pt x="74383" y="880084"/>
                  </a:lnTo>
                  <a:lnTo>
                    <a:pt x="48209" y="852043"/>
                  </a:lnTo>
                  <a:lnTo>
                    <a:pt x="47879" y="851662"/>
                  </a:lnTo>
                  <a:lnTo>
                    <a:pt x="48133" y="852043"/>
                  </a:lnTo>
                  <a:lnTo>
                    <a:pt x="37211" y="837311"/>
                  </a:lnTo>
                  <a:lnTo>
                    <a:pt x="37592" y="837692"/>
                  </a:lnTo>
                  <a:lnTo>
                    <a:pt x="37350" y="837311"/>
                  </a:lnTo>
                  <a:lnTo>
                    <a:pt x="28829" y="823468"/>
                  </a:lnTo>
                  <a:lnTo>
                    <a:pt x="28752" y="823341"/>
                  </a:lnTo>
                  <a:lnTo>
                    <a:pt x="28511" y="822833"/>
                  </a:lnTo>
                  <a:lnTo>
                    <a:pt x="21945" y="809244"/>
                  </a:lnTo>
                  <a:lnTo>
                    <a:pt x="21602" y="808532"/>
                  </a:lnTo>
                  <a:lnTo>
                    <a:pt x="17018" y="794766"/>
                  </a:lnTo>
                  <a:lnTo>
                    <a:pt x="16764" y="794004"/>
                  </a:lnTo>
                  <a:lnTo>
                    <a:pt x="12712" y="765657"/>
                  </a:lnTo>
                  <a:lnTo>
                    <a:pt x="12712" y="765429"/>
                  </a:lnTo>
                  <a:lnTo>
                    <a:pt x="13182" y="751332"/>
                  </a:lnTo>
                  <a:lnTo>
                    <a:pt x="13208" y="751128"/>
                  </a:lnTo>
                  <a:lnTo>
                    <a:pt x="13208" y="751332"/>
                  </a:lnTo>
                  <a:lnTo>
                    <a:pt x="13258" y="750824"/>
                  </a:lnTo>
                  <a:lnTo>
                    <a:pt x="13322" y="750189"/>
                  </a:lnTo>
                  <a:lnTo>
                    <a:pt x="14693" y="736473"/>
                  </a:lnTo>
                  <a:lnTo>
                    <a:pt x="14732" y="736346"/>
                  </a:lnTo>
                  <a:lnTo>
                    <a:pt x="14732" y="736473"/>
                  </a:lnTo>
                  <a:lnTo>
                    <a:pt x="14770" y="736219"/>
                  </a:lnTo>
                  <a:lnTo>
                    <a:pt x="17018" y="721360"/>
                  </a:lnTo>
                  <a:lnTo>
                    <a:pt x="17018" y="721741"/>
                  </a:lnTo>
                  <a:lnTo>
                    <a:pt x="17094" y="721360"/>
                  </a:lnTo>
                  <a:lnTo>
                    <a:pt x="20231" y="707136"/>
                  </a:lnTo>
                  <a:lnTo>
                    <a:pt x="20320" y="706755"/>
                  </a:lnTo>
                  <a:lnTo>
                    <a:pt x="20193" y="707136"/>
                  </a:lnTo>
                  <a:lnTo>
                    <a:pt x="24396" y="692658"/>
                  </a:lnTo>
                  <a:lnTo>
                    <a:pt x="24447" y="692454"/>
                  </a:lnTo>
                  <a:lnTo>
                    <a:pt x="29337" y="678180"/>
                  </a:lnTo>
                  <a:lnTo>
                    <a:pt x="29489" y="677799"/>
                  </a:lnTo>
                  <a:lnTo>
                    <a:pt x="35306" y="663575"/>
                  </a:lnTo>
                  <a:lnTo>
                    <a:pt x="35179" y="663956"/>
                  </a:lnTo>
                  <a:lnTo>
                    <a:pt x="35344" y="663575"/>
                  </a:lnTo>
                  <a:lnTo>
                    <a:pt x="41656" y="649859"/>
                  </a:lnTo>
                  <a:lnTo>
                    <a:pt x="48945" y="636016"/>
                  </a:lnTo>
                  <a:lnTo>
                    <a:pt x="49149" y="635635"/>
                  </a:lnTo>
                  <a:lnTo>
                    <a:pt x="48895" y="636016"/>
                  </a:lnTo>
                  <a:lnTo>
                    <a:pt x="57150" y="622173"/>
                  </a:lnTo>
                  <a:lnTo>
                    <a:pt x="57023" y="622427"/>
                  </a:lnTo>
                  <a:lnTo>
                    <a:pt x="57175" y="622173"/>
                  </a:lnTo>
                  <a:lnTo>
                    <a:pt x="65786" y="608838"/>
                  </a:lnTo>
                  <a:lnTo>
                    <a:pt x="65659" y="609092"/>
                  </a:lnTo>
                  <a:lnTo>
                    <a:pt x="65836" y="608838"/>
                  </a:lnTo>
                  <a:lnTo>
                    <a:pt x="75184" y="595884"/>
                  </a:lnTo>
                  <a:lnTo>
                    <a:pt x="75057" y="596138"/>
                  </a:lnTo>
                  <a:lnTo>
                    <a:pt x="75247" y="595884"/>
                  </a:lnTo>
                  <a:lnTo>
                    <a:pt x="85090" y="583184"/>
                  </a:lnTo>
                  <a:lnTo>
                    <a:pt x="84963" y="583438"/>
                  </a:lnTo>
                  <a:lnTo>
                    <a:pt x="85178" y="583184"/>
                  </a:lnTo>
                  <a:lnTo>
                    <a:pt x="95529" y="571246"/>
                  </a:lnTo>
                  <a:lnTo>
                    <a:pt x="95758" y="570992"/>
                  </a:lnTo>
                  <a:lnTo>
                    <a:pt x="95377" y="571246"/>
                  </a:lnTo>
                  <a:lnTo>
                    <a:pt x="118237" y="547878"/>
                  </a:lnTo>
                  <a:lnTo>
                    <a:pt x="118618" y="547497"/>
                  </a:lnTo>
                  <a:lnTo>
                    <a:pt x="118287" y="547839"/>
                  </a:lnTo>
                  <a:lnTo>
                    <a:pt x="118668" y="547497"/>
                  </a:lnTo>
                  <a:lnTo>
                    <a:pt x="143383" y="526161"/>
                  </a:lnTo>
                  <a:lnTo>
                    <a:pt x="143129" y="526415"/>
                  </a:lnTo>
                  <a:lnTo>
                    <a:pt x="143459" y="526161"/>
                  </a:lnTo>
                  <a:lnTo>
                    <a:pt x="156286" y="516509"/>
                  </a:lnTo>
                  <a:lnTo>
                    <a:pt x="156464" y="516382"/>
                  </a:lnTo>
                  <a:lnTo>
                    <a:pt x="156210" y="516509"/>
                  </a:lnTo>
                  <a:lnTo>
                    <a:pt x="169735" y="507111"/>
                  </a:lnTo>
                  <a:lnTo>
                    <a:pt x="169926" y="506984"/>
                  </a:lnTo>
                  <a:lnTo>
                    <a:pt x="169672" y="507111"/>
                  </a:lnTo>
                  <a:lnTo>
                    <a:pt x="183565" y="498348"/>
                  </a:lnTo>
                  <a:lnTo>
                    <a:pt x="183769" y="498221"/>
                  </a:lnTo>
                  <a:lnTo>
                    <a:pt x="183515" y="498348"/>
                  </a:lnTo>
                  <a:lnTo>
                    <a:pt x="197637" y="490093"/>
                  </a:lnTo>
                  <a:lnTo>
                    <a:pt x="197866" y="489966"/>
                  </a:lnTo>
                  <a:lnTo>
                    <a:pt x="212344" y="482473"/>
                  </a:lnTo>
                  <a:lnTo>
                    <a:pt x="212217" y="482600"/>
                  </a:lnTo>
                  <a:lnTo>
                    <a:pt x="212483" y="482473"/>
                  </a:lnTo>
                  <a:lnTo>
                    <a:pt x="226923" y="475615"/>
                  </a:lnTo>
                  <a:lnTo>
                    <a:pt x="227203" y="475488"/>
                  </a:lnTo>
                  <a:lnTo>
                    <a:pt x="226822" y="475615"/>
                  </a:lnTo>
                  <a:lnTo>
                    <a:pt x="242189" y="469392"/>
                  </a:lnTo>
                  <a:lnTo>
                    <a:pt x="241935" y="469519"/>
                  </a:lnTo>
                  <a:lnTo>
                    <a:pt x="242277" y="469392"/>
                  </a:lnTo>
                  <a:lnTo>
                    <a:pt x="257302" y="463931"/>
                  </a:lnTo>
                  <a:lnTo>
                    <a:pt x="257048" y="464058"/>
                  </a:lnTo>
                  <a:lnTo>
                    <a:pt x="257454" y="463931"/>
                  </a:lnTo>
                  <a:lnTo>
                    <a:pt x="271957" y="459486"/>
                  </a:lnTo>
                  <a:lnTo>
                    <a:pt x="273405" y="459232"/>
                  </a:lnTo>
                  <a:lnTo>
                    <a:pt x="276402" y="458736"/>
                  </a:lnTo>
                  <a:lnTo>
                    <a:pt x="280543" y="489839"/>
                  </a:lnTo>
                  <a:lnTo>
                    <a:pt x="347840" y="444119"/>
                  </a:lnTo>
                  <a:lnTo>
                    <a:pt x="351028" y="441960"/>
                  </a:lnTo>
                  <a:lnTo>
                    <a:pt x="270510" y="414274"/>
                  </a:lnTo>
                  <a:lnTo>
                    <a:pt x="274739" y="446176"/>
                  </a:lnTo>
                  <a:lnTo>
                    <a:pt x="269494" y="447040"/>
                  </a:lnTo>
                  <a:lnTo>
                    <a:pt x="221869" y="463931"/>
                  </a:lnTo>
                  <a:lnTo>
                    <a:pt x="177038" y="487426"/>
                  </a:lnTo>
                  <a:lnTo>
                    <a:pt x="135255" y="516509"/>
                  </a:lnTo>
                  <a:lnTo>
                    <a:pt x="86233" y="562483"/>
                  </a:lnTo>
                  <a:lnTo>
                    <a:pt x="55245" y="601853"/>
                  </a:lnTo>
                  <a:lnTo>
                    <a:pt x="30353" y="644144"/>
                  </a:lnTo>
                  <a:lnTo>
                    <a:pt x="12319" y="688594"/>
                  </a:lnTo>
                  <a:lnTo>
                    <a:pt x="2159" y="734695"/>
                  </a:lnTo>
                  <a:lnTo>
                    <a:pt x="0" y="766064"/>
                  </a:lnTo>
                  <a:lnTo>
                    <a:pt x="1143" y="781812"/>
                  </a:lnTo>
                  <a:lnTo>
                    <a:pt x="17526" y="829183"/>
                  </a:lnTo>
                  <a:lnTo>
                    <a:pt x="51054" y="874776"/>
                  </a:lnTo>
                  <a:lnTo>
                    <a:pt x="81915" y="903732"/>
                  </a:lnTo>
                  <a:lnTo>
                    <a:pt x="119126" y="931418"/>
                  </a:lnTo>
                  <a:lnTo>
                    <a:pt x="161925" y="957834"/>
                  </a:lnTo>
                  <a:lnTo>
                    <a:pt x="209677" y="982599"/>
                  </a:lnTo>
                  <a:lnTo>
                    <a:pt x="262128" y="1005459"/>
                  </a:lnTo>
                  <a:lnTo>
                    <a:pt x="318643" y="1026287"/>
                  </a:lnTo>
                  <a:lnTo>
                    <a:pt x="378587" y="1044956"/>
                  </a:lnTo>
                  <a:lnTo>
                    <a:pt x="441579" y="1060958"/>
                  </a:lnTo>
                  <a:lnTo>
                    <a:pt x="506984" y="1074420"/>
                  </a:lnTo>
                  <a:lnTo>
                    <a:pt x="574294" y="1084707"/>
                  </a:lnTo>
                  <a:lnTo>
                    <a:pt x="643001" y="1091946"/>
                  </a:lnTo>
                  <a:lnTo>
                    <a:pt x="712470" y="1095502"/>
                  </a:lnTo>
                  <a:lnTo>
                    <a:pt x="816610" y="1096264"/>
                  </a:lnTo>
                  <a:lnTo>
                    <a:pt x="953135" y="1098804"/>
                  </a:lnTo>
                  <a:lnTo>
                    <a:pt x="1083056" y="1103503"/>
                  </a:lnTo>
                  <a:lnTo>
                    <a:pt x="1229741" y="1111885"/>
                  </a:lnTo>
                  <a:lnTo>
                    <a:pt x="1281684" y="1115949"/>
                  </a:lnTo>
                  <a:lnTo>
                    <a:pt x="1329182" y="1120267"/>
                  </a:lnTo>
                  <a:lnTo>
                    <a:pt x="1390396" y="1127252"/>
                  </a:lnTo>
                  <a:lnTo>
                    <a:pt x="1390269" y="1127252"/>
                  </a:lnTo>
                  <a:lnTo>
                    <a:pt x="1407795" y="1129665"/>
                  </a:lnTo>
                  <a:lnTo>
                    <a:pt x="1407668" y="1129665"/>
                  </a:lnTo>
                  <a:lnTo>
                    <a:pt x="1423670" y="1132205"/>
                  </a:lnTo>
                  <a:lnTo>
                    <a:pt x="1438021" y="1134745"/>
                  </a:lnTo>
                  <a:lnTo>
                    <a:pt x="1437767" y="1134618"/>
                  </a:lnTo>
                  <a:lnTo>
                    <a:pt x="1450467" y="1137285"/>
                  </a:lnTo>
                  <a:lnTo>
                    <a:pt x="1450340" y="1137158"/>
                  </a:lnTo>
                  <a:lnTo>
                    <a:pt x="1461262" y="1139698"/>
                  </a:lnTo>
                  <a:lnTo>
                    <a:pt x="1460881" y="1139698"/>
                  </a:lnTo>
                  <a:lnTo>
                    <a:pt x="1469707" y="1142314"/>
                  </a:lnTo>
                  <a:lnTo>
                    <a:pt x="1469859" y="1142377"/>
                  </a:lnTo>
                  <a:lnTo>
                    <a:pt x="1476679" y="1144892"/>
                  </a:lnTo>
                  <a:lnTo>
                    <a:pt x="1480654" y="1146924"/>
                  </a:lnTo>
                  <a:lnTo>
                    <a:pt x="1482001" y="1148003"/>
                  </a:lnTo>
                  <a:lnTo>
                    <a:pt x="1482471" y="1149223"/>
                  </a:lnTo>
                  <a:lnTo>
                    <a:pt x="1483169" y="1148956"/>
                  </a:lnTo>
                  <a:lnTo>
                    <a:pt x="1483360" y="1149096"/>
                  </a:lnTo>
                  <a:lnTo>
                    <a:pt x="1483220" y="1148930"/>
                  </a:lnTo>
                  <a:lnTo>
                    <a:pt x="1489163" y="1146556"/>
                  </a:lnTo>
                  <a:lnTo>
                    <a:pt x="1489481" y="1146441"/>
                  </a:lnTo>
                  <a:lnTo>
                    <a:pt x="1494282" y="1144524"/>
                  </a:lnTo>
                  <a:close/>
                </a:path>
                <a:path w="1508760" h="1149350">
                  <a:moveTo>
                    <a:pt x="1508633" y="307467"/>
                  </a:moveTo>
                  <a:lnTo>
                    <a:pt x="1508150" y="293497"/>
                  </a:lnTo>
                  <a:lnTo>
                    <a:pt x="1508125" y="292735"/>
                  </a:lnTo>
                  <a:lnTo>
                    <a:pt x="1506220" y="277876"/>
                  </a:lnTo>
                  <a:lnTo>
                    <a:pt x="1503172" y="263398"/>
                  </a:lnTo>
                  <a:lnTo>
                    <a:pt x="1499108" y="249174"/>
                  </a:lnTo>
                  <a:lnTo>
                    <a:pt x="1494155" y="235458"/>
                  </a:lnTo>
                  <a:lnTo>
                    <a:pt x="1490599" y="227838"/>
                  </a:lnTo>
                  <a:lnTo>
                    <a:pt x="1488059" y="222377"/>
                  </a:lnTo>
                  <a:lnTo>
                    <a:pt x="1481455" y="209931"/>
                  </a:lnTo>
                  <a:lnTo>
                    <a:pt x="1478381" y="205232"/>
                  </a:lnTo>
                  <a:lnTo>
                    <a:pt x="1473835" y="198247"/>
                  </a:lnTo>
                  <a:lnTo>
                    <a:pt x="1471726" y="195453"/>
                  </a:lnTo>
                  <a:lnTo>
                    <a:pt x="1465707" y="187452"/>
                  </a:lnTo>
                  <a:lnTo>
                    <a:pt x="1464779" y="186436"/>
                  </a:lnTo>
                  <a:lnTo>
                    <a:pt x="1456944" y="177800"/>
                  </a:lnTo>
                  <a:lnTo>
                    <a:pt x="1450721" y="172085"/>
                  </a:lnTo>
                  <a:lnTo>
                    <a:pt x="1447546" y="169164"/>
                  </a:lnTo>
                  <a:lnTo>
                    <a:pt x="1444510" y="166878"/>
                  </a:lnTo>
                  <a:lnTo>
                    <a:pt x="1439443" y="163068"/>
                  </a:lnTo>
                  <a:lnTo>
                    <a:pt x="1437767" y="161798"/>
                  </a:lnTo>
                  <a:lnTo>
                    <a:pt x="1436052" y="160782"/>
                  </a:lnTo>
                  <a:lnTo>
                    <a:pt x="1427480" y="155702"/>
                  </a:lnTo>
                  <a:lnTo>
                    <a:pt x="1416685" y="151257"/>
                  </a:lnTo>
                  <a:lnTo>
                    <a:pt x="1405763" y="148463"/>
                  </a:lnTo>
                  <a:lnTo>
                    <a:pt x="1395095" y="147447"/>
                  </a:lnTo>
                  <a:lnTo>
                    <a:pt x="1386725" y="146812"/>
                  </a:lnTo>
                  <a:lnTo>
                    <a:pt x="1385785" y="146748"/>
                  </a:lnTo>
                  <a:lnTo>
                    <a:pt x="1385570" y="146685"/>
                  </a:lnTo>
                  <a:lnTo>
                    <a:pt x="1377048" y="144526"/>
                  </a:lnTo>
                  <a:lnTo>
                    <a:pt x="1376756" y="144462"/>
                  </a:lnTo>
                  <a:lnTo>
                    <a:pt x="1376324" y="144272"/>
                  </a:lnTo>
                  <a:lnTo>
                    <a:pt x="1367917" y="140716"/>
                  </a:lnTo>
                  <a:lnTo>
                    <a:pt x="1367409" y="140500"/>
                  </a:lnTo>
                  <a:lnTo>
                    <a:pt x="1367129" y="140335"/>
                  </a:lnTo>
                  <a:lnTo>
                    <a:pt x="1358785" y="135509"/>
                  </a:lnTo>
                  <a:lnTo>
                    <a:pt x="1358607" y="135407"/>
                  </a:lnTo>
                  <a:lnTo>
                    <a:pt x="1358265" y="135128"/>
                  </a:lnTo>
                  <a:lnTo>
                    <a:pt x="1349502" y="128524"/>
                  </a:lnTo>
                  <a:lnTo>
                    <a:pt x="1350010" y="128905"/>
                  </a:lnTo>
                  <a:lnTo>
                    <a:pt x="1349578" y="128524"/>
                  </a:lnTo>
                  <a:lnTo>
                    <a:pt x="1340993" y="120777"/>
                  </a:lnTo>
                  <a:lnTo>
                    <a:pt x="1341501" y="121158"/>
                  </a:lnTo>
                  <a:lnTo>
                    <a:pt x="1341145" y="120777"/>
                  </a:lnTo>
                  <a:lnTo>
                    <a:pt x="1333106" y="111887"/>
                  </a:lnTo>
                  <a:lnTo>
                    <a:pt x="1333500" y="112268"/>
                  </a:lnTo>
                  <a:lnTo>
                    <a:pt x="1333195" y="111887"/>
                  </a:lnTo>
                  <a:lnTo>
                    <a:pt x="1325499" y="101854"/>
                  </a:lnTo>
                  <a:lnTo>
                    <a:pt x="1325867" y="102235"/>
                  </a:lnTo>
                  <a:lnTo>
                    <a:pt x="1325626" y="101854"/>
                  </a:lnTo>
                  <a:lnTo>
                    <a:pt x="1318882" y="91440"/>
                  </a:lnTo>
                  <a:lnTo>
                    <a:pt x="1318641" y="91059"/>
                  </a:lnTo>
                  <a:lnTo>
                    <a:pt x="1310360" y="72821"/>
                  </a:lnTo>
                  <a:lnTo>
                    <a:pt x="1340218" y="66294"/>
                  </a:lnTo>
                  <a:lnTo>
                    <a:pt x="1335303" y="60198"/>
                  </a:lnTo>
                  <a:lnTo>
                    <a:pt x="1286764" y="0"/>
                  </a:lnTo>
                  <a:lnTo>
                    <a:pt x="1265809" y="82550"/>
                  </a:lnTo>
                  <a:lnTo>
                    <a:pt x="1297838" y="75565"/>
                  </a:lnTo>
                  <a:lnTo>
                    <a:pt x="1300734" y="84963"/>
                  </a:lnTo>
                  <a:lnTo>
                    <a:pt x="1323454" y="120142"/>
                  </a:lnTo>
                  <a:lnTo>
                    <a:pt x="1361694" y="151892"/>
                  </a:lnTo>
                  <a:lnTo>
                    <a:pt x="1404010" y="161036"/>
                  </a:lnTo>
                  <a:lnTo>
                    <a:pt x="1413129" y="163449"/>
                  </a:lnTo>
                  <a:lnTo>
                    <a:pt x="1421726" y="167093"/>
                  </a:lnTo>
                  <a:lnTo>
                    <a:pt x="1422019" y="167259"/>
                  </a:lnTo>
                  <a:lnTo>
                    <a:pt x="1431036" y="172593"/>
                  </a:lnTo>
                  <a:lnTo>
                    <a:pt x="1430401" y="172085"/>
                  </a:lnTo>
                  <a:lnTo>
                    <a:pt x="1439164" y="178689"/>
                  </a:lnTo>
                  <a:lnTo>
                    <a:pt x="1439570" y="179070"/>
                  </a:lnTo>
                  <a:lnTo>
                    <a:pt x="1448054" y="186944"/>
                  </a:lnTo>
                  <a:lnTo>
                    <a:pt x="1447673" y="186436"/>
                  </a:lnTo>
                  <a:lnTo>
                    <a:pt x="1456055" y="195834"/>
                  </a:lnTo>
                  <a:lnTo>
                    <a:pt x="1455801" y="195453"/>
                  </a:lnTo>
                  <a:lnTo>
                    <a:pt x="1463332" y="205295"/>
                  </a:lnTo>
                  <a:lnTo>
                    <a:pt x="1463611" y="205740"/>
                  </a:lnTo>
                  <a:lnTo>
                    <a:pt x="1470279" y="216154"/>
                  </a:lnTo>
                  <a:lnTo>
                    <a:pt x="1470482" y="216535"/>
                  </a:lnTo>
                  <a:lnTo>
                    <a:pt x="1476756" y="228219"/>
                  </a:lnTo>
                  <a:lnTo>
                    <a:pt x="1476629" y="227838"/>
                  </a:lnTo>
                  <a:lnTo>
                    <a:pt x="1482471" y="240538"/>
                  </a:lnTo>
                  <a:lnTo>
                    <a:pt x="1482217" y="240030"/>
                  </a:lnTo>
                  <a:lnTo>
                    <a:pt x="1482394" y="240538"/>
                  </a:lnTo>
                  <a:lnTo>
                    <a:pt x="1487170" y="253365"/>
                  </a:lnTo>
                  <a:lnTo>
                    <a:pt x="1486916" y="252857"/>
                  </a:lnTo>
                  <a:lnTo>
                    <a:pt x="1487055" y="253365"/>
                  </a:lnTo>
                  <a:lnTo>
                    <a:pt x="1490853" y="266573"/>
                  </a:lnTo>
                  <a:lnTo>
                    <a:pt x="1490726" y="266192"/>
                  </a:lnTo>
                  <a:lnTo>
                    <a:pt x="1490802" y="266573"/>
                  </a:lnTo>
                  <a:lnTo>
                    <a:pt x="1493774" y="280289"/>
                  </a:lnTo>
                  <a:lnTo>
                    <a:pt x="1493647" y="279781"/>
                  </a:lnTo>
                  <a:lnTo>
                    <a:pt x="1493697" y="280289"/>
                  </a:lnTo>
                  <a:lnTo>
                    <a:pt x="1495425" y="294132"/>
                  </a:lnTo>
                  <a:lnTo>
                    <a:pt x="1495425" y="293497"/>
                  </a:lnTo>
                  <a:lnTo>
                    <a:pt x="1495933" y="307848"/>
                  </a:lnTo>
                  <a:lnTo>
                    <a:pt x="1508633" y="3074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165861"/>
            <a:ext cx="990663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0" spc="5" dirty="0">
                <a:latin typeface="Calibri"/>
                <a:cs typeface="Calibri"/>
              </a:rPr>
              <a:t>The Transformer</a:t>
            </a:r>
            <a:r>
              <a:rPr sz="3350" b="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Encoder-Decoder </a:t>
            </a:r>
            <a:r>
              <a:rPr sz="3350" b="0" u="sng" spc="10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[Vaswani</a:t>
            </a:r>
            <a:r>
              <a:rPr sz="3350" b="0" u="sng" spc="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 et </a:t>
            </a:r>
            <a:r>
              <a:rPr sz="3350" b="0" u="sng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al., </a:t>
            </a:r>
            <a:r>
              <a:rPr sz="3350" b="0" u="sng" spc="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2017]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9818" y="3707891"/>
            <a:ext cx="1837183" cy="6408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10357" y="3698240"/>
            <a:ext cx="135128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latin typeface="Calibri"/>
                <a:cs typeface="Calibri"/>
              </a:rPr>
              <a:t>Transformer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spc="40" dirty="0">
                <a:latin typeface="Calibri"/>
                <a:cs typeface="Calibri"/>
              </a:rPr>
              <a:t>Encoder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4418" y="4882896"/>
            <a:ext cx="1837183" cy="64084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13180" y="4874133"/>
            <a:ext cx="13557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libri"/>
                <a:cs typeface="Calibri"/>
              </a:rPr>
              <a:t>Word 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Em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ed</a:t>
            </a:r>
            <a:r>
              <a:rPr sz="2000" spc="45" dirty="0">
                <a:latin typeface="Calibri"/>
                <a:cs typeface="Calibri"/>
              </a:rPr>
              <a:t>ding</a:t>
            </a:r>
            <a:r>
              <a:rPr sz="2000" spc="5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65218" y="4882896"/>
            <a:ext cx="1837183" cy="64084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96970" y="4874133"/>
            <a:ext cx="17703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2434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latin typeface="Calibri"/>
                <a:cs typeface="Calibri"/>
              </a:rPr>
              <a:t>Position 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Represent</a:t>
            </a:r>
            <a:r>
              <a:rPr sz="2000" spc="15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i</a:t>
            </a:r>
            <a:r>
              <a:rPr sz="2000" spc="40" dirty="0">
                <a:latin typeface="Calibri"/>
                <a:cs typeface="Calibri"/>
              </a:rPr>
              <a:t>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2719" y="4913757"/>
            <a:ext cx="1905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+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59150" y="2115311"/>
            <a:ext cx="8378190" cy="4036695"/>
            <a:chOff x="2359150" y="2115311"/>
            <a:chExt cx="8378190" cy="403669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5160" y="4268698"/>
              <a:ext cx="234670" cy="76812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266694" y="4368545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50800" y="63499"/>
                  </a:moveTo>
                  <a:lnTo>
                    <a:pt x="25400" y="63499"/>
                  </a:lnTo>
                  <a:lnTo>
                    <a:pt x="25400" y="609599"/>
                  </a:lnTo>
                  <a:lnTo>
                    <a:pt x="50800" y="609599"/>
                  </a:lnTo>
                  <a:lnTo>
                    <a:pt x="50800" y="63499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199"/>
                  </a:lnTo>
                  <a:lnTo>
                    <a:pt x="25400" y="76199"/>
                  </a:lnTo>
                  <a:lnTo>
                    <a:pt x="25400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499"/>
                  </a:moveTo>
                  <a:lnTo>
                    <a:pt x="50800" y="63499"/>
                  </a:lnTo>
                  <a:lnTo>
                    <a:pt x="5080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6204" y="3430498"/>
              <a:ext cx="234670" cy="3048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7738" y="3530345"/>
              <a:ext cx="76200" cy="1466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7832" y="3332987"/>
              <a:ext cx="117347" cy="1173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9150" y="2115311"/>
              <a:ext cx="1837183" cy="64084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6872" y="2662402"/>
              <a:ext cx="234670" cy="3048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8406" y="2762249"/>
              <a:ext cx="76199" cy="1466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7832" y="2999231"/>
              <a:ext cx="117347" cy="11734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7832" y="3165347"/>
              <a:ext cx="117347" cy="11734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26805" y="2171697"/>
              <a:ext cx="3510540" cy="316763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6350" y="5510783"/>
              <a:ext cx="1837183" cy="64084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226945" y="5876035"/>
            <a:ext cx="2118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B1515"/>
                </a:solidFill>
                <a:latin typeface="Calibri"/>
                <a:cs typeface="Calibri"/>
              </a:rPr>
              <a:t>[input</a:t>
            </a:r>
            <a:r>
              <a:rPr sz="2400" spc="-7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B1515"/>
                </a:solidFill>
                <a:latin typeface="Calibri"/>
                <a:cs typeface="Calibri"/>
              </a:rPr>
              <a:t>sequence]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65366" y="5502961"/>
            <a:ext cx="13569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libri"/>
                <a:cs typeface="Calibri"/>
              </a:rPr>
              <a:t>Word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latin typeface="Calibri"/>
                <a:cs typeface="Calibri"/>
              </a:rPr>
              <a:t>Embeddings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17149" y="5510784"/>
            <a:ext cx="1837183" cy="640842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9249282" y="5502961"/>
            <a:ext cx="1771014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latin typeface="Calibri"/>
                <a:cs typeface="Calibri"/>
              </a:rPr>
              <a:t>Position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spc="25" dirty="0">
                <a:latin typeface="Calibri"/>
                <a:cs typeface="Calibri"/>
              </a:rPr>
              <a:t>Representations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64905" y="5542584"/>
            <a:ext cx="1905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+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268853" y="1485900"/>
            <a:ext cx="6493510" cy="2594610"/>
            <a:chOff x="3268853" y="1485900"/>
            <a:chExt cx="6493510" cy="2594610"/>
          </a:xfrm>
        </p:grpSpPr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24798" y="1485900"/>
              <a:ext cx="1837183" cy="64084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32520" y="2031466"/>
              <a:ext cx="234670" cy="30482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14054" y="2131313"/>
              <a:ext cx="76200" cy="14668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268853" y="1771268"/>
              <a:ext cx="4657725" cy="2309495"/>
            </a:xfrm>
            <a:custGeom>
              <a:avLst/>
              <a:gdLst/>
              <a:ahLst/>
              <a:cxnLst/>
              <a:rect l="l" t="t" r="r" b="b"/>
              <a:pathLst>
                <a:path w="4657725" h="2309495">
                  <a:moveTo>
                    <a:pt x="1344422" y="188087"/>
                  </a:moveTo>
                  <a:lnTo>
                    <a:pt x="1313561" y="175387"/>
                  </a:lnTo>
                  <a:lnTo>
                    <a:pt x="1191006" y="188087"/>
                  </a:lnTo>
                  <a:lnTo>
                    <a:pt x="1313434" y="188087"/>
                  </a:lnTo>
                  <a:lnTo>
                    <a:pt x="1344422" y="188087"/>
                  </a:lnTo>
                  <a:close/>
                </a:path>
                <a:path w="4657725" h="2309495">
                  <a:moveTo>
                    <a:pt x="4321048" y="2283587"/>
                  </a:moveTo>
                  <a:lnTo>
                    <a:pt x="4302188" y="2270887"/>
                  </a:lnTo>
                  <a:lnTo>
                    <a:pt x="4245610" y="2232787"/>
                  </a:lnTo>
                  <a:lnTo>
                    <a:pt x="4244848" y="2270887"/>
                  </a:lnTo>
                  <a:lnTo>
                    <a:pt x="4162425" y="2270887"/>
                  </a:lnTo>
                  <a:lnTo>
                    <a:pt x="4083177" y="2258187"/>
                  </a:lnTo>
                  <a:lnTo>
                    <a:pt x="4083431" y="2258187"/>
                  </a:lnTo>
                  <a:lnTo>
                    <a:pt x="4004818" y="2245487"/>
                  </a:lnTo>
                  <a:lnTo>
                    <a:pt x="4004945" y="2245487"/>
                  </a:lnTo>
                  <a:lnTo>
                    <a:pt x="3926840" y="2232787"/>
                  </a:lnTo>
                  <a:lnTo>
                    <a:pt x="3926967" y="2232787"/>
                  </a:lnTo>
                  <a:lnTo>
                    <a:pt x="3849751" y="2220087"/>
                  </a:lnTo>
                  <a:lnTo>
                    <a:pt x="3850005" y="2220087"/>
                  </a:lnTo>
                  <a:lnTo>
                    <a:pt x="3773424" y="2207387"/>
                  </a:lnTo>
                  <a:lnTo>
                    <a:pt x="3773678" y="2207387"/>
                  </a:lnTo>
                  <a:lnTo>
                    <a:pt x="3698494" y="2181987"/>
                  </a:lnTo>
                  <a:lnTo>
                    <a:pt x="3698621" y="2181987"/>
                  </a:lnTo>
                  <a:lnTo>
                    <a:pt x="3624580" y="2156587"/>
                  </a:lnTo>
                  <a:lnTo>
                    <a:pt x="3624707" y="2156587"/>
                  </a:lnTo>
                  <a:lnTo>
                    <a:pt x="3552063" y="2131187"/>
                  </a:lnTo>
                  <a:lnTo>
                    <a:pt x="3552190" y="2131187"/>
                  </a:lnTo>
                  <a:lnTo>
                    <a:pt x="3481197" y="2105787"/>
                  </a:lnTo>
                  <a:lnTo>
                    <a:pt x="3481324" y="2105787"/>
                  </a:lnTo>
                  <a:lnTo>
                    <a:pt x="3411982" y="2080387"/>
                  </a:lnTo>
                  <a:lnTo>
                    <a:pt x="3412109" y="2080387"/>
                  </a:lnTo>
                  <a:lnTo>
                    <a:pt x="3344672" y="2054987"/>
                  </a:lnTo>
                  <a:lnTo>
                    <a:pt x="3344799" y="2054987"/>
                  </a:lnTo>
                  <a:lnTo>
                    <a:pt x="3279267" y="2016887"/>
                  </a:lnTo>
                  <a:lnTo>
                    <a:pt x="3279521" y="2016887"/>
                  </a:lnTo>
                  <a:lnTo>
                    <a:pt x="3216148" y="1978787"/>
                  </a:lnTo>
                  <a:lnTo>
                    <a:pt x="3216275" y="1978787"/>
                  </a:lnTo>
                  <a:lnTo>
                    <a:pt x="3155315" y="1940687"/>
                  </a:lnTo>
                  <a:lnTo>
                    <a:pt x="3155569" y="1940687"/>
                  </a:lnTo>
                  <a:lnTo>
                    <a:pt x="3097149" y="1915287"/>
                  </a:lnTo>
                  <a:lnTo>
                    <a:pt x="3097276" y="1915287"/>
                  </a:lnTo>
                  <a:lnTo>
                    <a:pt x="3041523" y="1864487"/>
                  </a:lnTo>
                  <a:lnTo>
                    <a:pt x="3041650" y="1864487"/>
                  </a:lnTo>
                  <a:lnTo>
                    <a:pt x="2988564" y="1826387"/>
                  </a:lnTo>
                  <a:lnTo>
                    <a:pt x="2988818" y="1826387"/>
                  </a:lnTo>
                  <a:lnTo>
                    <a:pt x="2938780" y="1788287"/>
                  </a:lnTo>
                  <a:lnTo>
                    <a:pt x="2938907" y="1788287"/>
                  </a:lnTo>
                  <a:lnTo>
                    <a:pt x="2891917" y="1750187"/>
                  </a:lnTo>
                  <a:lnTo>
                    <a:pt x="2892171" y="1750187"/>
                  </a:lnTo>
                  <a:lnTo>
                    <a:pt x="2848356" y="1699387"/>
                  </a:lnTo>
                  <a:lnTo>
                    <a:pt x="2848610" y="1699387"/>
                  </a:lnTo>
                  <a:lnTo>
                    <a:pt x="2808351" y="1661287"/>
                  </a:lnTo>
                  <a:lnTo>
                    <a:pt x="2808605" y="1661287"/>
                  </a:lnTo>
                  <a:lnTo>
                    <a:pt x="2771902" y="1610487"/>
                  </a:lnTo>
                  <a:lnTo>
                    <a:pt x="2772156" y="1610487"/>
                  </a:lnTo>
                  <a:lnTo>
                    <a:pt x="2739136" y="1572387"/>
                  </a:lnTo>
                  <a:lnTo>
                    <a:pt x="2739390" y="1572387"/>
                  </a:lnTo>
                  <a:lnTo>
                    <a:pt x="2710180" y="1521587"/>
                  </a:lnTo>
                  <a:lnTo>
                    <a:pt x="2710434" y="1521587"/>
                  </a:lnTo>
                  <a:lnTo>
                    <a:pt x="2685542" y="1470787"/>
                  </a:lnTo>
                  <a:lnTo>
                    <a:pt x="2685669" y="1470787"/>
                  </a:lnTo>
                  <a:lnTo>
                    <a:pt x="2664841" y="1419987"/>
                  </a:lnTo>
                  <a:lnTo>
                    <a:pt x="2665095" y="1419987"/>
                  </a:lnTo>
                  <a:lnTo>
                    <a:pt x="2648585" y="1381887"/>
                  </a:lnTo>
                  <a:lnTo>
                    <a:pt x="2648712" y="1381887"/>
                  </a:lnTo>
                  <a:lnTo>
                    <a:pt x="2636774" y="1331087"/>
                  </a:lnTo>
                  <a:lnTo>
                    <a:pt x="2629535" y="1280287"/>
                  </a:lnTo>
                  <a:lnTo>
                    <a:pt x="2629662" y="1280287"/>
                  </a:lnTo>
                  <a:lnTo>
                    <a:pt x="2626868" y="1229487"/>
                  </a:lnTo>
                  <a:lnTo>
                    <a:pt x="2626360" y="1204087"/>
                  </a:lnTo>
                  <a:lnTo>
                    <a:pt x="2624963" y="1178687"/>
                  </a:lnTo>
                  <a:lnTo>
                    <a:pt x="2622677" y="1153287"/>
                  </a:lnTo>
                  <a:lnTo>
                    <a:pt x="2619375" y="1140587"/>
                  </a:lnTo>
                  <a:lnTo>
                    <a:pt x="2615184" y="1115187"/>
                  </a:lnTo>
                  <a:lnTo>
                    <a:pt x="2604262" y="1064387"/>
                  </a:lnTo>
                  <a:lnTo>
                    <a:pt x="2589657" y="1013587"/>
                  </a:lnTo>
                  <a:lnTo>
                    <a:pt x="2572004" y="962787"/>
                  </a:lnTo>
                  <a:lnTo>
                    <a:pt x="2551049" y="911987"/>
                  </a:lnTo>
                  <a:lnTo>
                    <a:pt x="2526919" y="873887"/>
                  </a:lnTo>
                  <a:lnTo>
                    <a:pt x="2513838" y="848487"/>
                  </a:lnTo>
                  <a:lnTo>
                    <a:pt x="2499995" y="823087"/>
                  </a:lnTo>
                  <a:lnTo>
                    <a:pt x="2485517" y="797687"/>
                  </a:lnTo>
                  <a:lnTo>
                    <a:pt x="2470277" y="772287"/>
                  </a:lnTo>
                  <a:lnTo>
                    <a:pt x="2454275" y="759587"/>
                  </a:lnTo>
                  <a:lnTo>
                    <a:pt x="2437765" y="734187"/>
                  </a:lnTo>
                  <a:lnTo>
                    <a:pt x="2420493" y="708787"/>
                  </a:lnTo>
                  <a:lnTo>
                    <a:pt x="2402713" y="696087"/>
                  </a:lnTo>
                  <a:lnTo>
                    <a:pt x="2384171" y="670687"/>
                  </a:lnTo>
                  <a:lnTo>
                    <a:pt x="2365121" y="645287"/>
                  </a:lnTo>
                  <a:lnTo>
                    <a:pt x="2345563" y="632587"/>
                  </a:lnTo>
                  <a:lnTo>
                    <a:pt x="2304542" y="581787"/>
                  </a:lnTo>
                  <a:lnTo>
                    <a:pt x="2261489" y="543687"/>
                  </a:lnTo>
                  <a:lnTo>
                    <a:pt x="2216277" y="505587"/>
                  </a:lnTo>
                  <a:lnTo>
                    <a:pt x="2169160" y="467487"/>
                  </a:lnTo>
                  <a:lnTo>
                    <a:pt x="2120265" y="442087"/>
                  </a:lnTo>
                  <a:lnTo>
                    <a:pt x="2069719" y="403987"/>
                  </a:lnTo>
                  <a:lnTo>
                    <a:pt x="2017522" y="378587"/>
                  </a:lnTo>
                  <a:lnTo>
                    <a:pt x="1963928" y="340487"/>
                  </a:lnTo>
                  <a:lnTo>
                    <a:pt x="1853057" y="289687"/>
                  </a:lnTo>
                  <a:lnTo>
                    <a:pt x="1824482" y="276987"/>
                  </a:lnTo>
                  <a:lnTo>
                    <a:pt x="1795780" y="276987"/>
                  </a:lnTo>
                  <a:lnTo>
                    <a:pt x="1708150" y="238887"/>
                  </a:lnTo>
                  <a:lnTo>
                    <a:pt x="1678686" y="238887"/>
                  </a:lnTo>
                  <a:lnTo>
                    <a:pt x="1618869" y="213487"/>
                  </a:lnTo>
                  <a:lnTo>
                    <a:pt x="1588770" y="213487"/>
                  </a:lnTo>
                  <a:lnTo>
                    <a:pt x="1558544" y="200787"/>
                  </a:lnTo>
                  <a:lnTo>
                    <a:pt x="1497838" y="200787"/>
                  </a:lnTo>
                  <a:lnTo>
                    <a:pt x="1467104" y="188087"/>
                  </a:lnTo>
                  <a:lnTo>
                    <a:pt x="1313459" y="188099"/>
                  </a:lnTo>
                  <a:lnTo>
                    <a:pt x="1344041" y="200787"/>
                  </a:lnTo>
                  <a:lnTo>
                    <a:pt x="1465580" y="200787"/>
                  </a:lnTo>
                  <a:lnTo>
                    <a:pt x="1496060" y="213487"/>
                  </a:lnTo>
                  <a:lnTo>
                    <a:pt x="1556131" y="213487"/>
                  </a:lnTo>
                  <a:lnTo>
                    <a:pt x="1586230" y="226187"/>
                  </a:lnTo>
                  <a:lnTo>
                    <a:pt x="1615948" y="226187"/>
                  </a:lnTo>
                  <a:lnTo>
                    <a:pt x="1645793" y="238887"/>
                  </a:lnTo>
                  <a:lnTo>
                    <a:pt x="1645666" y="238887"/>
                  </a:lnTo>
                  <a:lnTo>
                    <a:pt x="1675257" y="251587"/>
                  </a:lnTo>
                  <a:lnTo>
                    <a:pt x="1704467" y="251587"/>
                  </a:lnTo>
                  <a:lnTo>
                    <a:pt x="1733804" y="264287"/>
                  </a:lnTo>
                  <a:lnTo>
                    <a:pt x="1733677" y="264287"/>
                  </a:lnTo>
                  <a:lnTo>
                    <a:pt x="1762760" y="276987"/>
                  </a:lnTo>
                  <a:lnTo>
                    <a:pt x="1762506" y="276987"/>
                  </a:lnTo>
                  <a:lnTo>
                    <a:pt x="1791462" y="289687"/>
                  </a:lnTo>
                  <a:lnTo>
                    <a:pt x="1819783" y="289687"/>
                  </a:lnTo>
                  <a:lnTo>
                    <a:pt x="1848104" y="302387"/>
                  </a:lnTo>
                  <a:lnTo>
                    <a:pt x="1847977" y="302387"/>
                  </a:lnTo>
                  <a:lnTo>
                    <a:pt x="1903730" y="327787"/>
                  </a:lnTo>
                  <a:lnTo>
                    <a:pt x="1903603" y="327787"/>
                  </a:lnTo>
                  <a:lnTo>
                    <a:pt x="1958213" y="353187"/>
                  </a:lnTo>
                  <a:lnTo>
                    <a:pt x="1957959" y="353187"/>
                  </a:lnTo>
                  <a:lnTo>
                    <a:pt x="2011299" y="391287"/>
                  </a:lnTo>
                  <a:lnTo>
                    <a:pt x="2011172" y="391287"/>
                  </a:lnTo>
                  <a:lnTo>
                    <a:pt x="2063115" y="416687"/>
                  </a:lnTo>
                  <a:lnTo>
                    <a:pt x="2062988" y="416687"/>
                  </a:lnTo>
                  <a:lnTo>
                    <a:pt x="2113280" y="454787"/>
                  </a:lnTo>
                  <a:lnTo>
                    <a:pt x="2113026" y="454787"/>
                  </a:lnTo>
                  <a:lnTo>
                    <a:pt x="2161667" y="480187"/>
                  </a:lnTo>
                  <a:lnTo>
                    <a:pt x="2161540" y="480187"/>
                  </a:lnTo>
                  <a:lnTo>
                    <a:pt x="2208403" y="518287"/>
                  </a:lnTo>
                  <a:lnTo>
                    <a:pt x="2208276" y="518287"/>
                  </a:lnTo>
                  <a:lnTo>
                    <a:pt x="2253234" y="556387"/>
                  </a:lnTo>
                  <a:lnTo>
                    <a:pt x="2252980" y="556387"/>
                  </a:lnTo>
                  <a:lnTo>
                    <a:pt x="2295906" y="594487"/>
                  </a:lnTo>
                  <a:lnTo>
                    <a:pt x="2295779" y="594487"/>
                  </a:lnTo>
                  <a:lnTo>
                    <a:pt x="2336546" y="632587"/>
                  </a:lnTo>
                  <a:lnTo>
                    <a:pt x="2336419" y="632587"/>
                  </a:lnTo>
                  <a:lnTo>
                    <a:pt x="2355850" y="657987"/>
                  </a:lnTo>
                  <a:lnTo>
                    <a:pt x="2374773" y="683387"/>
                  </a:lnTo>
                  <a:lnTo>
                    <a:pt x="2374646" y="683387"/>
                  </a:lnTo>
                  <a:lnTo>
                    <a:pt x="2393061" y="696087"/>
                  </a:lnTo>
                  <a:lnTo>
                    <a:pt x="2392934" y="696087"/>
                  </a:lnTo>
                  <a:lnTo>
                    <a:pt x="2410714" y="721487"/>
                  </a:lnTo>
                  <a:lnTo>
                    <a:pt x="2410587" y="721487"/>
                  </a:lnTo>
                  <a:lnTo>
                    <a:pt x="2427732" y="746887"/>
                  </a:lnTo>
                  <a:lnTo>
                    <a:pt x="2427605" y="746887"/>
                  </a:lnTo>
                  <a:lnTo>
                    <a:pt x="2444115" y="759587"/>
                  </a:lnTo>
                  <a:lnTo>
                    <a:pt x="2443988" y="759587"/>
                  </a:lnTo>
                  <a:lnTo>
                    <a:pt x="2459863" y="784987"/>
                  </a:lnTo>
                  <a:lnTo>
                    <a:pt x="2459736" y="784987"/>
                  </a:lnTo>
                  <a:lnTo>
                    <a:pt x="2474849" y="810387"/>
                  </a:lnTo>
                  <a:lnTo>
                    <a:pt x="2489327" y="835787"/>
                  </a:lnTo>
                  <a:lnTo>
                    <a:pt x="2489200" y="835787"/>
                  </a:lnTo>
                  <a:lnTo>
                    <a:pt x="2502916" y="848487"/>
                  </a:lnTo>
                  <a:lnTo>
                    <a:pt x="2502789" y="848487"/>
                  </a:lnTo>
                  <a:lnTo>
                    <a:pt x="2515870" y="873887"/>
                  </a:lnTo>
                  <a:lnTo>
                    <a:pt x="2515743" y="873887"/>
                  </a:lnTo>
                  <a:lnTo>
                    <a:pt x="2528062" y="899287"/>
                  </a:lnTo>
                  <a:lnTo>
                    <a:pt x="2527935" y="899287"/>
                  </a:lnTo>
                  <a:lnTo>
                    <a:pt x="2539619" y="924687"/>
                  </a:lnTo>
                  <a:lnTo>
                    <a:pt x="2539492" y="924687"/>
                  </a:lnTo>
                  <a:lnTo>
                    <a:pt x="2550287" y="950087"/>
                  </a:lnTo>
                  <a:lnTo>
                    <a:pt x="2550160" y="950087"/>
                  </a:lnTo>
                  <a:lnTo>
                    <a:pt x="2560193" y="962787"/>
                  </a:lnTo>
                  <a:lnTo>
                    <a:pt x="2569337" y="988187"/>
                  </a:lnTo>
                  <a:lnTo>
                    <a:pt x="2577719" y="1013587"/>
                  </a:lnTo>
                  <a:lnTo>
                    <a:pt x="2577592" y="1013587"/>
                  </a:lnTo>
                  <a:lnTo>
                    <a:pt x="2585212" y="1038987"/>
                  </a:lnTo>
                  <a:lnTo>
                    <a:pt x="2591943" y="1064387"/>
                  </a:lnTo>
                  <a:lnTo>
                    <a:pt x="2597785" y="1089787"/>
                  </a:lnTo>
                  <a:lnTo>
                    <a:pt x="2602738" y="1115187"/>
                  </a:lnTo>
                  <a:lnTo>
                    <a:pt x="2602611" y="1115187"/>
                  </a:lnTo>
                  <a:lnTo>
                    <a:pt x="2606802" y="1140587"/>
                  </a:lnTo>
                  <a:lnTo>
                    <a:pt x="2610104" y="1165987"/>
                  </a:lnTo>
                  <a:lnTo>
                    <a:pt x="2609977" y="1165987"/>
                  </a:lnTo>
                  <a:lnTo>
                    <a:pt x="2612263" y="1178687"/>
                  </a:lnTo>
                  <a:lnTo>
                    <a:pt x="2613787" y="1204087"/>
                  </a:lnTo>
                  <a:lnTo>
                    <a:pt x="2614168" y="1229487"/>
                  </a:lnTo>
                  <a:lnTo>
                    <a:pt x="2616962" y="1280287"/>
                  </a:lnTo>
                  <a:lnTo>
                    <a:pt x="2624328" y="1331087"/>
                  </a:lnTo>
                  <a:lnTo>
                    <a:pt x="2636393" y="1381887"/>
                  </a:lnTo>
                  <a:lnTo>
                    <a:pt x="2653157" y="1432687"/>
                  </a:lnTo>
                  <a:lnTo>
                    <a:pt x="2674112" y="1483487"/>
                  </a:lnTo>
                  <a:lnTo>
                    <a:pt x="2699385" y="1521587"/>
                  </a:lnTo>
                  <a:lnTo>
                    <a:pt x="2728722" y="1572387"/>
                  </a:lnTo>
                  <a:lnTo>
                    <a:pt x="2761869" y="1623187"/>
                  </a:lnTo>
                  <a:lnTo>
                    <a:pt x="2798826" y="1661287"/>
                  </a:lnTo>
                  <a:lnTo>
                    <a:pt x="2839339" y="1712087"/>
                  </a:lnTo>
                  <a:lnTo>
                    <a:pt x="2883281" y="1750187"/>
                  </a:lnTo>
                  <a:lnTo>
                    <a:pt x="2930525" y="1800987"/>
                  </a:lnTo>
                  <a:lnTo>
                    <a:pt x="2980817" y="1839087"/>
                  </a:lnTo>
                  <a:lnTo>
                    <a:pt x="3034157" y="1877187"/>
                  </a:lnTo>
                  <a:lnTo>
                    <a:pt x="3090164" y="1915287"/>
                  </a:lnTo>
                  <a:lnTo>
                    <a:pt x="3148838" y="1953387"/>
                  </a:lnTo>
                  <a:lnTo>
                    <a:pt x="3209925" y="1991487"/>
                  </a:lnTo>
                  <a:lnTo>
                    <a:pt x="3273552" y="2029587"/>
                  </a:lnTo>
                  <a:lnTo>
                    <a:pt x="3339211" y="2054987"/>
                  </a:lnTo>
                  <a:lnTo>
                    <a:pt x="3407029" y="2093087"/>
                  </a:lnTo>
                  <a:lnTo>
                    <a:pt x="3547872" y="2143887"/>
                  </a:lnTo>
                  <a:lnTo>
                    <a:pt x="3770503" y="2220087"/>
                  </a:lnTo>
                  <a:lnTo>
                    <a:pt x="4161409" y="2283587"/>
                  </a:lnTo>
                  <a:lnTo>
                    <a:pt x="4244594" y="2283587"/>
                  </a:lnTo>
                  <a:lnTo>
                    <a:pt x="4244086" y="2308987"/>
                  </a:lnTo>
                  <a:lnTo>
                    <a:pt x="4321048" y="2283587"/>
                  </a:lnTo>
                  <a:close/>
                </a:path>
                <a:path w="4657725" h="2309495">
                  <a:moveTo>
                    <a:pt x="4657598" y="37719"/>
                  </a:moveTo>
                  <a:lnTo>
                    <a:pt x="4645253" y="31623"/>
                  </a:lnTo>
                  <a:lnTo>
                    <a:pt x="4581271" y="0"/>
                  </a:lnTo>
                  <a:lnTo>
                    <a:pt x="4581423" y="31686"/>
                  </a:lnTo>
                  <a:lnTo>
                    <a:pt x="4222115" y="33274"/>
                  </a:lnTo>
                  <a:lnTo>
                    <a:pt x="3576193" y="42672"/>
                  </a:lnTo>
                  <a:lnTo>
                    <a:pt x="2548001" y="74041"/>
                  </a:lnTo>
                  <a:lnTo>
                    <a:pt x="1712087" y="116459"/>
                  </a:lnTo>
                  <a:lnTo>
                    <a:pt x="1221867" y="150749"/>
                  </a:lnTo>
                  <a:lnTo>
                    <a:pt x="864108" y="182245"/>
                  </a:lnTo>
                  <a:lnTo>
                    <a:pt x="848055" y="183959"/>
                  </a:lnTo>
                  <a:lnTo>
                    <a:pt x="848055" y="197523"/>
                  </a:lnTo>
                  <a:lnTo>
                    <a:pt x="833120" y="200787"/>
                  </a:lnTo>
                  <a:lnTo>
                    <a:pt x="814222" y="200787"/>
                  </a:lnTo>
                  <a:lnTo>
                    <a:pt x="848055" y="197523"/>
                  </a:lnTo>
                  <a:lnTo>
                    <a:pt x="848055" y="183959"/>
                  </a:lnTo>
                  <a:lnTo>
                    <a:pt x="674497" y="202438"/>
                  </a:lnTo>
                  <a:lnTo>
                    <a:pt x="505587" y="223139"/>
                  </a:lnTo>
                  <a:lnTo>
                    <a:pt x="483831" y="226187"/>
                  </a:lnTo>
                  <a:lnTo>
                    <a:pt x="460883" y="226187"/>
                  </a:lnTo>
                  <a:lnTo>
                    <a:pt x="436156" y="232879"/>
                  </a:lnTo>
                  <a:lnTo>
                    <a:pt x="405003" y="237236"/>
                  </a:lnTo>
                  <a:lnTo>
                    <a:pt x="394703" y="238887"/>
                  </a:lnTo>
                  <a:lnTo>
                    <a:pt x="368808" y="238887"/>
                  </a:lnTo>
                  <a:lnTo>
                    <a:pt x="337959" y="247992"/>
                  </a:lnTo>
                  <a:lnTo>
                    <a:pt x="314706" y="251714"/>
                  </a:lnTo>
                  <a:lnTo>
                    <a:pt x="246037" y="264287"/>
                  </a:lnTo>
                  <a:lnTo>
                    <a:pt x="227838" y="264287"/>
                  </a:lnTo>
                  <a:lnTo>
                    <a:pt x="205701" y="272338"/>
                  </a:lnTo>
                  <a:lnTo>
                    <a:pt x="199136" y="273685"/>
                  </a:lnTo>
                  <a:lnTo>
                    <a:pt x="184632" y="276987"/>
                  </a:lnTo>
                  <a:lnTo>
                    <a:pt x="176276" y="276987"/>
                  </a:lnTo>
                  <a:lnTo>
                    <a:pt x="172935" y="279654"/>
                  </a:lnTo>
                  <a:lnTo>
                    <a:pt x="166243" y="281178"/>
                  </a:lnTo>
                  <a:lnTo>
                    <a:pt x="136144" y="288798"/>
                  </a:lnTo>
                  <a:lnTo>
                    <a:pt x="132918" y="289687"/>
                  </a:lnTo>
                  <a:lnTo>
                    <a:pt x="130556" y="289687"/>
                  </a:lnTo>
                  <a:lnTo>
                    <a:pt x="127228" y="291261"/>
                  </a:lnTo>
                  <a:lnTo>
                    <a:pt x="108966" y="296291"/>
                  </a:lnTo>
                  <a:lnTo>
                    <a:pt x="89115" y="302387"/>
                  </a:lnTo>
                  <a:lnTo>
                    <a:pt x="79502" y="302387"/>
                  </a:lnTo>
                  <a:lnTo>
                    <a:pt x="75488" y="307060"/>
                  </a:lnTo>
                  <a:lnTo>
                    <a:pt x="63373" y="311404"/>
                  </a:lnTo>
                  <a:lnTo>
                    <a:pt x="54749" y="315087"/>
                  </a:lnTo>
                  <a:lnTo>
                    <a:pt x="48895" y="315087"/>
                  </a:lnTo>
                  <a:lnTo>
                    <a:pt x="46482" y="318630"/>
                  </a:lnTo>
                  <a:lnTo>
                    <a:pt x="44958" y="319278"/>
                  </a:lnTo>
                  <a:lnTo>
                    <a:pt x="29718" y="327025"/>
                  </a:lnTo>
                  <a:lnTo>
                    <a:pt x="28562" y="327787"/>
                  </a:lnTo>
                  <a:lnTo>
                    <a:pt x="25273" y="327787"/>
                  </a:lnTo>
                  <a:lnTo>
                    <a:pt x="23698" y="331000"/>
                  </a:lnTo>
                  <a:lnTo>
                    <a:pt x="17399" y="335153"/>
                  </a:lnTo>
                  <a:lnTo>
                    <a:pt x="8115" y="343662"/>
                  </a:lnTo>
                  <a:lnTo>
                    <a:pt x="2032" y="352806"/>
                  </a:lnTo>
                  <a:lnTo>
                    <a:pt x="0" y="361569"/>
                  </a:lnTo>
                  <a:lnTo>
                    <a:pt x="1066" y="361823"/>
                  </a:lnTo>
                  <a:lnTo>
                    <a:pt x="508" y="365887"/>
                  </a:lnTo>
                  <a:lnTo>
                    <a:pt x="13576" y="365887"/>
                  </a:lnTo>
                  <a:lnTo>
                    <a:pt x="15570" y="355333"/>
                  </a:lnTo>
                  <a:lnTo>
                    <a:pt x="15925" y="354825"/>
                  </a:lnTo>
                  <a:lnTo>
                    <a:pt x="15494" y="365887"/>
                  </a:lnTo>
                  <a:lnTo>
                    <a:pt x="18796" y="353187"/>
                  </a:lnTo>
                  <a:lnTo>
                    <a:pt x="26543" y="353187"/>
                  </a:lnTo>
                  <a:lnTo>
                    <a:pt x="32385" y="340487"/>
                  </a:lnTo>
                  <a:lnTo>
                    <a:pt x="45974" y="340487"/>
                  </a:lnTo>
                  <a:lnTo>
                    <a:pt x="53187" y="329539"/>
                  </a:lnTo>
                  <a:lnTo>
                    <a:pt x="57315" y="327787"/>
                  </a:lnTo>
                  <a:lnTo>
                    <a:pt x="73152" y="327787"/>
                  </a:lnTo>
                  <a:lnTo>
                    <a:pt x="80899" y="318668"/>
                  </a:lnTo>
                  <a:lnTo>
                    <a:pt x="88773" y="315849"/>
                  </a:lnTo>
                  <a:lnTo>
                    <a:pt x="88519" y="315849"/>
                  </a:lnTo>
                  <a:lnTo>
                    <a:pt x="90970" y="315087"/>
                  </a:lnTo>
                  <a:lnTo>
                    <a:pt x="107442" y="315087"/>
                  </a:lnTo>
                  <a:lnTo>
                    <a:pt x="114871" y="307797"/>
                  </a:lnTo>
                  <a:lnTo>
                    <a:pt x="134391" y="302387"/>
                  </a:lnTo>
                  <a:lnTo>
                    <a:pt x="163449" y="302387"/>
                  </a:lnTo>
                  <a:lnTo>
                    <a:pt x="176390" y="291947"/>
                  </a:lnTo>
                  <a:lnTo>
                    <a:pt x="186309" y="289687"/>
                  </a:lnTo>
                  <a:lnTo>
                    <a:pt x="212725" y="289687"/>
                  </a:lnTo>
                  <a:lnTo>
                    <a:pt x="224040" y="281546"/>
                  </a:lnTo>
                  <a:lnTo>
                    <a:pt x="237490" y="278765"/>
                  </a:lnTo>
                  <a:lnTo>
                    <a:pt x="237363" y="278892"/>
                  </a:lnTo>
                  <a:lnTo>
                    <a:pt x="238023" y="278765"/>
                  </a:lnTo>
                  <a:lnTo>
                    <a:pt x="247307" y="276987"/>
                  </a:lnTo>
                  <a:lnTo>
                    <a:pt x="287147" y="276987"/>
                  </a:lnTo>
                  <a:lnTo>
                    <a:pt x="327914" y="264287"/>
                  </a:lnTo>
                  <a:lnTo>
                    <a:pt x="327787" y="264287"/>
                  </a:lnTo>
                  <a:lnTo>
                    <a:pt x="341680" y="260184"/>
                  </a:lnTo>
                  <a:lnTo>
                    <a:pt x="360553" y="257048"/>
                  </a:lnTo>
                  <a:lnTo>
                    <a:pt x="360426" y="257048"/>
                  </a:lnTo>
                  <a:lnTo>
                    <a:pt x="395490" y="251587"/>
                  </a:lnTo>
                  <a:lnTo>
                    <a:pt x="415544" y="251587"/>
                  </a:lnTo>
                  <a:lnTo>
                    <a:pt x="438594" y="245364"/>
                  </a:lnTo>
                  <a:lnTo>
                    <a:pt x="484632" y="238887"/>
                  </a:lnTo>
                  <a:lnTo>
                    <a:pt x="561467" y="238887"/>
                  </a:lnTo>
                  <a:lnTo>
                    <a:pt x="613283" y="226187"/>
                  </a:lnTo>
                  <a:lnTo>
                    <a:pt x="666496" y="226187"/>
                  </a:lnTo>
                  <a:lnTo>
                    <a:pt x="721233" y="213487"/>
                  </a:lnTo>
                  <a:lnTo>
                    <a:pt x="834009" y="213487"/>
                  </a:lnTo>
                  <a:lnTo>
                    <a:pt x="891794" y="200787"/>
                  </a:lnTo>
                  <a:lnTo>
                    <a:pt x="1191133" y="200787"/>
                  </a:lnTo>
                  <a:lnTo>
                    <a:pt x="1313459" y="188099"/>
                  </a:lnTo>
                  <a:lnTo>
                    <a:pt x="945261" y="188099"/>
                  </a:lnTo>
                  <a:lnTo>
                    <a:pt x="1073912" y="175641"/>
                  </a:lnTo>
                  <a:lnTo>
                    <a:pt x="1626997" y="134493"/>
                  </a:lnTo>
                  <a:lnTo>
                    <a:pt x="1712976" y="129159"/>
                  </a:lnTo>
                  <a:lnTo>
                    <a:pt x="1979549" y="113665"/>
                  </a:lnTo>
                  <a:lnTo>
                    <a:pt x="2164207" y="104013"/>
                  </a:lnTo>
                  <a:lnTo>
                    <a:pt x="3155950" y="65659"/>
                  </a:lnTo>
                  <a:lnTo>
                    <a:pt x="3576574" y="55372"/>
                  </a:lnTo>
                  <a:lnTo>
                    <a:pt x="3790188" y="51435"/>
                  </a:lnTo>
                  <a:lnTo>
                    <a:pt x="4581487" y="44386"/>
                  </a:lnTo>
                  <a:lnTo>
                    <a:pt x="4581652" y="76200"/>
                  </a:lnTo>
                  <a:lnTo>
                    <a:pt x="4657598" y="37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46912" y="1035151"/>
            <a:ext cx="4023360" cy="170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300" spc="-5" dirty="0">
                <a:latin typeface="Calibri"/>
                <a:cs typeface="Calibri"/>
              </a:rPr>
              <a:t>Looking back </a:t>
            </a:r>
            <a:r>
              <a:rPr sz="2300" dirty="0">
                <a:latin typeface="Calibri"/>
                <a:cs typeface="Calibri"/>
              </a:rPr>
              <a:t>at the whole model,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zooming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on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" dirty="0">
                <a:latin typeface="Calibri"/>
                <a:cs typeface="Calibri"/>
              </a:rPr>
              <a:t> Decoder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block:</a:t>
            </a:r>
            <a:endParaRPr sz="2300">
              <a:latin typeface="Calibri"/>
              <a:cs typeface="Calibri"/>
            </a:endParaRPr>
          </a:p>
          <a:p>
            <a:pPr marL="2285365" marR="624840" indent="-220979">
              <a:lnSpc>
                <a:spcPct val="100000"/>
              </a:lnSpc>
              <a:spcBef>
                <a:spcPts val="1815"/>
              </a:spcBef>
            </a:pPr>
            <a:r>
              <a:rPr sz="2000" spc="45" dirty="0">
                <a:latin typeface="Calibri"/>
                <a:cs typeface="Calibri"/>
              </a:rPr>
              <a:t>Tra</a:t>
            </a:r>
            <a:r>
              <a:rPr sz="2000" spc="40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sf</a:t>
            </a:r>
            <a:r>
              <a:rPr sz="2000" spc="3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rmer  </a:t>
            </a:r>
            <a:r>
              <a:rPr sz="2000" spc="35" dirty="0">
                <a:latin typeface="Calibri"/>
                <a:cs typeface="Calibri"/>
              </a:rPr>
              <a:t>Encoder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93228" y="6244538"/>
            <a:ext cx="2308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8B1515"/>
                </a:solidFill>
                <a:latin typeface="Calibri"/>
                <a:cs typeface="Calibri"/>
              </a:rPr>
              <a:t>[output</a:t>
            </a:r>
            <a:r>
              <a:rPr sz="2400" spc="-6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B1515"/>
                </a:solidFill>
                <a:latin typeface="Calibri"/>
                <a:cs typeface="Calibri"/>
              </a:rPr>
              <a:t>sequence]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002271" y="1240510"/>
            <a:ext cx="4358005" cy="4317365"/>
            <a:chOff x="7002271" y="1240510"/>
            <a:chExt cx="4358005" cy="4317365"/>
          </a:xfrm>
        </p:grpSpPr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21851" y="1240510"/>
              <a:ext cx="234670" cy="30482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03385" y="1340358"/>
              <a:ext cx="76200" cy="14668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02271" y="2398776"/>
              <a:ext cx="4357624" cy="3158744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7346060" y="996518"/>
            <a:ext cx="3282950" cy="418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6289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B1515"/>
                </a:solidFill>
                <a:latin typeface="Calibri"/>
                <a:cs typeface="Calibri"/>
              </a:rPr>
              <a:t>[predictions!]</a:t>
            </a:r>
            <a:endParaRPr sz="1800">
              <a:latin typeface="Calibri"/>
              <a:cs typeface="Calibri"/>
            </a:endParaRPr>
          </a:p>
          <a:p>
            <a:pPr marL="831850" marR="1116965" algn="ctr">
              <a:lnSpc>
                <a:spcPct val="100000"/>
              </a:lnSpc>
              <a:spcBef>
                <a:spcPts val="1620"/>
              </a:spcBef>
            </a:pPr>
            <a:r>
              <a:rPr sz="2000" spc="45" dirty="0">
                <a:latin typeface="Calibri"/>
                <a:cs typeface="Calibri"/>
              </a:rPr>
              <a:t>Tra</a:t>
            </a:r>
            <a:r>
              <a:rPr sz="2000" spc="40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sf</a:t>
            </a:r>
            <a:r>
              <a:rPr sz="2000" spc="3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rmer  </a:t>
            </a:r>
            <a:r>
              <a:rPr sz="2000" spc="20" dirty="0">
                <a:latin typeface="Calibri"/>
                <a:cs typeface="Calibri"/>
              </a:rPr>
              <a:t>Decoder</a:t>
            </a:r>
            <a:endParaRPr sz="2000">
              <a:latin typeface="Calibri"/>
              <a:cs typeface="Calibri"/>
            </a:endParaRPr>
          </a:p>
          <a:p>
            <a:pPr marL="646430" marR="500380" indent="36195" algn="ctr">
              <a:lnSpc>
                <a:spcPct val="182700"/>
              </a:lnSpc>
              <a:spcBef>
                <a:spcPts val="525"/>
              </a:spcBef>
            </a:pPr>
            <a:r>
              <a:rPr sz="1800" spc="35" dirty="0">
                <a:latin typeface="Calibri"/>
                <a:cs typeface="Calibri"/>
              </a:rPr>
              <a:t>Residual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+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LayerNorm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Feed-Forward 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Residual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+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LayerNorm</a:t>
            </a:r>
            <a:endParaRPr sz="1800">
              <a:latin typeface="Calibri"/>
              <a:cs typeface="Calibri"/>
            </a:endParaRPr>
          </a:p>
          <a:p>
            <a:pPr marL="374650" marR="266065" algn="ctr">
              <a:lnSpc>
                <a:spcPts val="4010"/>
              </a:lnSpc>
              <a:spcBef>
                <a:spcPts val="360"/>
              </a:spcBef>
            </a:pPr>
            <a:r>
              <a:rPr sz="1800" spc="-30" dirty="0">
                <a:latin typeface="Calibri"/>
                <a:cs typeface="Calibri"/>
              </a:rPr>
              <a:t>Mult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-</a:t>
            </a:r>
            <a:r>
              <a:rPr sz="1800" spc="30" dirty="0">
                <a:latin typeface="Calibri"/>
                <a:cs typeface="Calibri"/>
              </a:rPr>
              <a:t>Hea</a:t>
            </a:r>
            <a:r>
              <a:rPr sz="1800" spc="50" dirty="0">
                <a:latin typeface="Calibri"/>
                <a:cs typeface="Calibri"/>
              </a:rPr>
              <a:t>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b="1" spc="70" dirty="0">
                <a:latin typeface="Calibri"/>
                <a:cs typeface="Calibri"/>
              </a:rPr>
              <a:t>Cro</a:t>
            </a:r>
            <a:r>
              <a:rPr sz="1800" b="1" spc="50" dirty="0">
                <a:latin typeface="Calibri"/>
                <a:cs typeface="Calibri"/>
              </a:rPr>
              <a:t>s</a:t>
            </a:r>
            <a:r>
              <a:rPr sz="1800" b="1" spc="70" dirty="0">
                <a:latin typeface="Calibri"/>
                <a:cs typeface="Calibri"/>
              </a:rPr>
              <a:t>s</a:t>
            </a:r>
            <a:r>
              <a:rPr sz="1800" b="1" spc="45" dirty="0">
                <a:latin typeface="Calibri"/>
                <a:cs typeface="Calibri"/>
              </a:rPr>
              <a:t>-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15" dirty="0">
                <a:latin typeface="Calibri"/>
                <a:cs typeface="Calibri"/>
              </a:rPr>
              <a:t>tention  </a:t>
            </a:r>
            <a:r>
              <a:rPr sz="1800" spc="35" dirty="0">
                <a:latin typeface="Calibri"/>
                <a:cs typeface="Calibri"/>
              </a:rPr>
              <a:t>Residual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+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LayerNorm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265"/>
              </a:spcBef>
            </a:pPr>
            <a:r>
              <a:rPr sz="1800" b="1" spc="20" dirty="0">
                <a:latin typeface="Calibri"/>
                <a:cs typeface="Calibri"/>
              </a:rPr>
              <a:t>Masked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Multi-Head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Self-Attention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165861"/>
            <a:ext cx="990663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0" spc="5" dirty="0">
                <a:latin typeface="Calibri"/>
                <a:cs typeface="Calibri"/>
              </a:rPr>
              <a:t>The Transformer</a:t>
            </a:r>
            <a:r>
              <a:rPr sz="3350" b="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Encoder-Decoder </a:t>
            </a:r>
            <a:r>
              <a:rPr sz="3350" b="0" u="sng" spc="10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[Vaswani</a:t>
            </a:r>
            <a:r>
              <a:rPr sz="3350" b="0" u="sng" spc="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 et </a:t>
            </a:r>
            <a:r>
              <a:rPr sz="3350" b="0" u="sng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al., </a:t>
            </a:r>
            <a:r>
              <a:rPr sz="3350" b="0" u="sng" spc="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2017]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9818" y="3707891"/>
            <a:ext cx="1837183" cy="6408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10357" y="3698240"/>
            <a:ext cx="135128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latin typeface="Calibri"/>
                <a:cs typeface="Calibri"/>
              </a:rPr>
              <a:t>Transformer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spc="40" dirty="0">
                <a:latin typeface="Calibri"/>
                <a:cs typeface="Calibri"/>
              </a:rPr>
              <a:t>Encoder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4418" y="4882896"/>
            <a:ext cx="1837183" cy="64084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13180" y="4874133"/>
            <a:ext cx="13557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libri"/>
                <a:cs typeface="Calibri"/>
              </a:rPr>
              <a:t>Word 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Em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ed</a:t>
            </a:r>
            <a:r>
              <a:rPr sz="2000" spc="45" dirty="0">
                <a:latin typeface="Calibri"/>
                <a:cs typeface="Calibri"/>
              </a:rPr>
              <a:t>ding</a:t>
            </a:r>
            <a:r>
              <a:rPr sz="2000" spc="5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65218" y="4882896"/>
            <a:ext cx="1837183" cy="64084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96970" y="4874133"/>
            <a:ext cx="17703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2434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latin typeface="Calibri"/>
                <a:cs typeface="Calibri"/>
              </a:rPr>
              <a:t>Position 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Represent</a:t>
            </a:r>
            <a:r>
              <a:rPr sz="2000" spc="15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i</a:t>
            </a:r>
            <a:r>
              <a:rPr sz="2000" spc="40" dirty="0">
                <a:latin typeface="Calibri"/>
                <a:cs typeface="Calibri"/>
              </a:rPr>
              <a:t>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2719" y="4913757"/>
            <a:ext cx="1905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+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59150" y="2115311"/>
            <a:ext cx="8378190" cy="4036695"/>
            <a:chOff x="2359150" y="2115311"/>
            <a:chExt cx="8378190" cy="403669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5160" y="4268698"/>
              <a:ext cx="234670" cy="76812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266694" y="4368545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50800" y="63499"/>
                  </a:moveTo>
                  <a:lnTo>
                    <a:pt x="25400" y="63499"/>
                  </a:lnTo>
                  <a:lnTo>
                    <a:pt x="25400" y="609599"/>
                  </a:lnTo>
                  <a:lnTo>
                    <a:pt x="50800" y="609599"/>
                  </a:lnTo>
                  <a:lnTo>
                    <a:pt x="50800" y="63499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199"/>
                  </a:lnTo>
                  <a:lnTo>
                    <a:pt x="25400" y="76199"/>
                  </a:lnTo>
                  <a:lnTo>
                    <a:pt x="25400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499"/>
                  </a:moveTo>
                  <a:lnTo>
                    <a:pt x="50800" y="63499"/>
                  </a:lnTo>
                  <a:lnTo>
                    <a:pt x="5080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6204" y="3430498"/>
              <a:ext cx="234670" cy="3048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7738" y="3530345"/>
              <a:ext cx="76200" cy="1466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7832" y="3332987"/>
              <a:ext cx="117347" cy="1173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9150" y="2115311"/>
              <a:ext cx="1837183" cy="64084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6872" y="2662402"/>
              <a:ext cx="234670" cy="3048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8406" y="2762249"/>
              <a:ext cx="76199" cy="1466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7832" y="2999231"/>
              <a:ext cx="117347" cy="11734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7832" y="3165347"/>
              <a:ext cx="117347" cy="11734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26805" y="2171697"/>
              <a:ext cx="3510540" cy="316763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6350" y="5510783"/>
              <a:ext cx="1837183" cy="64084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226945" y="5876035"/>
            <a:ext cx="2118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B1515"/>
                </a:solidFill>
                <a:latin typeface="Calibri"/>
                <a:cs typeface="Calibri"/>
              </a:rPr>
              <a:t>[input</a:t>
            </a:r>
            <a:r>
              <a:rPr sz="2400" spc="-7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B1515"/>
                </a:solidFill>
                <a:latin typeface="Calibri"/>
                <a:cs typeface="Calibri"/>
              </a:rPr>
              <a:t>sequence]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65366" y="5502961"/>
            <a:ext cx="13569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libri"/>
                <a:cs typeface="Calibri"/>
              </a:rPr>
              <a:t>Word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latin typeface="Calibri"/>
                <a:cs typeface="Calibri"/>
              </a:rPr>
              <a:t>Embeddings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17149" y="5510784"/>
            <a:ext cx="1837183" cy="640842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9249282" y="5502961"/>
            <a:ext cx="1771014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latin typeface="Calibri"/>
                <a:cs typeface="Calibri"/>
              </a:rPr>
              <a:t>Position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spc="25" dirty="0">
                <a:latin typeface="Calibri"/>
                <a:cs typeface="Calibri"/>
              </a:rPr>
              <a:t>Representations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64905" y="5542584"/>
            <a:ext cx="1905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+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24798" y="1485900"/>
            <a:ext cx="1837183" cy="64084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8165718" y="1475994"/>
            <a:ext cx="13512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 marR="5080" indent="-216535">
              <a:lnSpc>
                <a:spcPct val="100000"/>
              </a:lnSpc>
              <a:spcBef>
                <a:spcPts val="105"/>
              </a:spcBef>
            </a:pPr>
            <a:r>
              <a:rPr sz="2000" spc="45" dirty="0">
                <a:latin typeface="Calibri"/>
                <a:cs typeface="Calibri"/>
              </a:rPr>
              <a:t>Tra</a:t>
            </a:r>
            <a:r>
              <a:rPr sz="2000" spc="40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sf</a:t>
            </a:r>
            <a:r>
              <a:rPr sz="2000" spc="3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rmer  </a:t>
            </a:r>
            <a:r>
              <a:rPr sz="2000" spc="20" dirty="0">
                <a:latin typeface="Calibri"/>
                <a:cs typeface="Calibri"/>
              </a:rPr>
              <a:t>Decoder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268853" y="1771269"/>
            <a:ext cx="5698490" cy="2309495"/>
            <a:chOff x="3268853" y="1771269"/>
            <a:chExt cx="5698490" cy="2309495"/>
          </a:xfrm>
        </p:grpSpPr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32520" y="2031466"/>
              <a:ext cx="234670" cy="3048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14054" y="2131314"/>
              <a:ext cx="76200" cy="14668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268853" y="1771268"/>
              <a:ext cx="4657725" cy="2309495"/>
            </a:xfrm>
            <a:custGeom>
              <a:avLst/>
              <a:gdLst/>
              <a:ahLst/>
              <a:cxnLst/>
              <a:rect l="l" t="t" r="r" b="b"/>
              <a:pathLst>
                <a:path w="4657725" h="2309495">
                  <a:moveTo>
                    <a:pt x="4657598" y="37719"/>
                  </a:moveTo>
                  <a:lnTo>
                    <a:pt x="4645253" y="31623"/>
                  </a:lnTo>
                  <a:lnTo>
                    <a:pt x="4581271" y="0"/>
                  </a:lnTo>
                  <a:lnTo>
                    <a:pt x="4581423" y="31686"/>
                  </a:lnTo>
                  <a:lnTo>
                    <a:pt x="4222115" y="33274"/>
                  </a:lnTo>
                  <a:lnTo>
                    <a:pt x="3576193" y="42672"/>
                  </a:lnTo>
                  <a:lnTo>
                    <a:pt x="2548001" y="74041"/>
                  </a:lnTo>
                  <a:lnTo>
                    <a:pt x="1712087" y="116459"/>
                  </a:lnTo>
                  <a:lnTo>
                    <a:pt x="1221867" y="150749"/>
                  </a:lnTo>
                  <a:lnTo>
                    <a:pt x="864108" y="182245"/>
                  </a:lnTo>
                  <a:lnTo>
                    <a:pt x="809244" y="188087"/>
                  </a:lnTo>
                  <a:lnTo>
                    <a:pt x="776097" y="188087"/>
                  </a:lnTo>
                  <a:lnTo>
                    <a:pt x="746861" y="194741"/>
                  </a:lnTo>
                  <a:lnTo>
                    <a:pt x="689991" y="200787"/>
                  </a:lnTo>
                  <a:lnTo>
                    <a:pt x="665480" y="200787"/>
                  </a:lnTo>
                  <a:lnTo>
                    <a:pt x="641502" y="206489"/>
                  </a:lnTo>
                  <a:lnTo>
                    <a:pt x="584339" y="213487"/>
                  </a:lnTo>
                  <a:lnTo>
                    <a:pt x="509651" y="213487"/>
                  </a:lnTo>
                  <a:lnTo>
                    <a:pt x="460883" y="226187"/>
                  </a:lnTo>
                  <a:lnTo>
                    <a:pt x="413893" y="226187"/>
                  </a:lnTo>
                  <a:lnTo>
                    <a:pt x="368808" y="238887"/>
                  </a:lnTo>
                  <a:lnTo>
                    <a:pt x="337959" y="247992"/>
                  </a:lnTo>
                  <a:lnTo>
                    <a:pt x="315493" y="251587"/>
                  </a:lnTo>
                  <a:lnTo>
                    <a:pt x="265176" y="251587"/>
                  </a:lnTo>
                  <a:lnTo>
                    <a:pt x="246329" y="264236"/>
                  </a:lnTo>
                  <a:lnTo>
                    <a:pt x="246037" y="264287"/>
                  </a:lnTo>
                  <a:lnTo>
                    <a:pt x="210058" y="264287"/>
                  </a:lnTo>
                  <a:lnTo>
                    <a:pt x="196430" y="274307"/>
                  </a:lnTo>
                  <a:lnTo>
                    <a:pt x="184632" y="276987"/>
                  </a:lnTo>
                  <a:lnTo>
                    <a:pt x="160274" y="276987"/>
                  </a:lnTo>
                  <a:lnTo>
                    <a:pt x="130556" y="289687"/>
                  </a:lnTo>
                  <a:lnTo>
                    <a:pt x="116713" y="289687"/>
                  </a:lnTo>
                  <a:lnTo>
                    <a:pt x="110274" y="295935"/>
                  </a:lnTo>
                  <a:lnTo>
                    <a:pt x="108966" y="296291"/>
                  </a:lnTo>
                  <a:lnTo>
                    <a:pt x="89115" y="302387"/>
                  </a:lnTo>
                  <a:lnTo>
                    <a:pt x="79375" y="302387"/>
                  </a:lnTo>
                  <a:lnTo>
                    <a:pt x="75298" y="307124"/>
                  </a:lnTo>
                  <a:lnTo>
                    <a:pt x="63373" y="311404"/>
                  </a:lnTo>
                  <a:lnTo>
                    <a:pt x="54749" y="315087"/>
                  </a:lnTo>
                  <a:lnTo>
                    <a:pt x="48768" y="315087"/>
                  </a:lnTo>
                  <a:lnTo>
                    <a:pt x="46304" y="318706"/>
                  </a:lnTo>
                  <a:lnTo>
                    <a:pt x="44958" y="319278"/>
                  </a:lnTo>
                  <a:lnTo>
                    <a:pt x="29718" y="327025"/>
                  </a:lnTo>
                  <a:lnTo>
                    <a:pt x="28562" y="327787"/>
                  </a:lnTo>
                  <a:lnTo>
                    <a:pt x="25146" y="327787"/>
                  </a:lnTo>
                  <a:lnTo>
                    <a:pt x="23507" y="331127"/>
                  </a:lnTo>
                  <a:lnTo>
                    <a:pt x="17399" y="335153"/>
                  </a:lnTo>
                  <a:lnTo>
                    <a:pt x="11569" y="340487"/>
                  </a:lnTo>
                  <a:lnTo>
                    <a:pt x="8877" y="340487"/>
                  </a:lnTo>
                  <a:lnTo>
                    <a:pt x="7772" y="344182"/>
                  </a:lnTo>
                  <a:lnTo>
                    <a:pt x="2032" y="352806"/>
                  </a:lnTo>
                  <a:lnTo>
                    <a:pt x="0" y="361569"/>
                  </a:lnTo>
                  <a:lnTo>
                    <a:pt x="1066" y="361823"/>
                  </a:lnTo>
                  <a:lnTo>
                    <a:pt x="508" y="365887"/>
                  </a:lnTo>
                  <a:lnTo>
                    <a:pt x="13716" y="365887"/>
                  </a:lnTo>
                  <a:lnTo>
                    <a:pt x="15773" y="355041"/>
                  </a:lnTo>
                  <a:lnTo>
                    <a:pt x="17005" y="353187"/>
                  </a:lnTo>
                  <a:lnTo>
                    <a:pt x="22098" y="353187"/>
                  </a:lnTo>
                  <a:lnTo>
                    <a:pt x="25222" y="345135"/>
                  </a:lnTo>
                  <a:lnTo>
                    <a:pt x="25717" y="344805"/>
                  </a:lnTo>
                  <a:lnTo>
                    <a:pt x="26924" y="344004"/>
                  </a:lnTo>
                  <a:lnTo>
                    <a:pt x="26670" y="353187"/>
                  </a:lnTo>
                  <a:lnTo>
                    <a:pt x="32626" y="340487"/>
                  </a:lnTo>
                  <a:lnTo>
                    <a:pt x="46088" y="340487"/>
                  </a:lnTo>
                  <a:lnTo>
                    <a:pt x="53365" y="329476"/>
                  </a:lnTo>
                  <a:lnTo>
                    <a:pt x="57315" y="327787"/>
                  </a:lnTo>
                  <a:lnTo>
                    <a:pt x="73279" y="327787"/>
                  </a:lnTo>
                  <a:lnTo>
                    <a:pt x="81089" y="318604"/>
                  </a:lnTo>
                  <a:lnTo>
                    <a:pt x="88773" y="315849"/>
                  </a:lnTo>
                  <a:lnTo>
                    <a:pt x="88519" y="315849"/>
                  </a:lnTo>
                  <a:lnTo>
                    <a:pt x="90970" y="315087"/>
                  </a:lnTo>
                  <a:lnTo>
                    <a:pt x="107569" y="315087"/>
                  </a:lnTo>
                  <a:lnTo>
                    <a:pt x="115049" y="307746"/>
                  </a:lnTo>
                  <a:lnTo>
                    <a:pt x="134391" y="302387"/>
                  </a:lnTo>
                  <a:lnTo>
                    <a:pt x="148463" y="302387"/>
                  </a:lnTo>
                  <a:lnTo>
                    <a:pt x="154724" y="297129"/>
                  </a:lnTo>
                  <a:lnTo>
                    <a:pt x="169164" y="293497"/>
                  </a:lnTo>
                  <a:lnTo>
                    <a:pt x="169037" y="293624"/>
                  </a:lnTo>
                  <a:lnTo>
                    <a:pt x="169583" y="293497"/>
                  </a:lnTo>
                  <a:lnTo>
                    <a:pt x="186309" y="289687"/>
                  </a:lnTo>
                  <a:lnTo>
                    <a:pt x="195707" y="289687"/>
                  </a:lnTo>
                  <a:lnTo>
                    <a:pt x="199872" y="286600"/>
                  </a:lnTo>
                  <a:lnTo>
                    <a:pt x="201930" y="286131"/>
                  </a:lnTo>
                  <a:lnTo>
                    <a:pt x="201803" y="286131"/>
                  </a:lnTo>
                  <a:lnTo>
                    <a:pt x="237490" y="278765"/>
                  </a:lnTo>
                  <a:lnTo>
                    <a:pt x="237363" y="278892"/>
                  </a:lnTo>
                  <a:lnTo>
                    <a:pt x="238023" y="278765"/>
                  </a:lnTo>
                  <a:lnTo>
                    <a:pt x="247307" y="276987"/>
                  </a:lnTo>
                  <a:lnTo>
                    <a:pt x="248793" y="276987"/>
                  </a:lnTo>
                  <a:lnTo>
                    <a:pt x="249377" y="276593"/>
                  </a:lnTo>
                  <a:lnTo>
                    <a:pt x="275844" y="271526"/>
                  </a:lnTo>
                  <a:lnTo>
                    <a:pt x="275717" y="271526"/>
                  </a:lnTo>
                  <a:lnTo>
                    <a:pt x="316865" y="264287"/>
                  </a:lnTo>
                  <a:lnTo>
                    <a:pt x="327914" y="264287"/>
                  </a:lnTo>
                  <a:lnTo>
                    <a:pt x="341972" y="260134"/>
                  </a:lnTo>
                  <a:lnTo>
                    <a:pt x="360553" y="257048"/>
                  </a:lnTo>
                  <a:lnTo>
                    <a:pt x="360426" y="257048"/>
                  </a:lnTo>
                  <a:lnTo>
                    <a:pt x="406908" y="249809"/>
                  </a:lnTo>
                  <a:lnTo>
                    <a:pt x="507238" y="235712"/>
                  </a:lnTo>
                  <a:lnTo>
                    <a:pt x="584898" y="226187"/>
                  </a:lnTo>
                  <a:lnTo>
                    <a:pt x="613283" y="226187"/>
                  </a:lnTo>
                  <a:lnTo>
                    <a:pt x="643432" y="219011"/>
                  </a:lnTo>
                  <a:lnTo>
                    <a:pt x="676021" y="215011"/>
                  </a:lnTo>
                  <a:lnTo>
                    <a:pt x="689813" y="213487"/>
                  </a:lnTo>
                  <a:lnTo>
                    <a:pt x="721233" y="213487"/>
                  </a:lnTo>
                  <a:lnTo>
                    <a:pt x="749554" y="207060"/>
                  </a:lnTo>
                  <a:lnTo>
                    <a:pt x="814222" y="200787"/>
                  </a:lnTo>
                  <a:lnTo>
                    <a:pt x="891794" y="200787"/>
                  </a:lnTo>
                  <a:lnTo>
                    <a:pt x="950468" y="188087"/>
                  </a:lnTo>
                  <a:lnTo>
                    <a:pt x="1465580" y="188087"/>
                  </a:lnTo>
                  <a:lnTo>
                    <a:pt x="1496060" y="200787"/>
                  </a:lnTo>
                  <a:lnTo>
                    <a:pt x="1526032" y="200787"/>
                  </a:lnTo>
                  <a:lnTo>
                    <a:pt x="1556258" y="213487"/>
                  </a:lnTo>
                  <a:lnTo>
                    <a:pt x="1586103" y="213487"/>
                  </a:lnTo>
                  <a:lnTo>
                    <a:pt x="1616075" y="226187"/>
                  </a:lnTo>
                  <a:lnTo>
                    <a:pt x="1645666" y="226187"/>
                  </a:lnTo>
                  <a:lnTo>
                    <a:pt x="1675257" y="238887"/>
                  </a:lnTo>
                  <a:lnTo>
                    <a:pt x="1675130" y="238887"/>
                  </a:lnTo>
                  <a:lnTo>
                    <a:pt x="1704594" y="251587"/>
                  </a:lnTo>
                  <a:lnTo>
                    <a:pt x="1704467" y="238887"/>
                  </a:lnTo>
                  <a:lnTo>
                    <a:pt x="1733804" y="251587"/>
                  </a:lnTo>
                  <a:lnTo>
                    <a:pt x="1733677" y="251587"/>
                  </a:lnTo>
                  <a:lnTo>
                    <a:pt x="1762760" y="264287"/>
                  </a:lnTo>
                  <a:lnTo>
                    <a:pt x="1762506" y="264287"/>
                  </a:lnTo>
                  <a:lnTo>
                    <a:pt x="1791462" y="276987"/>
                  </a:lnTo>
                  <a:lnTo>
                    <a:pt x="1791335" y="276987"/>
                  </a:lnTo>
                  <a:lnTo>
                    <a:pt x="1819910" y="289687"/>
                  </a:lnTo>
                  <a:lnTo>
                    <a:pt x="1819783" y="289687"/>
                  </a:lnTo>
                  <a:lnTo>
                    <a:pt x="1848104" y="302387"/>
                  </a:lnTo>
                  <a:lnTo>
                    <a:pt x="1847977" y="302387"/>
                  </a:lnTo>
                  <a:lnTo>
                    <a:pt x="1903730" y="327787"/>
                  </a:lnTo>
                  <a:lnTo>
                    <a:pt x="1903603" y="327787"/>
                  </a:lnTo>
                  <a:lnTo>
                    <a:pt x="1958213" y="353187"/>
                  </a:lnTo>
                  <a:lnTo>
                    <a:pt x="1957959" y="353187"/>
                  </a:lnTo>
                  <a:lnTo>
                    <a:pt x="2011299" y="378587"/>
                  </a:lnTo>
                  <a:lnTo>
                    <a:pt x="2011172" y="378587"/>
                  </a:lnTo>
                  <a:lnTo>
                    <a:pt x="2063115" y="403987"/>
                  </a:lnTo>
                  <a:lnTo>
                    <a:pt x="2062861" y="403987"/>
                  </a:lnTo>
                  <a:lnTo>
                    <a:pt x="2113153" y="442087"/>
                  </a:lnTo>
                  <a:lnTo>
                    <a:pt x="2113026" y="442087"/>
                  </a:lnTo>
                  <a:lnTo>
                    <a:pt x="2161667" y="480187"/>
                  </a:lnTo>
                  <a:lnTo>
                    <a:pt x="2161413" y="480187"/>
                  </a:lnTo>
                  <a:lnTo>
                    <a:pt x="2208403" y="505587"/>
                  </a:lnTo>
                  <a:lnTo>
                    <a:pt x="2208276" y="505587"/>
                  </a:lnTo>
                  <a:lnTo>
                    <a:pt x="2253234" y="543687"/>
                  </a:lnTo>
                  <a:lnTo>
                    <a:pt x="2252980" y="543687"/>
                  </a:lnTo>
                  <a:lnTo>
                    <a:pt x="2295906" y="594487"/>
                  </a:lnTo>
                  <a:lnTo>
                    <a:pt x="2295779" y="581787"/>
                  </a:lnTo>
                  <a:lnTo>
                    <a:pt x="2336546" y="632587"/>
                  </a:lnTo>
                  <a:lnTo>
                    <a:pt x="2336419" y="632587"/>
                  </a:lnTo>
                  <a:lnTo>
                    <a:pt x="2355850" y="645287"/>
                  </a:lnTo>
                  <a:lnTo>
                    <a:pt x="2374773" y="670687"/>
                  </a:lnTo>
                  <a:lnTo>
                    <a:pt x="2374646" y="670687"/>
                  </a:lnTo>
                  <a:lnTo>
                    <a:pt x="2393061" y="696087"/>
                  </a:lnTo>
                  <a:lnTo>
                    <a:pt x="2392934" y="696087"/>
                  </a:lnTo>
                  <a:lnTo>
                    <a:pt x="2410714" y="708787"/>
                  </a:lnTo>
                  <a:lnTo>
                    <a:pt x="2410587" y="708787"/>
                  </a:lnTo>
                  <a:lnTo>
                    <a:pt x="2427732" y="734187"/>
                  </a:lnTo>
                  <a:lnTo>
                    <a:pt x="2427605" y="734187"/>
                  </a:lnTo>
                  <a:lnTo>
                    <a:pt x="2444115" y="759587"/>
                  </a:lnTo>
                  <a:lnTo>
                    <a:pt x="2443988" y="759587"/>
                  </a:lnTo>
                  <a:lnTo>
                    <a:pt x="2459863" y="772287"/>
                  </a:lnTo>
                  <a:lnTo>
                    <a:pt x="2459736" y="772287"/>
                  </a:lnTo>
                  <a:lnTo>
                    <a:pt x="2474849" y="797687"/>
                  </a:lnTo>
                  <a:lnTo>
                    <a:pt x="2489327" y="823087"/>
                  </a:lnTo>
                  <a:lnTo>
                    <a:pt x="2489200" y="823087"/>
                  </a:lnTo>
                  <a:lnTo>
                    <a:pt x="2502916" y="848487"/>
                  </a:lnTo>
                  <a:lnTo>
                    <a:pt x="2502789" y="848487"/>
                  </a:lnTo>
                  <a:lnTo>
                    <a:pt x="2515870" y="873887"/>
                  </a:lnTo>
                  <a:lnTo>
                    <a:pt x="2515743" y="873887"/>
                  </a:lnTo>
                  <a:lnTo>
                    <a:pt x="2528062" y="886587"/>
                  </a:lnTo>
                  <a:lnTo>
                    <a:pt x="2527935" y="886587"/>
                  </a:lnTo>
                  <a:lnTo>
                    <a:pt x="2539619" y="911987"/>
                  </a:lnTo>
                  <a:lnTo>
                    <a:pt x="2539492" y="911987"/>
                  </a:lnTo>
                  <a:lnTo>
                    <a:pt x="2550287" y="937387"/>
                  </a:lnTo>
                  <a:lnTo>
                    <a:pt x="2550160" y="937387"/>
                  </a:lnTo>
                  <a:lnTo>
                    <a:pt x="2560193" y="962787"/>
                  </a:lnTo>
                  <a:lnTo>
                    <a:pt x="2569337" y="988187"/>
                  </a:lnTo>
                  <a:lnTo>
                    <a:pt x="2577719" y="1013587"/>
                  </a:lnTo>
                  <a:lnTo>
                    <a:pt x="2577592" y="1013587"/>
                  </a:lnTo>
                  <a:lnTo>
                    <a:pt x="2585212" y="1038987"/>
                  </a:lnTo>
                  <a:lnTo>
                    <a:pt x="2591943" y="1064387"/>
                  </a:lnTo>
                  <a:lnTo>
                    <a:pt x="2597785" y="1077087"/>
                  </a:lnTo>
                  <a:lnTo>
                    <a:pt x="2602738" y="1102487"/>
                  </a:lnTo>
                  <a:lnTo>
                    <a:pt x="2602611" y="1102487"/>
                  </a:lnTo>
                  <a:lnTo>
                    <a:pt x="2606802" y="1127887"/>
                  </a:lnTo>
                  <a:lnTo>
                    <a:pt x="2610104" y="1153287"/>
                  </a:lnTo>
                  <a:lnTo>
                    <a:pt x="2609977" y="1153287"/>
                  </a:lnTo>
                  <a:lnTo>
                    <a:pt x="2612263" y="1178687"/>
                  </a:lnTo>
                  <a:lnTo>
                    <a:pt x="2613787" y="1204087"/>
                  </a:lnTo>
                  <a:lnTo>
                    <a:pt x="2616962" y="1280287"/>
                  </a:lnTo>
                  <a:lnTo>
                    <a:pt x="2624328" y="1331087"/>
                  </a:lnTo>
                  <a:lnTo>
                    <a:pt x="2636393" y="1381887"/>
                  </a:lnTo>
                  <a:lnTo>
                    <a:pt x="2653157" y="1432687"/>
                  </a:lnTo>
                  <a:lnTo>
                    <a:pt x="2674112" y="1470787"/>
                  </a:lnTo>
                  <a:lnTo>
                    <a:pt x="2699385" y="1521587"/>
                  </a:lnTo>
                  <a:lnTo>
                    <a:pt x="2728722" y="1572387"/>
                  </a:lnTo>
                  <a:lnTo>
                    <a:pt x="2761869" y="1623187"/>
                  </a:lnTo>
                  <a:lnTo>
                    <a:pt x="2798826" y="1661287"/>
                  </a:lnTo>
                  <a:lnTo>
                    <a:pt x="2839339" y="1712087"/>
                  </a:lnTo>
                  <a:lnTo>
                    <a:pt x="2883281" y="1750187"/>
                  </a:lnTo>
                  <a:lnTo>
                    <a:pt x="2930525" y="1800987"/>
                  </a:lnTo>
                  <a:lnTo>
                    <a:pt x="2980817" y="1839087"/>
                  </a:lnTo>
                  <a:lnTo>
                    <a:pt x="3034030" y="1877187"/>
                  </a:lnTo>
                  <a:lnTo>
                    <a:pt x="3090164" y="1915287"/>
                  </a:lnTo>
                  <a:lnTo>
                    <a:pt x="3148838" y="1953387"/>
                  </a:lnTo>
                  <a:lnTo>
                    <a:pt x="3209925" y="1991487"/>
                  </a:lnTo>
                  <a:lnTo>
                    <a:pt x="3273552" y="2029587"/>
                  </a:lnTo>
                  <a:lnTo>
                    <a:pt x="3339211" y="2054987"/>
                  </a:lnTo>
                  <a:lnTo>
                    <a:pt x="3406902" y="2093087"/>
                  </a:lnTo>
                  <a:lnTo>
                    <a:pt x="3547872" y="2143887"/>
                  </a:lnTo>
                  <a:lnTo>
                    <a:pt x="3770503" y="2220087"/>
                  </a:lnTo>
                  <a:lnTo>
                    <a:pt x="4161409" y="2283587"/>
                  </a:lnTo>
                  <a:lnTo>
                    <a:pt x="4244594" y="2283587"/>
                  </a:lnTo>
                  <a:lnTo>
                    <a:pt x="4244086" y="2308987"/>
                  </a:lnTo>
                  <a:lnTo>
                    <a:pt x="4321048" y="2283587"/>
                  </a:lnTo>
                  <a:lnTo>
                    <a:pt x="4302188" y="2270887"/>
                  </a:lnTo>
                  <a:lnTo>
                    <a:pt x="4245610" y="2232787"/>
                  </a:lnTo>
                  <a:lnTo>
                    <a:pt x="4244848" y="2270887"/>
                  </a:lnTo>
                  <a:lnTo>
                    <a:pt x="4162425" y="2270887"/>
                  </a:lnTo>
                  <a:lnTo>
                    <a:pt x="4083177" y="2258187"/>
                  </a:lnTo>
                  <a:lnTo>
                    <a:pt x="4083431" y="2258187"/>
                  </a:lnTo>
                  <a:lnTo>
                    <a:pt x="4004818" y="2245487"/>
                  </a:lnTo>
                  <a:lnTo>
                    <a:pt x="4004945" y="2245487"/>
                  </a:lnTo>
                  <a:lnTo>
                    <a:pt x="3926840" y="2232787"/>
                  </a:lnTo>
                  <a:lnTo>
                    <a:pt x="3926967" y="2232787"/>
                  </a:lnTo>
                  <a:lnTo>
                    <a:pt x="3849751" y="2220087"/>
                  </a:lnTo>
                  <a:lnTo>
                    <a:pt x="3850005" y="2220087"/>
                  </a:lnTo>
                  <a:lnTo>
                    <a:pt x="3773424" y="2207387"/>
                  </a:lnTo>
                  <a:lnTo>
                    <a:pt x="3773678" y="2207387"/>
                  </a:lnTo>
                  <a:lnTo>
                    <a:pt x="3698494" y="2181987"/>
                  </a:lnTo>
                  <a:lnTo>
                    <a:pt x="3698621" y="2181987"/>
                  </a:lnTo>
                  <a:lnTo>
                    <a:pt x="3624580" y="2156587"/>
                  </a:lnTo>
                  <a:lnTo>
                    <a:pt x="3624707" y="2156587"/>
                  </a:lnTo>
                  <a:lnTo>
                    <a:pt x="3552063" y="2131187"/>
                  </a:lnTo>
                  <a:lnTo>
                    <a:pt x="3552190" y="2131187"/>
                  </a:lnTo>
                  <a:lnTo>
                    <a:pt x="3481197" y="2105787"/>
                  </a:lnTo>
                  <a:lnTo>
                    <a:pt x="3481451" y="2105787"/>
                  </a:lnTo>
                  <a:lnTo>
                    <a:pt x="3411982" y="2080387"/>
                  </a:lnTo>
                  <a:lnTo>
                    <a:pt x="3412109" y="2080387"/>
                  </a:lnTo>
                  <a:lnTo>
                    <a:pt x="3344672" y="2042287"/>
                  </a:lnTo>
                  <a:lnTo>
                    <a:pt x="3344799" y="2042287"/>
                  </a:lnTo>
                  <a:lnTo>
                    <a:pt x="3279267" y="2016887"/>
                  </a:lnTo>
                  <a:lnTo>
                    <a:pt x="3279521" y="2016887"/>
                  </a:lnTo>
                  <a:lnTo>
                    <a:pt x="3216148" y="1978787"/>
                  </a:lnTo>
                  <a:lnTo>
                    <a:pt x="3216275" y="1978787"/>
                  </a:lnTo>
                  <a:lnTo>
                    <a:pt x="3155315" y="1940687"/>
                  </a:lnTo>
                  <a:lnTo>
                    <a:pt x="3155569" y="1940687"/>
                  </a:lnTo>
                  <a:lnTo>
                    <a:pt x="3097149" y="1902587"/>
                  </a:lnTo>
                  <a:lnTo>
                    <a:pt x="3097276" y="1902587"/>
                  </a:lnTo>
                  <a:lnTo>
                    <a:pt x="3041523" y="1864487"/>
                  </a:lnTo>
                  <a:lnTo>
                    <a:pt x="3041650" y="1864487"/>
                  </a:lnTo>
                  <a:lnTo>
                    <a:pt x="2988691" y="1826387"/>
                  </a:lnTo>
                  <a:lnTo>
                    <a:pt x="2988818" y="1826387"/>
                  </a:lnTo>
                  <a:lnTo>
                    <a:pt x="2938780" y="1788287"/>
                  </a:lnTo>
                  <a:lnTo>
                    <a:pt x="2938907" y="1788287"/>
                  </a:lnTo>
                  <a:lnTo>
                    <a:pt x="2891917" y="1750187"/>
                  </a:lnTo>
                  <a:lnTo>
                    <a:pt x="2892171" y="1750187"/>
                  </a:lnTo>
                  <a:lnTo>
                    <a:pt x="2848356" y="1699387"/>
                  </a:lnTo>
                  <a:lnTo>
                    <a:pt x="2848610" y="1699387"/>
                  </a:lnTo>
                  <a:lnTo>
                    <a:pt x="2808351" y="1661287"/>
                  </a:lnTo>
                  <a:lnTo>
                    <a:pt x="2808605" y="1661287"/>
                  </a:lnTo>
                  <a:lnTo>
                    <a:pt x="2771902" y="1610487"/>
                  </a:lnTo>
                  <a:lnTo>
                    <a:pt x="2772156" y="1610487"/>
                  </a:lnTo>
                  <a:lnTo>
                    <a:pt x="2739136" y="1559687"/>
                  </a:lnTo>
                  <a:lnTo>
                    <a:pt x="2739390" y="1559687"/>
                  </a:lnTo>
                  <a:lnTo>
                    <a:pt x="2710307" y="1521587"/>
                  </a:lnTo>
                  <a:lnTo>
                    <a:pt x="2710434" y="1521587"/>
                  </a:lnTo>
                  <a:lnTo>
                    <a:pt x="2685542" y="1470787"/>
                  </a:lnTo>
                  <a:lnTo>
                    <a:pt x="2685669" y="1470787"/>
                  </a:lnTo>
                  <a:lnTo>
                    <a:pt x="2664841" y="1419987"/>
                  </a:lnTo>
                  <a:lnTo>
                    <a:pt x="2665095" y="1419987"/>
                  </a:lnTo>
                  <a:lnTo>
                    <a:pt x="2648585" y="1369187"/>
                  </a:lnTo>
                  <a:lnTo>
                    <a:pt x="2648712" y="1369187"/>
                  </a:lnTo>
                  <a:lnTo>
                    <a:pt x="2636774" y="1331087"/>
                  </a:lnTo>
                  <a:lnTo>
                    <a:pt x="2629535" y="1280287"/>
                  </a:lnTo>
                  <a:lnTo>
                    <a:pt x="2629662" y="1280287"/>
                  </a:lnTo>
                  <a:lnTo>
                    <a:pt x="2626868" y="1229487"/>
                  </a:lnTo>
                  <a:lnTo>
                    <a:pt x="2624963" y="1178687"/>
                  </a:lnTo>
                  <a:lnTo>
                    <a:pt x="2619375" y="1127887"/>
                  </a:lnTo>
                  <a:lnTo>
                    <a:pt x="2610231" y="1077087"/>
                  </a:lnTo>
                  <a:lnTo>
                    <a:pt x="2597404" y="1026287"/>
                  </a:lnTo>
                  <a:lnTo>
                    <a:pt x="2581275" y="988187"/>
                  </a:lnTo>
                  <a:lnTo>
                    <a:pt x="2572004" y="962787"/>
                  </a:lnTo>
                  <a:lnTo>
                    <a:pt x="2551049" y="911987"/>
                  </a:lnTo>
                  <a:lnTo>
                    <a:pt x="2526919" y="861187"/>
                  </a:lnTo>
                  <a:lnTo>
                    <a:pt x="2499995" y="810387"/>
                  </a:lnTo>
                  <a:lnTo>
                    <a:pt x="2485517" y="797687"/>
                  </a:lnTo>
                  <a:lnTo>
                    <a:pt x="2470277" y="772287"/>
                  </a:lnTo>
                  <a:lnTo>
                    <a:pt x="2454275" y="746887"/>
                  </a:lnTo>
                  <a:lnTo>
                    <a:pt x="2437765" y="721487"/>
                  </a:lnTo>
                  <a:lnTo>
                    <a:pt x="2420493" y="708787"/>
                  </a:lnTo>
                  <a:lnTo>
                    <a:pt x="2402713" y="683387"/>
                  </a:lnTo>
                  <a:lnTo>
                    <a:pt x="2384171" y="657987"/>
                  </a:lnTo>
                  <a:lnTo>
                    <a:pt x="2365248" y="645287"/>
                  </a:lnTo>
                  <a:lnTo>
                    <a:pt x="2345563" y="619887"/>
                  </a:lnTo>
                  <a:lnTo>
                    <a:pt x="2304542" y="581787"/>
                  </a:lnTo>
                  <a:lnTo>
                    <a:pt x="2261489" y="543687"/>
                  </a:lnTo>
                  <a:lnTo>
                    <a:pt x="2216277" y="505587"/>
                  </a:lnTo>
                  <a:lnTo>
                    <a:pt x="2169160" y="467487"/>
                  </a:lnTo>
                  <a:lnTo>
                    <a:pt x="2120265" y="429387"/>
                  </a:lnTo>
                  <a:lnTo>
                    <a:pt x="2069719" y="403987"/>
                  </a:lnTo>
                  <a:lnTo>
                    <a:pt x="2017522" y="365887"/>
                  </a:lnTo>
                  <a:lnTo>
                    <a:pt x="1963928" y="340487"/>
                  </a:lnTo>
                  <a:lnTo>
                    <a:pt x="1853057" y="289687"/>
                  </a:lnTo>
                  <a:lnTo>
                    <a:pt x="1737614" y="238887"/>
                  </a:lnTo>
                  <a:lnTo>
                    <a:pt x="1708150" y="238887"/>
                  </a:lnTo>
                  <a:lnTo>
                    <a:pt x="1648841" y="213487"/>
                  </a:lnTo>
                  <a:lnTo>
                    <a:pt x="1618869" y="213487"/>
                  </a:lnTo>
                  <a:lnTo>
                    <a:pt x="1588770" y="200787"/>
                  </a:lnTo>
                  <a:lnTo>
                    <a:pt x="1558544" y="200787"/>
                  </a:lnTo>
                  <a:lnTo>
                    <a:pt x="1528191" y="188087"/>
                  </a:lnTo>
                  <a:lnTo>
                    <a:pt x="1497838" y="188087"/>
                  </a:lnTo>
                  <a:lnTo>
                    <a:pt x="1467231" y="175387"/>
                  </a:lnTo>
                  <a:lnTo>
                    <a:pt x="1077315" y="175387"/>
                  </a:lnTo>
                  <a:lnTo>
                    <a:pt x="1626997" y="134493"/>
                  </a:lnTo>
                  <a:lnTo>
                    <a:pt x="1712976" y="129159"/>
                  </a:lnTo>
                  <a:lnTo>
                    <a:pt x="1979549" y="113665"/>
                  </a:lnTo>
                  <a:lnTo>
                    <a:pt x="2164207" y="104013"/>
                  </a:lnTo>
                  <a:lnTo>
                    <a:pt x="3155950" y="65659"/>
                  </a:lnTo>
                  <a:lnTo>
                    <a:pt x="3576574" y="55372"/>
                  </a:lnTo>
                  <a:lnTo>
                    <a:pt x="3790188" y="51435"/>
                  </a:lnTo>
                  <a:lnTo>
                    <a:pt x="4581487" y="44386"/>
                  </a:lnTo>
                  <a:lnTo>
                    <a:pt x="4581652" y="76200"/>
                  </a:lnTo>
                  <a:lnTo>
                    <a:pt x="4657598" y="37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46912" y="1035151"/>
            <a:ext cx="6679893" cy="12843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300" dirty="0">
                <a:latin typeface="Calibri"/>
                <a:cs typeface="Calibri"/>
              </a:rPr>
              <a:t>The </a:t>
            </a:r>
            <a:r>
              <a:rPr sz="2300" spc="-5" dirty="0">
                <a:latin typeface="Calibri"/>
                <a:cs typeface="Calibri"/>
              </a:rPr>
              <a:t>only new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part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is</a:t>
            </a:r>
            <a:r>
              <a:rPr sz="2300" dirty="0">
                <a:latin typeface="Calibri"/>
                <a:cs typeface="Calibri"/>
              </a:rPr>
              <a:t> attention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from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decoder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encoder.</a:t>
            </a:r>
            <a:r>
              <a:rPr lang="en-US" sz="2300" dirty="0">
                <a:latin typeface="Calibri"/>
                <a:cs typeface="Calibri"/>
              </a:rPr>
              <a:t>   </a:t>
            </a:r>
          </a:p>
          <a:p>
            <a:pPr marL="12700" marR="5080">
              <a:lnSpc>
                <a:spcPct val="120000"/>
              </a:lnSpc>
              <a:spcBef>
                <a:spcPts val="100"/>
              </a:spcBef>
            </a:pPr>
            <a:endParaRPr lang="en-US" sz="2300" spc="45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lang="en-US" sz="2300" spc="45" dirty="0">
                <a:latin typeface="Calibri"/>
                <a:cs typeface="Calibri"/>
              </a:rPr>
              <a:t>				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93228" y="6244538"/>
            <a:ext cx="2308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8B1515"/>
                </a:solidFill>
                <a:latin typeface="Calibri"/>
                <a:cs typeface="Calibri"/>
              </a:rPr>
              <a:t>[output</a:t>
            </a:r>
            <a:r>
              <a:rPr sz="2400" spc="-6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B1515"/>
                </a:solidFill>
                <a:latin typeface="Calibri"/>
                <a:cs typeface="Calibri"/>
              </a:rPr>
              <a:t>sequence]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721852" y="1240510"/>
            <a:ext cx="234950" cy="305435"/>
            <a:chOff x="8721852" y="1240510"/>
            <a:chExt cx="234950" cy="305435"/>
          </a:xfrm>
        </p:grpSpPr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21852" y="1240510"/>
              <a:ext cx="234670" cy="3048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03386" y="1340358"/>
              <a:ext cx="76200" cy="146684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8213217" y="996518"/>
            <a:ext cx="1278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B1515"/>
                </a:solidFill>
                <a:latin typeface="Calibri"/>
                <a:cs typeface="Calibri"/>
              </a:rPr>
              <a:t>[p</a:t>
            </a:r>
            <a:r>
              <a:rPr sz="1800" spc="-30" dirty="0">
                <a:solidFill>
                  <a:srgbClr val="8B1515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8B1515"/>
                </a:solidFill>
                <a:latin typeface="Calibri"/>
                <a:cs typeface="Calibri"/>
              </a:rPr>
              <a:t>edi</a:t>
            </a:r>
            <a:r>
              <a:rPr sz="1800" spc="-10" dirty="0">
                <a:solidFill>
                  <a:srgbClr val="8B1515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8B1515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8B1515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8B1515"/>
                </a:solidFill>
                <a:latin typeface="Calibri"/>
                <a:cs typeface="Calibri"/>
              </a:rPr>
              <a:t>ons!]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331284" y="2398776"/>
            <a:ext cx="5035204" cy="3158744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7346060" y="2379979"/>
            <a:ext cx="3282950" cy="2800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2625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Calibri"/>
                <a:cs typeface="Calibri"/>
              </a:rPr>
              <a:t>Residual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+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LayerNorm</a:t>
            </a:r>
            <a:endParaRPr sz="1800">
              <a:latin typeface="Calibri"/>
              <a:cs typeface="Calibri"/>
            </a:endParaRPr>
          </a:p>
          <a:p>
            <a:pPr marL="1059180">
              <a:lnSpc>
                <a:spcPct val="100000"/>
              </a:lnSpc>
              <a:spcBef>
                <a:spcPts val="1764"/>
              </a:spcBef>
            </a:pPr>
            <a:r>
              <a:rPr sz="1800" spc="20" dirty="0">
                <a:latin typeface="Calibri"/>
                <a:cs typeface="Calibri"/>
              </a:rPr>
              <a:t>Feed-Forward</a:t>
            </a:r>
            <a:endParaRPr sz="1800">
              <a:latin typeface="Calibri"/>
              <a:cs typeface="Calibri"/>
            </a:endParaRPr>
          </a:p>
          <a:p>
            <a:pPr marL="377825" marR="267335" indent="267970">
              <a:lnSpc>
                <a:spcPct val="181800"/>
              </a:lnSpc>
              <a:spcBef>
                <a:spcPts val="40"/>
              </a:spcBef>
            </a:pPr>
            <a:r>
              <a:rPr sz="1800" spc="35" dirty="0">
                <a:latin typeface="Calibri"/>
                <a:cs typeface="Calibri"/>
              </a:rPr>
              <a:t>Residual </a:t>
            </a:r>
            <a:r>
              <a:rPr sz="1800" spc="-5" dirty="0">
                <a:latin typeface="Calibri"/>
                <a:cs typeface="Calibri"/>
              </a:rPr>
              <a:t>+ </a:t>
            </a:r>
            <a:r>
              <a:rPr sz="1800" spc="25" dirty="0">
                <a:latin typeface="Calibri"/>
                <a:cs typeface="Calibri"/>
              </a:rPr>
              <a:t>LayerNorm 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Multi-Head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Cross</a:t>
            </a:r>
            <a:r>
              <a:rPr sz="1800" spc="25" dirty="0">
                <a:latin typeface="Calibri"/>
                <a:cs typeface="Calibri"/>
              </a:rPr>
              <a:t>-Attention</a:t>
            </a:r>
            <a:endParaRPr sz="1800">
              <a:latin typeface="Calibri"/>
              <a:cs typeface="Calibri"/>
            </a:endParaRPr>
          </a:p>
          <a:p>
            <a:pPr marL="646430">
              <a:lnSpc>
                <a:spcPct val="100000"/>
              </a:lnSpc>
              <a:spcBef>
                <a:spcPts val="1850"/>
              </a:spcBef>
            </a:pPr>
            <a:r>
              <a:rPr sz="1800" spc="35" dirty="0">
                <a:latin typeface="Calibri"/>
                <a:cs typeface="Calibri"/>
              </a:rPr>
              <a:t>Residual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+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LayerNorm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1800" b="1" spc="20" dirty="0">
                <a:latin typeface="Calibri"/>
                <a:cs typeface="Calibri"/>
              </a:rPr>
              <a:t>Masked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Multi-Head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Self-Attention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9566D0-DBDE-4C92-8F0A-B44317C388AA}"/>
              </a:ext>
            </a:extLst>
          </p:cNvPr>
          <p:cNvSpPr txBox="1"/>
          <p:nvPr/>
        </p:nvSpPr>
        <p:spPr>
          <a:xfrm>
            <a:off x="2634666" y="2051627"/>
            <a:ext cx="1368948" cy="676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lang="en-US" sz="1600" spc="45" dirty="0">
                <a:latin typeface="Calibri"/>
                <a:cs typeface="Calibri"/>
              </a:rPr>
              <a:t>Tra</a:t>
            </a:r>
            <a:r>
              <a:rPr lang="en-US" sz="1600" spc="40" dirty="0">
                <a:latin typeface="Calibri"/>
                <a:cs typeface="Calibri"/>
              </a:rPr>
              <a:t>n</a:t>
            </a:r>
            <a:r>
              <a:rPr lang="en-US" sz="1600" spc="15" dirty="0">
                <a:latin typeface="Calibri"/>
                <a:cs typeface="Calibri"/>
              </a:rPr>
              <a:t>sf</a:t>
            </a:r>
            <a:r>
              <a:rPr lang="en-US" sz="1600" spc="30" dirty="0">
                <a:latin typeface="Calibri"/>
                <a:cs typeface="Calibri"/>
              </a:rPr>
              <a:t>o</a:t>
            </a:r>
            <a:r>
              <a:rPr lang="en-US" sz="1600" spc="10" dirty="0">
                <a:latin typeface="Calibri"/>
                <a:cs typeface="Calibri"/>
              </a:rPr>
              <a:t>rmer  </a:t>
            </a:r>
          </a:p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lang="en-US" sz="1600" spc="10" dirty="0">
                <a:latin typeface="Calibri"/>
                <a:cs typeface="Calibri"/>
              </a:rPr>
              <a:t>   </a:t>
            </a:r>
            <a:r>
              <a:rPr lang="en-US" sz="1600" spc="35" dirty="0">
                <a:latin typeface="Calibri"/>
                <a:cs typeface="Calibri"/>
              </a:rPr>
              <a:t>Encoder</a:t>
            </a:r>
            <a:endParaRPr lang="en-US"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165861"/>
            <a:ext cx="902335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0" spc="5" dirty="0">
                <a:latin typeface="Calibri"/>
                <a:cs typeface="Calibri"/>
              </a:rPr>
              <a:t>The Transformer</a:t>
            </a:r>
            <a:r>
              <a:rPr sz="3350" b="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Decoder:</a:t>
            </a:r>
            <a:r>
              <a:rPr sz="3350" b="0" spc="20" dirty="0">
                <a:latin typeface="Calibri"/>
                <a:cs typeface="Calibri"/>
              </a:rPr>
              <a:t> </a:t>
            </a:r>
            <a:r>
              <a:rPr sz="3350" spc="5" dirty="0"/>
              <a:t>Cross-attention</a:t>
            </a:r>
            <a:r>
              <a:rPr sz="3350" spc="50" dirty="0"/>
              <a:t> </a:t>
            </a:r>
            <a:r>
              <a:rPr sz="3350" spc="5" dirty="0"/>
              <a:t>(details)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38961" y="1159890"/>
            <a:ext cx="10188575" cy="3268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  <a:tabLst>
                <a:tab pos="4057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dirty="0">
                <a:latin typeface="Calibri"/>
                <a:cs typeface="Calibri"/>
              </a:rPr>
              <a:t>We </a:t>
            </a:r>
            <a:r>
              <a:rPr sz="2300" spc="-5" dirty="0">
                <a:latin typeface="Calibri"/>
                <a:cs typeface="Calibri"/>
              </a:rPr>
              <a:t>saw</a:t>
            </a:r>
            <a:r>
              <a:rPr sz="2300" dirty="0">
                <a:latin typeface="Calibri"/>
                <a:cs typeface="Calibri"/>
              </a:rPr>
              <a:t> that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self-attention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keys,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queries,</a:t>
            </a:r>
            <a:r>
              <a:rPr sz="2300" dirty="0">
                <a:latin typeface="Calibri"/>
                <a:cs typeface="Calibri"/>
              </a:rPr>
              <a:t> and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come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from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same</a:t>
            </a:r>
            <a:endParaRPr sz="2300">
              <a:latin typeface="Calibri"/>
              <a:cs typeface="Calibri"/>
            </a:endParaRPr>
          </a:p>
          <a:p>
            <a:pPr marL="406400">
              <a:lnSpc>
                <a:spcPct val="100000"/>
              </a:lnSpc>
            </a:pPr>
            <a:r>
              <a:rPr sz="2300" spc="-5" dirty="0">
                <a:latin typeface="Calibri"/>
                <a:cs typeface="Calibri"/>
              </a:rPr>
              <a:t>source.</a:t>
            </a:r>
            <a:endParaRPr sz="23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550"/>
              </a:spcBef>
              <a:tabLst>
                <a:tab pos="4057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dirty="0">
                <a:latin typeface="Calibri"/>
                <a:cs typeface="Calibri"/>
              </a:rPr>
              <a:t>In 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decoder,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we have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attention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looks</a:t>
            </a:r>
            <a:r>
              <a:rPr sz="2300" dirty="0">
                <a:latin typeface="Calibri"/>
                <a:cs typeface="Calibri"/>
              </a:rPr>
              <a:t> more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like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what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saw</a:t>
            </a:r>
            <a:r>
              <a:rPr sz="2300" dirty="0">
                <a:latin typeface="Calibri"/>
                <a:cs typeface="Calibri"/>
              </a:rPr>
              <a:t> last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week.</a:t>
            </a:r>
            <a:endParaRPr sz="23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640"/>
              </a:spcBef>
              <a:tabLst>
                <a:tab pos="405765" algn="l"/>
                <a:tab pos="808037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dirty="0">
                <a:latin typeface="Calibri"/>
                <a:cs typeface="Calibri"/>
              </a:rPr>
              <a:t>Let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35" dirty="0">
                <a:latin typeface="Cambria Math"/>
                <a:cs typeface="Cambria Math"/>
              </a:rPr>
              <a:t>ℎ</a:t>
            </a:r>
            <a:r>
              <a:rPr sz="2475" spc="52" baseline="-15151" dirty="0">
                <a:latin typeface="Cambria Math"/>
                <a:cs typeface="Cambria Math"/>
              </a:rPr>
              <a:t>1</a:t>
            </a:r>
            <a:r>
              <a:rPr sz="2300" spc="35" dirty="0">
                <a:latin typeface="Cambria Math"/>
                <a:cs typeface="Cambria Math"/>
              </a:rPr>
              <a:t>,</a:t>
            </a:r>
            <a:r>
              <a:rPr sz="2300" spc="-125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…</a:t>
            </a:r>
            <a:r>
              <a:rPr sz="2300" spc="-12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,</a:t>
            </a:r>
            <a:r>
              <a:rPr sz="2300" spc="-125" dirty="0">
                <a:latin typeface="Cambria Math"/>
                <a:cs typeface="Cambria Math"/>
              </a:rPr>
              <a:t> </a:t>
            </a:r>
            <a:r>
              <a:rPr sz="2300" spc="70" dirty="0">
                <a:latin typeface="Cambria Math"/>
                <a:cs typeface="Cambria Math"/>
              </a:rPr>
              <a:t>ℎ</a:t>
            </a:r>
            <a:r>
              <a:rPr sz="2475" spc="104" baseline="-15151" dirty="0">
                <a:latin typeface="Cambria Math"/>
                <a:cs typeface="Cambria Math"/>
              </a:rPr>
              <a:t>𝑇</a:t>
            </a:r>
            <a:r>
              <a:rPr sz="2475" spc="487" baseline="-15151" dirty="0">
                <a:latin typeface="Cambria Math"/>
                <a:cs typeface="Cambria Math"/>
              </a:rPr>
              <a:t> </a:t>
            </a:r>
            <a:r>
              <a:rPr sz="2300" spc="-5" dirty="0">
                <a:latin typeface="Calibri"/>
                <a:cs typeface="Calibri"/>
              </a:rPr>
              <a:t>be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output</a:t>
            </a:r>
            <a:r>
              <a:rPr sz="2300" b="1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vectors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from</a:t>
            </a:r>
            <a:r>
              <a:rPr sz="2300" b="1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Transformer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encoder</a:t>
            </a:r>
            <a:r>
              <a:rPr sz="2300" spc="-5" dirty="0">
                <a:latin typeface="Calibri"/>
                <a:cs typeface="Calibri"/>
              </a:rPr>
              <a:t>;	</a:t>
            </a:r>
            <a:r>
              <a:rPr sz="2300" spc="15" dirty="0">
                <a:latin typeface="Cambria Math"/>
                <a:cs typeface="Cambria Math"/>
              </a:rPr>
              <a:t>𝑥</a:t>
            </a:r>
            <a:r>
              <a:rPr sz="2475" spc="22" baseline="-15151" dirty="0">
                <a:latin typeface="Cambria Math"/>
                <a:cs typeface="Cambria Math"/>
              </a:rPr>
              <a:t>𝑖  </a:t>
            </a:r>
            <a:r>
              <a:rPr sz="2300" dirty="0">
                <a:latin typeface="Cambria Math"/>
                <a:cs typeface="Cambria Math"/>
              </a:rPr>
              <a:t>∈</a:t>
            </a:r>
            <a:r>
              <a:rPr sz="2300" spc="105" dirty="0">
                <a:latin typeface="Cambria Math"/>
                <a:cs typeface="Cambria Math"/>
              </a:rPr>
              <a:t> </a:t>
            </a:r>
            <a:r>
              <a:rPr sz="2300" spc="60" dirty="0">
                <a:latin typeface="Cambria Math"/>
                <a:cs typeface="Cambria Math"/>
              </a:rPr>
              <a:t>ℝ</a:t>
            </a:r>
            <a:r>
              <a:rPr sz="2475" spc="89" baseline="28619" dirty="0">
                <a:latin typeface="Cambria Math"/>
                <a:cs typeface="Cambria Math"/>
              </a:rPr>
              <a:t>𝑑</a:t>
            </a:r>
            <a:endParaRPr sz="2475" baseline="28619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610"/>
              </a:spcBef>
              <a:tabLst>
                <a:tab pos="4057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dirty="0">
                <a:latin typeface="Calibri"/>
                <a:cs typeface="Calibri"/>
              </a:rPr>
              <a:t>Let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15" dirty="0">
                <a:latin typeface="Cambria Math"/>
                <a:cs typeface="Cambria Math"/>
              </a:rPr>
              <a:t>𝑧</a:t>
            </a:r>
            <a:r>
              <a:rPr sz="2475" spc="22" baseline="-15151" dirty="0">
                <a:latin typeface="Cambria Math"/>
                <a:cs typeface="Cambria Math"/>
              </a:rPr>
              <a:t>1</a:t>
            </a:r>
            <a:r>
              <a:rPr sz="2300" spc="15" dirty="0">
                <a:latin typeface="Cambria Math"/>
                <a:cs typeface="Cambria Math"/>
              </a:rPr>
              <a:t>,</a:t>
            </a:r>
            <a:r>
              <a:rPr sz="2300" spc="-114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…</a:t>
            </a:r>
            <a:r>
              <a:rPr sz="2300" spc="-14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,</a:t>
            </a:r>
            <a:r>
              <a:rPr sz="2300" spc="-114" dirty="0">
                <a:latin typeface="Cambria Math"/>
                <a:cs typeface="Cambria Math"/>
              </a:rPr>
              <a:t> </a:t>
            </a:r>
            <a:r>
              <a:rPr sz="2300" spc="35" dirty="0">
                <a:latin typeface="Cambria Math"/>
                <a:cs typeface="Cambria Math"/>
              </a:rPr>
              <a:t>𝑧</a:t>
            </a:r>
            <a:r>
              <a:rPr sz="2475" spc="52" baseline="-15151" dirty="0">
                <a:latin typeface="Cambria Math"/>
                <a:cs typeface="Cambria Math"/>
              </a:rPr>
              <a:t>𝑇</a:t>
            </a:r>
            <a:r>
              <a:rPr sz="2475" spc="465" baseline="-15151" dirty="0">
                <a:latin typeface="Cambria Math"/>
                <a:cs typeface="Cambria Math"/>
              </a:rPr>
              <a:t> </a:t>
            </a:r>
            <a:r>
              <a:rPr sz="2300" spc="-5" dirty="0">
                <a:latin typeface="Calibri"/>
                <a:cs typeface="Calibri"/>
              </a:rPr>
              <a:t>be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input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vectors from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Transformer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decoder</a:t>
            </a:r>
            <a:r>
              <a:rPr sz="2300" dirty="0">
                <a:latin typeface="Calibri"/>
                <a:cs typeface="Calibri"/>
              </a:rPr>
              <a:t>,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𝑧</a:t>
            </a:r>
            <a:r>
              <a:rPr sz="2475" baseline="-15151" dirty="0">
                <a:latin typeface="Cambria Math"/>
                <a:cs typeface="Cambria Math"/>
              </a:rPr>
              <a:t>𝑖</a:t>
            </a:r>
            <a:r>
              <a:rPr sz="2475" spc="97" baseline="-15151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∈</a:t>
            </a:r>
            <a:r>
              <a:rPr sz="2300" spc="130" dirty="0">
                <a:latin typeface="Cambria Math"/>
                <a:cs typeface="Cambria Math"/>
              </a:rPr>
              <a:t> </a:t>
            </a:r>
            <a:r>
              <a:rPr sz="2300" spc="60" dirty="0">
                <a:latin typeface="Cambria Math"/>
                <a:cs typeface="Cambria Math"/>
              </a:rPr>
              <a:t>ℝ</a:t>
            </a:r>
            <a:r>
              <a:rPr sz="2475" spc="89" baseline="28619" dirty="0">
                <a:latin typeface="Cambria Math"/>
                <a:cs typeface="Cambria Math"/>
              </a:rPr>
              <a:t>𝑑</a:t>
            </a:r>
            <a:endParaRPr sz="2475" baseline="28619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530"/>
              </a:spcBef>
              <a:tabLst>
                <a:tab pos="4057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dirty="0">
                <a:latin typeface="Calibri"/>
                <a:cs typeface="Calibri"/>
              </a:rPr>
              <a:t>Then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keys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 values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 </a:t>
            </a:r>
            <a:r>
              <a:rPr sz="2300" spc="-5" dirty="0">
                <a:latin typeface="Calibri"/>
                <a:cs typeface="Calibri"/>
              </a:rPr>
              <a:t>drawn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3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encoder</a:t>
            </a:r>
            <a:r>
              <a:rPr sz="2300" b="1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(like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memory):</a:t>
            </a:r>
            <a:endParaRPr sz="2300">
              <a:latin typeface="Calibri"/>
              <a:cs typeface="Calibri"/>
            </a:endParaRPr>
          </a:p>
          <a:p>
            <a:pPr marL="520700">
              <a:lnSpc>
                <a:spcPct val="100000"/>
              </a:lnSpc>
              <a:spcBef>
                <a:spcPts val="565"/>
              </a:spcBef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</a:t>
            </a:r>
            <a:r>
              <a:rPr sz="2300" spc="400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Cambria Math"/>
                <a:cs typeface="Cambria Math"/>
              </a:rPr>
              <a:t>𝑘</a:t>
            </a:r>
            <a:r>
              <a:rPr sz="2475" spc="44" baseline="-15151" dirty="0">
                <a:latin typeface="Cambria Math"/>
                <a:cs typeface="Cambria Math"/>
              </a:rPr>
              <a:t>𝑖</a:t>
            </a:r>
            <a:r>
              <a:rPr sz="2475" spc="622" baseline="-15151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=</a:t>
            </a:r>
            <a:r>
              <a:rPr sz="2300" spc="114" dirty="0">
                <a:latin typeface="Cambria Math"/>
                <a:cs typeface="Cambria Math"/>
              </a:rPr>
              <a:t> </a:t>
            </a:r>
            <a:r>
              <a:rPr sz="2300" spc="65" dirty="0">
                <a:latin typeface="Cambria Math"/>
                <a:cs typeface="Cambria Math"/>
              </a:rPr>
              <a:t>𝐾ℎ</a:t>
            </a:r>
            <a:r>
              <a:rPr sz="2475" spc="97" baseline="-15151" dirty="0">
                <a:latin typeface="Cambria Math"/>
                <a:cs typeface="Cambria Math"/>
              </a:rPr>
              <a:t>𝑖</a:t>
            </a:r>
            <a:r>
              <a:rPr sz="2300" spc="65" dirty="0">
                <a:latin typeface="Calibri"/>
                <a:cs typeface="Calibri"/>
              </a:rPr>
              <a:t>,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15" dirty="0">
                <a:latin typeface="Cambria Math"/>
                <a:cs typeface="Cambria Math"/>
              </a:rPr>
              <a:t>𝑣</a:t>
            </a:r>
            <a:r>
              <a:rPr sz="2475" spc="22" baseline="-15151" dirty="0">
                <a:latin typeface="Cambria Math"/>
                <a:cs typeface="Cambria Math"/>
              </a:rPr>
              <a:t>𝑖</a:t>
            </a:r>
            <a:r>
              <a:rPr sz="2475" spc="60" baseline="-15151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=</a:t>
            </a:r>
            <a:r>
              <a:rPr sz="2300" spc="114" dirty="0">
                <a:latin typeface="Cambria Math"/>
                <a:cs typeface="Cambria Math"/>
              </a:rPr>
              <a:t> </a:t>
            </a:r>
            <a:r>
              <a:rPr sz="2300" spc="70" dirty="0">
                <a:latin typeface="Cambria Math"/>
                <a:cs typeface="Cambria Math"/>
              </a:rPr>
              <a:t>𝑉ℎ</a:t>
            </a:r>
            <a:r>
              <a:rPr sz="2475" spc="104" baseline="-15151" dirty="0">
                <a:latin typeface="Cambria Math"/>
                <a:cs typeface="Cambria Math"/>
              </a:rPr>
              <a:t>𝑖</a:t>
            </a:r>
            <a:r>
              <a:rPr sz="2300" spc="70" dirty="0">
                <a:latin typeface="Calibri"/>
                <a:cs typeface="Calibri"/>
              </a:rPr>
              <a:t>.</a:t>
            </a:r>
            <a:endParaRPr sz="23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550"/>
              </a:spcBef>
              <a:tabLst>
                <a:tab pos="4057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queries are</a:t>
            </a:r>
            <a:r>
              <a:rPr sz="2300" spc="-5" dirty="0">
                <a:latin typeface="Calibri"/>
                <a:cs typeface="Calibri"/>
              </a:rPr>
              <a:t> drawn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the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decoder</a:t>
            </a:r>
            <a:r>
              <a:rPr sz="2300" dirty="0">
                <a:latin typeface="Calibri"/>
                <a:cs typeface="Calibri"/>
              </a:rPr>
              <a:t>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5" dirty="0">
                <a:latin typeface="Cambria Math"/>
                <a:cs typeface="Cambria Math"/>
              </a:rPr>
              <a:t>𝑞</a:t>
            </a:r>
            <a:r>
              <a:rPr sz="2475" spc="7" baseline="-15151" dirty="0">
                <a:latin typeface="Cambria Math"/>
                <a:cs typeface="Cambria Math"/>
              </a:rPr>
              <a:t>𝑖</a:t>
            </a:r>
            <a:r>
              <a:rPr sz="2475" spc="82" baseline="-15151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=</a:t>
            </a:r>
            <a:r>
              <a:rPr sz="2300" spc="120" dirty="0">
                <a:latin typeface="Cambria Math"/>
                <a:cs typeface="Cambria Math"/>
              </a:rPr>
              <a:t> </a:t>
            </a:r>
            <a:r>
              <a:rPr sz="2300" spc="55" dirty="0">
                <a:latin typeface="Cambria Math"/>
                <a:cs typeface="Cambria Math"/>
              </a:rPr>
              <a:t>𝑄𝑧</a:t>
            </a:r>
            <a:r>
              <a:rPr sz="2475" spc="82" baseline="-15151" dirty="0">
                <a:latin typeface="Cambria Math"/>
                <a:cs typeface="Cambria Math"/>
              </a:rPr>
              <a:t>𝑖</a:t>
            </a:r>
            <a:r>
              <a:rPr sz="2300" spc="55" dirty="0">
                <a:latin typeface="Calibri"/>
                <a:cs typeface="Calibri"/>
              </a:rPr>
              <a:t>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165861"/>
            <a:ext cx="898207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0" spc="5" dirty="0">
                <a:latin typeface="Calibri"/>
                <a:cs typeface="Calibri"/>
              </a:rPr>
              <a:t>The</a:t>
            </a:r>
            <a:r>
              <a:rPr sz="3350" b="0" spc="1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Transformer</a:t>
            </a:r>
            <a:r>
              <a:rPr sz="3350" b="0" spc="-5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Encoder:</a:t>
            </a:r>
            <a:r>
              <a:rPr sz="3350" b="0" spc="25" dirty="0">
                <a:latin typeface="Calibri"/>
                <a:cs typeface="Calibri"/>
              </a:rPr>
              <a:t> </a:t>
            </a:r>
            <a:r>
              <a:rPr sz="3350" spc="5" dirty="0"/>
              <a:t>Cross-attention</a:t>
            </a:r>
            <a:r>
              <a:rPr sz="3350" spc="50" dirty="0"/>
              <a:t> </a:t>
            </a:r>
            <a:r>
              <a:rPr sz="3350" spc="5" dirty="0"/>
              <a:t>(details)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9761" y="1159890"/>
            <a:ext cx="731710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dirty="0">
                <a:latin typeface="Calibri"/>
                <a:cs typeface="Calibri"/>
              </a:rPr>
              <a:t>Let’s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look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</a:t>
            </a:r>
            <a:r>
              <a:rPr sz="2300" spc="-5" dirty="0">
                <a:latin typeface="Calibri"/>
                <a:cs typeface="Calibri"/>
              </a:rPr>
              <a:t> how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cross-attention is</a:t>
            </a:r>
            <a:r>
              <a:rPr sz="2300" spc="-5" dirty="0">
                <a:latin typeface="Calibri"/>
                <a:cs typeface="Calibri"/>
              </a:rPr>
              <a:t> computed,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 matrices.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3845" y="1677669"/>
            <a:ext cx="64135" cy="271780"/>
          </a:xfrm>
          <a:custGeom>
            <a:avLst/>
            <a:gdLst/>
            <a:ahLst/>
            <a:cxnLst/>
            <a:rect l="l" t="t" r="r" b="b"/>
            <a:pathLst>
              <a:path w="64135" h="271780">
                <a:moveTo>
                  <a:pt x="63754" y="0"/>
                </a:moveTo>
                <a:lnTo>
                  <a:pt x="0" y="0"/>
                </a:lnTo>
                <a:lnTo>
                  <a:pt x="0" y="10160"/>
                </a:lnTo>
                <a:lnTo>
                  <a:pt x="40005" y="10160"/>
                </a:lnTo>
                <a:lnTo>
                  <a:pt x="40005" y="260350"/>
                </a:lnTo>
                <a:lnTo>
                  <a:pt x="0" y="260350"/>
                </a:lnTo>
                <a:lnTo>
                  <a:pt x="0" y="271780"/>
                </a:lnTo>
                <a:lnTo>
                  <a:pt x="63754" y="271780"/>
                </a:lnTo>
                <a:lnTo>
                  <a:pt x="63754" y="260350"/>
                </a:lnTo>
                <a:lnTo>
                  <a:pt x="63754" y="10160"/>
                </a:lnTo>
                <a:lnTo>
                  <a:pt x="63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4005" y="1677669"/>
            <a:ext cx="64135" cy="271780"/>
          </a:xfrm>
          <a:custGeom>
            <a:avLst/>
            <a:gdLst/>
            <a:ahLst/>
            <a:cxnLst/>
            <a:rect l="l" t="t" r="r" b="b"/>
            <a:pathLst>
              <a:path w="64135" h="271780">
                <a:moveTo>
                  <a:pt x="63754" y="0"/>
                </a:moveTo>
                <a:lnTo>
                  <a:pt x="0" y="0"/>
                </a:lnTo>
                <a:lnTo>
                  <a:pt x="0" y="10160"/>
                </a:lnTo>
                <a:lnTo>
                  <a:pt x="0" y="260350"/>
                </a:lnTo>
                <a:lnTo>
                  <a:pt x="0" y="271780"/>
                </a:lnTo>
                <a:lnTo>
                  <a:pt x="63754" y="271780"/>
                </a:lnTo>
                <a:lnTo>
                  <a:pt x="63754" y="260350"/>
                </a:lnTo>
                <a:lnTo>
                  <a:pt x="23749" y="260350"/>
                </a:lnTo>
                <a:lnTo>
                  <a:pt x="23749" y="10160"/>
                </a:lnTo>
                <a:lnTo>
                  <a:pt x="63754" y="10160"/>
                </a:lnTo>
                <a:lnTo>
                  <a:pt x="63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4785" y="2105659"/>
            <a:ext cx="64135" cy="271780"/>
          </a:xfrm>
          <a:custGeom>
            <a:avLst/>
            <a:gdLst/>
            <a:ahLst/>
            <a:cxnLst/>
            <a:rect l="l" t="t" r="r" b="b"/>
            <a:pathLst>
              <a:path w="64135" h="271780">
                <a:moveTo>
                  <a:pt x="63754" y="0"/>
                </a:moveTo>
                <a:lnTo>
                  <a:pt x="0" y="0"/>
                </a:lnTo>
                <a:lnTo>
                  <a:pt x="0" y="10160"/>
                </a:lnTo>
                <a:lnTo>
                  <a:pt x="40005" y="10160"/>
                </a:lnTo>
                <a:lnTo>
                  <a:pt x="40005" y="261620"/>
                </a:lnTo>
                <a:lnTo>
                  <a:pt x="0" y="261620"/>
                </a:lnTo>
                <a:lnTo>
                  <a:pt x="0" y="271780"/>
                </a:lnTo>
                <a:lnTo>
                  <a:pt x="63754" y="271780"/>
                </a:lnTo>
                <a:lnTo>
                  <a:pt x="63754" y="261620"/>
                </a:lnTo>
                <a:lnTo>
                  <a:pt x="63754" y="10160"/>
                </a:lnTo>
                <a:lnTo>
                  <a:pt x="63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91333" y="2105659"/>
            <a:ext cx="64135" cy="271780"/>
          </a:xfrm>
          <a:custGeom>
            <a:avLst/>
            <a:gdLst/>
            <a:ahLst/>
            <a:cxnLst/>
            <a:rect l="l" t="t" r="r" b="b"/>
            <a:pathLst>
              <a:path w="64135" h="271780">
                <a:moveTo>
                  <a:pt x="63754" y="0"/>
                </a:moveTo>
                <a:lnTo>
                  <a:pt x="0" y="0"/>
                </a:lnTo>
                <a:lnTo>
                  <a:pt x="0" y="10160"/>
                </a:lnTo>
                <a:lnTo>
                  <a:pt x="0" y="261620"/>
                </a:lnTo>
                <a:lnTo>
                  <a:pt x="0" y="271780"/>
                </a:lnTo>
                <a:lnTo>
                  <a:pt x="63754" y="271780"/>
                </a:lnTo>
                <a:lnTo>
                  <a:pt x="63754" y="261620"/>
                </a:lnTo>
                <a:lnTo>
                  <a:pt x="23749" y="261620"/>
                </a:lnTo>
                <a:lnTo>
                  <a:pt x="23749" y="10160"/>
                </a:lnTo>
                <a:lnTo>
                  <a:pt x="63754" y="10160"/>
                </a:lnTo>
                <a:lnTo>
                  <a:pt x="63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1586" y="1514322"/>
            <a:ext cx="2550795" cy="8820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10"/>
              </a:spcBef>
              <a:tabLst>
                <a:tab pos="1381760" algn="l"/>
              </a:tabLst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 </a:t>
            </a:r>
            <a:r>
              <a:rPr sz="2300" spc="-160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L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H</a:t>
            </a:r>
            <a:r>
              <a:rPr sz="2300" spc="13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=	</a:t>
            </a:r>
            <a:r>
              <a:rPr sz="2300" spc="-45" dirty="0">
                <a:latin typeface="Cambria Math"/>
                <a:cs typeface="Cambria Math"/>
              </a:rPr>
              <a:t>ℎ</a:t>
            </a:r>
            <a:r>
              <a:rPr sz="2475" spc="225" baseline="-15151" dirty="0">
                <a:latin typeface="Cambria Math"/>
                <a:cs typeface="Cambria Math"/>
              </a:rPr>
              <a:t>1</a:t>
            </a:r>
            <a:r>
              <a:rPr sz="2300" dirty="0">
                <a:latin typeface="Cambria Math"/>
                <a:cs typeface="Cambria Math"/>
              </a:rPr>
              <a:t>;</a:t>
            </a:r>
            <a:r>
              <a:rPr sz="2300" spc="-13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…</a:t>
            </a:r>
            <a:r>
              <a:rPr sz="2300" spc="-125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;</a:t>
            </a:r>
            <a:r>
              <a:rPr sz="2300" spc="-120" dirty="0">
                <a:latin typeface="Cambria Math"/>
                <a:cs typeface="Cambria Math"/>
              </a:rPr>
              <a:t> </a:t>
            </a:r>
            <a:r>
              <a:rPr sz="2300" spc="90" dirty="0">
                <a:latin typeface="Cambria Math"/>
                <a:cs typeface="Cambria Math"/>
              </a:rPr>
              <a:t>ℎ</a:t>
            </a:r>
            <a:r>
              <a:rPr sz="2475" spc="120" baseline="-15151" dirty="0">
                <a:latin typeface="Cambria Math"/>
                <a:cs typeface="Cambria Math"/>
              </a:rPr>
              <a:t>𝑇</a:t>
            </a:r>
            <a:endParaRPr sz="2475" baseline="-15151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10"/>
              </a:spcBef>
              <a:tabLst>
                <a:tab pos="1339215" algn="l"/>
              </a:tabLst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 </a:t>
            </a:r>
            <a:r>
              <a:rPr sz="2300" spc="-160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L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Z</a:t>
            </a:r>
            <a:r>
              <a:rPr sz="2300" spc="135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=	</a:t>
            </a:r>
            <a:r>
              <a:rPr sz="2300" spc="-110" dirty="0">
                <a:latin typeface="Cambria Math"/>
                <a:cs typeface="Cambria Math"/>
              </a:rPr>
              <a:t>𝑧</a:t>
            </a:r>
            <a:r>
              <a:rPr sz="2475" spc="225" baseline="-15151" dirty="0">
                <a:latin typeface="Cambria Math"/>
                <a:cs typeface="Cambria Math"/>
              </a:rPr>
              <a:t>1</a:t>
            </a:r>
            <a:r>
              <a:rPr sz="2300" dirty="0">
                <a:latin typeface="Cambria Math"/>
                <a:cs typeface="Cambria Math"/>
              </a:rPr>
              <a:t>;</a:t>
            </a:r>
            <a:r>
              <a:rPr sz="2300" spc="-12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…</a:t>
            </a:r>
            <a:r>
              <a:rPr sz="2300" spc="-14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;</a:t>
            </a:r>
            <a:r>
              <a:rPr sz="2300" spc="-120" dirty="0">
                <a:latin typeface="Cambria Math"/>
                <a:cs typeface="Cambria Math"/>
              </a:rPr>
              <a:t> </a:t>
            </a:r>
            <a:r>
              <a:rPr sz="2300" spc="25" dirty="0">
                <a:latin typeface="Cambria Math"/>
                <a:cs typeface="Cambria Math"/>
              </a:rPr>
              <a:t>𝑧</a:t>
            </a:r>
            <a:r>
              <a:rPr sz="2475" spc="120" baseline="-15151" dirty="0">
                <a:latin typeface="Cambria Math"/>
                <a:cs typeface="Cambria Math"/>
              </a:rPr>
              <a:t>𝑇</a:t>
            </a:r>
            <a:endParaRPr sz="2475" baseline="-15151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3977" y="1514322"/>
            <a:ext cx="6073775" cy="8820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710"/>
              </a:spcBef>
            </a:pPr>
            <a:r>
              <a:rPr sz="2300" dirty="0">
                <a:latin typeface="Cambria Math"/>
                <a:cs typeface="Cambria Math"/>
              </a:rPr>
              <a:t>∈</a:t>
            </a:r>
            <a:r>
              <a:rPr sz="2300" spc="125" dirty="0">
                <a:latin typeface="Cambria Math"/>
                <a:cs typeface="Cambria Math"/>
              </a:rPr>
              <a:t> </a:t>
            </a:r>
            <a:r>
              <a:rPr sz="2300" spc="55" dirty="0">
                <a:latin typeface="Cambria Math"/>
                <a:cs typeface="Cambria Math"/>
              </a:rPr>
              <a:t>ℝ</a:t>
            </a:r>
            <a:r>
              <a:rPr sz="2475" spc="82" baseline="28619" dirty="0">
                <a:latin typeface="Cambria Math"/>
                <a:cs typeface="Cambria Math"/>
              </a:rPr>
              <a:t>𝑇×𝑑</a:t>
            </a:r>
            <a:r>
              <a:rPr sz="2475" spc="457" baseline="28619" dirty="0">
                <a:latin typeface="Cambria Math"/>
                <a:cs typeface="Cambria Math"/>
              </a:rPr>
              <a:t> </a:t>
            </a:r>
            <a:r>
              <a:rPr sz="2300" spc="-5" dirty="0">
                <a:latin typeface="Calibri"/>
                <a:cs typeface="Calibri"/>
              </a:rPr>
              <a:t>be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concatenation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 </a:t>
            </a:r>
            <a:r>
              <a:rPr sz="2300" dirty="0">
                <a:latin typeface="Calibri"/>
                <a:cs typeface="Calibri"/>
              </a:rPr>
              <a:t>encoder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vectors.</a:t>
            </a:r>
            <a:endParaRPr sz="23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610"/>
              </a:spcBef>
            </a:pPr>
            <a:r>
              <a:rPr sz="2300" dirty="0">
                <a:latin typeface="Cambria Math"/>
                <a:cs typeface="Cambria Math"/>
              </a:rPr>
              <a:t>∈</a:t>
            </a:r>
            <a:r>
              <a:rPr sz="2300" spc="125" dirty="0">
                <a:latin typeface="Cambria Math"/>
                <a:cs typeface="Cambria Math"/>
              </a:rPr>
              <a:t> </a:t>
            </a:r>
            <a:r>
              <a:rPr sz="2300" spc="60" dirty="0">
                <a:latin typeface="Cambria Math"/>
                <a:cs typeface="Cambria Math"/>
              </a:rPr>
              <a:t>ℝ</a:t>
            </a:r>
            <a:r>
              <a:rPr sz="2475" spc="89" baseline="28619" dirty="0">
                <a:latin typeface="Cambria Math"/>
                <a:cs typeface="Cambria Math"/>
              </a:rPr>
              <a:t>𝑇×𝑑</a:t>
            </a:r>
            <a:r>
              <a:rPr sz="2475" spc="434" baseline="28619" dirty="0">
                <a:latin typeface="Cambria Math"/>
                <a:cs typeface="Cambria Math"/>
              </a:rPr>
              <a:t> </a:t>
            </a:r>
            <a:r>
              <a:rPr sz="2300" spc="-5" dirty="0">
                <a:latin typeface="Calibri"/>
                <a:cs typeface="Calibri"/>
              </a:rPr>
              <a:t>be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concatenation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decoder</a:t>
            </a:r>
            <a:r>
              <a:rPr sz="2300" dirty="0">
                <a:latin typeface="Calibri"/>
                <a:cs typeface="Calibri"/>
              </a:rPr>
              <a:t> vectors.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27291" y="2526410"/>
            <a:ext cx="1400810" cy="271145"/>
          </a:xfrm>
          <a:custGeom>
            <a:avLst/>
            <a:gdLst/>
            <a:ahLst/>
            <a:cxnLst/>
            <a:rect l="l" t="t" r="r" b="b"/>
            <a:pathLst>
              <a:path w="1400809" h="271144">
                <a:moveTo>
                  <a:pt x="90297" y="11049"/>
                </a:moveTo>
                <a:lnTo>
                  <a:pt x="86487" y="0"/>
                </a:lnTo>
                <a:lnTo>
                  <a:pt x="66827" y="7124"/>
                </a:lnTo>
                <a:lnTo>
                  <a:pt x="49606" y="17437"/>
                </a:lnTo>
                <a:lnTo>
                  <a:pt x="22352" y="47625"/>
                </a:lnTo>
                <a:lnTo>
                  <a:pt x="5600" y="87820"/>
                </a:lnTo>
                <a:lnTo>
                  <a:pt x="0" y="135636"/>
                </a:lnTo>
                <a:lnTo>
                  <a:pt x="1397" y="160578"/>
                </a:lnTo>
                <a:lnTo>
                  <a:pt x="12585" y="204635"/>
                </a:lnTo>
                <a:lnTo>
                  <a:pt x="34709" y="240385"/>
                </a:lnTo>
                <a:lnTo>
                  <a:pt x="66763" y="264058"/>
                </a:lnTo>
                <a:lnTo>
                  <a:pt x="86487" y="271145"/>
                </a:lnTo>
                <a:lnTo>
                  <a:pt x="89916" y="260096"/>
                </a:lnTo>
                <a:lnTo>
                  <a:pt x="74485" y="253238"/>
                </a:lnTo>
                <a:lnTo>
                  <a:pt x="61163" y="243713"/>
                </a:lnTo>
                <a:lnTo>
                  <a:pt x="33807" y="199364"/>
                </a:lnTo>
                <a:lnTo>
                  <a:pt x="25755" y="158127"/>
                </a:lnTo>
                <a:lnTo>
                  <a:pt x="24765" y="134239"/>
                </a:lnTo>
                <a:lnTo>
                  <a:pt x="25755" y="111099"/>
                </a:lnTo>
                <a:lnTo>
                  <a:pt x="33807" y="70993"/>
                </a:lnTo>
                <a:lnTo>
                  <a:pt x="61252" y="27330"/>
                </a:lnTo>
                <a:lnTo>
                  <a:pt x="74701" y="17881"/>
                </a:lnTo>
                <a:lnTo>
                  <a:pt x="90297" y="11049"/>
                </a:lnTo>
                <a:close/>
              </a:path>
              <a:path w="1400809" h="271144">
                <a:moveTo>
                  <a:pt x="588645" y="11049"/>
                </a:moveTo>
                <a:lnTo>
                  <a:pt x="584835" y="0"/>
                </a:lnTo>
                <a:lnTo>
                  <a:pt x="565175" y="7124"/>
                </a:lnTo>
                <a:lnTo>
                  <a:pt x="547954" y="17437"/>
                </a:lnTo>
                <a:lnTo>
                  <a:pt x="520700" y="47625"/>
                </a:lnTo>
                <a:lnTo>
                  <a:pt x="503948" y="87820"/>
                </a:lnTo>
                <a:lnTo>
                  <a:pt x="498348" y="135636"/>
                </a:lnTo>
                <a:lnTo>
                  <a:pt x="499745" y="160578"/>
                </a:lnTo>
                <a:lnTo>
                  <a:pt x="510933" y="204635"/>
                </a:lnTo>
                <a:lnTo>
                  <a:pt x="533057" y="240385"/>
                </a:lnTo>
                <a:lnTo>
                  <a:pt x="565111" y="264058"/>
                </a:lnTo>
                <a:lnTo>
                  <a:pt x="584835" y="271145"/>
                </a:lnTo>
                <a:lnTo>
                  <a:pt x="588264" y="260096"/>
                </a:lnTo>
                <a:lnTo>
                  <a:pt x="572833" y="253238"/>
                </a:lnTo>
                <a:lnTo>
                  <a:pt x="559511" y="243713"/>
                </a:lnTo>
                <a:lnTo>
                  <a:pt x="532155" y="199364"/>
                </a:lnTo>
                <a:lnTo>
                  <a:pt x="524103" y="158127"/>
                </a:lnTo>
                <a:lnTo>
                  <a:pt x="523113" y="134239"/>
                </a:lnTo>
                <a:lnTo>
                  <a:pt x="524103" y="111099"/>
                </a:lnTo>
                <a:lnTo>
                  <a:pt x="532155" y="70993"/>
                </a:lnTo>
                <a:lnTo>
                  <a:pt x="559600" y="27330"/>
                </a:lnTo>
                <a:lnTo>
                  <a:pt x="573049" y="17881"/>
                </a:lnTo>
                <a:lnTo>
                  <a:pt x="588645" y="11049"/>
                </a:lnTo>
                <a:close/>
              </a:path>
              <a:path w="1400809" h="271144">
                <a:moveTo>
                  <a:pt x="1115568" y="135636"/>
                </a:moveTo>
                <a:lnTo>
                  <a:pt x="1109954" y="87820"/>
                </a:lnTo>
                <a:lnTo>
                  <a:pt x="1093216" y="47625"/>
                </a:lnTo>
                <a:lnTo>
                  <a:pt x="1065949" y="17437"/>
                </a:lnTo>
                <a:lnTo>
                  <a:pt x="1029081" y="0"/>
                </a:lnTo>
                <a:lnTo>
                  <a:pt x="1025271" y="11049"/>
                </a:lnTo>
                <a:lnTo>
                  <a:pt x="1040930" y="17881"/>
                </a:lnTo>
                <a:lnTo>
                  <a:pt x="1054417" y="27330"/>
                </a:lnTo>
                <a:lnTo>
                  <a:pt x="1081798" y="70993"/>
                </a:lnTo>
                <a:lnTo>
                  <a:pt x="1089799" y="111099"/>
                </a:lnTo>
                <a:lnTo>
                  <a:pt x="1090803" y="134239"/>
                </a:lnTo>
                <a:lnTo>
                  <a:pt x="1089799" y="158127"/>
                </a:lnTo>
                <a:lnTo>
                  <a:pt x="1081747" y="199364"/>
                </a:lnTo>
                <a:lnTo>
                  <a:pt x="1054392" y="243713"/>
                </a:lnTo>
                <a:lnTo>
                  <a:pt x="1025652" y="260096"/>
                </a:lnTo>
                <a:lnTo>
                  <a:pt x="1029081" y="271145"/>
                </a:lnTo>
                <a:lnTo>
                  <a:pt x="1066050" y="253796"/>
                </a:lnTo>
                <a:lnTo>
                  <a:pt x="1093216" y="223774"/>
                </a:lnTo>
                <a:lnTo>
                  <a:pt x="1109954" y="183565"/>
                </a:lnTo>
                <a:lnTo>
                  <a:pt x="1114158" y="160578"/>
                </a:lnTo>
                <a:lnTo>
                  <a:pt x="1115568" y="135636"/>
                </a:lnTo>
                <a:close/>
              </a:path>
              <a:path w="1400809" h="271144">
                <a:moveTo>
                  <a:pt x="1400556" y="135636"/>
                </a:moveTo>
                <a:lnTo>
                  <a:pt x="1394942" y="87820"/>
                </a:lnTo>
                <a:lnTo>
                  <a:pt x="1378204" y="47625"/>
                </a:lnTo>
                <a:lnTo>
                  <a:pt x="1350937" y="17437"/>
                </a:lnTo>
                <a:lnTo>
                  <a:pt x="1314069" y="0"/>
                </a:lnTo>
                <a:lnTo>
                  <a:pt x="1310259" y="11049"/>
                </a:lnTo>
                <a:lnTo>
                  <a:pt x="1325918" y="17881"/>
                </a:lnTo>
                <a:lnTo>
                  <a:pt x="1339405" y="27330"/>
                </a:lnTo>
                <a:lnTo>
                  <a:pt x="1366786" y="70993"/>
                </a:lnTo>
                <a:lnTo>
                  <a:pt x="1374787" y="111099"/>
                </a:lnTo>
                <a:lnTo>
                  <a:pt x="1375791" y="134239"/>
                </a:lnTo>
                <a:lnTo>
                  <a:pt x="1374787" y="158127"/>
                </a:lnTo>
                <a:lnTo>
                  <a:pt x="1366735" y="199364"/>
                </a:lnTo>
                <a:lnTo>
                  <a:pt x="1339380" y="243713"/>
                </a:lnTo>
                <a:lnTo>
                  <a:pt x="1310640" y="260096"/>
                </a:lnTo>
                <a:lnTo>
                  <a:pt x="1314069" y="271145"/>
                </a:lnTo>
                <a:lnTo>
                  <a:pt x="1351038" y="253796"/>
                </a:lnTo>
                <a:lnTo>
                  <a:pt x="1378204" y="223774"/>
                </a:lnTo>
                <a:lnTo>
                  <a:pt x="1394942" y="183565"/>
                </a:lnTo>
                <a:lnTo>
                  <a:pt x="1399146" y="160578"/>
                </a:lnTo>
                <a:lnTo>
                  <a:pt x="140055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57209" y="2412873"/>
            <a:ext cx="1758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660" dirty="0">
                <a:latin typeface="Cambria Math"/>
                <a:cs typeface="Cambria Math"/>
              </a:rPr>
              <a:t>𝖳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6986" y="2440305"/>
            <a:ext cx="773430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58335" algn="l"/>
                <a:tab pos="6075680" algn="l"/>
                <a:tab pos="6969759" algn="l"/>
              </a:tabLst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</a:t>
            </a:r>
            <a:r>
              <a:rPr sz="2300" spc="425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output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defined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output</a:t>
            </a:r>
            <a:r>
              <a:rPr sz="2300" spc="12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=	softmax</a:t>
            </a:r>
            <a:r>
              <a:rPr sz="2300" spc="455" dirty="0">
                <a:latin typeface="Cambria Math"/>
                <a:cs typeface="Cambria Math"/>
              </a:rPr>
              <a:t> </a:t>
            </a:r>
            <a:r>
              <a:rPr sz="2300" spc="-5" dirty="0">
                <a:latin typeface="Cambria Math"/>
                <a:cs typeface="Cambria Math"/>
              </a:rPr>
              <a:t>𝑍𝑄	</a:t>
            </a:r>
            <a:r>
              <a:rPr sz="2300" dirty="0">
                <a:latin typeface="Cambria Math"/>
                <a:cs typeface="Cambria Math"/>
              </a:rPr>
              <a:t>𝐻𝐾	×</a:t>
            </a:r>
            <a:r>
              <a:rPr sz="2300" spc="-80" dirty="0">
                <a:latin typeface="Cambria Math"/>
                <a:cs typeface="Cambria Math"/>
              </a:rPr>
              <a:t> </a:t>
            </a:r>
            <a:r>
              <a:rPr sz="2300" spc="20" dirty="0">
                <a:latin typeface="Cambria Math"/>
                <a:cs typeface="Cambria Math"/>
              </a:rPr>
              <a:t>𝐻𝑉</a:t>
            </a:r>
            <a:r>
              <a:rPr sz="2300" spc="20" dirty="0">
                <a:latin typeface="Calibri"/>
                <a:cs typeface="Calibri"/>
              </a:rPr>
              <a:t>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91983" y="3279647"/>
            <a:ext cx="1321435" cy="1213485"/>
          </a:xfrm>
          <a:custGeom>
            <a:avLst/>
            <a:gdLst/>
            <a:ahLst/>
            <a:cxnLst/>
            <a:rect l="l" t="t" r="r" b="b"/>
            <a:pathLst>
              <a:path w="1321434" h="1213485">
                <a:moveTo>
                  <a:pt x="1119124" y="0"/>
                </a:moveTo>
                <a:lnTo>
                  <a:pt x="202184" y="0"/>
                </a:lnTo>
                <a:lnTo>
                  <a:pt x="155834" y="5341"/>
                </a:lnTo>
                <a:lnTo>
                  <a:pt x="113281" y="20555"/>
                </a:lnTo>
                <a:lnTo>
                  <a:pt x="75740" y="44427"/>
                </a:lnTo>
                <a:lnTo>
                  <a:pt x="44427" y="75740"/>
                </a:lnTo>
                <a:lnTo>
                  <a:pt x="20555" y="113281"/>
                </a:lnTo>
                <a:lnTo>
                  <a:pt x="5341" y="155834"/>
                </a:lnTo>
                <a:lnTo>
                  <a:pt x="0" y="202184"/>
                </a:lnTo>
                <a:lnTo>
                  <a:pt x="0" y="1010919"/>
                </a:lnTo>
                <a:lnTo>
                  <a:pt x="5341" y="1057269"/>
                </a:lnTo>
                <a:lnTo>
                  <a:pt x="20555" y="1099822"/>
                </a:lnTo>
                <a:lnTo>
                  <a:pt x="44427" y="1137363"/>
                </a:lnTo>
                <a:lnTo>
                  <a:pt x="75740" y="1168676"/>
                </a:lnTo>
                <a:lnTo>
                  <a:pt x="113281" y="1192548"/>
                </a:lnTo>
                <a:lnTo>
                  <a:pt x="155834" y="1207762"/>
                </a:lnTo>
                <a:lnTo>
                  <a:pt x="202184" y="1213103"/>
                </a:lnTo>
                <a:lnTo>
                  <a:pt x="1119124" y="1213103"/>
                </a:lnTo>
                <a:lnTo>
                  <a:pt x="1165473" y="1207762"/>
                </a:lnTo>
                <a:lnTo>
                  <a:pt x="1208026" y="1192548"/>
                </a:lnTo>
                <a:lnTo>
                  <a:pt x="1245567" y="1168676"/>
                </a:lnTo>
                <a:lnTo>
                  <a:pt x="1276880" y="1137363"/>
                </a:lnTo>
                <a:lnTo>
                  <a:pt x="1300752" y="1099822"/>
                </a:lnTo>
                <a:lnTo>
                  <a:pt x="1315966" y="1057269"/>
                </a:lnTo>
                <a:lnTo>
                  <a:pt x="1321308" y="1010919"/>
                </a:lnTo>
                <a:lnTo>
                  <a:pt x="1321308" y="202184"/>
                </a:lnTo>
                <a:lnTo>
                  <a:pt x="1315966" y="155834"/>
                </a:lnTo>
                <a:lnTo>
                  <a:pt x="1300752" y="113281"/>
                </a:lnTo>
                <a:lnTo>
                  <a:pt x="1276880" y="75740"/>
                </a:lnTo>
                <a:lnTo>
                  <a:pt x="1245567" y="44427"/>
                </a:lnTo>
                <a:lnTo>
                  <a:pt x="1208026" y="20555"/>
                </a:lnTo>
                <a:lnTo>
                  <a:pt x="1165473" y="5341"/>
                </a:lnTo>
                <a:lnTo>
                  <a:pt x="1119124" y="0"/>
                </a:lnTo>
                <a:close/>
              </a:path>
            </a:pathLst>
          </a:custGeom>
          <a:solidFill>
            <a:srgbClr val="C6B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32955" y="3516248"/>
            <a:ext cx="160528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512445" algn="l"/>
              </a:tabLst>
            </a:pPr>
            <a:r>
              <a:rPr sz="3500" b="1" dirty="0">
                <a:latin typeface="Calibri"/>
                <a:cs typeface="Calibri"/>
              </a:rPr>
              <a:t>=	</a:t>
            </a:r>
            <a:r>
              <a:rPr sz="2000" spc="114" dirty="0">
                <a:latin typeface="Cambria Math"/>
                <a:cs typeface="Cambria Math"/>
              </a:rPr>
              <a:t>𝑍𝑄𝐾</a:t>
            </a:r>
            <a:r>
              <a:rPr sz="2175" spc="172" baseline="28735" dirty="0">
                <a:latin typeface="Cambria Math"/>
                <a:cs typeface="Cambria Math"/>
              </a:rPr>
              <a:t>𝖳</a:t>
            </a:r>
            <a:r>
              <a:rPr sz="2175" spc="209" baseline="28735" dirty="0">
                <a:latin typeface="Cambria Math"/>
                <a:cs typeface="Cambria Math"/>
              </a:rPr>
              <a:t> </a:t>
            </a:r>
            <a:r>
              <a:rPr sz="2000" spc="165" dirty="0">
                <a:latin typeface="Cambria Math"/>
                <a:cs typeface="Cambria Math"/>
              </a:rPr>
              <a:t>𝐻</a:t>
            </a:r>
            <a:r>
              <a:rPr sz="2175" spc="247" baseline="28735" dirty="0">
                <a:latin typeface="Cambria Math"/>
                <a:cs typeface="Cambria Math"/>
              </a:rPr>
              <a:t>𝖳</a:t>
            </a:r>
            <a:endParaRPr sz="2175" baseline="28735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3302" y="4124959"/>
            <a:ext cx="528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ℝ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96476" y="4096003"/>
            <a:ext cx="464184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05" dirty="0">
                <a:latin typeface="Cambria Math"/>
                <a:cs typeface="Cambria Math"/>
              </a:rPr>
              <a:t>𝑇</a:t>
            </a:r>
            <a:r>
              <a:rPr sz="1750" spc="-5" dirty="0">
                <a:latin typeface="Cambria Math"/>
                <a:cs typeface="Cambria Math"/>
              </a:rPr>
              <a:t>×</a:t>
            </a:r>
            <a:r>
              <a:rPr sz="1750" spc="55" dirty="0">
                <a:latin typeface="Cambria Math"/>
                <a:cs typeface="Cambria Math"/>
              </a:rPr>
              <a:t>𝑇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59188" y="3336163"/>
            <a:ext cx="1594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B92"/>
                </a:solidFill>
                <a:latin typeface="Calibri"/>
                <a:cs typeface="Calibri"/>
              </a:rPr>
              <a:t>All</a:t>
            </a:r>
            <a:r>
              <a:rPr sz="1800" spc="-10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7B92"/>
                </a:solidFill>
                <a:latin typeface="Calibri"/>
                <a:cs typeface="Calibri"/>
              </a:rPr>
              <a:t>pairs</a:t>
            </a:r>
            <a:r>
              <a:rPr sz="1800" spc="-5" dirty="0">
                <a:solidFill>
                  <a:srgbClr val="007B92"/>
                </a:solidFill>
                <a:latin typeface="Calibri"/>
                <a:cs typeface="Calibri"/>
              </a:rPr>
              <a:t> of </a:t>
            </a:r>
            <a:r>
              <a:rPr sz="1800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7B92"/>
                </a:solidFill>
                <a:latin typeface="Calibri"/>
                <a:cs typeface="Calibri"/>
              </a:rPr>
              <a:t>attention</a:t>
            </a:r>
            <a:r>
              <a:rPr sz="1800" spc="-30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7B92"/>
                </a:solidFill>
                <a:latin typeface="Calibri"/>
                <a:cs typeface="Calibri"/>
              </a:rPr>
              <a:t>scores!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35340" y="5155691"/>
            <a:ext cx="533400" cy="1213485"/>
          </a:xfrm>
          <a:custGeom>
            <a:avLst/>
            <a:gdLst/>
            <a:ahLst/>
            <a:cxnLst/>
            <a:rect l="l" t="t" r="r" b="b"/>
            <a:pathLst>
              <a:path w="533400" h="1213485">
                <a:moveTo>
                  <a:pt x="444500" y="0"/>
                </a:moveTo>
                <a:lnTo>
                  <a:pt x="88900" y="0"/>
                </a:lnTo>
                <a:lnTo>
                  <a:pt x="54274" y="6979"/>
                </a:lnTo>
                <a:lnTo>
                  <a:pt x="26019" y="26019"/>
                </a:lnTo>
                <a:lnTo>
                  <a:pt x="6979" y="54274"/>
                </a:lnTo>
                <a:lnTo>
                  <a:pt x="0" y="88899"/>
                </a:lnTo>
                <a:lnTo>
                  <a:pt x="0" y="1124203"/>
                </a:lnTo>
                <a:lnTo>
                  <a:pt x="6979" y="1158807"/>
                </a:lnTo>
                <a:lnTo>
                  <a:pt x="26019" y="1187065"/>
                </a:lnTo>
                <a:lnTo>
                  <a:pt x="54274" y="1206117"/>
                </a:lnTo>
                <a:lnTo>
                  <a:pt x="88900" y="1213103"/>
                </a:lnTo>
                <a:lnTo>
                  <a:pt x="444500" y="1213103"/>
                </a:lnTo>
                <a:lnTo>
                  <a:pt x="479125" y="1206117"/>
                </a:lnTo>
                <a:lnTo>
                  <a:pt x="507380" y="1187065"/>
                </a:lnTo>
                <a:lnTo>
                  <a:pt x="526420" y="1158807"/>
                </a:lnTo>
                <a:lnTo>
                  <a:pt x="533400" y="1124203"/>
                </a:lnTo>
                <a:lnTo>
                  <a:pt x="533400" y="88899"/>
                </a:lnTo>
                <a:lnTo>
                  <a:pt x="526420" y="54274"/>
                </a:lnTo>
                <a:lnTo>
                  <a:pt x="507380" y="26019"/>
                </a:lnTo>
                <a:lnTo>
                  <a:pt x="479125" y="6979"/>
                </a:lnTo>
                <a:lnTo>
                  <a:pt x="444500" y="0"/>
                </a:lnTo>
                <a:close/>
              </a:path>
            </a:pathLst>
          </a:custGeom>
          <a:solidFill>
            <a:srgbClr val="FFCE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060433" y="5998870"/>
            <a:ext cx="166306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mbria Math"/>
                <a:cs typeface="Cambria Math"/>
              </a:rPr>
              <a:t>output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75" dirty="0">
                <a:latin typeface="Cambria Math"/>
                <a:cs typeface="Cambria Math"/>
              </a:rPr>
              <a:t> </a:t>
            </a:r>
            <a:r>
              <a:rPr sz="2000" spc="45" dirty="0">
                <a:latin typeface="Cambria Math"/>
                <a:cs typeface="Cambria Math"/>
              </a:rPr>
              <a:t>ℝ</a:t>
            </a:r>
            <a:r>
              <a:rPr sz="2175" spc="67" baseline="28735" dirty="0">
                <a:latin typeface="Cambria Math"/>
                <a:cs typeface="Cambria Math"/>
              </a:rPr>
              <a:t>𝑇×𝑑</a:t>
            </a:r>
            <a:endParaRPr sz="2175" baseline="28735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29118" y="5427675"/>
            <a:ext cx="24765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latin typeface="Calibri"/>
                <a:cs typeface="Calibri"/>
              </a:rPr>
              <a:t>=</a:t>
            </a:r>
            <a:endParaRPr sz="35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78817" y="3954589"/>
            <a:ext cx="1223010" cy="542925"/>
            <a:chOff x="5778817" y="3954589"/>
            <a:chExt cx="1223010" cy="542925"/>
          </a:xfrm>
        </p:grpSpPr>
        <p:sp>
          <p:nvSpPr>
            <p:cNvPr id="22" name="object 22"/>
            <p:cNvSpPr/>
            <p:nvPr/>
          </p:nvSpPr>
          <p:spPr>
            <a:xfrm>
              <a:off x="5783579" y="3959352"/>
              <a:ext cx="1213485" cy="533400"/>
            </a:xfrm>
            <a:custGeom>
              <a:avLst/>
              <a:gdLst/>
              <a:ahLst/>
              <a:cxnLst/>
              <a:rect l="l" t="t" r="r" b="b"/>
              <a:pathLst>
                <a:path w="1213484" h="533400">
                  <a:moveTo>
                    <a:pt x="1124203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124203" y="533400"/>
                  </a:lnTo>
                  <a:lnTo>
                    <a:pt x="1158829" y="526420"/>
                  </a:lnTo>
                  <a:lnTo>
                    <a:pt x="1187084" y="507380"/>
                  </a:lnTo>
                  <a:lnTo>
                    <a:pt x="1206124" y="479125"/>
                  </a:lnTo>
                  <a:lnTo>
                    <a:pt x="1213103" y="444500"/>
                  </a:lnTo>
                  <a:lnTo>
                    <a:pt x="1213103" y="88900"/>
                  </a:lnTo>
                  <a:lnTo>
                    <a:pt x="1206124" y="54274"/>
                  </a:lnTo>
                  <a:lnTo>
                    <a:pt x="1187084" y="26019"/>
                  </a:lnTo>
                  <a:lnTo>
                    <a:pt x="1158829" y="6979"/>
                  </a:lnTo>
                  <a:lnTo>
                    <a:pt x="1124203" y="0"/>
                  </a:lnTo>
                  <a:close/>
                </a:path>
              </a:pathLst>
            </a:custGeom>
            <a:solidFill>
              <a:srgbClr val="FFCE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83579" y="3959352"/>
              <a:ext cx="1213485" cy="533400"/>
            </a:xfrm>
            <a:custGeom>
              <a:avLst/>
              <a:gdLst/>
              <a:ahLst/>
              <a:cxnLst/>
              <a:rect l="l" t="t" r="r" b="b"/>
              <a:pathLst>
                <a:path w="1213484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124203" y="0"/>
                  </a:lnTo>
                  <a:lnTo>
                    <a:pt x="1158829" y="6979"/>
                  </a:lnTo>
                  <a:lnTo>
                    <a:pt x="1187084" y="26019"/>
                  </a:lnTo>
                  <a:lnTo>
                    <a:pt x="1206124" y="54274"/>
                  </a:lnTo>
                  <a:lnTo>
                    <a:pt x="1213103" y="88900"/>
                  </a:lnTo>
                  <a:lnTo>
                    <a:pt x="1213103" y="444500"/>
                  </a:lnTo>
                  <a:lnTo>
                    <a:pt x="1206124" y="479125"/>
                  </a:lnTo>
                  <a:lnTo>
                    <a:pt x="1187084" y="507380"/>
                  </a:lnTo>
                  <a:lnTo>
                    <a:pt x="1158829" y="526420"/>
                  </a:lnTo>
                  <a:lnTo>
                    <a:pt x="1124203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9525">
              <a:solidFill>
                <a:srgbClr val="FFCE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67984" y="3955796"/>
            <a:ext cx="788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300" baseline="-20833" dirty="0">
                <a:latin typeface="Cambria Math"/>
                <a:cs typeface="Cambria Math"/>
              </a:rPr>
              <a:t>𝐾</a:t>
            </a:r>
            <a:r>
              <a:rPr sz="1450" spc="200" dirty="0">
                <a:latin typeface="Cambria Math"/>
                <a:cs typeface="Cambria Math"/>
              </a:rPr>
              <a:t>𝖳</a:t>
            </a:r>
            <a:r>
              <a:rPr sz="1450" spc="130" dirty="0">
                <a:latin typeface="Cambria Math"/>
                <a:cs typeface="Cambria Math"/>
              </a:rPr>
              <a:t> </a:t>
            </a:r>
            <a:r>
              <a:rPr sz="3000" spc="254" baseline="-20833" dirty="0">
                <a:latin typeface="Cambria Math"/>
                <a:cs typeface="Cambria Math"/>
              </a:rPr>
              <a:t>𝐻</a:t>
            </a:r>
            <a:r>
              <a:rPr sz="1450" spc="170" dirty="0">
                <a:latin typeface="Cambria Math"/>
                <a:cs typeface="Cambria Math"/>
              </a:rPr>
              <a:t>𝖳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02352" y="3279647"/>
            <a:ext cx="533400" cy="1213485"/>
          </a:xfrm>
          <a:custGeom>
            <a:avLst/>
            <a:gdLst/>
            <a:ahLst/>
            <a:cxnLst/>
            <a:rect l="l" t="t" r="r" b="b"/>
            <a:pathLst>
              <a:path w="533400" h="1213485">
                <a:moveTo>
                  <a:pt x="444500" y="0"/>
                </a:moveTo>
                <a:lnTo>
                  <a:pt x="88900" y="0"/>
                </a:lnTo>
                <a:lnTo>
                  <a:pt x="54274" y="6979"/>
                </a:lnTo>
                <a:lnTo>
                  <a:pt x="26019" y="26019"/>
                </a:lnTo>
                <a:lnTo>
                  <a:pt x="6979" y="54274"/>
                </a:lnTo>
                <a:lnTo>
                  <a:pt x="0" y="88900"/>
                </a:lnTo>
                <a:lnTo>
                  <a:pt x="0" y="1124203"/>
                </a:lnTo>
                <a:lnTo>
                  <a:pt x="6979" y="1158829"/>
                </a:lnTo>
                <a:lnTo>
                  <a:pt x="26019" y="1187084"/>
                </a:lnTo>
                <a:lnTo>
                  <a:pt x="54274" y="1206124"/>
                </a:lnTo>
                <a:lnTo>
                  <a:pt x="88900" y="1213103"/>
                </a:lnTo>
                <a:lnTo>
                  <a:pt x="444500" y="1213103"/>
                </a:lnTo>
                <a:lnTo>
                  <a:pt x="479125" y="1206124"/>
                </a:lnTo>
                <a:lnTo>
                  <a:pt x="507380" y="1187084"/>
                </a:lnTo>
                <a:lnTo>
                  <a:pt x="526420" y="1158829"/>
                </a:lnTo>
                <a:lnTo>
                  <a:pt x="533400" y="1124203"/>
                </a:lnTo>
                <a:lnTo>
                  <a:pt x="533400" y="88900"/>
                </a:lnTo>
                <a:lnTo>
                  <a:pt x="526420" y="54274"/>
                </a:lnTo>
                <a:lnTo>
                  <a:pt x="507380" y="26019"/>
                </a:lnTo>
                <a:lnTo>
                  <a:pt x="479125" y="6979"/>
                </a:lnTo>
                <a:lnTo>
                  <a:pt x="444500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98490" y="3705225"/>
            <a:ext cx="348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𝑍𝑄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1616" y="3215386"/>
            <a:ext cx="3391535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latin typeface="Calibri"/>
                <a:cs typeface="Calibri"/>
              </a:rPr>
              <a:t>First, take </a:t>
            </a:r>
            <a:r>
              <a:rPr sz="2300" dirty="0">
                <a:latin typeface="Calibri"/>
                <a:cs typeface="Calibri"/>
              </a:rPr>
              <a:t>the query-key </a:t>
            </a:r>
            <a:r>
              <a:rPr sz="2300" spc="-5" dirty="0">
                <a:latin typeface="Calibri"/>
                <a:cs typeface="Calibri"/>
              </a:rPr>
              <a:t>dot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products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one</a:t>
            </a:r>
            <a:r>
              <a:rPr sz="2300" dirty="0">
                <a:latin typeface="Calibri"/>
                <a:cs typeface="Calibri"/>
              </a:rPr>
              <a:t> matrix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95573" y="4005453"/>
            <a:ext cx="619125" cy="271145"/>
          </a:xfrm>
          <a:custGeom>
            <a:avLst/>
            <a:gdLst/>
            <a:ahLst/>
            <a:cxnLst/>
            <a:rect l="l" t="t" r="r" b="b"/>
            <a:pathLst>
              <a:path w="619125" h="271145">
                <a:moveTo>
                  <a:pt x="532256" y="0"/>
                </a:moveTo>
                <a:lnTo>
                  <a:pt x="528320" y="11049"/>
                </a:lnTo>
                <a:lnTo>
                  <a:pt x="544008" y="17809"/>
                </a:lnTo>
                <a:lnTo>
                  <a:pt x="557530" y="27225"/>
                </a:lnTo>
                <a:lnTo>
                  <a:pt x="584977" y="70925"/>
                </a:lnTo>
                <a:lnTo>
                  <a:pt x="592978" y="111017"/>
                </a:lnTo>
                <a:lnTo>
                  <a:pt x="593978" y="134112"/>
                </a:lnTo>
                <a:lnTo>
                  <a:pt x="592959" y="158047"/>
                </a:lnTo>
                <a:lnTo>
                  <a:pt x="584870" y="199298"/>
                </a:lnTo>
                <a:lnTo>
                  <a:pt x="557577" y="243713"/>
                </a:lnTo>
                <a:lnTo>
                  <a:pt x="528827" y="260096"/>
                </a:lnTo>
                <a:lnTo>
                  <a:pt x="532256" y="271018"/>
                </a:lnTo>
                <a:lnTo>
                  <a:pt x="569182" y="253666"/>
                </a:lnTo>
                <a:lnTo>
                  <a:pt x="596391" y="223647"/>
                </a:lnTo>
                <a:lnTo>
                  <a:pt x="613076" y="183451"/>
                </a:lnTo>
                <a:lnTo>
                  <a:pt x="618616" y="135636"/>
                </a:lnTo>
                <a:lnTo>
                  <a:pt x="617231" y="110773"/>
                </a:lnTo>
                <a:lnTo>
                  <a:pt x="606079" y="66716"/>
                </a:lnTo>
                <a:lnTo>
                  <a:pt x="583906" y="30825"/>
                </a:lnTo>
                <a:lnTo>
                  <a:pt x="551902" y="7100"/>
                </a:lnTo>
                <a:lnTo>
                  <a:pt x="532256" y="0"/>
                </a:lnTo>
                <a:close/>
              </a:path>
              <a:path w="619125" h="271145">
                <a:moveTo>
                  <a:pt x="86487" y="0"/>
                </a:moveTo>
                <a:lnTo>
                  <a:pt x="49561" y="17367"/>
                </a:lnTo>
                <a:lnTo>
                  <a:pt x="22351" y="47498"/>
                </a:lnTo>
                <a:lnTo>
                  <a:pt x="5603" y="87804"/>
                </a:lnTo>
                <a:lnTo>
                  <a:pt x="0" y="135636"/>
                </a:lnTo>
                <a:lnTo>
                  <a:pt x="1383" y="160496"/>
                </a:lnTo>
                <a:lnTo>
                  <a:pt x="12483" y="204501"/>
                </a:lnTo>
                <a:lnTo>
                  <a:pt x="34605" y="240246"/>
                </a:lnTo>
                <a:lnTo>
                  <a:pt x="66748" y="263919"/>
                </a:lnTo>
                <a:lnTo>
                  <a:pt x="86487" y="271018"/>
                </a:lnTo>
                <a:lnTo>
                  <a:pt x="89915" y="260096"/>
                </a:lnTo>
                <a:lnTo>
                  <a:pt x="74431" y="253238"/>
                </a:lnTo>
                <a:lnTo>
                  <a:pt x="61102" y="243713"/>
                </a:lnTo>
                <a:lnTo>
                  <a:pt x="33766" y="199298"/>
                </a:lnTo>
                <a:lnTo>
                  <a:pt x="25765" y="158047"/>
                </a:lnTo>
                <a:lnTo>
                  <a:pt x="24764" y="134112"/>
                </a:lnTo>
                <a:lnTo>
                  <a:pt x="25765" y="111017"/>
                </a:lnTo>
                <a:lnTo>
                  <a:pt x="33766" y="70925"/>
                </a:lnTo>
                <a:lnTo>
                  <a:pt x="61198" y="27225"/>
                </a:lnTo>
                <a:lnTo>
                  <a:pt x="90297" y="11049"/>
                </a:lnTo>
                <a:lnTo>
                  <a:pt x="86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91616" y="3919169"/>
            <a:ext cx="273177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99970" algn="l"/>
              </a:tabLst>
            </a:pPr>
            <a:r>
              <a:rPr sz="2300" dirty="0">
                <a:latin typeface="Calibri"/>
                <a:cs typeface="Calibri"/>
              </a:rPr>
              <a:t>mu</a:t>
            </a:r>
            <a:r>
              <a:rPr sz="2300" spc="-10" dirty="0">
                <a:latin typeface="Calibri"/>
                <a:cs typeface="Calibri"/>
              </a:rPr>
              <a:t>l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-10" dirty="0">
                <a:latin typeface="Calibri"/>
                <a:cs typeface="Calibri"/>
              </a:rPr>
              <a:t>i</a:t>
            </a:r>
            <a:r>
              <a:rPr sz="2300" spc="-5" dirty="0">
                <a:latin typeface="Calibri"/>
                <a:cs typeface="Calibri"/>
              </a:rPr>
              <a:t>pli</a:t>
            </a:r>
            <a:r>
              <a:rPr sz="2300" spc="-10" dirty="0">
                <a:latin typeface="Calibri"/>
                <a:cs typeface="Calibri"/>
              </a:rPr>
              <a:t>c</a:t>
            </a:r>
            <a:r>
              <a:rPr sz="2300" dirty="0">
                <a:latin typeface="Calibri"/>
                <a:cs typeface="Calibri"/>
              </a:rPr>
              <a:t>at</a:t>
            </a:r>
            <a:r>
              <a:rPr sz="2300" spc="-10" dirty="0">
                <a:latin typeface="Calibri"/>
                <a:cs typeface="Calibri"/>
              </a:rPr>
              <a:t>i</a:t>
            </a:r>
            <a:r>
              <a:rPr sz="2300" spc="-5" dirty="0">
                <a:latin typeface="Calibri"/>
                <a:cs typeface="Calibri"/>
              </a:rPr>
              <a:t>on</a:t>
            </a:r>
            <a:r>
              <a:rPr sz="2300" dirty="0">
                <a:latin typeface="Calibri"/>
                <a:cs typeface="Calibri"/>
              </a:rPr>
              <a:t>: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5" dirty="0">
                <a:latin typeface="Cambria Math"/>
                <a:cs typeface="Cambria Math"/>
              </a:rPr>
              <a:t>𝑍𝑄</a:t>
            </a:r>
            <a:r>
              <a:rPr sz="2300" dirty="0">
                <a:latin typeface="Cambria Math"/>
                <a:cs typeface="Cambria Math"/>
              </a:rPr>
              <a:t>	</a:t>
            </a:r>
            <a:r>
              <a:rPr sz="2300" spc="5" dirty="0">
                <a:latin typeface="Cambria Math"/>
                <a:cs typeface="Cambria Math"/>
              </a:rPr>
              <a:t>𝐻𝐾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26509" y="3892041"/>
            <a:ext cx="1758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660" dirty="0">
                <a:latin typeface="Cambria Math"/>
                <a:cs typeface="Cambria Math"/>
              </a:rPr>
              <a:t>𝖳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61415" y="5039105"/>
            <a:ext cx="2730500" cy="142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Calibri"/>
                <a:cs typeface="Calibri"/>
              </a:rPr>
              <a:t>Next, </a:t>
            </a:r>
            <a:r>
              <a:rPr sz="2300" spc="-5" dirty="0">
                <a:latin typeface="Calibri"/>
                <a:cs typeface="Calibri"/>
              </a:rPr>
              <a:t>softmax, </a:t>
            </a:r>
            <a:r>
              <a:rPr sz="2300" dirty="0">
                <a:latin typeface="Calibri"/>
                <a:cs typeface="Calibri"/>
              </a:rPr>
              <a:t>and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compute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weighted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average </a:t>
            </a:r>
            <a:r>
              <a:rPr sz="2300" spc="-5" dirty="0">
                <a:latin typeface="Calibri"/>
                <a:cs typeface="Calibri"/>
              </a:rPr>
              <a:t>with </a:t>
            </a:r>
            <a:r>
              <a:rPr sz="2300" dirty="0">
                <a:latin typeface="Calibri"/>
                <a:cs typeface="Calibri"/>
              </a:rPr>
              <a:t>another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matrix multiplication.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71744" y="5131308"/>
            <a:ext cx="1323340" cy="1213485"/>
          </a:xfrm>
          <a:custGeom>
            <a:avLst/>
            <a:gdLst/>
            <a:ahLst/>
            <a:cxnLst/>
            <a:rect l="l" t="t" r="r" b="b"/>
            <a:pathLst>
              <a:path w="1323340" h="1213485">
                <a:moveTo>
                  <a:pt x="1120648" y="0"/>
                </a:moveTo>
                <a:lnTo>
                  <a:pt x="202183" y="0"/>
                </a:lnTo>
                <a:lnTo>
                  <a:pt x="155834" y="5341"/>
                </a:lnTo>
                <a:lnTo>
                  <a:pt x="113281" y="20555"/>
                </a:lnTo>
                <a:lnTo>
                  <a:pt x="75740" y="44427"/>
                </a:lnTo>
                <a:lnTo>
                  <a:pt x="44427" y="75740"/>
                </a:lnTo>
                <a:lnTo>
                  <a:pt x="20555" y="113281"/>
                </a:lnTo>
                <a:lnTo>
                  <a:pt x="5341" y="155834"/>
                </a:lnTo>
                <a:lnTo>
                  <a:pt x="0" y="202184"/>
                </a:lnTo>
                <a:lnTo>
                  <a:pt x="0" y="1010920"/>
                </a:lnTo>
                <a:lnTo>
                  <a:pt x="5341" y="1057277"/>
                </a:lnTo>
                <a:lnTo>
                  <a:pt x="20555" y="1099833"/>
                </a:lnTo>
                <a:lnTo>
                  <a:pt x="44427" y="1137373"/>
                </a:lnTo>
                <a:lnTo>
                  <a:pt x="75740" y="1168684"/>
                </a:lnTo>
                <a:lnTo>
                  <a:pt x="113281" y="1192552"/>
                </a:lnTo>
                <a:lnTo>
                  <a:pt x="155834" y="1207763"/>
                </a:lnTo>
                <a:lnTo>
                  <a:pt x="202183" y="1213104"/>
                </a:lnTo>
                <a:lnTo>
                  <a:pt x="1120648" y="1213104"/>
                </a:lnTo>
                <a:lnTo>
                  <a:pt x="1166997" y="1207763"/>
                </a:lnTo>
                <a:lnTo>
                  <a:pt x="1209550" y="1192552"/>
                </a:lnTo>
                <a:lnTo>
                  <a:pt x="1247091" y="1168684"/>
                </a:lnTo>
                <a:lnTo>
                  <a:pt x="1278404" y="1137373"/>
                </a:lnTo>
                <a:lnTo>
                  <a:pt x="1302276" y="1099833"/>
                </a:lnTo>
                <a:lnTo>
                  <a:pt x="1317490" y="1057277"/>
                </a:lnTo>
                <a:lnTo>
                  <a:pt x="1322831" y="1010920"/>
                </a:lnTo>
                <a:lnTo>
                  <a:pt x="1322831" y="202184"/>
                </a:lnTo>
                <a:lnTo>
                  <a:pt x="1317490" y="155834"/>
                </a:lnTo>
                <a:lnTo>
                  <a:pt x="1302276" y="113281"/>
                </a:lnTo>
                <a:lnTo>
                  <a:pt x="1278404" y="75740"/>
                </a:lnTo>
                <a:lnTo>
                  <a:pt x="1247091" y="44427"/>
                </a:lnTo>
                <a:lnTo>
                  <a:pt x="1209550" y="20555"/>
                </a:lnTo>
                <a:lnTo>
                  <a:pt x="1166997" y="5341"/>
                </a:lnTo>
                <a:lnTo>
                  <a:pt x="1120648" y="0"/>
                </a:lnTo>
                <a:close/>
              </a:path>
            </a:pathLst>
          </a:custGeom>
          <a:solidFill>
            <a:srgbClr val="C6B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687821" y="5558434"/>
            <a:ext cx="1117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114" dirty="0">
                <a:latin typeface="Cambria Math"/>
                <a:cs typeface="Cambria Math"/>
              </a:rPr>
              <a:t>𝑍𝑄𝐾</a:t>
            </a:r>
            <a:r>
              <a:rPr sz="2175" spc="172" baseline="28735" dirty="0">
                <a:latin typeface="Cambria Math"/>
                <a:cs typeface="Cambria Math"/>
              </a:rPr>
              <a:t>𝖳</a:t>
            </a:r>
            <a:r>
              <a:rPr sz="2175" spc="202" baseline="28735" dirty="0">
                <a:latin typeface="Cambria Math"/>
                <a:cs typeface="Cambria Math"/>
              </a:rPr>
              <a:t> </a:t>
            </a:r>
            <a:r>
              <a:rPr sz="2000" spc="165" dirty="0">
                <a:latin typeface="Cambria Math"/>
                <a:cs typeface="Cambria Math"/>
              </a:rPr>
              <a:t>𝐻</a:t>
            </a:r>
            <a:r>
              <a:rPr sz="2175" spc="247" baseline="28735" dirty="0">
                <a:latin typeface="Cambria Math"/>
                <a:cs typeface="Cambria Math"/>
              </a:rPr>
              <a:t>𝖳</a:t>
            </a:r>
            <a:endParaRPr sz="2175" baseline="28735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86783" y="5488330"/>
            <a:ext cx="97599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mbria Math"/>
                <a:cs typeface="Cambria Math"/>
              </a:rPr>
              <a:t>softmax</a:t>
            </a:r>
            <a:endParaRPr sz="2200">
              <a:latin typeface="Cambria Math"/>
              <a:cs typeface="Cambria Math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446776" y="5099303"/>
            <a:ext cx="2184400" cy="1341120"/>
            <a:chOff x="5446776" y="5099303"/>
            <a:chExt cx="2184400" cy="1341120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6776" y="5099303"/>
              <a:ext cx="198081" cy="131978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502402" y="5135117"/>
              <a:ext cx="105410" cy="1213485"/>
            </a:xfrm>
            <a:custGeom>
              <a:avLst/>
              <a:gdLst/>
              <a:ahLst/>
              <a:cxnLst/>
              <a:rect l="l" t="t" r="r" b="b"/>
              <a:pathLst>
                <a:path w="105410" h="1213485">
                  <a:moveTo>
                    <a:pt x="105156" y="1213103"/>
                  </a:moveTo>
                  <a:lnTo>
                    <a:pt x="43068" y="1175766"/>
                  </a:lnTo>
                  <a:lnTo>
                    <a:pt x="20299" y="1133874"/>
                  </a:lnTo>
                  <a:lnTo>
                    <a:pt x="5364" y="1080750"/>
                  </a:lnTo>
                  <a:lnTo>
                    <a:pt x="0" y="1019581"/>
                  </a:lnTo>
                  <a:lnTo>
                    <a:pt x="0" y="193547"/>
                  </a:lnTo>
                  <a:lnTo>
                    <a:pt x="5364" y="132356"/>
                  </a:lnTo>
                  <a:lnTo>
                    <a:pt x="20299" y="79223"/>
                  </a:lnTo>
                  <a:lnTo>
                    <a:pt x="43068" y="37331"/>
                  </a:lnTo>
                  <a:lnTo>
                    <a:pt x="71932" y="9863"/>
                  </a:lnTo>
                  <a:lnTo>
                    <a:pt x="10515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2280" y="5120639"/>
              <a:ext cx="198081" cy="131978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854190" y="5156453"/>
              <a:ext cx="105410" cy="1213485"/>
            </a:xfrm>
            <a:custGeom>
              <a:avLst/>
              <a:gdLst/>
              <a:ahLst/>
              <a:cxnLst/>
              <a:rect l="l" t="t" r="r" b="b"/>
              <a:pathLst>
                <a:path w="105409" h="1213485">
                  <a:moveTo>
                    <a:pt x="0" y="0"/>
                  </a:moveTo>
                  <a:lnTo>
                    <a:pt x="62087" y="37331"/>
                  </a:lnTo>
                  <a:lnTo>
                    <a:pt x="84856" y="79223"/>
                  </a:lnTo>
                  <a:lnTo>
                    <a:pt x="99791" y="132356"/>
                  </a:lnTo>
                  <a:lnTo>
                    <a:pt x="105155" y="193548"/>
                  </a:lnTo>
                  <a:lnTo>
                    <a:pt x="105155" y="1019581"/>
                  </a:lnTo>
                  <a:lnTo>
                    <a:pt x="99791" y="1080750"/>
                  </a:lnTo>
                  <a:lnTo>
                    <a:pt x="84856" y="1133874"/>
                  </a:lnTo>
                  <a:lnTo>
                    <a:pt x="62087" y="1175766"/>
                  </a:lnTo>
                  <a:lnTo>
                    <a:pt x="33223" y="1203238"/>
                  </a:lnTo>
                  <a:lnTo>
                    <a:pt x="0" y="121310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97268" y="5155691"/>
              <a:ext cx="533400" cy="1213485"/>
            </a:xfrm>
            <a:custGeom>
              <a:avLst/>
              <a:gdLst/>
              <a:ahLst/>
              <a:cxnLst/>
              <a:rect l="l" t="t" r="r" b="b"/>
              <a:pathLst>
                <a:path w="533400" h="1213485">
                  <a:moveTo>
                    <a:pt x="4445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899"/>
                  </a:lnTo>
                  <a:lnTo>
                    <a:pt x="0" y="1124203"/>
                  </a:lnTo>
                  <a:lnTo>
                    <a:pt x="6979" y="1158807"/>
                  </a:lnTo>
                  <a:lnTo>
                    <a:pt x="26019" y="1187065"/>
                  </a:lnTo>
                  <a:lnTo>
                    <a:pt x="54274" y="1206117"/>
                  </a:lnTo>
                  <a:lnTo>
                    <a:pt x="88900" y="1213103"/>
                  </a:lnTo>
                  <a:lnTo>
                    <a:pt x="444500" y="1213103"/>
                  </a:lnTo>
                  <a:lnTo>
                    <a:pt x="479125" y="1206117"/>
                  </a:lnTo>
                  <a:lnTo>
                    <a:pt x="507380" y="1187065"/>
                  </a:lnTo>
                  <a:lnTo>
                    <a:pt x="526420" y="1158807"/>
                  </a:lnTo>
                  <a:lnTo>
                    <a:pt x="533400" y="1124203"/>
                  </a:lnTo>
                  <a:lnTo>
                    <a:pt x="533400" y="88899"/>
                  </a:lnTo>
                  <a:lnTo>
                    <a:pt x="526420" y="54274"/>
                  </a:lnTo>
                  <a:lnTo>
                    <a:pt x="507380" y="26019"/>
                  </a:lnTo>
                  <a:lnTo>
                    <a:pt x="479125" y="6979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rgbClr val="FFCE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183628" y="5580684"/>
            <a:ext cx="3714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𝐻𝑉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228079" y="4492371"/>
            <a:ext cx="1931035" cy="638175"/>
          </a:xfrm>
          <a:custGeom>
            <a:avLst/>
            <a:gdLst/>
            <a:ahLst/>
            <a:cxnLst/>
            <a:rect l="l" t="t" r="r" b="b"/>
            <a:pathLst>
              <a:path w="1931034" h="638175">
                <a:moveTo>
                  <a:pt x="0" y="553084"/>
                </a:moveTo>
                <a:lnTo>
                  <a:pt x="5080" y="638174"/>
                </a:lnTo>
                <a:lnTo>
                  <a:pt x="69977" y="583056"/>
                </a:lnTo>
                <a:lnTo>
                  <a:pt x="69383" y="582802"/>
                </a:lnTo>
                <a:lnTo>
                  <a:pt x="35560" y="582802"/>
                </a:lnTo>
                <a:lnTo>
                  <a:pt x="24384" y="576706"/>
                </a:lnTo>
                <a:lnTo>
                  <a:pt x="30118" y="565985"/>
                </a:lnTo>
                <a:lnTo>
                  <a:pt x="0" y="553084"/>
                </a:lnTo>
                <a:close/>
              </a:path>
              <a:path w="1931034" h="638175">
                <a:moveTo>
                  <a:pt x="30118" y="565985"/>
                </a:moveTo>
                <a:lnTo>
                  <a:pt x="24384" y="576706"/>
                </a:lnTo>
                <a:lnTo>
                  <a:pt x="35560" y="582802"/>
                </a:lnTo>
                <a:lnTo>
                  <a:pt x="41916" y="571038"/>
                </a:lnTo>
                <a:lnTo>
                  <a:pt x="30118" y="565985"/>
                </a:lnTo>
                <a:close/>
              </a:path>
              <a:path w="1931034" h="638175">
                <a:moveTo>
                  <a:pt x="41916" y="571038"/>
                </a:moveTo>
                <a:lnTo>
                  <a:pt x="35560" y="582802"/>
                </a:lnTo>
                <a:lnTo>
                  <a:pt x="69383" y="582802"/>
                </a:lnTo>
                <a:lnTo>
                  <a:pt x="41916" y="571038"/>
                </a:lnTo>
                <a:close/>
              </a:path>
              <a:path w="1931034" h="638175">
                <a:moveTo>
                  <a:pt x="1187323" y="301751"/>
                </a:moveTo>
                <a:lnTo>
                  <a:pt x="1143253" y="305688"/>
                </a:lnTo>
                <a:lnTo>
                  <a:pt x="1098803" y="308863"/>
                </a:lnTo>
                <a:lnTo>
                  <a:pt x="1099058" y="308863"/>
                </a:lnTo>
                <a:lnTo>
                  <a:pt x="1054353" y="311022"/>
                </a:lnTo>
                <a:lnTo>
                  <a:pt x="1009523" y="312419"/>
                </a:lnTo>
                <a:lnTo>
                  <a:pt x="919861" y="313435"/>
                </a:lnTo>
                <a:lnTo>
                  <a:pt x="874776" y="314705"/>
                </a:lnTo>
                <a:lnTo>
                  <a:pt x="829945" y="316991"/>
                </a:lnTo>
                <a:lnTo>
                  <a:pt x="785495" y="320039"/>
                </a:lnTo>
                <a:lnTo>
                  <a:pt x="741172" y="323976"/>
                </a:lnTo>
                <a:lnTo>
                  <a:pt x="697356" y="328802"/>
                </a:lnTo>
                <a:lnTo>
                  <a:pt x="654176" y="334263"/>
                </a:lnTo>
                <a:lnTo>
                  <a:pt x="611504" y="340486"/>
                </a:lnTo>
                <a:lnTo>
                  <a:pt x="569595" y="347344"/>
                </a:lnTo>
                <a:lnTo>
                  <a:pt x="528447" y="354837"/>
                </a:lnTo>
                <a:lnTo>
                  <a:pt x="488188" y="363092"/>
                </a:lnTo>
                <a:lnTo>
                  <a:pt x="448945" y="371982"/>
                </a:lnTo>
                <a:lnTo>
                  <a:pt x="410591" y="381380"/>
                </a:lnTo>
                <a:lnTo>
                  <a:pt x="373506" y="391413"/>
                </a:lnTo>
                <a:lnTo>
                  <a:pt x="303022" y="412876"/>
                </a:lnTo>
                <a:lnTo>
                  <a:pt x="238125" y="436371"/>
                </a:lnTo>
                <a:lnTo>
                  <a:pt x="179578" y="461390"/>
                </a:lnTo>
                <a:lnTo>
                  <a:pt x="127889" y="488060"/>
                </a:lnTo>
                <a:lnTo>
                  <a:pt x="83820" y="516000"/>
                </a:lnTo>
                <a:lnTo>
                  <a:pt x="48260" y="544829"/>
                </a:lnTo>
                <a:lnTo>
                  <a:pt x="30118" y="565985"/>
                </a:lnTo>
                <a:lnTo>
                  <a:pt x="41916" y="571038"/>
                </a:lnTo>
                <a:lnTo>
                  <a:pt x="43382" y="568324"/>
                </a:lnTo>
                <a:lnTo>
                  <a:pt x="43053" y="568324"/>
                </a:lnTo>
                <a:lnTo>
                  <a:pt x="44069" y="567054"/>
                </a:lnTo>
                <a:lnTo>
                  <a:pt x="44256" y="567054"/>
                </a:lnTo>
                <a:lnTo>
                  <a:pt x="49790" y="561212"/>
                </a:lnTo>
                <a:lnTo>
                  <a:pt x="49657" y="561212"/>
                </a:lnTo>
                <a:lnTo>
                  <a:pt x="57023" y="553973"/>
                </a:lnTo>
                <a:lnTo>
                  <a:pt x="72859" y="540257"/>
                </a:lnTo>
                <a:lnTo>
                  <a:pt x="91103" y="526414"/>
                </a:lnTo>
                <a:lnTo>
                  <a:pt x="111887" y="512444"/>
                </a:lnTo>
                <a:lnTo>
                  <a:pt x="112051" y="512444"/>
                </a:lnTo>
                <a:lnTo>
                  <a:pt x="134239" y="498982"/>
                </a:lnTo>
                <a:lnTo>
                  <a:pt x="134456" y="498982"/>
                </a:lnTo>
                <a:lnTo>
                  <a:pt x="158750" y="485901"/>
                </a:lnTo>
                <a:lnTo>
                  <a:pt x="185039" y="472947"/>
                </a:lnTo>
                <a:lnTo>
                  <a:pt x="184785" y="472947"/>
                </a:lnTo>
                <a:lnTo>
                  <a:pt x="213106" y="460374"/>
                </a:lnTo>
                <a:lnTo>
                  <a:pt x="242824" y="448055"/>
                </a:lnTo>
                <a:lnTo>
                  <a:pt x="243032" y="448055"/>
                </a:lnTo>
                <a:lnTo>
                  <a:pt x="274193" y="436244"/>
                </a:lnTo>
                <a:lnTo>
                  <a:pt x="274432" y="436244"/>
                </a:lnTo>
                <a:lnTo>
                  <a:pt x="307086" y="424941"/>
                </a:lnTo>
                <a:lnTo>
                  <a:pt x="341375" y="414019"/>
                </a:lnTo>
                <a:lnTo>
                  <a:pt x="377063" y="403605"/>
                </a:lnTo>
                <a:lnTo>
                  <a:pt x="376809" y="403605"/>
                </a:lnTo>
                <a:lnTo>
                  <a:pt x="413766" y="393699"/>
                </a:lnTo>
                <a:lnTo>
                  <a:pt x="451866" y="384301"/>
                </a:lnTo>
                <a:lnTo>
                  <a:pt x="490981" y="375538"/>
                </a:lnTo>
                <a:lnTo>
                  <a:pt x="530860" y="367283"/>
                </a:lnTo>
                <a:lnTo>
                  <a:pt x="571880" y="359790"/>
                </a:lnTo>
                <a:lnTo>
                  <a:pt x="613537" y="352932"/>
                </a:lnTo>
                <a:lnTo>
                  <a:pt x="655827" y="346836"/>
                </a:lnTo>
                <a:lnTo>
                  <a:pt x="698880" y="341375"/>
                </a:lnTo>
                <a:lnTo>
                  <a:pt x="742569" y="336676"/>
                </a:lnTo>
                <a:lnTo>
                  <a:pt x="786511" y="332739"/>
                </a:lnTo>
                <a:lnTo>
                  <a:pt x="830706" y="329691"/>
                </a:lnTo>
                <a:lnTo>
                  <a:pt x="875411" y="327405"/>
                </a:lnTo>
                <a:lnTo>
                  <a:pt x="920115" y="326135"/>
                </a:lnTo>
                <a:lnTo>
                  <a:pt x="1009776" y="325119"/>
                </a:lnTo>
                <a:lnTo>
                  <a:pt x="1054862" y="323722"/>
                </a:lnTo>
                <a:lnTo>
                  <a:pt x="1099693" y="321563"/>
                </a:lnTo>
                <a:lnTo>
                  <a:pt x="1144270" y="318388"/>
                </a:lnTo>
                <a:lnTo>
                  <a:pt x="1188466" y="314451"/>
                </a:lnTo>
                <a:lnTo>
                  <a:pt x="1232408" y="309752"/>
                </a:lnTo>
                <a:lnTo>
                  <a:pt x="1275588" y="304291"/>
                </a:lnTo>
                <a:lnTo>
                  <a:pt x="1292134" y="301878"/>
                </a:lnTo>
                <a:lnTo>
                  <a:pt x="1187196" y="301878"/>
                </a:lnTo>
                <a:close/>
              </a:path>
              <a:path w="1931034" h="638175">
                <a:moveTo>
                  <a:pt x="44069" y="567054"/>
                </a:moveTo>
                <a:lnTo>
                  <a:pt x="43053" y="568324"/>
                </a:lnTo>
                <a:lnTo>
                  <a:pt x="43820" y="567514"/>
                </a:lnTo>
                <a:lnTo>
                  <a:pt x="44069" y="567054"/>
                </a:lnTo>
                <a:close/>
              </a:path>
              <a:path w="1931034" h="638175">
                <a:moveTo>
                  <a:pt x="43820" y="567514"/>
                </a:moveTo>
                <a:lnTo>
                  <a:pt x="43053" y="568324"/>
                </a:lnTo>
                <a:lnTo>
                  <a:pt x="43382" y="568324"/>
                </a:lnTo>
                <a:lnTo>
                  <a:pt x="43820" y="567514"/>
                </a:lnTo>
                <a:close/>
              </a:path>
              <a:path w="1931034" h="638175">
                <a:moveTo>
                  <a:pt x="44256" y="567054"/>
                </a:moveTo>
                <a:lnTo>
                  <a:pt x="44069" y="567054"/>
                </a:lnTo>
                <a:lnTo>
                  <a:pt x="43820" y="567514"/>
                </a:lnTo>
                <a:lnTo>
                  <a:pt x="44256" y="567054"/>
                </a:lnTo>
                <a:close/>
              </a:path>
              <a:path w="1931034" h="638175">
                <a:moveTo>
                  <a:pt x="49911" y="561085"/>
                </a:moveTo>
                <a:lnTo>
                  <a:pt x="49657" y="561212"/>
                </a:lnTo>
                <a:lnTo>
                  <a:pt x="49790" y="561212"/>
                </a:lnTo>
                <a:close/>
              </a:path>
              <a:path w="1931034" h="638175">
                <a:moveTo>
                  <a:pt x="57080" y="553973"/>
                </a:moveTo>
                <a:lnTo>
                  <a:pt x="56642" y="554354"/>
                </a:lnTo>
                <a:lnTo>
                  <a:pt x="57080" y="553973"/>
                </a:lnTo>
                <a:close/>
              </a:path>
              <a:path w="1931034" h="638175">
                <a:moveTo>
                  <a:pt x="73152" y="540003"/>
                </a:moveTo>
                <a:lnTo>
                  <a:pt x="72771" y="540257"/>
                </a:lnTo>
                <a:lnTo>
                  <a:pt x="73152" y="540003"/>
                </a:lnTo>
                <a:close/>
              </a:path>
              <a:path w="1931034" h="638175">
                <a:moveTo>
                  <a:pt x="91440" y="526160"/>
                </a:moveTo>
                <a:lnTo>
                  <a:pt x="91059" y="526414"/>
                </a:lnTo>
                <a:lnTo>
                  <a:pt x="91440" y="526160"/>
                </a:lnTo>
                <a:close/>
              </a:path>
              <a:path w="1931034" h="638175">
                <a:moveTo>
                  <a:pt x="112051" y="512444"/>
                </a:moveTo>
                <a:lnTo>
                  <a:pt x="111887" y="512444"/>
                </a:lnTo>
                <a:lnTo>
                  <a:pt x="111633" y="512698"/>
                </a:lnTo>
                <a:lnTo>
                  <a:pt x="112051" y="512444"/>
                </a:lnTo>
                <a:close/>
              </a:path>
              <a:path w="1931034" h="638175">
                <a:moveTo>
                  <a:pt x="134456" y="498982"/>
                </a:moveTo>
                <a:lnTo>
                  <a:pt x="134239" y="498982"/>
                </a:lnTo>
                <a:lnTo>
                  <a:pt x="133985" y="499236"/>
                </a:lnTo>
                <a:lnTo>
                  <a:pt x="134456" y="498982"/>
                </a:lnTo>
                <a:close/>
              </a:path>
              <a:path w="1931034" h="638175">
                <a:moveTo>
                  <a:pt x="243032" y="448055"/>
                </a:moveTo>
                <a:lnTo>
                  <a:pt x="242824" y="448055"/>
                </a:lnTo>
                <a:lnTo>
                  <a:pt x="242697" y="448182"/>
                </a:lnTo>
                <a:lnTo>
                  <a:pt x="243032" y="448055"/>
                </a:lnTo>
                <a:close/>
              </a:path>
              <a:path w="1931034" h="638175">
                <a:moveTo>
                  <a:pt x="274432" y="436244"/>
                </a:moveTo>
                <a:lnTo>
                  <a:pt x="274193" y="436244"/>
                </a:lnTo>
                <a:lnTo>
                  <a:pt x="274432" y="436244"/>
                </a:lnTo>
                <a:close/>
              </a:path>
              <a:path w="1931034" h="638175">
                <a:moveTo>
                  <a:pt x="1798010" y="152653"/>
                </a:moveTo>
                <a:lnTo>
                  <a:pt x="1771396" y="152653"/>
                </a:lnTo>
                <a:lnTo>
                  <a:pt x="1744726" y="165607"/>
                </a:lnTo>
                <a:lnTo>
                  <a:pt x="1744979" y="165607"/>
                </a:lnTo>
                <a:lnTo>
                  <a:pt x="1716659" y="178180"/>
                </a:lnTo>
                <a:lnTo>
                  <a:pt x="1716913" y="178180"/>
                </a:lnTo>
                <a:lnTo>
                  <a:pt x="1686941" y="190499"/>
                </a:lnTo>
                <a:lnTo>
                  <a:pt x="1655572" y="202310"/>
                </a:lnTo>
                <a:lnTo>
                  <a:pt x="1622678" y="213613"/>
                </a:lnTo>
                <a:lnTo>
                  <a:pt x="1622933" y="213613"/>
                </a:lnTo>
                <a:lnTo>
                  <a:pt x="1588389" y="224535"/>
                </a:lnTo>
                <a:lnTo>
                  <a:pt x="1552828" y="234949"/>
                </a:lnTo>
                <a:lnTo>
                  <a:pt x="1515999" y="244855"/>
                </a:lnTo>
                <a:lnTo>
                  <a:pt x="1477899" y="254253"/>
                </a:lnTo>
                <a:lnTo>
                  <a:pt x="1438910" y="263016"/>
                </a:lnTo>
                <a:lnTo>
                  <a:pt x="1398904" y="271144"/>
                </a:lnTo>
                <a:lnTo>
                  <a:pt x="1357884" y="278764"/>
                </a:lnTo>
                <a:lnTo>
                  <a:pt x="1316227" y="285622"/>
                </a:lnTo>
                <a:lnTo>
                  <a:pt x="1273810" y="291718"/>
                </a:lnTo>
                <a:lnTo>
                  <a:pt x="1230884" y="297179"/>
                </a:lnTo>
                <a:lnTo>
                  <a:pt x="1187196" y="301878"/>
                </a:lnTo>
                <a:lnTo>
                  <a:pt x="1292134" y="301878"/>
                </a:lnTo>
                <a:lnTo>
                  <a:pt x="1360170" y="291210"/>
                </a:lnTo>
                <a:lnTo>
                  <a:pt x="1401318" y="283590"/>
                </a:lnTo>
                <a:lnTo>
                  <a:pt x="1441577" y="275335"/>
                </a:lnTo>
                <a:lnTo>
                  <a:pt x="1480947" y="266572"/>
                </a:lnTo>
                <a:lnTo>
                  <a:pt x="1519174" y="257174"/>
                </a:lnTo>
                <a:lnTo>
                  <a:pt x="1556385" y="247141"/>
                </a:lnTo>
                <a:lnTo>
                  <a:pt x="1626870" y="225678"/>
                </a:lnTo>
                <a:lnTo>
                  <a:pt x="1691767" y="202183"/>
                </a:lnTo>
                <a:lnTo>
                  <a:pt x="1750314" y="177164"/>
                </a:lnTo>
                <a:lnTo>
                  <a:pt x="1777111" y="163956"/>
                </a:lnTo>
                <a:lnTo>
                  <a:pt x="1798010" y="152653"/>
                </a:lnTo>
                <a:close/>
              </a:path>
              <a:path w="1931034" h="638175">
                <a:moveTo>
                  <a:pt x="1655826" y="202183"/>
                </a:moveTo>
                <a:lnTo>
                  <a:pt x="1655457" y="202310"/>
                </a:lnTo>
                <a:lnTo>
                  <a:pt x="1655826" y="202183"/>
                </a:lnTo>
                <a:close/>
              </a:path>
              <a:path w="1931034" h="638175">
                <a:moveTo>
                  <a:pt x="1687195" y="190372"/>
                </a:moveTo>
                <a:lnTo>
                  <a:pt x="1686858" y="190499"/>
                </a:lnTo>
                <a:lnTo>
                  <a:pt x="1687195" y="190372"/>
                </a:lnTo>
                <a:close/>
              </a:path>
              <a:path w="1931034" h="638175">
                <a:moveTo>
                  <a:pt x="1820249" y="139445"/>
                </a:moveTo>
                <a:lnTo>
                  <a:pt x="1795779" y="139445"/>
                </a:lnTo>
                <a:lnTo>
                  <a:pt x="1771207" y="152745"/>
                </a:lnTo>
                <a:lnTo>
                  <a:pt x="1771396" y="152653"/>
                </a:lnTo>
                <a:lnTo>
                  <a:pt x="1798010" y="152653"/>
                </a:lnTo>
                <a:lnTo>
                  <a:pt x="1802002" y="150494"/>
                </a:lnTo>
                <a:lnTo>
                  <a:pt x="1820249" y="139445"/>
                </a:lnTo>
                <a:close/>
              </a:path>
              <a:path w="1931034" h="638175">
                <a:moveTo>
                  <a:pt x="1818259" y="125856"/>
                </a:moveTo>
                <a:lnTo>
                  <a:pt x="1795526" y="139572"/>
                </a:lnTo>
                <a:lnTo>
                  <a:pt x="1795779" y="139445"/>
                </a:lnTo>
                <a:lnTo>
                  <a:pt x="1820249" y="139445"/>
                </a:lnTo>
                <a:lnTo>
                  <a:pt x="1824863" y="136651"/>
                </a:lnTo>
                <a:lnTo>
                  <a:pt x="1840627" y="126110"/>
                </a:lnTo>
                <a:lnTo>
                  <a:pt x="1818004" y="126110"/>
                </a:lnTo>
                <a:lnTo>
                  <a:pt x="1818259" y="125856"/>
                </a:lnTo>
                <a:close/>
              </a:path>
              <a:path w="1931034" h="638175">
                <a:moveTo>
                  <a:pt x="1873123" y="84200"/>
                </a:moveTo>
                <a:lnTo>
                  <a:pt x="1856740" y="98551"/>
                </a:lnTo>
                <a:lnTo>
                  <a:pt x="1838452" y="112394"/>
                </a:lnTo>
                <a:lnTo>
                  <a:pt x="1818004" y="126110"/>
                </a:lnTo>
                <a:lnTo>
                  <a:pt x="1840627" y="126110"/>
                </a:lnTo>
                <a:lnTo>
                  <a:pt x="1881631" y="93725"/>
                </a:lnTo>
                <a:lnTo>
                  <a:pt x="1890763" y="84581"/>
                </a:lnTo>
                <a:lnTo>
                  <a:pt x="1872869" y="84581"/>
                </a:lnTo>
                <a:lnTo>
                  <a:pt x="1873123" y="84200"/>
                </a:lnTo>
                <a:close/>
              </a:path>
              <a:path w="1931034" h="638175">
                <a:moveTo>
                  <a:pt x="1838705" y="112140"/>
                </a:moveTo>
                <a:lnTo>
                  <a:pt x="1838329" y="112394"/>
                </a:lnTo>
                <a:lnTo>
                  <a:pt x="1838705" y="112140"/>
                </a:lnTo>
                <a:close/>
              </a:path>
              <a:path w="1931034" h="638175">
                <a:moveTo>
                  <a:pt x="1856994" y="98297"/>
                </a:moveTo>
                <a:lnTo>
                  <a:pt x="1856659" y="98551"/>
                </a:lnTo>
                <a:lnTo>
                  <a:pt x="1856994" y="98297"/>
                </a:lnTo>
                <a:close/>
              </a:path>
              <a:path w="1931034" h="638175">
                <a:moveTo>
                  <a:pt x="1897317" y="77342"/>
                </a:moveTo>
                <a:lnTo>
                  <a:pt x="1880235" y="77342"/>
                </a:lnTo>
                <a:lnTo>
                  <a:pt x="1872869" y="84581"/>
                </a:lnTo>
                <a:lnTo>
                  <a:pt x="1890763" y="84581"/>
                </a:lnTo>
                <a:lnTo>
                  <a:pt x="1896110" y="78739"/>
                </a:lnTo>
                <a:lnTo>
                  <a:pt x="1897317" y="77342"/>
                </a:lnTo>
                <a:close/>
              </a:path>
              <a:path w="1931034" h="638175">
                <a:moveTo>
                  <a:pt x="1903353" y="70230"/>
                </a:moveTo>
                <a:lnTo>
                  <a:pt x="1886712" y="70230"/>
                </a:lnTo>
                <a:lnTo>
                  <a:pt x="1879980" y="77469"/>
                </a:lnTo>
                <a:lnTo>
                  <a:pt x="1880235" y="77342"/>
                </a:lnTo>
                <a:lnTo>
                  <a:pt x="1897317" y="77342"/>
                </a:lnTo>
                <a:lnTo>
                  <a:pt x="1902587" y="71246"/>
                </a:lnTo>
                <a:lnTo>
                  <a:pt x="1903353" y="70230"/>
                </a:lnTo>
                <a:close/>
              </a:path>
              <a:path w="1931034" h="638175">
                <a:moveTo>
                  <a:pt x="1908682" y="63118"/>
                </a:moveTo>
                <a:lnTo>
                  <a:pt x="1892808" y="63118"/>
                </a:lnTo>
                <a:lnTo>
                  <a:pt x="1886585" y="70357"/>
                </a:lnTo>
                <a:lnTo>
                  <a:pt x="1886712" y="70230"/>
                </a:lnTo>
                <a:lnTo>
                  <a:pt x="1903353" y="70230"/>
                </a:lnTo>
                <a:lnTo>
                  <a:pt x="1908513" y="63372"/>
                </a:lnTo>
                <a:lnTo>
                  <a:pt x="1908682" y="63118"/>
                </a:lnTo>
                <a:close/>
              </a:path>
              <a:path w="1931034" h="638175">
                <a:moveTo>
                  <a:pt x="1917631" y="48894"/>
                </a:moveTo>
                <a:lnTo>
                  <a:pt x="1902968" y="48894"/>
                </a:lnTo>
                <a:lnTo>
                  <a:pt x="1898015" y="56260"/>
                </a:lnTo>
                <a:lnTo>
                  <a:pt x="1892553" y="63372"/>
                </a:lnTo>
                <a:lnTo>
                  <a:pt x="1892808" y="63118"/>
                </a:lnTo>
                <a:lnTo>
                  <a:pt x="1908682" y="63118"/>
                </a:lnTo>
                <a:lnTo>
                  <a:pt x="1913509" y="55879"/>
                </a:lnTo>
                <a:lnTo>
                  <a:pt x="1917631" y="48894"/>
                </a:lnTo>
                <a:close/>
              </a:path>
              <a:path w="1931034" h="638175">
                <a:moveTo>
                  <a:pt x="1898142" y="56006"/>
                </a:moveTo>
                <a:lnTo>
                  <a:pt x="1897949" y="56260"/>
                </a:lnTo>
                <a:lnTo>
                  <a:pt x="1898142" y="56006"/>
                </a:lnTo>
                <a:close/>
              </a:path>
              <a:path w="1931034" h="638175">
                <a:moveTo>
                  <a:pt x="1926667" y="27812"/>
                </a:moveTo>
                <a:lnTo>
                  <a:pt x="1913381" y="27812"/>
                </a:lnTo>
                <a:lnTo>
                  <a:pt x="1910334" y="35305"/>
                </a:lnTo>
                <a:lnTo>
                  <a:pt x="1906777" y="42163"/>
                </a:lnTo>
                <a:lnTo>
                  <a:pt x="1902726" y="49254"/>
                </a:lnTo>
                <a:lnTo>
                  <a:pt x="1902968" y="48894"/>
                </a:lnTo>
                <a:lnTo>
                  <a:pt x="1917631" y="48894"/>
                </a:lnTo>
                <a:lnTo>
                  <a:pt x="1918080" y="48132"/>
                </a:lnTo>
                <a:lnTo>
                  <a:pt x="1922018" y="40385"/>
                </a:lnTo>
                <a:lnTo>
                  <a:pt x="1925193" y="32384"/>
                </a:lnTo>
                <a:lnTo>
                  <a:pt x="1926667" y="27812"/>
                </a:lnTo>
                <a:close/>
              </a:path>
              <a:path w="1931034" h="638175">
                <a:moveTo>
                  <a:pt x="1906904" y="41909"/>
                </a:moveTo>
                <a:lnTo>
                  <a:pt x="1906760" y="42163"/>
                </a:lnTo>
                <a:lnTo>
                  <a:pt x="1906904" y="41909"/>
                </a:lnTo>
                <a:close/>
              </a:path>
              <a:path w="1931034" h="638175">
                <a:moveTo>
                  <a:pt x="1910461" y="34797"/>
                </a:moveTo>
                <a:lnTo>
                  <a:pt x="1910207" y="35305"/>
                </a:lnTo>
                <a:lnTo>
                  <a:pt x="1910461" y="34797"/>
                </a:lnTo>
                <a:close/>
              </a:path>
              <a:path w="1931034" h="638175">
                <a:moveTo>
                  <a:pt x="1928551" y="20827"/>
                </a:moveTo>
                <a:lnTo>
                  <a:pt x="1915541" y="20827"/>
                </a:lnTo>
                <a:lnTo>
                  <a:pt x="1915414" y="21335"/>
                </a:lnTo>
                <a:lnTo>
                  <a:pt x="1913127" y="28193"/>
                </a:lnTo>
                <a:lnTo>
                  <a:pt x="1913381" y="27812"/>
                </a:lnTo>
                <a:lnTo>
                  <a:pt x="1926667" y="27812"/>
                </a:lnTo>
                <a:lnTo>
                  <a:pt x="1927733" y="24510"/>
                </a:lnTo>
                <a:lnTo>
                  <a:pt x="1928551" y="20827"/>
                </a:lnTo>
                <a:close/>
              </a:path>
              <a:path w="1931034" h="638175">
                <a:moveTo>
                  <a:pt x="1915524" y="20878"/>
                </a:moveTo>
                <a:lnTo>
                  <a:pt x="1915374" y="21335"/>
                </a:lnTo>
                <a:lnTo>
                  <a:pt x="1915524" y="20878"/>
                </a:lnTo>
                <a:close/>
              </a:path>
              <a:path w="1931034" h="638175">
                <a:moveTo>
                  <a:pt x="1929868" y="13969"/>
                </a:moveTo>
                <a:lnTo>
                  <a:pt x="1917192" y="13969"/>
                </a:lnTo>
                <a:lnTo>
                  <a:pt x="1915524" y="20878"/>
                </a:lnTo>
                <a:lnTo>
                  <a:pt x="1928551" y="20827"/>
                </a:lnTo>
                <a:lnTo>
                  <a:pt x="1929511" y="16509"/>
                </a:lnTo>
                <a:lnTo>
                  <a:pt x="1929868" y="13969"/>
                </a:lnTo>
                <a:close/>
              </a:path>
              <a:path w="1931034" h="638175">
                <a:moveTo>
                  <a:pt x="1918462" y="0"/>
                </a:moveTo>
                <a:lnTo>
                  <a:pt x="1918080" y="7492"/>
                </a:lnTo>
                <a:lnTo>
                  <a:pt x="1917065" y="14477"/>
                </a:lnTo>
                <a:lnTo>
                  <a:pt x="1917192" y="13969"/>
                </a:lnTo>
                <a:lnTo>
                  <a:pt x="1929868" y="13969"/>
                </a:lnTo>
                <a:lnTo>
                  <a:pt x="1930653" y="8381"/>
                </a:lnTo>
                <a:lnTo>
                  <a:pt x="1931035" y="761"/>
                </a:lnTo>
                <a:lnTo>
                  <a:pt x="1918462" y="0"/>
                </a:lnTo>
                <a:close/>
              </a:path>
              <a:path w="1931034" h="638175">
                <a:moveTo>
                  <a:pt x="1918080" y="6984"/>
                </a:moveTo>
                <a:lnTo>
                  <a:pt x="1918012" y="7492"/>
                </a:lnTo>
                <a:lnTo>
                  <a:pt x="1918080" y="6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265887"/>
            <a:ext cx="12833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Outline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5038" y="1083310"/>
            <a:ext cx="7275195" cy="563083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575"/>
              </a:spcBef>
              <a:buAutoNum type="arabicPeriod"/>
              <a:tabLst>
                <a:tab pos="469265" algn="l"/>
              </a:tabLst>
            </a:pPr>
            <a:r>
              <a:rPr lang="en-US" sz="2400" spc="9" dirty="0"/>
              <a:t>Sequence</a:t>
            </a:r>
            <a:r>
              <a:rPr lang="en-US" sz="2400" spc="-4" dirty="0"/>
              <a:t> </a:t>
            </a:r>
            <a:r>
              <a:rPr lang="en-US" sz="2400" spc="13" dirty="0"/>
              <a:t>Modeling</a:t>
            </a:r>
            <a:endParaRPr lang="en-US" sz="2400" spc="-5" dirty="0">
              <a:latin typeface="Calibri"/>
              <a:cs typeface="Calibri"/>
            </a:endParaRPr>
          </a:p>
          <a:p>
            <a:pPr marL="469900" indent="-457200">
              <a:lnSpc>
                <a:spcPct val="150000"/>
              </a:lnSpc>
              <a:spcBef>
                <a:spcPts val="575"/>
              </a:spcBef>
              <a:buAutoNum type="arabicPeriod"/>
              <a:tabLst>
                <a:tab pos="469265" algn="l"/>
              </a:tabLst>
            </a:pPr>
            <a:r>
              <a:rPr lang="en-US" sz="2400" spc="-5" dirty="0">
                <a:latin typeface="Calibri"/>
                <a:cs typeface="Calibri"/>
              </a:rPr>
              <a:t>Introducing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Transformer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model</a:t>
            </a:r>
          </a:p>
          <a:p>
            <a:pPr marL="469900" indent="-457200">
              <a:lnSpc>
                <a:spcPct val="150000"/>
              </a:lnSpc>
              <a:spcBef>
                <a:spcPts val="575"/>
              </a:spcBef>
              <a:buAutoNum type="arabicPeriod"/>
              <a:tabLst>
                <a:tab pos="469265" algn="l"/>
              </a:tabLst>
            </a:pPr>
            <a:r>
              <a:rPr lang="en-US" sz="2400" spc="5" dirty="0"/>
              <a:t>Key-Query-Value</a:t>
            </a:r>
            <a:r>
              <a:rPr lang="en-US" sz="2400" spc="35" dirty="0"/>
              <a:t> </a:t>
            </a:r>
            <a:r>
              <a:rPr lang="en-US" sz="2400" dirty="0"/>
              <a:t>Attention</a:t>
            </a:r>
          </a:p>
          <a:p>
            <a:pPr marL="469900" indent="-457200">
              <a:lnSpc>
                <a:spcPct val="150000"/>
              </a:lnSpc>
              <a:spcBef>
                <a:spcPts val="575"/>
              </a:spcBef>
              <a:buAutoNum type="arabicPeriod"/>
              <a:tabLst>
                <a:tab pos="469265" algn="l"/>
              </a:tabLst>
            </a:pPr>
            <a:r>
              <a:rPr lang="en-US" sz="2400" spc="5" dirty="0"/>
              <a:t>Multi-headed</a:t>
            </a:r>
            <a:r>
              <a:rPr lang="en-US" sz="2400" spc="20" dirty="0"/>
              <a:t> </a:t>
            </a:r>
            <a:r>
              <a:rPr lang="en-US" sz="2400" spc="5" dirty="0"/>
              <a:t>attention</a:t>
            </a:r>
          </a:p>
          <a:p>
            <a:pPr marL="469900" indent="-457200">
              <a:lnSpc>
                <a:spcPct val="150000"/>
              </a:lnSpc>
              <a:spcBef>
                <a:spcPts val="575"/>
              </a:spcBef>
              <a:buAutoNum type="arabicPeriod"/>
              <a:tabLst>
                <a:tab pos="469265" algn="l"/>
              </a:tabLst>
            </a:pPr>
            <a:r>
              <a:rPr lang="en-US" sz="2400" spc="5" dirty="0"/>
              <a:t>Residual</a:t>
            </a:r>
            <a:r>
              <a:rPr lang="en-US" sz="2400" dirty="0"/>
              <a:t> </a:t>
            </a:r>
            <a:r>
              <a:rPr lang="en-US" sz="2400" spc="5" dirty="0"/>
              <a:t>connections</a:t>
            </a:r>
          </a:p>
          <a:p>
            <a:pPr marL="469900" indent="-457200">
              <a:lnSpc>
                <a:spcPct val="150000"/>
              </a:lnSpc>
              <a:spcBef>
                <a:spcPts val="575"/>
              </a:spcBef>
              <a:buAutoNum type="arabicPeriod"/>
              <a:tabLst>
                <a:tab pos="469265" algn="l"/>
              </a:tabLst>
            </a:pPr>
            <a:r>
              <a:rPr lang="en-US" sz="2400" spc="5" dirty="0"/>
              <a:t>Layer </a:t>
            </a:r>
            <a:r>
              <a:rPr lang="en-US" sz="2400" spc="10" dirty="0"/>
              <a:t>normalization</a:t>
            </a:r>
          </a:p>
          <a:p>
            <a:pPr marL="469900" indent="-457200">
              <a:lnSpc>
                <a:spcPct val="150000"/>
              </a:lnSpc>
              <a:spcBef>
                <a:spcPts val="575"/>
              </a:spcBef>
              <a:buAutoNum type="arabicPeriod"/>
              <a:tabLst>
                <a:tab pos="469265" algn="l"/>
              </a:tabLst>
            </a:pPr>
            <a:r>
              <a:rPr lang="en-US" sz="2400" spc="-5" dirty="0"/>
              <a:t>Scaled</a:t>
            </a:r>
            <a:r>
              <a:rPr lang="en-US" sz="2400" spc="-10" dirty="0"/>
              <a:t> </a:t>
            </a:r>
            <a:r>
              <a:rPr lang="en-US" sz="2400" spc="-5" dirty="0"/>
              <a:t>Dot</a:t>
            </a:r>
            <a:r>
              <a:rPr lang="en-US" sz="2400" spc="-15" dirty="0"/>
              <a:t> </a:t>
            </a:r>
            <a:r>
              <a:rPr lang="en-US" sz="2400" spc="-5" dirty="0"/>
              <a:t>Product</a:t>
            </a:r>
            <a:endParaRPr lang="en-US" sz="2400" dirty="0"/>
          </a:p>
          <a:p>
            <a:pPr marL="12700">
              <a:lnSpc>
                <a:spcPct val="150000"/>
              </a:lnSpc>
              <a:spcBef>
                <a:spcPts val="580"/>
              </a:spcBef>
              <a:tabLst>
                <a:tab pos="469265" algn="l"/>
              </a:tabLst>
            </a:pPr>
            <a:r>
              <a:rPr lang="en-US" sz="2400" spc="-5" dirty="0">
                <a:latin typeface="Calibri"/>
                <a:cs typeface="Calibri"/>
              </a:rPr>
              <a:t>8.	</a:t>
            </a:r>
            <a:r>
              <a:rPr sz="2400" dirty="0">
                <a:latin typeface="Calibri"/>
                <a:cs typeface="Calibri"/>
              </a:rPr>
              <a:t>Great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Transformers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5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lang="en-US" sz="2400" spc="-5" dirty="0">
                <a:latin typeface="Calibri"/>
                <a:cs typeface="Calibri"/>
              </a:rPr>
              <a:t>9</a:t>
            </a:r>
            <a:r>
              <a:rPr sz="2400" spc="-5" dirty="0">
                <a:latin typeface="Calibri"/>
                <a:cs typeface="Calibri"/>
              </a:rPr>
              <a:t>.	Drawbacks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Transformers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038" y="165861"/>
            <a:ext cx="578548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1" spc="5" dirty="0">
                <a:solidFill>
                  <a:srgbClr val="007B92"/>
                </a:solidFill>
                <a:latin typeface="Calibri"/>
                <a:cs typeface="Calibri"/>
              </a:rPr>
              <a:t>Great</a:t>
            </a:r>
            <a:r>
              <a:rPr sz="3350" b="1" spc="-5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3350" b="1" spc="5" dirty="0">
                <a:solidFill>
                  <a:srgbClr val="007B92"/>
                </a:solidFill>
                <a:latin typeface="Calibri"/>
                <a:cs typeface="Calibri"/>
              </a:rPr>
              <a:t>Results </a:t>
            </a:r>
            <a:r>
              <a:rPr sz="3350" b="1" dirty="0">
                <a:solidFill>
                  <a:srgbClr val="007B92"/>
                </a:solidFill>
                <a:latin typeface="Calibri"/>
                <a:cs typeface="Calibri"/>
              </a:rPr>
              <a:t>with</a:t>
            </a:r>
            <a:r>
              <a:rPr sz="3350" b="1" spc="5" dirty="0">
                <a:solidFill>
                  <a:srgbClr val="007B92"/>
                </a:solidFill>
                <a:latin typeface="Calibri"/>
                <a:cs typeface="Calibri"/>
              </a:rPr>
              <a:t> Transformers</a:t>
            </a:r>
            <a:endParaRPr sz="33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427" y="1618488"/>
            <a:ext cx="8688127" cy="37081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23770" y="5695188"/>
            <a:ext cx="6680200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  <a:tabLst>
                <a:tab pos="4125595" algn="l"/>
              </a:tabLst>
            </a:pPr>
            <a:r>
              <a:rPr sz="2300" dirty="0">
                <a:latin typeface="Calibri"/>
                <a:cs typeface="Calibri"/>
              </a:rPr>
              <a:t>Not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just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better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Machine	Also</a:t>
            </a:r>
            <a:r>
              <a:rPr sz="2300" spc="-15" dirty="0">
                <a:latin typeface="Calibri"/>
                <a:cs typeface="Calibri"/>
              </a:rPr>
              <a:t> more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efficient</a:t>
            </a:r>
            <a:r>
              <a:rPr sz="2300" spc="-15" dirty="0">
                <a:latin typeface="Calibri"/>
                <a:cs typeface="Calibri"/>
              </a:rPr>
              <a:t> to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4125595" algn="l"/>
              </a:tabLst>
            </a:pPr>
            <a:r>
              <a:rPr sz="2300" spc="-20" dirty="0">
                <a:latin typeface="Calibri"/>
                <a:cs typeface="Calibri"/>
              </a:rPr>
              <a:t>Translation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BLEU </a:t>
            </a:r>
            <a:r>
              <a:rPr sz="2300" spc="-15" dirty="0">
                <a:latin typeface="Calibri"/>
                <a:cs typeface="Calibri"/>
              </a:rPr>
              <a:t>scores	</a:t>
            </a:r>
            <a:r>
              <a:rPr sz="2300" spc="-10" dirty="0">
                <a:latin typeface="Calibri"/>
                <a:cs typeface="Calibri"/>
              </a:rPr>
              <a:t>train!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038" y="973963"/>
            <a:ext cx="769175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solidFill>
                  <a:srgbClr val="8B1515"/>
                </a:solidFill>
                <a:latin typeface="Calibri"/>
                <a:cs typeface="Calibri"/>
              </a:rPr>
              <a:t>First,</a:t>
            </a:r>
            <a:r>
              <a:rPr sz="2300" spc="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8B1515"/>
                </a:solidFill>
                <a:latin typeface="Calibri"/>
                <a:cs typeface="Calibri"/>
              </a:rPr>
              <a:t>Machine</a:t>
            </a:r>
            <a:r>
              <a:rPr sz="2300" spc="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8B1515"/>
                </a:solidFill>
                <a:latin typeface="Calibri"/>
                <a:cs typeface="Calibri"/>
              </a:rPr>
              <a:t>Translation from</a:t>
            </a:r>
            <a:r>
              <a:rPr sz="2300" spc="-10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8B1515"/>
                </a:solidFill>
                <a:latin typeface="Calibri"/>
                <a:cs typeface="Calibri"/>
              </a:rPr>
              <a:t>the</a:t>
            </a:r>
            <a:r>
              <a:rPr sz="2300" spc="1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8B1515"/>
                </a:solidFill>
                <a:latin typeface="Calibri"/>
                <a:cs typeface="Calibri"/>
              </a:rPr>
              <a:t>original</a:t>
            </a:r>
            <a:r>
              <a:rPr sz="2300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8B1515"/>
                </a:solidFill>
                <a:latin typeface="Calibri"/>
                <a:cs typeface="Calibri"/>
              </a:rPr>
              <a:t>Transformers</a:t>
            </a:r>
            <a:r>
              <a:rPr sz="2300" spc="-10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8B1515"/>
                </a:solidFill>
                <a:latin typeface="Calibri"/>
                <a:cs typeface="Calibri"/>
              </a:rPr>
              <a:t>paper!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7113" y="4643437"/>
            <a:ext cx="10935335" cy="1811020"/>
            <a:chOff x="527113" y="4643437"/>
            <a:chExt cx="10935335" cy="1811020"/>
          </a:xfrm>
        </p:grpSpPr>
        <p:sp>
          <p:nvSpPr>
            <p:cNvPr id="7" name="object 7"/>
            <p:cNvSpPr/>
            <p:nvPr/>
          </p:nvSpPr>
          <p:spPr>
            <a:xfrm>
              <a:off x="531876" y="4648200"/>
              <a:ext cx="10896600" cy="1801495"/>
            </a:xfrm>
            <a:custGeom>
              <a:avLst/>
              <a:gdLst/>
              <a:ahLst/>
              <a:cxnLst/>
              <a:rect l="l" t="t" r="r" b="b"/>
              <a:pathLst>
                <a:path w="10896600" h="1801495">
                  <a:moveTo>
                    <a:pt x="10896600" y="0"/>
                  </a:moveTo>
                  <a:lnTo>
                    <a:pt x="0" y="0"/>
                  </a:lnTo>
                  <a:lnTo>
                    <a:pt x="0" y="1801368"/>
                  </a:lnTo>
                  <a:lnTo>
                    <a:pt x="10896600" y="1801368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1876" y="4648200"/>
              <a:ext cx="10925810" cy="1801495"/>
            </a:xfrm>
            <a:custGeom>
              <a:avLst/>
              <a:gdLst/>
              <a:ahLst/>
              <a:cxnLst/>
              <a:rect l="l" t="t" r="r" b="b"/>
              <a:pathLst>
                <a:path w="10925810" h="1801495">
                  <a:moveTo>
                    <a:pt x="0" y="1801368"/>
                  </a:moveTo>
                  <a:lnTo>
                    <a:pt x="10896600" y="1801368"/>
                  </a:lnTo>
                  <a:lnTo>
                    <a:pt x="10896600" y="0"/>
                  </a:lnTo>
                  <a:lnTo>
                    <a:pt x="0" y="0"/>
                  </a:lnTo>
                  <a:lnTo>
                    <a:pt x="0" y="1801368"/>
                  </a:lnTo>
                  <a:close/>
                </a:path>
                <a:path w="10925810" h="1801495">
                  <a:moveTo>
                    <a:pt x="7543800" y="1685544"/>
                  </a:moveTo>
                  <a:lnTo>
                    <a:pt x="10925556" y="1685544"/>
                  </a:lnTo>
                  <a:lnTo>
                    <a:pt x="10925556" y="45719"/>
                  </a:lnTo>
                  <a:lnTo>
                    <a:pt x="7543800" y="45719"/>
                  </a:lnTo>
                  <a:lnTo>
                    <a:pt x="7543800" y="1685544"/>
                  </a:lnTo>
                  <a:close/>
                </a:path>
                <a:path w="10925810" h="1801495">
                  <a:moveTo>
                    <a:pt x="5334000" y="1624584"/>
                  </a:moveTo>
                  <a:lnTo>
                    <a:pt x="10552176" y="1624584"/>
                  </a:lnTo>
                  <a:lnTo>
                    <a:pt x="10552176" y="678180"/>
                  </a:lnTo>
                  <a:lnTo>
                    <a:pt x="5334000" y="678180"/>
                  </a:lnTo>
                  <a:lnTo>
                    <a:pt x="5334000" y="162458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374505" y="6421399"/>
            <a:ext cx="255905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90"/>
              </a:lnSpc>
            </a:pPr>
            <a:r>
              <a:rPr sz="2300" spc="-20" dirty="0">
                <a:latin typeface="Calibri"/>
                <a:cs typeface="Calibri"/>
              </a:rPr>
              <a:t>[Vaswani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et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al.,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2017]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3016" y="6476415"/>
            <a:ext cx="603631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spc="-45" dirty="0">
                <a:latin typeface="Calibri"/>
                <a:cs typeface="Calibri"/>
              </a:rPr>
              <a:t>[Test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sets: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WMT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2014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English-German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English-French]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165861"/>
            <a:ext cx="578548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5" dirty="0"/>
              <a:t>Great</a:t>
            </a:r>
            <a:r>
              <a:rPr sz="3350" spc="-5" dirty="0"/>
              <a:t> </a:t>
            </a:r>
            <a:r>
              <a:rPr sz="3350" spc="5" dirty="0"/>
              <a:t>Results </a:t>
            </a:r>
            <a:r>
              <a:rPr sz="3350" dirty="0"/>
              <a:t>with</a:t>
            </a:r>
            <a:r>
              <a:rPr sz="3350" spc="5" dirty="0"/>
              <a:t> Transformers</a:t>
            </a:r>
            <a:endParaRPr sz="33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43498" y="4804409"/>
            <a:ext cx="373189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25" dirty="0">
                <a:solidFill>
                  <a:srgbClr val="007B92"/>
                </a:solidFill>
                <a:latin typeface="Calibri"/>
                <a:cs typeface="Calibri"/>
              </a:rPr>
              <a:t>Transformers</a:t>
            </a:r>
            <a:r>
              <a:rPr sz="2300" spc="-40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7B92"/>
                </a:solidFill>
                <a:latin typeface="Calibri"/>
                <a:cs typeface="Calibri"/>
              </a:rPr>
              <a:t>all</a:t>
            </a:r>
            <a:r>
              <a:rPr sz="2300" spc="-25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7B92"/>
                </a:solidFill>
                <a:latin typeface="Calibri"/>
                <a:cs typeface="Calibri"/>
              </a:rPr>
              <a:t>the</a:t>
            </a:r>
            <a:r>
              <a:rPr sz="2300" spc="-10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007B92"/>
                </a:solidFill>
                <a:latin typeface="Calibri"/>
                <a:cs typeface="Calibri"/>
              </a:rPr>
              <a:t>way</a:t>
            </a:r>
            <a:r>
              <a:rPr sz="2300" spc="-15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007B92"/>
                </a:solidFill>
                <a:latin typeface="Calibri"/>
                <a:cs typeface="Calibri"/>
              </a:rPr>
              <a:t>down.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038" y="973963"/>
            <a:ext cx="3405504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8B1515"/>
                </a:solidFill>
                <a:latin typeface="Calibri"/>
                <a:cs typeface="Calibri"/>
              </a:rPr>
              <a:t>Next,</a:t>
            </a:r>
            <a:r>
              <a:rPr sz="2300" spc="-3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8B1515"/>
                </a:solidFill>
                <a:latin typeface="Calibri"/>
                <a:cs typeface="Calibri"/>
              </a:rPr>
              <a:t>document</a:t>
            </a:r>
            <a:r>
              <a:rPr sz="2300" spc="-20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8B1515"/>
                </a:solidFill>
                <a:latin typeface="Calibri"/>
                <a:cs typeface="Calibri"/>
              </a:rPr>
              <a:t>generation!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83284" y="1778507"/>
            <a:ext cx="9646920" cy="2955290"/>
            <a:chOff x="983284" y="1778507"/>
            <a:chExt cx="9646920" cy="29552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5188" y="1778507"/>
              <a:ext cx="8744712" cy="23935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3284" y="2634995"/>
              <a:ext cx="6407150" cy="2098675"/>
            </a:xfrm>
            <a:custGeom>
              <a:avLst/>
              <a:gdLst/>
              <a:ahLst/>
              <a:cxnLst/>
              <a:rect l="l" t="t" r="r" b="b"/>
              <a:pathLst>
                <a:path w="6407150" h="2098675">
                  <a:moveTo>
                    <a:pt x="897839" y="85090"/>
                  </a:moveTo>
                  <a:lnTo>
                    <a:pt x="896632" y="55245"/>
                  </a:lnTo>
                  <a:lnTo>
                    <a:pt x="894410" y="0"/>
                  </a:lnTo>
                  <a:lnTo>
                    <a:pt x="828370" y="53848"/>
                  </a:lnTo>
                  <a:lnTo>
                    <a:pt x="857300" y="66865"/>
                  </a:lnTo>
                  <a:lnTo>
                    <a:pt x="0" y="1973199"/>
                  </a:lnTo>
                  <a:lnTo>
                    <a:pt x="11582" y="1978406"/>
                  </a:lnTo>
                  <a:lnTo>
                    <a:pt x="868908" y="72085"/>
                  </a:lnTo>
                  <a:lnTo>
                    <a:pt x="897839" y="85090"/>
                  </a:lnTo>
                  <a:close/>
                </a:path>
                <a:path w="6407150" h="2098675">
                  <a:moveTo>
                    <a:pt x="6406591" y="1556004"/>
                  </a:moveTo>
                  <a:lnTo>
                    <a:pt x="6324295" y="1577848"/>
                  </a:lnTo>
                  <a:lnTo>
                    <a:pt x="6345250" y="1601622"/>
                  </a:lnTo>
                  <a:lnTo>
                    <a:pt x="5792800" y="2089150"/>
                  </a:lnTo>
                  <a:lnTo>
                    <a:pt x="5801182" y="2098675"/>
                  </a:lnTo>
                  <a:lnTo>
                    <a:pt x="6353645" y="1611134"/>
                  </a:lnTo>
                  <a:lnTo>
                    <a:pt x="6374714" y="1634998"/>
                  </a:lnTo>
                  <a:lnTo>
                    <a:pt x="6391567" y="1593215"/>
                  </a:lnTo>
                  <a:lnTo>
                    <a:pt x="6406591" y="1556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6905" y="4711446"/>
            <a:ext cx="202183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007B92"/>
                </a:solidFill>
                <a:latin typeface="Calibri"/>
                <a:cs typeface="Calibri"/>
              </a:rPr>
              <a:t>The</a:t>
            </a:r>
            <a:r>
              <a:rPr sz="2300" spc="-35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007B92"/>
                </a:solidFill>
                <a:latin typeface="Calibri"/>
                <a:cs typeface="Calibri"/>
              </a:rPr>
              <a:t>old</a:t>
            </a:r>
            <a:r>
              <a:rPr sz="2300" spc="-35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7B92"/>
                </a:solidFill>
                <a:latin typeface="Calibri"/>
                <a:cs typeface="Calibri"/>
              </a:rPr>
              <a:t>standard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50505" y="6421399"/>
            <a:ext cx="407606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90"/>
              </a:lnSpc>
            </a:pPr>
            <a:r>
              <a:rPr sz="2300" spc="-5" dirty="0">
                <a:latin typeface="Calibri"/>
                <a:cs typeface="Calibri"/>
              </a:rPr>
              <a:t>[</a:t>
            </a:r>
            <a:r>
              <a:rPr sz="2300" u="sng" spc="-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3"/>
              </a:rPr>
              <a:t>Liu</a:t>
            </a:r>
            <a:r>
              <a:rPr sz="2300" u="sng" spc="-2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300" u="sng" spc="-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3"/>
              </a:rPr>
              <a:t>et </a:t>
            </a:r>
            <a:r>
              <a:rPr sz="2300" u="sng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3"/>
              </a:rPr>
              <a:t>al.,</a:t>
            </a:r>
            <a:r>
              <a:rPr sz="2300" u="sng" spc="-1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300" u="sng" spc="-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3"/>
              </a:rPr>
              <a:t>2018</a:t>
            </a:r>
            <a:r>
              <a:rPr sz="2300" spc="-5" dirty="0">
                <a:latin typeface="Calibri"/>
                <a:cs typeface="Calibri"/>
              </a:rPr>
              <a:t>];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WikiSum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dataset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165861"/>
            <a:ext cx="578548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5" dirty="0"/>
              <a:t>Great</a:t>
            </a:r>
            <a:r>
              <a:rPr sz="3350" spc="-5" dirty="0"/>
              <a:t> </a:t>
            </a:r>
            <a:r>
              <a:rPr sz="3350" spc="5" dirty="0"/>
              <a:t>Results </a:t>
            </a:r>
            <a:r>
              <a:rPr sz="3350" dirty="0"/>
              <a:t>with</a:t>
            </a:r>
            <a:r>
              <a:rPr sz="3350" spc="5" dirty="0"/>
              <a:t> Transformers</a:t>
            </a:r>
            <a:endParaRPr sz="3350"/>
          </a:p>
        </p:txBody>
      </p:sp>
      <p:sp>
        <p:nvSpPr>
          <p:cNvPr id="3" name="object 3"/>
          <p:cNvSpPr txBox="1"/>
          <p:nvPr/>
        </p:nvSpPr>
        <p:spPr>
          <a:xfrm>
            <a:off x="9374505" y="6348171"/>
            <a:ext cx="193421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latin typeface="Calibri"/>
                <a:cs typeface="Calibri"/>
              </a:rPr>
              <a:t>[</a:t>
            </a:r>
            <a:r>
              <a:rPr sz="2300" u="sng" spc="-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Liu</a:t>
            </a:r>
            <a:r>
              <a:rPr sz="2300" u="sng" spc="-40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300" u="sng" spc="-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et</a:t>
            </a:r>
            <a:r>
              <a:rPr sz="2300" u="sng" spc="-1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300" u="sng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al.,</a:t>
            </a:r>
            <a:r>
              <a:rPr sz="2300" u="sng" spc="-2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300" u="sng" spc="-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2018</a:t>
            </a:r>
            <a:r>
              <a:rPr sz="2300" spc="-5" dirty="0">
                <a:latin typeface="Calibri"/>
                <a:cs typeface="Calibri"/>
              </a:rPr>
              <a:t>]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744" y="973963"/>
            <a:ext cx="10238105" cy="2486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8B1515"/>
                </a:solidFill>
                <a:latin typeface="Calibri"/>
                <a:cs typeface="Calibri"/>
              </a:rPr>
              <a:t>Before too long,</a:t>
            </a:r>
            <a:r>
              <a:rPr sz="2300" spc="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8B1515"/>
                </a:solidFill>
                <a:latin typeface="Calibri"/>
                <a:cs typeface="Calibri"/>
              </a:rPr>
              <a:t>most</a:t>
            </a:r>
            <a:r>
              <a:rPr sz="2300" spc="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8B1515"/>
                </a:solidFill>
                <a:latin typeface="Calibri"/>
                <a:cs typeface="Calibri"/>
              </a:rPr>
              <a:t>Transformers</a:t>
            </a:r>
            <a:r>
              <a:rPr sz="2300" spc="-30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8B1515"/>
                </a:solidFill>
                <a:latin typeface="Calibri"/>
                <a:cs typeface="Calibri"/>
              </a:rPr>
              <a:t>results</a:t>
            </a:r>
            <a:r>
              <a:rPr sz="2300" spc="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8B1515"/>
                </a:solidFill>
                <a:latin typeface="Calibri"/>
                <a:cs typeface="Calibri"/>
              </a:rPr>
              <a:t>also</a:t>
            </a:r>
            <a:r>
              <a:rPr sz="2300" spc="-10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8B1515"/>
                </a:solidFill>
                <a:latin typeface="Calibri"/>
                <a:cs typeface="Calibri"/>
              </a:rPr>
              <a:t>included </a:t>
            </a:r>
            <a:r>
              <a:rPr sz="2300" b="1" dirty="0">
                <a:solidFill>
                  <a:srgbClr val="8B1515"/>
                </a:solidFill>
                <a:latin typeface="Calibri"/>
                <a:cs typeface="Calibri"/>
              </a:rPr>
              <a:t>pretraining</a:t>
            </a:r>
            <a:r>
              <a:rPr sz="2300" dirty="0">
                <a:solidFill>
                  <a:srgbClr val="8B1515"/>
                </a:solidFill>
                <a:latin typeface="Calibri"/>
                <a:cs typeface="Calibri"/>
              </a:rPr>
              <a:t>,</a:t>
            </a:r>
            <a:r>
              <a:rPr sz="2300" spc="-1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8B1515"/>
                </a:solidFill>
                <a:latin typeface="Calibri"/>
                <a:cs typeface="Calibri"/>
              </a:rPr>
              <a:t>a method</a:t>
            </a:r>
            <a:r>
              <a:rPr sz="2300" spc="2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8B1515"/>
                </a:solidFill>
                <a:latin typeface="Calibri"/>
                <a:cs typeface="Calibri"/>
              </a:rPr>
              <a:t>we’ll</a:t>
            </a:r>
            <a:endParaRPr sz="2300">
              <a:latin typeface="Calibri"/>
              <a:cs typeface="Calibri"/>
            </a:endParaRPr>
          </a:p>
          <a:p>
            <a:pPr marL="151765">
              <a:lnSpc>
                <a:spcPct val="100000"/>
              </a:lnSpc>
            </a:pPr>
            <a:r>
              <a:rPr sz="2300" dirty="0">
                <a:solidFill>
                  <a:srgbClr val="8B1515"/>
                </a:solidFill>
                <a:latin typeface="Calibri"/>
                <a:cs typeface="Calibri"/>
              </a:rPr>
              <a:t>go</a:t>
            </a:r>
            <a:r>
              <a:rPr sz="2300" spc="-2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8B1515"/>
                </a:solidFill>
                <a:latin typeface="Calibri"/>
                <a:cs typeface="Calibri"/>
              </a:rPr>
              <a:t>over</a:t>
            </a:r>
            <a:r>
              <a:rPr sz="2300" spc="-1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8B1515"/>
                </a:solidFill>
                <a:latin typeface="Calibri"/>
                <a:cs typeface="Calibri"/>
              </a:rPr>
              <a:t>on</a:t>
            </a:r>
            <a:r>
              <a:rPr sz="2300" spc="-1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8B1515"/>
                </a:solidFill>
                <a:latin typeface="Calibri"/>
                <a:cs typeface="Calibri"/>
              </a:rPr>
              <a:t>Thursday.</a:t>
            </a:r>
            <a:endParaRPr sz="2300">
              <a:latin typeface="Calibri"/>
              <a:cs typeface="Calibri"/>
            </a:endParaRPr>
          </a:p>
          <a:p>
            <a:pPr marL="151765" marR="232410">
              <a:lnSpc>
                <a:spcPct val="100000"/>
              </a:lnSpc>
              <a:spcBef>
                <a:spcPts val="550"/>
              </a:spcBef>
            </a:pPr>
            <a:r>
              <a:rPr sz="2300" spc="-5" dirty="0">
                <a:solidFill>
                  <a:srgbClr val="8B1515"/>
                </a:solidFill>
                <a:latin typeface="Calibri"/>
                <a:cs typeface="Calibri"/>
              </a:rPr>
              <a:t>Transformers’</a:t>
            </a:r>
            <a:r>
              <a:rPr sz="2300" spc="-20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8B1515"/>
                </a:solidFill>
                <a:latin typeface="Calibri"/>
                <a:cs typeface="Calibri"/>
              </a:rPr>
              <a:t>parallelizability</a:t>
            </a:r>
            <a:r>
              <a:rPr sz="2300" spc="-2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8B1515"/>
                </a:solidFill>
                <a:latin typeface="Calibri"/>
                <a:cs typeface="Calibri"/>
              </a:rPr>
              <a:t>allows</a:t>
            </a:r>
            <a:r>
              <a:rPr sz="2300" spc="10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8B1515"/>
                </a:solidFill>
                <a:latin typeface="Calibri"/>
                <a:cs typeface="Calibri"/>
              </a:rPr>
              <a:t>for</a:t>
            </a:r>
            <a:r>
              <a:rPr sz="2300" spc="-10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8B1515"/>
                </a:solidFill>
                <a:latin typeface="Calibri"/>
                <a:cs typeface="Calibri"/>
              </a:rPr>
              <a:t>efficient</a:t>
            </a:r>
            <a:r>
              <a:rPr sz="2300" spc="7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8B1515"/>
                </a:solidFill>
                <a:latin typeface="Calibri"/>
                <a:cs typeface="Calibri"/>
              </a:rPr>
              <a:t>pretraining,</a:t>
            </a:r>
            <a:r>
              <a:rPr sz="2300" spc="10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8B1515"/>
                </a:solidFill>
                <a:latin typeface="Calibri"/>
                <a:cs typeface="Calibri"/>
              </a:rPr>
              <a:t>and</a:t>
            </a:r>
            <a:r>
              <a:rPr sz="2300" spc="2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8B1515"/>
                </a:solidFill>
                <a:latin typeface="Calibri"/>
                <a:cs typeface="Calibri"/>
              </a:rPr>
              <a:t>have</a:t>
            </a:r>
            <a:r>
              <a:rPr sz="2300" dirty="0">
                <a:solidFill>
                  <a:srgbClr val="8B1515"/>
                </a:solidFill>
                <a:latin typeface="Calibri"/>
                <a:cs typeface="Calibri"/>
              </a:rPr>
              <a:t> made</a:t>
            </a:r>
            <a:r>
              <a:rPr sz="2300" spc="1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8B1515"/>
                </a:solidFill>
                <a:latin typeface="Calibri"/>
                <a:cs typeface="Calibri"/>
              </a:rPr>
              <a:t>them </a:t>
            </a:r>
            <a:r>
              <a:rPr sz="2300" spc="-50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8B1515"/>
                </a:solidFill>
                <a:latin typeface="Calibri"/>
                <a:cs typeface="Calibri"/>
              </a:rPr>
              <a:t>the</a:t>
            </a:r>
            <a:r>
              <a:rPr sz="2300" spc="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8B1515"/>
                </a:solidFill>
                <a:latin typeface="Calibri"/>
                <a:cs typeface="Calibri"/>
              </a:rPr>
              <a:t>de-facto</a:t>
            </a:r>
            <a:r>
              <a:rPr sz="2300" spc="-10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8B1515"/>
                </a:solidFill>
                <a:latin typeface="Calibri"/>
                <a:cs typeface="Calibri"/>
              </a:rPr>
              <a:t>standard.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007B92"/>
                </a:solidFill>
                <a:latin typeface="Calibri"/>
                <a:cs typeface="Calibri"/>
              </a:rPr>
              <a:t>On</a:t>
            </a:r>
            <a:r>
              <a:rPr sz="2300" spc="-15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7B92"/>
                </a:solidFill>
                <a:latin typeface="Calibri"/>
                <a:cs typeface="Calibri"/>
              </a:rPr>
              <a:t>this</a:t>
            </a:r>
            <a:r>
              <a:rPr sz="2300" spc="-10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007B92"/>
                </a:solidFill>
                <a:latin typeface="Calibri"/>
                <a:cs typeface="Calibri"/>
              </a:rPr>
              <a:t>popular</a:t>
            </a:r>
            <a:r>
              <a:rPr sz="2300" spc="-15" dirty="0">
                <a:solidFill>
                  <a:srgbClr val="007B92"/>
                </a:solidFill>
                <a:latin typeface="Calibri"/>
                <a:cs typeface="Calibri"/>
              </a:rPr>
              <a:t> aggregate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spc="-5" dirty="0">
                <a:solidFill>
                  <a:srgbClr val="007B92"/>
                </a:solidFill>
                <a:latin typeface="Calibri"/>
                <a:cs typeface="Calibri"/>
              </a:rPr>
              <a:t>benchmark,</a:t>
            </a:r>
            <a:r>
              <a:rPr sz="2300" spc="-20" dirty="0">
                <a:solidFill>
                  <a:srgbClr val="007B92"/>
                </a:solidFill>
                <a:latin typeface="Calibri"/>
                <a:cs typeface="Calibri"/>
              </a:rPr>
              <a:t> for </a:t>
            </a:r>
            <a:r>
              <a:rPr sz="2300" spc="-10" dirty="0">
                <a:solidFill>
                  <a:srgbClr val="007B92"/>
                </a:solidFill>
                <a:latin typeface="Calibri"/>
                <a:cs typeface="Calibri"/>
              </a:rPr>
              <a:t>example: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9876" y="2743200"/>
            <a:ext cx="7767828" cy="30632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2731" y="3779520"/>
            <a:ext cx="2534412" cy="67970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1472" y="4734559"/>
            <a:ext cx="2294890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300" b="1" spc="-5" dirty="0">
                <a:solidFill>
                  <a:srgbClr val="007B92"/>
                </a:solidFill>
                <a:latin typeface="Calibri"/>
                <a:cs typeface="Calibri"/>
              </a:rPr>
              <a:t>All </a:t>
            </a:r>
            <a:r>
              <a:rPr sz="2300" spc="-10" dirty="0">
                <a:solidFill>
                  <a:srgbClr val="007B92"/>
                </a:solidFill>
                <a:latin typeface="Calibri"/>
                <a:cs typeface="Calibri"/>
              </a:rPr>
              <a:t>top </a:t>
            </a:r>
            <a:r>
              <a:rPr sz="2300" spc="-5" dirty="0">
                <a:solidFill>
                  <a:srgbClr val="007B92"/>
                </a:solidFill>
                <a:latin typeface="Calibri"/>
                <a:cs typeface="Calibri"/>
              </a:rPr>
              <a:t>models </a:t>
            </a:r>
            <a:r>
              <a:rPr sz="2300" spc="-10" dirty="0">
                <a:solidFill>
                  <a:srgbClr val="007B92"/>
                </a:solidFill>
                <a:latin typeface="Calibri"/>
                <a:cs typeface="Calibri"/>
              </a:rPr>
              <a:t>are </a:t>
            </a:r>
            <a:r>
              <a:rPr sz="2300" spc="-5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007B92"/>
                </a:solidFill>
                <a:latin typeface="Calibri"/>
                <a:cs typeface="Calibri"/>
              </a:rPr>
              <a:t>Transformer </a:t>
            </a:r>
            <a:r>
              <a:rPr sz="2300" spc="-5" dirty="0">
                <a:solidFill>
                  <a:srgbClr val="007B92"/>
                </a:solidFill>
                <a:latin typeface="Calibri"/>
                <a:cs typeface="Calibri"/>
              </a:rPr>
              <a:t>(and </a:t>
            </a:r>
            <a:r>
              <a:rPr sz="2300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7B92"/>
                </a:solidFill>
                <a:latin typeface="Calibri"/>
                <a:cs typeface="Calibri"/>
              </a:rPr>
              <a:t>pretraining)-based.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038" y="6088348"/>
            <a:ext cx="6370955" cy="6502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395"/>
              </a:spcBef>
            </a:pPr>
            <a:r>
              <a:rPr sz="2300" b="1" spc="-10" dirty="0">
                <a:solidFill>
                  <a:srgbClr val="007B92"/>
                </a:solidFill>
                <a:latin typeface="Calibri"/>
                <a:cs typeface="Calibri"/>
              </a:rPr>
              <a:t>More</a:t>
            </a:r>
            <a:r>
              <a:rPr sz="2300" b="1" spc="-5" dirty="0">
                <a:solidFill>
                  <a:srgbClr val="007B92"/>
                </a:solidFill>
                <a:latin typeface="Calibri"/>
                <a:cs typeface="Calibri"/>
              </a:rPr>
              <a:t> results</a:t>
            </a:r>
            <a:r>
              <a:rPr sz="2300" b="1" spc="-20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007B92"/>
                </a:solidFill>
                <a:latin typeface="Calibri"/>
                <a:cs typeface="Calibri"/>
              </a:rPr>
              <a:t>Thursday</a:t>
            </a:r>
            <a:r>
              <a:rPr sz="2300" b="1" spc="-30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007B92"/>
                </a:solidFill>
                <a:latin typeface="Calibri"/>
                <a:cs typeface="Calibri"/>
              </a:rPr>
              <a:t>when</a:t>
            </a:r>
            <a:r>
              <a:rPr sz="2300" b="1" spc="10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007B92"/>
                </a:solidFill>
                <a:latin typeface="Calibri"/>
                <a:cs typeface="Calibri"/>
              </a:rPr>
              <a:t>we </a:t>
            </a:r>
            <a:r>
              <a:rPr sz="2300" b="1" dirty="0">
                <a:solidFill>
                  <a:srgbClr val="007B92"/>
                </a:solidFill>
                <a:latin typeface="Calibri"/>
                <a:cs typeface="Calibri"/>
              </a:rPr>
              <a:t>discuss</a:t>
            </a:r>
            <a:r>
              <a:rPr sz="2300" b="1" spc="-20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007B92"/>
                </a:solidFill>
                <a:latin typeface="Calibri"/>
                <a:cs typeface="Calibri"/>
              </a:rPr>
              <a:t>pretraining.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400" spc="-5" dirty="0">
                <a:latin typeface="Calibri"/>
                <a:cs typeface="Calibri"/>
              </a:rPr>
              <a:t>44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9761" y="1090142"/>
            <a:ext cx="8996045" cy="332168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549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b="1" spc="-5" dirty="0">
                <a:latin typeface="Calibri"/>
                <a:cs typeface="Calibri"/>
              </a:rPr>
              <a:t>Quadratic</a:t>
            </a:r>
            <a:r>
              <a:rPr sz="2300" b="1" spc="-2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compute</a:t>
            </a:r>
            <a:r>
              <a:rPr sz="2300" b="1" spc="1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in self-attention</a:t>
            </a:r>
            <a:r>
              <a:rPr sz="2300" b="1" spc="-3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(today)</a:t>
            </a:r>
            <a:r>
              <a:rPr sz="2300" dirty="0">
                <a:latin typeface="Calibri"/>
                <a:cs typeface="Calibri"/>
              </a:rPr>
              <a:t>:</a:t>
            </a:r>
            <a:endParaRPr sz="23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</a:t>
            </a:r>
            <a:r>
              <a:rPr sz="2300" spc="409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Computing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pairs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interactions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means</a:t>
            </a:r>
            <a:r>
              <a:rPr sz="2300" spc="-5" dirty="0">
                <a:latin typeface="Calibri"/>
                <a:cs typeface="Calibri"/>
              </a:rPr>
              <a:t> our </a:t>
            </a:r>
            <a:r>
              <a:rPr sz="2300" dirty="0">
                <a:latin typeface="Calibri"/>
                <a:cs typeface="Calibri"/>
              </a:rPr>
              <a:t>computation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grows</a:t>
            </a:r>
            <a:endParaRPr sz="23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sz="2300" b="1" dirty="0">
                <a:latin typeface="Calibri"/>
                <a:cs typeface="Calibri"/>
              </a:rPr>
              <a:t>quadratically</a:t>
            </a:r>
            <a:r>
              <a:rPr sz="2300" b="1" spc="-3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with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sequence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length!</a:t>
            </a:r>
            <a:endParaRPr sz="23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</a:t>
            </a:r>
            <a:r>
              <a:rPr sz="2300" spc="415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For </a:t>
            </a:r>
            <a:r>
              <a:rPr sz="2300" dirty="0">
                <a:latin typeface="Calibri"/>
                <a:cs typeface="Calibri"/>
              </a:rPr>
              <a:t>recurrent </a:t>
            </a:r>
            <a:r>
              <a:rPr sz="2300" spc="-5" dirty="0">
                <a:latin typeface="Calibri"/>
                <a:cs typeface="Calibri"/>
              </a:rPr>
              <a:t>models,</a:t>
            </a:r>
            <a:r>
              <a:rPr sz="2300" dirty="0">
                <a:latin typeface="Calibri"/>
                <a:cs typeface="Calibri"/>
              </a:rPr>
              <a:t> it </a:t>
            </a:r>
            <a:r>
              <a:rPr sz="2300" spc="-5" dirty="0">
                <a:latin typeface="Calibri"/>
                <a:cs typeface="Calibri"/>
              </a:rPr>
              <a:t>only </a:t>
            </a:r>
            <a:r>
              <a:rPr sz="2300" dirty="0">
                <a:latin typeface="Calibri"/>
                <a:cs typeface="Calibri"/>
              </a:rPr>
              <a:t>grew linearly!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3549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b="1" spc="-5" dirty="0">
                <a:latin typeface="Calibri"/>
                <a:cs typeface="Calibri"/>
              </a:rPr>
              <a:t>Position</a:t>
            </a:r>
            <a:r>
              <a:rPr sz="2300" b="1" spc="-4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representations</a:t>
            </a:r>
            <a:r>
              <a:rPr sz="2300" dirty="0">
                <a:latin typeface="Calibri"/>
                <a:cs typeface="Calibri"/>
              </a:rPr>
              <a:t>:</a:t>
            </a:r>
            <a:endParaRPr sz="23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</a:t>
            </a:r>
            <a:r>
              <a:rPr sz="2300" spc="415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simple</a:t>
            </a:r>
            <a:r>
              <a:rPr sz="2300" dirty="0">
                <a:latin typeface="Calibri"/>
                <a:cs typeface="Calibri"/>
              </a:rPr>
              <a:t> absolute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indices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best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we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do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represent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position?</a:t>
            </a:r>
            <a:endParaRPr sz="23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</a:t>
            </a:r>
            <a:r>
              <a:rPr sz="2300" spc="409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Relative</a:t>
            </a:r>
            <a:r>
              <a:rPr sz="2300" spc="-5" dirty="0">
                <a:latin typeface="Calibri"/>
                <a:cs typeface="Calibri"/>
              </a:rPr>
              <a:t> linear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position</a:t>
            </a:r>
            <a:r>
              <a:rPr sz="2300" dirty="0">
                <a:latin typeface="Calibri"/>
                <a:cs typeface="Calibri"/>
              </a:rPr>
              <a:t> attention</a:t>
            </a:r>
            <a:r>
              <a:rPr sz="2300" spc="35" dirty="0">
                <a:latin typeface="Calibri"/>
                <a:cs typeface="Calibri"/>
              </a:rPr>
              <a:t> </a:t>
            </a:r>
            <a:r>
              <a:rPr sz="2300" u="sng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[Shaw </a:t>
            </a:r>
            <a:r>
              <a:rPr sz="2300" u="sng" spc="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et</a:t>
            </a:r>
            <a:r>
              <a:rPr sz="2300" u="sng" spc="-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300" u="sng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al.,</a:t>
            </a:r>
            <a:r>
              <a:rPr sz="2300" u="sng" spc="-10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300" u="sng" spc="-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2018]</a:t>
            </a:r>
            <a:endParaRPr sz="23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</a:t>
            </a:r>
            <a:r>
              <a:rPr sz="2300" spc="425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Dependency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syntax-based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position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u="sng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3"/>
              </a:rPr>
              <a:t>[Wang</a:t>
            </a:r>
            <a:r>
              <a:rPr sz="2300" u="sng" spc="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300" u="sng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3"/>
              </a:rPr>
              <a:t>et</a:t>
            </a:r>
            <a:r>
              <a:rPr sz="2300" u="sng" spc="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300" u="sng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3"/>
              </a:rPr>
              <a:t>al.,</a:t>
            </a:r>
            <a:r>
              <a:rPr sz="2300" u="sng" spc="-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3"/>
              </a:rPr>
              <a:t> 2019]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038" y="165861"/>
            <a:ext cx="871220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0" spc="10" dirty="0">
                <a:latin typeface="Calibri"/>
                <a:cs typeface="Calibri"/>
              </a:rPr>
              <a:t>What</a:t>
            </a:r>
            <a:r>
              <a:rPr sz="3350" b="0" dirty="0">
                <a:latin typeface="Calibri"/>
                <a:cs typeface="Calibri"/>
              </a:rPr>
              <a:t> </a:t>
            </a:r>
            <a:r>
              <a:rPr sz="3350" b="0" spc="10" dirty="0">
                <a:latin typeface="Calibri"/>
                <a:cs typeface="Calibri"/>
              </a:rPr>
              <a:t>would</a:t>
            </a:r>
            <a:r>
              <a:rPr sz="3350" b="0" spc="5" dirty="0">
                <a:latin typeface="Calibri"/>
                <a:cs typeface="Calibri"/>
              </a:rPr>
              <a:t> </a:t>
            </a:r>
            <a:r>
              <a:rPr sz="3350" b="0" spc="10" dirty="0">
                <a:latin typeface="Calibri"/>
                <a:cs typeface="Calibri"/>
              </a:rPr>
              <a:t>we</a:t>
            </a:r>
            <a:r>
              <a:rPr sz="3350" b="0" dirty="0">
                <a:latin typeface="Calibri"/>
                <a:cs typeface="Calibri"/>
              </a:rPr>
              <a:t> like </a:t>
            </a:r>
            <a:r>
              <a:rPr sz="3350" b="0" spc="5" dirty="0">
                <a:latin typeface="Calibri"/>
                <a:cs typeface="Calibri"/>
              </a:rPr>
              <a:t>to</a:t>
            </a:r>
            <a:r>
              <a:rPr sz="3350" b="0" dirty="0">
                <a:latin typeface="Calibri"/>
                <a:cs typeface="Calibri"/>
              </a:rPr>
              <a:t> fix </a:t>
            </a:r>
            <a:r>
              <a:rPr sz="3350" b="0" spc="10" dirty="0">
                <a:latin typeface="Calibri"/>
                <a:cs typeface="Calibri"/>
              </a:rPr>
              <a:t>about</a:t>
            </a:r>
            <a:r>
              <a:rPr sz="3350" b="0" spc="-25" dirty="0">
                <a:latin typeface="Calibri"/>
                <a:cs typeface="Calibri"/>
              </a:rPr>
              <a:t> </a:t>
            </a:r>
            <a:r>
              <a:rPr sz="3350" b="0" spc="10" dirty="0">
                <a:latin typeface="Calibri"/>
                <a:cs typeface="Calibri"/>
              </a:rPr>
              <a:t>the</a:t>
            </a:r>
            <a:r>
              <a:rPr sz="3350" b="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Transformer?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9270" y="2020442"/>
            <a:ext cx="696595" cy="271145"/>
          </a:xfrm>
          <a:custGeom>
            <a:avLst/>
            <a:gdLst/>
            <a:ahLst/>
            <a:cxnLst/>
            <a:rect l="l" t="t" r="r" b="b"/>
            <a:pathLst>
              <a:path w="696595" h="271144">
                <a:moveTo>
                  <a:pt x="609980" y="0"/>
                </a:moveTo>
                <a:lnTo>
                  <a:pt x="606171" y="11049"/>
                </a:lnTo>
                <a:lnTo>
                  <a:pt x="621839" y="17881"/>
                </a:lnTo>
                <a:lnTo>
                  <a:pt x="635317" y="27320"/>
                </a:lnTo>
                <a:lnTo>
                  <a:pt x="662701" y="70981"/>
                </a:lnTo>
                <a:lnTo>
                  <a:pt x="670702" y="111089"/>
                </a:lnTo>
                <a:lnTo>
                  <a:pt x="671702" y="134239"/>
                </a:lnTo>
                <a:lnTo>
                  <a:pt x="670700" y="158118"/>
                </a:lnTo>
                <a:lnTo>
                  <a:pt x="662648" y="199354"/>
                </a:lnTo>
                <a:lnTo>
                  <a:pt x="635301" y="243713"/>
                </a:lnTo>
                <a:lnTo>
                  <a:pt x="606551" y="260096"/>
                </a:lnTo>
                <a:lnTo>
                  <a:pt x="609980" y="271145"/>
                </a:lnTo>
                <a:lnTo>
                  <a:pt x="646953" y="253793"/>
                </a:lnTo>
                <a:lnTo>
                  <a:pt x="674115" y="223774"/>
                </a:lnTo>
                <a:lnTo>
                  <a:pt x="690864" y="183562"/>
                </a:lnTo>
                <a:lnTo>
                  <a:pt x="696468" y="135636"/>
                </a:lnTo>
                <a:lnTo>
                  <a:pt x="695065" y="110775"/>
                </a:lnTo>
                <a:lnTo>
                  <a:pt x="683877" y="66770"/>
                </a:lnTo>
                <a:lnTo>
                  <a:pt x="661683" y="30932"/>
                </a:lnTo>
                <a:lnTo>
                  <a:pt x="629628" y="7119"/>
                </a:lnTo>
                <a:lnTo>
                  <a:pt x="609980" y="0"/>
                </a:lnTo>
                <a:close/>
              </a:path>
              <a:path w="696595" h="271144">
                <a:moveTo>
                  <a:pt x="86486" y="0"/>
                </a:moveTo>
                <a:lnTo>
                  <a:pt x="49609" y="17430"/>
                </a:lnTo>
                <a:lnTo>
                  <a:pt x="22351" y="47625"/>
                </a:lnTo>
                <a:lnTo>
                  <a:pt x="5603" y="87820"/>
                </a:lnTo>
                <a:lnTo>
                  <a:pt x="0" y="135636"/>
                </a:lnTo>
                <a:lnTo>
                  <a:pt x="1402" y="160569"/>
                </a:lnTo>
                <a:lnTo>
                  <a:pt x="12590" y="204626"/>
                </a:lnTo>
                <a:lnTo>
                  <a:pt x="34712" y="240373"/>
                </a:lnTo>
                <a:lnTo>
                  <a:pt x="66768" y="264046"/>
                </a:lnTo>
                <a:lnTo>
                  <a:pt x="86486" y="271145"/>
                </a:lnTo>
                <a:lnTo>
                  <a:pt x="89915" y="260096"/>
                </a:lnTo>
                <a:lnTo>
                  <a:pt x="74487" y="253237"/>
                </a:lnTo>
                <a:lnTo>
                  <a:pt x="61166" y="243712"/>
                </a:lnTo>
                <a:lnTo>
                  <a:pt x="33819" y="199354"/>
                </a:lnTo>
                <a:lnTo>
                  <a:pt x="25767" y="158118"/>
                </a:lnTo>
                <a:lnTo>
                  <a:pt x="24764" y="134239"/>
                </a:lnTo>
                <a:lnTo>
                  <a:pt x="25767" y="111089"/>
                </a:lnTo>
                <a:lnTo>
                  <a:pt x="33819" y="70981"/>
                </a:lnTo>
                <a:lnTo>
                  <a:pt x="61261" y="27320"/>
                </a:lnTo>
                <a:lnTo>
                  <a:pt x="90297" y="11049"/>
                </a:lnTo>
                <a:lnTo>
                  <a:pt x="864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1661" y="1159890"/>
            <a:ext cx="9222740" cy="150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3930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spc="-5" dirty="0">
                <a:latin typeface="Calibri"/>
                <a:cs typeface="Calibri"/>
              </a:rPr>
              <a:t>One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</a:t>
            </a:r>
            <a:r>
              <a:rPr sz="2300" dirty="0">
                <a:latin typeface="Calibri"/>
                <a:cs typeface="Calibri"/>
              </a:rPr>
              <a:t> 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benefits of</a:t>
            </a:r>
            <a:r>
              <a:rPr sz="2300" dirty="0">
                <a:latin typeface="Calibri"/>
                <a:cs typeface="Calibri"/>
              </a:rPr>
              <a:t> self-attention </a:t>
            </a:r>
            <a:r>
              <a:rPr sz="2300" spc="-5" dirty="0">
                <a:latin typeface="Calibri"/>
                <a:cs typeface="Calibri"/>
              </a:rPr>
              <a:t>over </a:t>
            </a:r>
            <a:r>
              <a:rPr sz="2300" dirty="0">
                <a:latin typeface="Calibri"/>
                <a:cs typeface="Calibri"/>
              </a:rPr>
              <a:t>recurrence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was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it’s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highly</a:t>
            </a:r>
            <a:endParaRPr sz="23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</a:pPr>
            <a:r>
              <a:rPr sz="2300" spc="-5" dirty="0">
                <a:latin typeface="Calibri"/>
                <a:cs typeface="Calibri"/>
              </a:rPr>
              <a:t>parallelizable.</a:t>
            </a:r>
            <a:endParaRPr sz="2300">
              <a:latin typeface="Calibri"/>
              <a:cs typeface="Calibri"/>
            </a:endParaRPr>
          </a:p>
          <a:p>
            <a:pPr marL="393700" marR="55880" indent="-343535">
              <a:lnSpc>
                <a:spcPts val="2750"/>
              </a:lnSpc>
              <a:spcBef>
                <a:spcPts val="675"/>
              </a:spcBef>
              <a:tabLst>
                <a:tab pos="393065" algn="l"/>
                <a:tab pos="6674484" algn="l"/>
                <a:tab pos="730059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spc="-5" dirty="0">
                <a:latin typeface="Calibri"/>
                <a:cs typeface="Calibri"/>
              </a:rPr>
              <a:t>However,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its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total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number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operations</a:t>
            </a:r>
            <a:r>
              <a:rPr sz="2300" dirty="0">
                <a:latin typeface="Calibri"/>
                <a:cs typeface="Calibri"/>
              </a:rPr>
              <a:t> grows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30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𝑂	</a:t>
            </a:r>
            <a:r>
              <a:rPr sz="2300" spc="90" dirty="0">
                <a:latin typeface="Cambria Math"/>
                <a:cs typeface="Cambria Math"/>
              </a:rPr>
              <a:t>𝑇</a:t>
            </a:r>
            <a:r>
              <a:rPr sz="2475" spc="135" baseline="28619" dirty="0">
                <a:latin typeface="Cambria Math"/>
                <a:cs typeface="Cambria Math"/>
              </a:rPr>
              <a:t>2</a:t>
            </a:r>
            <a:r>
              <a:rPr sz="2300" spc="90" dirty="0">
                <a:latin typeface="Cambria Math"/>
                <a:cs typeface="Cambria Math"/>
              </a:rPr>
              <a:t>𝑑	</a:t>
            </a:r>
            <a:r>
              <a:rPr sz="2300" dirty="0">
                <a:latin typeface="Calibri"/>
                <a:cs typeface="Calibri"/>
              </a:rPr>
              <a:t>,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where </a:t>
            </a:r>
            <a:r>
              <a:rPr sz="2300" dirty="0">
                <a:latin typeface="Cambria Math"/>
                <a:cs typeface="Cambria Math"/>
              </a:rPr>
              <a:t>𝑇</a:t>
            </a:r>
            <a:r>
              <a:rPr sz="2300" spc="45" dirty="0">
                <a:latin typeface="Cambria Math"/>
                <a:cs typeface="Cambria Math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sequence length, and </a:t>
            </a:r>
            <a:r>
              <a:rPr sz="2300" dirty="0">
                <a:latin typeface="Cambria Math"/>
                <a:cs typeface="Cambria Math"/>
              </a:rPr>
              <a:t>𝑑</a:t>
            </a:r>
            <a:r>
              <a:rPr sz="2300" spc="90" dirty="0">
                <a:latin typeface="Cambria Math"/>
                <a:cs typeface="Cambria Math"/>
              </a:rPr>
              <a:t> </a:t>
            </a:r>
            <a:r>
              <a:rPr sz="2300" dirty="0">
                <a:latin typeface="Calibri"/>
                <a:cs typeface="Calibri"/>
              </a:rPr>
              <a:t>is 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dimensionality.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5038" y="165861"/>
            <a:ext cx="982218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0" spc="10" dirty="0">
                <a:latin typeface="Calibri"/>
                <a:cs typeface="Calibri"/>
              </a:rPr>
              <a:t>Quadratic</a:t>
            </a:r>
            <a:r>
              <a:rPr sz="3350" b="0" spc="5" dirty="0">
                <a:latin typeface="Calibri"/>
                <a:cs typeface="Calibri"/>
              </a:rPr>
              <a:t> computation as </a:t>
            </a:r>
            <a:r>
              <a:rPr sz="3350" b="0" spc="10" dirty="0">
                <a:latin typeface="Calibri"/>
                <a:cs typeface="Calibri"/>
              </a:rPr>
              <a:t>a</a:t>
            </a:r>
            <a:r>
              <a:rPr sz="3350" b="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function</a:t>
            </a:r>
            <a:r>
              <a:rPr sz="3350" b="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of sequence</a:t>
            </a:r>
            <a:r>
              <a:rPr sz="3350" b="0" spc="-15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length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466588" y="2971800"/>
            <a:ext cx="1323340" cy="1213485"/>
          </a:xfrm>
          <a:custGeom>
            <a:avLst/>
            <a:gdLst/>
            <a:ahLst/>
            <a:cxnLst/>
            <a:rect l="l" t="t" r="r" b="b"/>
            <a:pathLst>
              <a:path w="1323340" h="1213485">
                <a:moveTo>
                  <a:pt x="1120647" y="0"/>
                </a:moveTo>
                <a:lnTo>
                  <a:pt x="202184" y="0"/>
                </a:lnTo>
                <a:lnTo>
                  <a:pt x="155834" y="5341"/>
                </a:lnTo>
                <a:lnTo>
                  <a:pt x="113281" y="20555"/>
                </a:lnTo>
                <a:lnTo>
                  <a:pt x="75740" y="44427"/>
                </a:lnTo>
                <a:lnTo>
                  <a:pt x="44427" y="75740"/>
                </a:lnTo>
                <a:lnTo>
                  <a:pt x="20555" y="113281"/>
                </a:lnTo>
                <a:lnTo>
                  <a:pt x="5341" y="155834"/>
                </a:lnTo>
                <a:lnTo>
                  <a:pt x="0" y="202184"/>
                </a:lnTo>
                <a:lnTo>
                  <a:pt x="0" y="1010919"/>
                </a:lnTo>
                <a:lnTo>
                  <a:pt x="5341" y="1057269"/>
                </a:lnTo>
                <a:lnTo>
                  <a:pt x="20555" y="1099822"/>
                </a:lnTo>
                <a:lnTo>
                  <a:pt x="44427" y="1137363"/>
                </a:lnTo>
                <a:lnTo>
                  <a:pt x="75740" y="1168676"/>
                </a:lnTo>
                <a:lnTo>
                  <a:pt x="113281" y="1192548"/>
                </a:lnTo>
                <a:lnTo>
                  <a:pt x="155834" y="1207762"/>
                </a:lnTo>
                <a:lnTo>
                  <a:pt x="202184" y="1213104"/>
                </a:lnTo>
                <a:lnTo>
                  <a:pt x="1120647" y="1213104"/>
                </a:lnTo>
                <a:lnTo>
                  <a:pt x="1166997" y="1207762"/>
                </a:lnTo>
                <a:lnTo>
                  <a:pt x="1209550" y="1192548"/>
                </a:lnTo>
                <a:lnTo>
                  <a:pt x="1247091" y="1168676"/>
                </a:lnTo>
                <a:lnTo>
                  <a:pt x="1278404" y="1137363"/>
                </a:lnTo>
                <a:lnTo>
                  <a:pt x="1302276" y="1099822"/>
                </a:lnTo>
                <a:lnTo>
                  <a:pt x="1317490" y="1057269"/>
                </a:lnTo>
                <a:lnTo>
                  <a:pt x="1322832" y="1010919"/>
                </a:lnTo>
                <a:lnTo>
                  <a:pt x="1322832" y="202184"/>
                </a:lnTo>
                <a:lnTo>
                  <a:pt x="1317490" y="155834"/>
                </a:lnTo>
                <a:lnTo>
                  <a:pt x="1302276" y="113281"/>
                </a:lnTo>
                <a:lnTo>
                  <a:pt x="1278404" y="75740"/>
                </a:lnTo>
                <a:lnTo>
                  <a:pt x="1247091" y="44427"/>
                </a:lnTo>
                <a:lnTo>
                  <a:pt x="1209550" y="20555"/>
                </a:lnTo>
                <a:lnTo>
                  <a:pt x="1166997" y="5341"/>
                </a:lnTo>
                <a:lnTo>
                  <a:pt x="1120647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08447" y="3208147"/>
            <a:ext cx="160337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514350" algn="l"/>
              </a:tabLst>
            </a:pPr>
            <a:r>
              <a:rPr sz="3500" b="1" dirty="0">
                <a:latin typeface="Calibri"/>
                <a:cs typeface="Calibri"/>
              </a:rPr>
              <a:t>=	</a:t>
            </a:r>
            <a:r>
              <a:rPr sz="2000" spc="110" dirty="0">
                <a:latin typeface="Cambria Math"/>
                <a:cs typeface="Cambria Math"/>
              </a:rPr>
              <a:t>𝑋𝑄𝐾</a:t>
            </a:r>
            <a:r>
              <a:rPr sz="2175" spc="165" baseline="28735" dirty="0">
                <a:latin typeface="Cambria Math"/>
                <a:cs typeface="Cambria Math"/>
              </a:rPr>
              <a:t>𝖳</a:t>
            </a:r>
            <a:r>
              <a:rPr sz="2175" spc="217" baseline="28735" dirty="0">
                <a:latin typeface="Cambria Math"/>
                <a:cs typeface="Cambria Math"/>
              </a:rPr>
              <a:t> </a:t>
            </a:r>
            <a:r>
              <a:rPr sz="2000" spc="185" dirty="0">
                <a:latin typeface="Cambria Math"/>
                <a:cs typeface="Cambria Math"/>
              </a:rPr>
              <a:t>𝑋</a:t>
            </a:r>
            <a:r>
              <a:rPr sz="2175" spc="277" baseline="28735" dirty="0">
                <a:latin typeface="Cambria Math"/>
                <a:cs typeface="Cambria Math"/>
              </a:rPr>
              <a:t>𝖳</a:t>
            </a:r>
            <a:endParaRPr sz="2175" baseline="2873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9048" y="3816857"/>
            <a:ext cx="528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ℝ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71968" y="3787902"/>
            <a:ext cx="464184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05" dirty="0">
                <a:latin typeface="Cambria Math"/>
                <a:cs typeface="Cambria Math"/>
              </a:rPr>
              <a:t>𝑇</a:t>
            </a:r>
            <a:r>
              <a:rPr sz="1750" spc="-5" dirty="0">
                <a:latin typeface="Cambria Math"/>
                <a:cs typeface="Cambria Math"/>
              </a:rPr>
              <a:t>×</a:t>
            </a:r>
            <a:r>
              <a:rPr sz="1750" spc="55" dirty="0">
                <a:latin typeface="Cambria Math"/>
                <a:cs typeface="Cambria Math"/>
              </a:rPr>
              <a:t>𝑇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88983" y="3757167"/>
            <a:ext cx="545465" cy="212090"/>
          </a:xfrm>
          <a:custGeom>
            <a:avLst/>
            <a:gdLst/>
            <a:ahLst/>
            <a:cxnLst/>
            <a:rect l="l" t="t" r="r" b="b"/>
            <a:pathLst>
              <a:path w="545465" h="212089">
                <a:moveTo>
                  <a:pt x="477900" y="0"/>
                </a:moveTo>
                <a:lnTo>
                  <a:pt x="474852" y="8635"/>
                </a:lnTo>
                <a:lnTo>
                  <a:pt x="487120" y="13946"/>
                </a:lnTo>
                <a:lnTo>
                  <a:pt x="497649" y="21304"/>
                </a:lnTo>
                <a:lnTo>
                  <a:pt x="519068" y="55429"/>
                </a:lnTo>
                <a:lnTo>
                  <a:pt x="526034" y="104774"/>
                </a:lnTo>
                <a:lnTo>
                  <a:pt x="525268" y="123517"/>
                </a:lnTo>
                <a:lnTo>
                  <a:pt x="513588" y="169290"/>
                </a:lnTo>
                <a:lnTo>
                  <a:pt x="487281" y="197865"/>
                </a:lnTo>
                <a:lnTo>
                  <a:pt x="475234" y="203199"/>
                </a:lnTo>
                <a:lnTo>
                  <a:pt x="477900" y="211708"/>
                </a:lnTo>
                <a:lnTo>
                  <a:pt x="518298" y="187705"/>
                </a:lnTo>
                <a:lnTo>
                  <a:pt x="541083" y="143335"/>
                </a:lnTo>
                <a:lnTo>
                  <a:pt x="545465" y="105917"/>
                </a:lnTo>
                <a:lnTo>
                  <a:pt x="544369" y="86536"/>
                </a:lnTo>
                <a:lnTo>
                  <a:pt x="527939" y="37083"/>
                </a:lnTo>
                <a:lnTo>
                  <a:pt x="493238" y="5544"/>
                </a:lnTo>
                <a:lnTo>
                  <a:pt x="477900" y="0"/>
                </a:lnTo>
                <a:close/>
              </a:path>
              <a:path w="545465" h="212089">
                <a:moveTo>
                  <a:pt x="67564" y="0"/>
                </a:moveTo>
                <a:lnTo>
                  <a:pt x="27094" y="24110"/>
                </a:lnTo>
                <a:lnTo>
                  <a:pt x="4365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4" y="211708"/>
                </a:lnTo>
                <a:lnTo>
                  <a:pt x="70231" y="203199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4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5"/>
                </a:lnTo>
                <a:lnTo>
                  <a:pt x="67564" y="0"/>
                </a:lnTo>
                <a:close/>
              </a:path>
            </a:pathLst>
          </a:custGeom>
          <a:solidFill>
            <a:srgbClr val="007B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68181" y="3135248"/>
            <a:ext cx="1989455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B92"/>
                </a:solidFill>
                <a:latin typeface="Calibri"/>
                <a:cs typeface="Calibri"/>
              </a:rPr>
              <a:t>Need </a:t>
            </a:r>
            <a:r>
              <a:rPr sz="1800" spc="-10" dirty="0">
                <a:solidFill>
                  <a:srgbClr val="007B92"/>
                </a:solidFill>
                <a:latin typeface="Calibri"/>
                <a:cs typeface="Calibri"/>
              </a:rPr>
              <a:t>to compute </a:t>
            </a:r>
            <a:r>
              <a:rPr sz="1800" dirty="0">
                <a:solidFill>
                  <a:srgbClr val="007B92"/>
                </a:solidFill>
                <a:latin typeface="Calibri"/>
                <a:cs typeface="Calibri"/>
              </a:rPr>
              <a:t>all </a:t>
            </a:r>
            <a:r>
              <a:rPr sz="1800" spc="-395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7B92"/>
                </a:solidFill>
                <a:latin typeface="Calibri"/>
                <a:cs typeface="Calibri"/>
              </a:rPr>
              <a:t>pairs </a:t>
            </a:r>
            <a:r>
              <a:rPr sz="1800" spc="-5" dirty="0">
                <a:solidFill>
                  <a:srgbClr val="007B92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7B92"/>
                </a:solidFill>
                <a:latin typeface="Calibri"/>
                <a:cs typeface="Calibri"/>
              </a:rPr>
              <a:t>interactions!</a:t>
            </a:r>
            <a:endParaRPr sz="1800">
              <a:latin typeface="Calibri"/>
              <a:cs typeface="Calibri"/>
            </a:endParaRPr>
          </a:p>
          <a:p>
            <a:pPr marL="14287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solidFill>
                  <a:srgbClr val="007B92"/>
                </a:solidFill>
                <a:latin typeface="Cambria Math"/>
                <a:cs typeface="Cambria Math"/>
              </a:rPr>
              <a:t>𝑂</a:t>
            </a:r>
            <a:r>
              <a:rPr sz="1800" spc="335" dirty="0">
                <a:solidFill>
                  <a:srgbClr val="007B92"/>
                </a:solidFill>
                <a:latin typeface="Cambria Math"/>
                <a:cs typeface="Cambria Math"/>
              </a:rPr>
              <a:t> </a:t>
            </a:r>
            <a:r>
              <a:rPr sz="1800" spc="65" dirty="0">
                <a:solidFill>
                  <a:srgbClr val="007B92"/>
                </a:solidFill>
                <a:latin typeface="Cambria Math"/>
                <a:cs typeface="Cambria Math"/>
              </a:rPr>
              <a:t>𝑇</a:t>
            </a:r>
            <a:r>
              <a:rPr sz="1950" spc="97" baseline="27777" dirty="0">
                <a:solidFill>
                  <a:srgbClr val="007B92"/>
                </a:solidFill>
                <a:latin typeface="Cambria Math"/>
                <a:cs typeface="Cambria Math"/>
              </a:rPr>
              <a:t>2</a:t>
            </a:r>
            <a:r>
              <a:rPr sz="1800" spc="65" dirty="0">
                <a:solidFill>
                  <a:srgbClr val="007B92"/>
                </a:solidFill>
                <a:latin typeface="Cambria Math"/>
                <a:cs typeface="Cambria Math"/>
              </a:rPr>
              <a:t>𝑑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59708" y="3651503"/>
            <a:ext cx="1213485" cy="533400"/>
          </a:xfrm>
          <a:custGeom>
            <a:avLst/>
            <a:gdLst/>
            <a:ahLst/>
            <a:cxnLst/>
            <a:rect l="l" t="t" r="r" b="b"/>
            <a:pathLst>
              <a:path w="1213485" h="533400">
                <a:moveTo>
                  <a:pt x="1124203" y="0"/>
                </a:moveTo>
                <a:lnTo>
                  <a:pt x="88900" y="0"/>
                </a:lnTo>
                <a:lnTo>
                  <a:pt x="54274" y="6979"/>
                </a:lnTo>
                <a:lnTo>
                  <a:pt x="26019" y="26019"/>
                </a:lnTo>
                <a:lnTo>
                  <a:pt x="6979" y="54274"/>
                </a:lnTo>
                <a:lnTo>
                  <a:pt x="0" y="88900"/>
                </a:lnTo>
                <a:lnTo>
                  <a:pt x="0" y="444500"/>
                </a:lnTo>
                <a:lnTo>
                  <a:pt x="6979" y="479125"/>
                </a:lnTo>
                <a:lnTo>
                  <a:pt x="26019" y="507380"/>
                </a:lnTo>
                <a:lnTo>
                  <a:pt x="54274" y="526420"/>
                </a:lnTo>
                <a:lnTo>
                  <a:pt x="88900" y="533400"/>
                </a:lnTo>
                <a:lnTo>
                  <a:pt x="1124203" y="533400"/>
                </a:lnTo>
                <a:lnTo>
                  <a:pt x="1158829" y="526420"/>
                </a:lnTo>
                <a:lnTo>
                  <a:pt x="1187084" y="507380"/>
                </a:lnTo>
                <a:lnTo>
                  <a:pt x="1206124" y="479125"/>
                </a:lnTo>
                <a:lnTo>
                  <a:pt x="1213103" y="444500"/>
                </a:lnTo>
                <a:lnTo>
                  <a:pt x="1213103" y="88900"/>
                </a:lnTo>
                <a:lnTo>
                  <a:pt x="1206124" y="54274"/>
                </a:lnTo>
                <a:lnTo>
                  <a:pt x="1187084" y="26019"/>
                </a:lnTo>
                <a:lnTo>
                  <a:pt x="1158829" y="6979"/>
                </a:lnTo>
                <a:lnTo>
                  <a:pt x="1124203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51096" y="3647694"/>
            <a:ext cx="7715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300" baseline="-20833" dirty="0">
                <a:latin typeface="Cambria Math"/>
                <a:cs typeface="Cambria Math"/>
              </a:rPr>
              <a:t>𝐾</a:t>
            </a:r>
            <a:r>
              <a:rPr sz="1450" spc="200" dirty="0">
                <a:latin typeface="Cambria Math"/>
                <a:cs typeface="Cambria Math"/>
              </a:rPr>
              <a:t>𝖳</a:t>
            </a:r>
            <a:r>
              <a:rPr sz="1450" spc="135" dirty="0">
                <a:latin typeface="Cambria Math"/>
                <a:cs typeface="Cambria Math"/>
              </a:rPr>
              <a:t> </a:t>
            </a:r>
            <a:r>
              <a:rPr sz="3000" spc="277" baseline="-20833" dirty="0">
                <a:latin typeface="Cambria Math"/>
                <a:cs typeface="Cambria Math"/>
              </a:rPr>
              <a:t>𝑋</a:t>
            </a:r>
            <a:r>
              <a:rPr sz="1450" spc="185" dirty="0">
                <a:latin typeface="Cambria Math"/>
                <a:cs typeface="Cambria Math"/>
              </a:rPr>
              <a:t>𝖳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78479" y="2971800"/>
            <a:ext cx="533400" cy="1213485"/>
          </a:xfrm>
          <a:custGeom>
            <a:avLst/>
            <a:gdLst/>
            <a:ahLst/>
            <a:cxnLst/>
            <a:rect l="l" t="t" r="r" b="b"/>
            <a:pathLst>
              <a:path w="533400" h="1213485">
                <a:moveTo>
                  <a:pt x="444499" y="0"/>
                </a:moveTo>
                <a:lnTo>
                  <a:pt x="88900" y="0"/>
                </a:lnTo>
                <a:lnTo>
                  <a:pt x="54274" y="6979"/>
                </a:lnTo>
                <a:lnTo>
                  <a:pt x="26019" y="26019"/>
                </a:lnTo>
                <a:lnTo>
                  <a:pt x="6979" y="54274"/>
                </a:lnTo>
                <a:lnTo>
                  <a:pt x="0" y="88900"/>
                </a:lnTo>
                <a:lnTo>
                  <a:pt x="0" y="1124204"/>
                </a:lnTo>
                <a:lnTo>
                  <a:pt x="6979" y="1158829"/>
                </a:lnTo>
                <a:lnTo>
                  <a:pt x="26019" y="1187084"/>
                </a:lnTo>
                <a:lnTo>
                  <a:pt x="54274" y="1206124"/>
                </a:lnTo>
                <a:lnTo>
                  <a:pt x="88900" y="1213104"/>
                </a:lnTo>
                <a:lnTo>
                  <a:pt x="444499" y="1213104"/>
                </a:lnTo>
                <a:lnTo>
                  <a:pt x="479125" y="1206124"/>
                </a:lnTo>
                <a:lnTo>
                  <a:pt x="507380" y="1187084"/>
                </a:lnTo>
                <a:lnTo>
                  <a:pt x="526420" y="1158829"/>
                </a:lnTo>
                <a:lnTo>
                  <a:pt x="533399" y="1124204"/>
                </a:lnTo>
                <a:lnTo>
                  <a:pt x="533399" y="88900"/>
                </a:lnTo>
                <a:lnTo>
                  <a:pt x="526420" y="54274"/>
                </a:lnTo>
                <a:lnTo>
                  <a:pt x="507380" y="26019"/>
                </a:lnTo>
                <a:lnTo>
                  <a:pt x="479125" y="6979"/>
                </a:lnTo>
                <a:lnTo>
                  <a:pt x="444499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67888" y="3397122"/>
            <a:ext cx="362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𝑋𝑄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5288" y="4390808"/>
            <a:ext cx="10102215" cy="1710689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65"/>
              </a:spcBef>
              <a:tabLst>
                <a:tab pos="3803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spc="-5" dirty="0">
                <a:latin typeface="Calibri"/>
                <a:cs typeface="Calibri"/>
              </a:rPr>
              <a:t>Thin</a:t>
            </a:r>
            <a:r>
              <a:rPr sz="2300" dirty="0">
                <a:latin typeface="Calibri"/>
                <a:cs typeface="Calibri"/>
              </a:rPr>
              <a:t>k</a:t>
            </a:r>
            <a:r>
              <a:rPr sz="2300" spc="-5" dirty="0">
                <a:latin typeface="Calibri"/>
                <a:cs typeface="Calibri"/>
              </a:rPr>
              <a:t> o</a:t>
            </a:r>
            <a:r>
              <a:rPr sz="2300" dirty="0">
                <a:latin typeface="Calibri"/>
                <a:cs typeface="Calibri"/>
              </a:rPr>
              <a:t>f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5" dirty="0">
                <a:latin typeface="Cambria Math"/>
                <a:cs typeface="Cambria Math"/>
              </a:rPr>
              <a:t>𝑑</a:t>
            </a:r>
            <a:r>
              <a:rPr sz="2300" spc="100" dirty="0">
                <a:latin typeface="Cambria Math"/>
                <a:cs typeface="Cambria Math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around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𝟏,</a:t>
            </a:r>
            <a:r>
              <a:rPr sz="2300" spc="-130" dirty="0">
                <a:latin typeface="Cambria Math"/>
                <a:cs typeface="Cambria Math"/>
              </a:rPr>
              <a:t> </a:t>
            </a:r>
            <a:r>
              <a:rPr sz="2300" spc="5" dirty="0">
                <a:latin typeface="Cambria Math"/>
                <a:cs typeface="Cambria Math"/>
              </a:rPr>
              <a:t>𝟎𝟎</a:t>
            </a:r>
            <a:r>
              <a:rPr sz="2300" spc="-10" dirty="0">
                <a:latin typeface="Cambria Math"/>
                <a:cs typeface="Cambria Math"/>
              </a:rPr>
              <a:t>𝟎</a:t>
            </a:r>
            <a:r>
              <a:rPr sz="2300" dirty="0">
                <a:latin typeface="Calibri"/>
                <a:cs typeface="Calibri"/>
              </a:rPr>
              <a:t>.</a:t>
            </a:r>
            <a:endParaRPr sz="2300">
              <a:latin typeface="Calibri"/>
              <a:cs typeface="Calibri"/>
            </a:endParaRPr>
          </a:p>
          <a:p>
            <a:pPr marL="494665">
              <a:lnSpc>
                <a:spcPct val="100000"/>
              </a:lnSpc>
              <a:spcBef>
                <a:spcPts val="565"/>
              </a:spcBef>
              <a:tabLst>
                <a:tab pos="5013960" algn="l"/>
              </a:tabLst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</a:t>
            </a:r>
            <a:r>
              <a:rPr sz="2300" spc="425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So,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single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(shortish)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sentence,	</a:t>
            </a:r>
            <a:r>
              <a:rPr sz="2300" dirty="0">
                <a:latin typeface="Cambria Math"/>
                <a:cs typeface="Cambria Math"/>
              </a:rPr>
              <a:t>𝑇</a:t>
            </a:r>
            <a:r>
              <a:rPr sz="2300" spc="17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≤</a:t>
            </a:r>
            <a:r>
              <a:rPr sz="2300" spc="12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30</a:t>
            </a:r>
            <a:r>
              <a:rPr sz="2300" dirty="0">
                <a:latin typeface="Calibri"/>
                <a:cs typeface="Calibri"/>
              </a:rPr>
              <a:t>;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85" dirty="0">
                <a:latin typeface="Cambria Math"/>
                <a:cs typeface="Cambria Math"/>
              </a:rPr>
              <a:t>𝑇</a:t>
            </a:r>
            <a:r>
              <a:rPr sz="2475" spc="127" baseline="28619" dirty="0">
                <a:latin typeface="Cambria Math"/>
                <a:cs typeface="Cambria Math"/>
              </a:rPr>
              <a:t>2</a:t>
            </a:r>
            <a:r>
              <a:rPr sz="2475" spc="547" baseline="28619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≤</a:t>
            </a:r>
            <a:r>
              <a:rPr sz="2300" spc="120" dirty="0">
                <a:latin typeface="Cambria Math"/>
                <a:cs typeface="Cambria Math"/>
              </a:rPr>
              <a:t> </a:t>
            </a:r>
            <a:r>
              <a:rPr sz="2300" spc="-5" dirty="0">
                <a:latin typeface="Cambria Math"/>
                <a:cs typeface="Cambria Math"/>
              </a:rPr>
              <a:t>𝟗𝟎𝟎</a:t>
            </a:r>
            <a:r>
              <a:rPr sz="2300" b="1" spc="-5" dirty="0">
                <a:latin typeface="Calibri"/>
                <a:cs typeface="Calibri"/>
              </a:rPr>
              <a:t>.</a:t>
            </a:r>
            <a:endParaRPr sz="2300">
              <a:latin typeface="Calibri"/>
              <a:cs typeface="Calibri"/>
            </a:endParaRPr>
          </a:p>
          <a:p>
            <a:pPr marL="494665">
              <a:lnSpc>
                <a:spcPct val="100000"/>
              </a:lnSpc>
              <a:spcBef>
                <a:spcPts val="540"/>
              </a:spcBef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</a:t>
            </a:r>
            <a:r>
              <a:rPr sz="2300" spc="409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practice, we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set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bound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like</a:t>
            </a:r>
            <a:r>
              <a:rPr sz="2300" spc="30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𝑇</a:t>
            </a:r>
            <a:r>
              <a:rPr sz="2300" spc="18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=</a:t>
            </a:r>
            <a:r>
              <a:rPr sz="2300" spc="120" dirty="0">
                <a:latin typeface="Cambria Math"/>
                <a:cs typeface="Cambria Math"/>
              </a:rPr>
              <a:t> </a:t>
            </a:r>
            <a:r>
              <a:rPr sz="2300" spc="-5" dirty="0">
                <a:latin typeface="Cambria Math"/>
                <a:cs typeface="Cambria Math"/>
              </a:rPr>
              <a:t>512.</a:t>
            </a:r>
            <a:endParaRPr sz="2300">
              <a:latin typeface="Cambria Math"/>
              <a:cs typeface="Cambria Math"/>
            </a:endParaRPr>
          </a:p>
          <a:p>
            <a:pPr marL="494665">
              <a:lnSpc>
                <a:spcPct val="100000"/>
              </a:lnSpc>
              <a:spcBef>
                <a:spcPts val="555"/>
              </a:spcBef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</a:t>
            </a:r>
            <a:r>
              <a:rPr sz="2300" spc="420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latin typeface="Calibri"/>
                <a:cs typeface="Calibri"/>
              </a:rPr>
              <a:t>But </a:t>
            </a:r>
            <a:r>
              <a:rPr sz="2300" b="1" spc="-5" dirty="0">
                <a:latin typeface="Calibri"/>
                <a:cs typeface="Calibri"/>
              </a:rPr>
              <a:t>what</a:t>
            </a:r>
            <a:r>
              <a:rPr sz="2300" b="1" spc="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if we’d</a:t>
            </a:r>
            <a:r>
              <a:rPr sz="2300" b="1" spc="-1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like</a:t>
            </a:r>
            <a:r>
              <a:rPr sz="2300" b="1" spc="5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𝑻</a:t>
            </a:r>
            <a:r>
              <a:rPr sz="2300" spc="13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≥</a:t>
            </a:r>
            <a:r>
              <a:rPr sz="2300" spc="135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𝟏𝟎,</a:t>
            </a:r>
            <a:r>
              <a:rPr sz="2300" spc="-120" dirty="0">
                <a:latin typeface="Cambria Math"/>
                <a:cs typeface="Cambria Math"/>
              </a:rPr>
              <a:t> </a:t>
            </a:r>
            <a:r>
              <a:rPr sz="2300" spc="-5" dirty="0">
                <a:latin typeface="Cambria Math"/>
                <a:cs typeface="Cambria Math"/>
              </a:rPr>
              <a:t>𝟎𝟎𝟎</a:t>
            </a:r>
            <a:r>
              <a:rPr sz="2300" b="1" spc="-5" dirty="0">
                <a:latin typeface="Calibri"/>
                <a:cs typeface="Calibri"/>
              </a:rPr>
              <a:t>?</a:t>
            </a:r>
            <a:r>
              <a:rPr sz="2300" b="1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For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example,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to</a:t>
            </a:r>
            <a:r>
              <a:rPr sz="2300" dirty="0">
                <a:latin typeface="Calibri"/>
                <a:cs typeface="Calibri"/>
              </a:rPr>
              <a:t> work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on</a:t>
            </a:r>
            <a:r>
              <a:rPr sz="2300" dirty="0">
                <a:latin typeface="Calibri"/>
                <a:cs typeface="Calibri"/>
              </a:rPr>
              <a:t> long </a:t>
            </a:r>
            <a:r>
              <a:rPr sz="2300" spc="-5" dirty="0">
                <a:latin typeface="Calibri"/>
                <a:cs typeface="Calibri"/>
              </a:rPr>
              <a:t>documents?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7403" y="1599819"/>
            <a:ext cx="516890" cy="271145"/>
          </a:xfrm>
          <a:custGeom>
            <a:avLst/>
            <a:gdLst/>
            <a:ahLst/>
            <a:cxnLst/>
            <a:rect l="l" t="t" r="r" b="b"/>
            <a:pathLst>
              <a:path w="516889" h="271144">
                <a:moveTo>
                  <a:pt x="430149" y="0"/>
                </a:moveTo>
                <a:lnTo>
                  <a:pt x="426338" y="11048"/>
                </a:lnTo>
                <a:lnTo>
                  <a:pt x="442007" y="17881"/>
                </a:lnTo>
                <a:lnTo>
                  <a:pt x="455485" y="27320"/>
                </a:lnTo>
                <a:lnTo>
                  <a:pt x="482869" y="70981"/>
                </a:lnTo>
                <a:lnTo>
                  <a:pt x="490870" y="111089"/>
                </a:lnTo>
                <a:lnTo>
                  <a:pt x="491871" y="134238"/>
                </a:lnTo>
                <a:lnTo>
                  <a:pt x="490868" y="158118"/>
                </a:lnTo>
                <a:lnTo>
                  <a:pt x="482816" y="199354"/>
                </a:lnTo>
                <a:lnTo>
                  <a:pt x="455469" y="243712"/>
                </a:lnTo>
                <a:lnTo>
                  <a:pt x="426720" y="260095"/>
                </a:lnTo>
                <a:lnTo>
                  <a:pt x="430149" y="271144"/>
                </a:lnTo>
                <a:lnTo>
                  <a:pt x="467121" y="253793"/>
                </a:lnTo>
                <a:lnTo>
                  <a:pt x="494284" y="223773"/>
                </a:lnTo>
                <a:lnTo>
                  <a:pt x="511032" y="183562"/>
                </a:lnTo>
                <a:lnTo>
                  <a:pt x="516636" y="135635"/>
                </a:lnTo>
                <a:lnTo>
                  <a:pt x="515233" y="110775"/>
                </a:lnTo>
                <a:lnTo>
                  <a:pt x="504045" y="66770"/>
                </a:lnTo>
                <a:lnTo>
                  <a:pt x="481851" y="30932"/>
                </a:lnTo>
                <a:lnTo>
                  <a:pt x="449796" y="7119"/>
                </a:lnTo>
                <a:lnTo>
                  <a:pt x="430149" y="0"/>
                </a:lnTo>
                <a:close/>
              </a:path>
              <a:path w="516889" h="271144">
                <a:moveTo>
                  <a:pt x="86487" y="0"/>
                </a:moveTo>
                <a:lnTo>
                  <a:pt x="49609" y="17430"/>
                </a:lnTo>
                <a:lnTo>
                  <a:pt x="22351" y="47625"/>
                </a:lnTo>
                <a:lnTo>
                  <a:pt x="5603" y="87820"/>
                </a:lnTo>
                <a:lnTo>
                  <a:pt x="0" y="135635"/>
                </a:lnTo>
                <a:lnTo>
                  <a:pt x="1402" y="160569"/>
                </a:lnTo>
                <a:lnTo>
                  <a:pt x="12590" y="204626"/>
                </a:lnTo>
                <a:lnTo>
                  <a:pt x="34712" y="240373"/>
                </a:lnTo>
                <a:lnTo>
                  <a:pt x="66768" y="264046"/>
                </a:lnTo>
                <a:lnTo>
                  <a:pt x="86487" y="271144"/>
                </a:lnTo>
                <a:lnTo>
                  <a:pt x="89916" y="260095"/>
                </a:lnTo>
                <a:lnTo>
                  <a:pt x="74487" y="253237"/>
                </a:lnTo>
                <a:lnTo>
                  <a:pt x="61166" y="243712"/>
                </a:lnTo>
                <a:lnTo>
                  <a:pt x="33819" y="199354"/>
                </a:lnTo>
                <a:lnTo>
                  <a:pt x="25767" y="158118"/>
                </a:lnTo>
                <a:lnTo>
                  <a:pt x="24764" y="134238"/>
                </a:lnTo>
                <a:lnTo>
                  <a:pt x="25767" y="111089"/>
                </a:lnTo>
                <a:lnTo>
                  <a:pt x="33819" y="70981"/>
                </a:lnTo>
                <a:lnTo>
                  <a:pt x="61261" y="27320"/>
                </a:lnTo>
                <a:lnTo>
                  <a:pt x="90297" y="11048"/>
                </a:lnTo>
                <a:lnTo>
                  <a:pt x="86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7061" y="1159890"/>
            <a:ext cx="9748520" cy="1148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spc="-5" dirty="0">
                <a:latin typeface="Calibri"/>
                <a:cs typeface="Calibri"/>
              </a:rPr>
              <a:t>Considerable</a:t>
            </a:r>
            <a:r>
              <a:rPr sz="2300" dirty="0">
                <a:latin typeface="Calibri"/>
                <a:cs typeface="Calibri"/>
              </a:rPr>
              <a:t> recent </a:t>
            </a:r>
            <a:r>
              <a:rPr sz="2300" spc="-5" dirty="0">
                <a:latin typeface="Calibri"/>
                <a:cs typeface="Calibri"/>
              </a:rPr>
              <a:t>work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has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gone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into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question,</a:t>
            </a:r>
            <a:r>
              <a:rPr sz="2300" spc="60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Can</a:t>
            </a:r>
            <a:r>
              <a:rPr sz="2300" i="1" spc="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we</a:t>
            </a:r>
            <a:r>
              <a:rPr sz="2300" i="1" spc="5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build</a:t>
            </a:r>
            <a:r>
              <a:rPr sz="2300" i="1" spc="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models</a:t>
            </a:r>
            <a:r>
              <a:rPr sz="2300" i="1" spc="-5" dirty="0">
                <a:latin typeface="Calibri"/>
                <a:cs typeface="Calibri"/>
              </a:rPr>
              <a:t> like</a:t>
            </a:r>
            <a:endParaRPr sz="2300">
              <a:latin typeface="Calibri"/>
              <a:cs typeface="Calibri"/>
            </a:endParaRPr>
          </a:p>
          <a:p>
            <a:pPr marL="368300">
              <a:lnSpc>
                <a:spcPct val="100000"/>
              </a:lnSpc>
              <a:spcBef>
                <a:spcPts val="20"/>
              </a:spcBef>
              <a:tabLst>
                <a:tab pos="4656455" algn="l"/>
                <a:tab pos="5170805" algn="l"/>
              </a:tabLst>
            </a:pPr>
            <a:r>
              <a:rPr sz="2300" i="1" dirty="0">
                <a:latin typeface="Calibri"/>
                <a:cs typeface="Calibri"/>
              </a:rPr>
              <a:t>Transformers</a:t>
            </a:r>
            <a:r>
              <a:rPr sz="2300" i="1" spc="-3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without</a:t>
            </a:r>
            <a:r>
              <a:rPr sz="2300" i="1" spc="15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paying</a:t>
            </a:r>
            <a:r>
              <a:rPr sz="2300" i="1" spc="10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the</a:t>
            </a:r>
            <a:r>
              <a:rPr sz="2300" i="1" spc="40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𝑂	</a:t>
            </a:r>
            <a:r>
              <a:rPr sz="2300" spc="85" dirty="0">
                <a:latin typeface="Cambria Math"/>
                <a:cs typeface="Cambria Math"/>
              </a:rPr>
              <a:t>𝑇</a:t>
            </a:r>
            <a:r>
              <a:rPr sz="2475" spc="127" baseline="28619" dirty="0">
                <a:latin typeface="Cambria Math"/>
                <a:cs typeface="Cambria Math"/>
              </a:rPr>
              <a:t>2	</a:t>
            </a:r>
            <a:r>
              <a:rPr sz="2300" i="1" spc="-5" dirty="0">
                <a:latin typeface="Calibri"/>
                <a:cs typeface="Calibri"/>
              </a:rPr>
              <a:t>all-pairs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self-attention</a:t>
            </a:r>
            <a:r>
              <a:rPr sz="2300" i="1" spc="-2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cost?</a:t>
            </a:r>
            <a:endParaRPr sz="23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530"/>
              </a:spcBef>
              <a:tabLst>
                <a:tab pos="3676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spc="-5" dirty="0">
                <a:latin typeface="Calibri"/>
                <a:cs typeface="Calibri"/>
              </a:rPr>
              <a:t>For example,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Linformer</a:t>
            </a:r>
            <a:r>
              <a:rPr sz="2300" b="1" dirty="0">
                <a:latin typeface="Calibri"/>
                <a:cs typeface="Calibri"/>
              </a:rPr>
              <a:t> </a:t>
            </a:r>
            <a:r>
              <a:rPr sz="2300" u="sng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[Wang</a:t>
            </a:r>
            <a:r>
              <a:rPr sz="2300" u="sng" spc="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300" u="sng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et</a:t>
            </a:r>
            <a:r>
              <a:rPr sz="2300" u="sng" spc="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300" u="sng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al.,</a:t>
            </a:r>
            <a:r>
              <a:rPr sz="2300" u="sng" spc="-10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300" u="sng" spc="-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2020]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5038" y="165861"/>
            <a:ext cx="1018921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0" spc="10" dirty="0">
                <a:latin typeface="Calibri"/>
                <a:cs typeface="Calibri"/>
              </a:rPr>
              <a:t>Recent</a:t>
            </a:r>
            <a:r>
              <a:rPr sz="3350" b="0" spc="-25" dirty="0">
                <a:latin typeface="Calibri"/>
                <a:cs typeface="Calibri"/>
              </a:rPr>
              <a:t> </a:t>
            </a:r>
            <a:r>
              <a:rPr sz="3350" b="0" spc="10" dirty="0">
                <a:latin typeface="Calibri"/>
                <a:cs typeface="Calibri"/>
              </a:rPr>
              <a:t>work</a:t>
            </a:r>
            <a:r>
              <a:rPr sz="3350" b="0" spc="5" dirty="0">
                <a:latin typeface="Calibri"/>
                <a:cs typeface="Calibri"/>
              </a:rPr>
              <a:t> on</a:t>
            </a:r>
            <a:r>
              <a:rPr sz="3350" b="0" spc="1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improving</a:t>
            </a:r>
            <a:r>
              <a:rPr sz="3350" b="0" spc="2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on</a:t>
            </a:r>
            <a:r>
              <a:rPr sz="3350" b="0" spc="-5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quadratic</a:t>
            </a:r>
            <a:r>
              <a:rPr sz="3350" b="0" spc="-15" dirty="0">
                <a:latin typeface="Calibri"/>
                <a:cs typeface="Calibri"/>
              </a:rPr>
              <a:t> </a:t>
            </a:r>
            <a:r>
              <a:rPr sz="3350" b="0" spc="10" dirty="0">
                <a:latin typeface="Calibri"/>
                <a:cs typeface="Calibri"/>
              </a:rPr>
              <a:t>self-attention</a:t>
            </a:r>
            <a:r>
              <a:rPr sz="3350" b="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cost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29836" y="2990781"/>
            <a:ext cx="2208387" cy="28825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6816" y="3453129"/>
            <a:ext cx="2633345" cy="177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Key idea: map the </a:t>
            </a:r>
            <a:r>
              <a:rPr sz="2300" spc="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sequence length </a:t>
            </a:r>
            <a:r>
              <a:rPr sz="2300" spc="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75E53"/>
                </a:solidFill>
                <a:latin typeface="Calibri"/>
                <a:cs typeface="Calibri"/>
              </a:rPr>
              <a:t>dimension to 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a lower- </a:t>
            </a:r>
            <a:r>
              <a:rPr sz="2300" spc="-50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dimensional</a:t>
            </a:r>
            <a:r>
              <a:rPr sz="2300" spc="-4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75E53"/>
                </a:solidFill>
                <a:latin typeface="Calibri"/>
                <a:cs typeface="Calibri"/>
              </a:rPr>
              <a:t>space</a:t>
            </a:r>
            <a:r>
              <a:rPr sz="2300" spc="-30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75E53"/>
                </a:solidFill>
                <a:latin typeface="Calibri"/>
                <a:cs typeface="Calibri"/>
              </a:rPr>
              <a:t>for </a:t>
            </a:r>
            <a:r>
              <a:rPr sz="2300" spc="-50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values,</a:t>
            </a:r>
            <a:r>
              <a:rPr sz="2300" spc="-2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keys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41648" y="2928747"/>
            <a:ext cx="4730212" cy="27504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747636" y="3454818"/>
            <a:ext cx="254000" cy="16611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Inference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5305" y="5730646"/>
            <a:ext cx="267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Sequence length</a:t>
            </a:r>
            <a:r>
              <a:rPr sz="1800" dirty="0">
                <a:latin typeface="Calibri"/>
                <a:cs typeface="Calibri"/>
              </a:rPr>
              <a:t> / </a:t>
            </a:r>
            <a:r>
              <a:rPr sz="1800" spc="-15" dirty="0">
                <a:latin typeface="Calibri"/>
                <a:cs typeface="Calibri"/>
              </a:rPr>
              <a:t>batch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7403" y="1599819"/>
            <a:ext cx="516890" cy="271145"/>
          </a:xfrm>
          <a:custGeom>
            <a:avLst/>
            <a:gdLst/>
            <a:ahLst/>
            <a:cxnLst/>
            <a:rect l="l" t="t" r="r" b="b"/>
            <a:pathLst>
              <a:path w="516889" h="271144">
                <a:moveTo>
                  <a:pt x="430149" y="0"/>
                </a:moveTo>
                <a:lnTo>
                  <a:pt x="426338" y="11048"/>
                </a:lnTo>
                <a:lnTo>
                  <a:pt x="442007" y="17881"/>
                </a:lnTo>
                <a:lnTo>
                  <a:pt x="455485" y="27320"/>
                </a:lnTo>
                <a:lnTo>
                  <a:pt x="482869" y="70981"/>
                </a:lnTo>
                <a:lnTo>
                  <a:pt x="490870" y="111089"/>
                </a:lnTo>
                <a:lnTo>
                  <a:pt x="491871" y="134238"/>
                </a:lnTo>
                <a:lnTo>
                  <a:pt x="490868" y="158118"/>
                </a:lnTo>
                <a:lnTo>
                  <a:pt x="482816" y="199354"/>
                </a:lnTo>
                <a:lnTo>
                  <a:pt x="455469" y="243712"/>
                </a:lnTo>
                <a:lnTo>
                  <a:pt x="426720" y="260095"/>
                </a:lnTo>
                <a:lnTo>
                  <a:pt x="430149" y="271144"/>
                </a:lnTo>
                <a:lnTo>
                  <a:pt x="467121" y="253793"/>
                </a:lnTo>
                <a:lnTo>
                  <a:pt x="494284" y="223773"/>
                </a:lnTo>
                <a:lnTo>
                  <a:pt x="511032" y="183562"/>
                </a:lnTo>
                <a:lnTo>
                  <a:pt x="516636" y="135635"/>
                </a:lnTo>
                <a:lnTo>
                  <a:pt x="515233" y="110775"/>
                </a:lnTo>
                <a:lnTo>
                  <a:pt x="504045" y="66770"/>
                </a:lnTo>
                <a:lnTo>
                  <a:pt x="481851" y="30932"/>
                </a:lnTo>
                <a:lnTo>
                  <a:pt x="449796" y="7119"/>
                </a:lnTo>
                <a:lnTo>
                  <a:pt x="430149" y="0"/>
                </a:lnTo>
                <a:close/>
              </a:path>
              <a:path w="516889" h="271144">
                <a:moveTo>
                  <a:pt x="86487" y="0"/>
                </a:moveTo>
                <a:lnTo>
                  <a:pt x="49609" y="17430"/>
                </a:lnTo>
                <a:lnTo>
                  <a:pt x="22351" y="47625"/>
                </a:lnTo>
                <a:lnTo>
                  <a:pt x="5603" y="87820"/>
                </a:lnTo>
                <a:lnTo>
                  <a:pt x="0" y="135635"/>
                </a:lnTo>
                <a:lnTo>
                  <a:pt x="1402" y="160569"/>
                </a:lnTo>
                <a:lnTo>
                  <a:pt x="12590" y="204626"/>
                </a:lnTo>
                <a:lnTo>
                  <a:pt x="34712" y="240373"/>
                </a:lnTo>
                <a:lnTo>
                  <a:pt x="66768" y="264046"/>
                </a:lnTo>
                <a:lnTo>
                  <a:pt x="86487" y="271144"/>
                </a:lnTo>
                <a:lnTo>
                  <a:pt x="89916" y="260095"/>
                </a:lnTo>
                <a:lnTo>
                  <a:pt x="74487" y="253237"/>
                </a:lnTo>
                <a:lnTo>
                  <a:pt x="61166" y="243712"/>
                </a:lnTo>
                <a:lnTo>
                  <a:pt x="33819" y="199354"/>
                </a:lnTo>
                <a:lnTo>
                  <a:pt x="25767" y="158118"/>
                </a:lnTo>
                <a:lnTo>
                  <a:pt x="24764" y="134238"/>
                </a:lnTo>
                <a:lnTo>
                  <a:pt x="25767" y="111089"/>
                </a:lnTo>
                <a:lnTo>
                  <a:pt x="33819" y="70981"/>
                </a:lnTo>
                <a:lnTo>
                  <a:pt x="61261" y="27320"/>
                </a:lnTo>
                <a:lnTo>
                  <a:pt x="90297" y="11048"/>
                </a:lnTo>
                <a:lnTo>
                  <a:pt x="86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5134" y="1159890"/>
            <a:ext cx="10080625" cy="2248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5"/>
              </a:spcBef>
              <a:tabLst>
                <a:tab pos="699770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spc="-5" dirty="0">
                <a:latin typeface="Calibri"/>
                <a:cs typeface="Calibri"/>
              </a:rPr>
              <a:t>Considerable</a:t>
            </a:r>
            <a:r>
              <a:rPr sz="2300" dirty="0">
                <a:latin typeface="Calibri"/>
                <a:cs typeface="Calibri"/>
              </a:rPr>
              <a:t> recent </a:t>
            </a:r>
            <a:r>
              <a:rPr sz="2300" spc="-5" dirty="0">
                <a:latin typeface="Calibri"/>
                <a:cs typeface="Calibri"/>
              </a:rPr>
              <a:t>work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has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gone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into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question,</a:t>
            </a:r>
            <a:r>
              <a:rPr sz="2300" spc="60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Can</a:t>
            </a:r>
            <a:r>
              <a:rPr sz="2300" i="1" spc="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we</a:t>
            </a:r>
            <a:r>
              <a:rPr sz="2300" i="1" spc="5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build</a:t>
            </a:r>
            <a:r>
              <a:rPr sz="2300" i="1" spc="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models</a:t>
            </a:r>
            <a:r>
              <a:rPr sz="2300" i="1" spc="-5" dirty="0">
                <a:latin typeface="Calibri"/>
                <a:cs typeface="Calibri"/>
              </a:rPr>
              <a:t> like</a:t>
            </a:r>
            <a:endParaRPr sz="2300">
              <a:latin typeface="Calibri"/>
              <a:cs typeface="Calibri"/>
            </a:endParaRPr>
          </a:p>
          <a:p>
            <a:pPr marL="699770">
              <a:lnSpc>
                <a:spcPct val="100000"/>
              </a:lnSpc>
              <a:spcBef>
                <a:spcPts val="20"/>
              </a:spcBef>
              <a:tabLst>
                <a:tab pos="4988560" algn="l"/>
                <a:tab pos="5502910" algn="l"/>
              </a:tabLst>
            </a:pPr>
            <a:r>
              <a:rPr sz="2300" i="1" dirty="0">
                <a:latin typeface="Calibri"/>
                <a:cs typeface="Calibri"/>
              </a:rPr>
              <a:t>Transformers</a:t>
            </a:r>
            <a:r>
              <a:rPr sz="2300" i="1" spc="-3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without</a:t>
            </a:r>
            <a:r>
              <a:rPr sz="2300" i="1" spc="15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paying</a:t>
            </a:r>
            <a:r>
              <a:rPr sz="2300" i="1" spc="10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the</a:t>
            </a:r>
            <a:r>
              <a:rPr sz="2300" i="1" spc="40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𝑂	</a:t>
            </a:r>
            <a:r>
              <a:rPr sz="2300" spc="85" dirty="0">
                <a:latin typeface="Cambria Math"/>
                <a:cs typeface="Cambria Math"/>
              </a:rPr>
              <a:t>𝑇</a:t>
            </a:r>
            <a:r>
              <a:rPr sz="2475" spc="127" baseline="28619" dirty="0">
                <a:latin typeface="Cambria Math"/>
                <a:cs typeface="Cambria Math"/>
              </a:rPr>
              <a:t>2	</a:t>
            </a:r>
            <a:r>
              <a:rPr sz="2300" i="1" spc="-5" dirty="0">
                <a:latin typeface="Calibri"/>
                <a:cs typeface="Calibri"/>
              </a:rPr>
              <a:t>all-pairs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self-attention</a:t>
            </a:r>
            <a:r>
              <a:rPr sz="2300" i="1" spc="-2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cost?</a:t>
            </a:r>
            <a:endParaRPr sz="23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30"/>
              </a:spcBef>
              <a:tabLst>
                <a:tab pos="699770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spc="-5" dirty="0">
                <a:latin typeface="Calibri"/>
                <a:cs typeface="Calibri"/>
              </a:rPr>
              <a:t>For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example,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BigBird</a:t>
            </a:r>
            <a:r>
              <a:rPr sz="2300" b="1" spc="-20" dirty="0">
                <a:latin typeface="Calibri"/>
                <a:cs typeface="Calibri"/>
              </a:rPr>
              <a:t> </a:t>
            </a:r>
            <a:r>
              <a:rPr sz="2300" u="sng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[Zaheer</a:t>
            </a:r>
            <a:r>
              <a:rPr sz="2300" u="sng" spc="-10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300" u="sng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et al.,</a:t>
            </a:r>
            <a:r>
              <a:rPr sz="2300" u="sng" spc="-1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300" u="sng" spc="-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2021]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alibri"/>
              <a:cs typeface="Calibri"/>
            </a:endParaRPr>
          </a:p>
          <a:p>
            <a:pPr marL="25400" marR="217170">
              <a:lnSpc>
                <a:spcPct val="100000"/>
              </a:lnSpc>
            </a:pP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Key idea:</a:t>
            </a:r>
            <a:r>
              <a:rPr sz="2300" spc="-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replace</a:t>
            </a:r>
            <a:r>
              <a:rPr sz="2300" spc="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75E53"/>
                </a:solidFill>
                <a:latin typeface="Calibri"/>
                <a:cs typeface="Calibri"/>
              </a:rPr>
              <a:t>all-pairs</a:t>
            </a:r>
            <a:r>
              <a:rPr sz="2300" spc="-30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interactions</a:t>
            </a:r>
            <a:r>
              <a:rPr sz="2300" spc="10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75E53"/>
                </a:solidFill>
                <a:latin typeface="Calibri"/>
                <a:cs typeface="Calibri"/>
              </a:rPr>
              <a:t>with</a:t>
            </a:r>
            <a:r>
              <a:rPr sz="2300" spc="20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a</a:t>
            </a:r>
            <a:r>
              <a:rPr sz="2300" spc="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75E53"/>
                </a:solidFill>
                <a:latin typeface="Calibri"/>
                <a:cs typeface="Calibri"/>
              </a:rPr>
              <a:t>family</a:t>
            </a:r>
            <a:r>
              <a:rPr sz="2300" spc="-1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75E53"/>
                </a:solidFill>
                <a:latin typeface="Calibri"/>
                <a:cs typeface="Calibri"/>
              </a:rPr>
              <a:t>of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75E53"/>
                </a:solidFill>
                <a:latin typeface="Calibri"/>
                <a:cs typeface="Calibri"/>
              </a:rPr>
              <a:t>other</a:t>
            </a:r>
            <a:r>
              <a:rPr sz="2300" spc="10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interactions,</a:t>
            </a:r>
            <a:r>
              <a:rPr sz="2300" spc="3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175E53"/>
                </a:solidFill>
                <a:latin typeface="Calibri"/>
                <a:cs typeface="Calibri"/>
              </a:rPr>
              <a:t>like</a:t>
            </a:r>
            <a:r>
              <a:rPr sz="2300" b="1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175E53"/>
                </a:solidFill>
                <a:latin typeface="Calibri"/>
                <a:cs typeface="Calibri"/>
              </a:rPr>
              <a:t>local </a:t>
            </a:r>
            <a:r>
              <a:rPr sz="2300" b="1" spc="-50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175E53"/>
                </a:solidFill>
                <a:latin typeface="Calibri"/>
                <a:cs typeface="Calibri"/>
              </a:rPr>
              <a:t>windows</a:t>
            </a:r>
            <a:r>
              <a:rPr sz="2300" spc="-5" dirty="0">
                <a:solidFill>
                  <a:srgbClr val="175E53"/>
                </a:solidFill>
                <a:latin typeface="Calibri"/>
                <a:cs typeface="Calibri"/>
              </a:rPr>
              <a:t>,</a:t>
            </a:r>
            <a:r>
              <a:rPr sz="2300" spc="-1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75E53"/>
                </a:solidFill>
                <a:latin typeface="Calibri"/>
                <a:cs typeface="Calibri"/>
              </a:rPr>
              <a:t>looking at</a:t>
            </a:r>
            <a:r>
              <a:rPr sz="2300" b="1" spc="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175E53"/>
                </a:solidFill>
                <a:latin typeface="Calibri"/>
                <a:cs typeface="Calibri"/>
              </a:rPr>
              <a:t>everything</a:t>
            </a:r>
            <a:r>
              <a:rPr sz="2300" spc="-5" dirty="0">
                <a:solidFill>
                  <a:srgbClr val="175E53"/>
                </a:solidFill>
                <a:latin typeface="Calibri"/>
                <a:cs typeface="Calibri"/>
              </a:rPr>
              <a:t>,</a:t>
            </a:r>
            <a:r>
              <a:rPr sz="2300" spc="-1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and</a:t>
            </a:r>
            <a:r>
              <a:rPr sz="2300" spc="-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175E53"/>
                </a:solidFill>
                <a:latin typeface="Calibri"/>
                <a:cs typeface="Calibri"/>
              </a:rPr>
              <a:t>random </a:t>
            </a:r>
            <a:r>
              <a:rPr sz="2300" b="1" dirty="0">
                <a:solidFill>
                  <a:srgbClr val="175E53"/>
                </a:solidFill>
                <a:latin typeface="Calibri"/>
                <a:cs typeface="Calibri"/>
              </a:rPr>
              <a:t>interactions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5038" y="165861"/>
            <a:ext cx="1018921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0" spc="10" dirty="0">
                <a:latin typeface="Calibri"/>
                <a:cs typeface="Calibri"/>
              </a:rPr>
              <a:t>Recent</a:t>
            </a:r>
            <a:r>
              <a:rPr sz="3350" b="0" spc="-25" dirty="0">
                <a:latin typeface="Calibri"/>
                <a:cs typeface="Calibri"/>
              </a:rPr>
              <a:t> </a:t>
            </a:r>
            <a:r>
              <a:rPr sz="3350" b="0" spc="10" dirty="0">
                <a:latin typeface="Calibri"/>
                <a:cs typeface="Calibri"/>
              </a:rPr>
              <a:t>work</a:t>
            </a:r>
            <a:r>
              <a:rPr sz="3350" b="0" spc="5" dirty="0">
                <a:latin typeface="Calibri"/>
                <a:cs typeface="Calibri"/>
              </a:rPr>
              <a:t> on</a:t>
            </a:r>
            <a:r>
              <a:rPr sz="3350" b="0" spc="1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improving</a:t>
            </a:r>
            <a:r>
              <a:rPr sz="3350" b="0" spc="2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on</a:t>
            </a:r>
            <a:r>
              <a:rPr sz="3350" b="0" spc="-5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quadratic</a:t>
            </a:r>
            <a:r>
              <a:rPr sz="3350" b="0" spc="-15" dirty="0">
                <a:latin typeface="Calibri"/>
                <a:cs typeface="Calibri"/>
              </a:rPr>
              <a:t> </a:t>
            </a:r>
            <a:r>
              <a:rPr sz="3350" b="0" spc="10" dirty="0">
                <a:latin typeface="Calibri"/>
                <a:cs typeface="Calibri"/>
              </a:rPr>
              <a:t>self-attention</a:t>
            </a:r>
            <a:r>
              <a:rPr sz="3350" b="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cost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3111" y="3846589"/>
            <a:ext cx="9678830" cy="250285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2082" y="619680"/>
            <a:ext cx="3200959" cy="64950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4147" spc="4" dirty="0"/>
              <a:t>GPT </a:t>
            </a:r>
            <a:r>
              <a:rPr sz="4147" spc="9" dirty="0"/>
              <a:t>and </a:t>
            </a:r>
            <a:r>
              <a:rPr sz="4147" spc="-57" dirty="0"/>
              <a:t>GPT-2</a:t>
            </a:r>
            <a:endParaRPr sz="4147"/>
          </a:p>
        </p:txBody>
      </p:sp>
      <p:sp>
        <p:nvSpPr>
          <p:cNvPr id="3" name="object 3"/>
          <p:cNvSpPr txBox="1"/>
          <p:nvPr/>
        </p:nvSpPr>
        <p:spPr>
          <a:xfrm>
            <a:off x="2244706" y="1697019"/>
            <a:ext cx="7654738" cy="2022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8522" marR="619158" indent="-326109">
              <a:lnSpc>
                <a:spcPct val="103099"/>
              </a:lnSpc>
              <a:buFont typeface="Arial"/>
              <a:buChar char="•"/>
              <a:tabLst>
                <a:tab pos="347961" algn="l"/>
                <a:tab pos="348522" algn="l"/>
              </a:tabLst>
            </a:pPr>
            <a:r>
              <a:rPr sz="2294" spc="-22" dirty="0">
                <a:latin typeface="Calibri"/>
                <a:cs typeface="Calibri"/>
              </a:rPr>
              <a:t>Radford</a:t>
            </a:r>
            <a:r>
              <a:rPr sz="2294" spc="-13" dirty="0">
                <a:latin typeface="Calibri"/>
                <a:cs typeface="Calibri"/>
              </a:rPr>
              <a:t> </a:t>
            </a:r>
            <a:r>
              <a:rPr sz="2294" spc="-9" dirty="0">
                <a:latin typeface="Calibri"/>
                <a:cs typeface="Calibri"/>
              </a:rPr>
              <a:t>et</a:t>
            </a:r>
            <a:r>
              <a:rPr sz="2294" spc="-18" dirty="0">
                <a:latin typeface="Calibri"/>
                <a:cs typeface="Calibri"/>
              </a:rPr>
              <a:t> </a:t>
            </a:r>
            <a:r>
              <a:rPr sz="2294" spc="-9" dirty="0">
                <a:latin typeface="Calibri"/>
                <a:cs typeface="Calibri"/>
              </a:rPr>
              <a:t>al., </a:t>
            </a:r>
            <a:r>
              <a:rPr sz="2294" spc="-13" dirty="0">
                <a:latin typeface="Calibri"/>
                <a:cs typeface="Calibri"/>
              </a:rPr>
              <a:t>(2018) Language</a:t>
            </a:r>
            <a:r>
              <a:rPr sz="2294" spc="-9" dirty="0">
                <a:latin typeface="Calibri"/>
                <a:cs typeface="Calibri"/>
              </a:rPr>
              <a:t> models</a:t>
            </a:r>
            <a:r>
              <a:rPr sz="2294" spc="-13" dirty="0">
                <a:latin typeface="Calibri"/>
                <a:cs typeface="Calibri"/>
              </a:rPr>
              <a:t> </a:t>
            </a:r>
            <a:r>
              <a:rPr sz="2294" spc="-18" dirty="0">
                <a:latin typeface="Calibri"/>
                <a:cs typeface="Calibri"/>
              </a:rPr>
              <a:t>are</a:t>
            </a:r>
            <a:r>
              <a:rPr sz="2294" spc="-9" dirty="0">
                <a:latin typeface="Calibri"/>
                <a:cs typeface="Calibri"/>
              </a:rPr>
              <a:t> </a:t>
            </a:r>
            <a:r>
              <a:rPr sz="2294" spc="-4" dirty="0">
                <a:latin typeface="Calibri"/>
                <a:cs typeface="Calibri"/>
              </a:rPr>
              <a:t>unsupervised </a:t>
            </a:r>
            <a:r>
              <a:rPr sz="2294" spc="-503" dirty="0">
                <a:latin typeface="Calibri"/>
                <a:cs typeface="Calibri"/>
              </a:rPr>
              <a:t> </a:t>
            </a:r>
            <a:r>
              <a:rPr sz="2294" spc="-13" dirty="0">
                <a:latin typeface="Calibri"/>
                <a:cs typeface="Calibri"/>
              </a:rPr>
              <a:t>multitask</a:t>
            </a:r>
            <a:r>
              <a:rPr sz="2294" spc="-22" dirty="0">
                <a:latin typeface="Calibri"/>
                <a:cs typeface="Calibri"/>
              </a:rPr>
              <a:t> </a:t>
            </a:r>
            <a:r>
              <a:rPr sz="2294" spc="-9" dirty="0">
                <a:latin typeface="Calibri"/>
                <a:cs typeface="Calibri"/>
              </a:rPr>
              <a:t>learners</a:t>
            </a:r>
            <a:endParaRPr sz="2294">
              <a:latin typeface="Calibri"/>
              <a:cs typeface="Calibri"/>
            </a:endParaRPr>
          </a:p>
          <a:p>
            <a:pPr marL="728982" marR="15689" lvl="1" indent="-271757">
              <a:lnSpc>
                <a:spcPts val="2312"/>
              </a:lnSpc>
              <a:spcBef>
                <a:spcPts val="512"/>
              </a:spcBef>
              <a:buFont typeface="Arial"/>
              <a:buChar char="–"/>
              <a:tabLst>
                <a:tab pos="728421" algn="l"/>
                <a:tab pos="728982" algn="l"/>
              </a:tabLst>
            </a:pPr>
            <a:r>
              <a:rPr sz="1941" spc="-22" dirty="0">
                <a:latin typeface="Calibri"/>
                <a:cs typeface="Calibri"/>
              </a:rPr>
              <a:t>Decoder </a:t>
            </a:r>
            <a:r>
              <a:rPr sz="1941" spc="-26" dirty="0">
                <a:latin typeface="Calibri"/>
                <a:cs typeface="Calibri"/>
              </a:rPr>
              <a:t>transformer </a:t>
            </a:r>
            <a:r>
              <a:rPr sz="1941" spc="-18" dirty="0">
                <a:latin typeface="Calibri"/>
                <a:cs typeface="Calibri"/>
              </a:rPr>
              <a:t>that predicts </a:t>
            </a:r>
            <a:r>
              <a:rPr sz="1941" spc="-22" dirty="0">
                <a:latin typeface="Calibri"/>
                <a:cs typeface="Calibri"/>
              </a:rPr>
              <a:t>next </a:t>
            </a:r>
            <a:r>
              <a:rPr sz="1941" spc="-31" dirty="0">
                <a:latin typeface="Calibri"/>
                <a:cs typeface="Calibri"/>
              </a:rPr>
              <a:t>word </a:t>
            </a:r>
            <a:r>
              <a:rPr sz="1941" spc="-18" dirty="0">
                <a:latin typeface="Calibri"/>
                <a:cs typeface="Calibri"/>
              </a:rPr>
              <a:t>based </a:t>
            </a:r>
            <a:r>
              <a:rPr sz="1941" spc="-13" dirty="0">
                <a:latin typeface="Calibri"/>
                <a:cs typeface="Calibri"/>
              </a:rPr>
              <a:t>on </a:t>
            </a:r>
            <a:r>
              <a:rPr sz="1941" spc="-22" dirty="0">
                <a:latin typeface="Calibri"/>
                <a:cs typeface="Calibri"/>
              </a:rPr>
              <a:t>previous </a:t>
            </a:r>
            <a:r>
              <a:rPr sz="1941" spc="-31" dirty="0">
                <a:latin typeface="Calibri"/>
                <a:cs typeface="Calibri"/>
              </a:rPr>
              <a:t>words </a:t>
            </a:r>
            <a:r>
              <a:rPr sz="1941" spc="-427" dirty="0">
                <a:latin typeface="Calibri"/>
                <a:cs typeface="Calibri"/>
              </a:rPr>
              <a:t> </a:t>
            </a:r>
            <a:r>
              <a:rPr sz="1941" spc="-18" dirty="0">
                <a:latin typeface="Calibri"/>
                <a:cs typeface="Calibri"/>
              </a:rPr>
              <a:t>by</a:t>
            </a:r>
            <a:r>
              <a:rPr sz="1941" spc="-44" dirty="0">
                <a:latin typeface="Calibri"/>
                <a:cs typeface="Calibri"/>
              </a:rPr>
              <a:t> </a:t>
            </a:r>
            <a:r>
              <a:rPr sz="1941" spc="-22" dirty="0">
                <a:latin typeface="Calibri"/>
                <a:cs typeface="Calibri"/>
              </a:rPr>
              <a:t>computing</a:t>
            </a:r>
            <a:r>
              <a:rPr sz="1941" spc="-35" dirty="0">
                <a:latin typeface="Calibri"/>
                <a:cs typeface="Calibri"/>
              </a:rPr>
              <a:t> </a:t>
            </a:r>
            <a:r>
              <a:rPr sz="1941" spc="18" dirty="0">
                <a:latin typeface="Cambria Math"/>
                <a:cs typeface="Cambria Math"/>
              </a:rPr>
              <a:t>!(#</a:t>
            </a:r>
            <a:r>
              <a:rPr sz="2118" spc="26" baseline="-15625" dirty="0">
                <a:latin typeface="Cambria Math"/>
                <a:cs typeface="Cambria Math"/>
              </a:rPr>
              <a:t>$</a:t>
            </a:r>
            <a:r>
              <a:rPr sz="1941" spc="18" dirty="0">
                <a:latin typeface="Cambria Math"/>
                <a:cs typeface="Cambria Math"/>
              </a:rPr>
              <a:t>|#</a:t>
            </a:r>
            <a:r>
              <a:rPr sz="2118" spc="26" baseline="-15625" dirty="0">
                <a:latin typeface="Cambria Math"/>
                <a:cs typeface="Cambria Math"/>
              </a:rPr>
              <a:t>&amp;..$(&amp;</a:t>
            </a:r>
            <a:r>
              <a:rPr sz="1941" spc="18" dirty="0">
                <a:latin typeface="Cambria Math"/>
                <a:cs typeface="Cambria Math"/>
              </a:rPr>
              <a:t>)</a:t>
            </a:r>
            <a:endParaRPr sz="1941">
              <a:latin typeface="Cambria Math"/>
              <a:cs typeface="Cambria Math"/>
            </a:endParaRPr>
          </a:p>
          <a:p>
            <a:pPr marL="728982" marR="321626" lvl="1" indent="-271757">
              <a:lnSpc>
                <a:spcPts val="2285"/>
              </a:lnSpc>
              <a:spcBef>
                <a:spcPts val="437"/>
              </a:spcBef>
              <a:buFont typeface="Arial"/>
              <a:buChar char="–"/>
              <a:tabLst>
                <a:tab pos="728421" algn="l"/>
                <a:tab pos="728982" algn="l"/>
              </a:tabLst>
            </a:pPr>
            <a:r>
              <a:rPr sz="1941" spc="-66" dirty="0">
                <a:latin typeface="Calibri"/>
                <a:cs typeface="Calibri"/>
              </a:rPr>
              <a:t>SOTA </a:t>
            </a:r>
            <a:r>
              <a:rPr sz="1941" spc="-4" dirty="0">
                <a:latin typeface="Calibri"/>
                <a:cs typeface="Calibri"/>
              </a:rPr>
              <a:t>in </a:t>
            </a:r>
            <a:r>
              <a:rPr sz="1941" spc="-18" dirty="0">
                <a:latin typeface="Calibri"/>
                <a:cs typeface="Calibri"/>
              </a:rPr>
              <a:t>“zero-shot” setting </a:t>
            </a:r>
            <a:r>
              <a:rPr sz="1941" spc="-26" dirty="0">
                <a:latin typeface="Calibri"/>
                <a:cs typeface="Calibri"/>
              </a:rPr>
              <a:t>for </a:t>
            </a:r>
            <a:r>
              <a:rPr sz="1941" spc="-13" dirty="0">
                <a:latin typeface="Calibri"/>
                <a:cs typeface="Calibri"/>
              </a:rPr>
              <a:t>7/8 </a:t>
            </a:r>
            <a:r>
              <a:rPr sz="1941" spc="-22" dirty="0">
                <a:latin typeface="Calibri"/>
                <a:cs typeface="Calibri"/>
              </a:rPr>
              <a:t>language tasks (where </a:t>
            </a:r>
            <a:r>
              <a:rPr sz="1941" spc="-26" dirty="0">
                <a:latin typeface="Calibri"/>
                <a:cs typeface="Calibri"/>
              </a:rPr>
              <a:t>zero-shot </a:t>
            </a:r>
            <a:r>
              <a:rPr sz="1941" spc="-427" dirty="0">
                <a:latin typeface="Calibri"/>
                <a:cs typeface="Calibri"/>
              </a:rPr>
              <a:t> </a:t>
            </a:r>
            <a:r>
              <a:rPr sz="1941" spc="-18" dirty="0">
                <a:latin typeface="Calibri"/>
                <a:cs typeface="Calibri"/>
              </a:rPr>
              <a:t>means</a:t>
            </a:r>
            <a:r>
              <a:rPr sz="1941" spc="-22" dirty="0">
                <a:latin typeface="Calibri"/>
                <a:cs typeface="Calibri"/>
              </a:rPr>
              <a:t> </a:t>
            </a:r>
            <a:r>
              <a:rPr sz="1941" spc="-13" dirty="0">
                <a:latin typeface="Calibri"/>
                <a:cs typeface="Calibri"/>
              </a:rPr>
              <a:t>no</a:t>
            </a:r>
            <a:r>
              <a:rPr sz="1941" spc="-35" dirty="0">
                <a:latin typeface="Calibri"/>
                <a:cs typeface="Calibri"/>
              </a:rPr>
              <a:t> </a:t>
            </a:r>
            <a:r>
              <a:rPr sz="1941" spc="-18" dirty="0">
                <a:latin typeface="Calibri"/>
                <a:cs typeface="Calibri"/>
              </a:rPr>
              <a:t>task</a:t>
            </a:r>
            <a:r>
              <a:rPr sz="1941" spc="-26" dirty="0">
                <a:latin typeface="Calibri"/>
                <a:cs typeface="Calibri"/>
              </a:rPr>
              <a:t> </a:t>
            </a:r>
            <a:r>
              <a:rPr sz="1941" spc="-18" dirty="0">
                <a:latin typeface="Calibri"/>
                <a:cs typeface="Calibri"/>
              </a:rPr>
              <a:t>training,</a:t>
            </a:r>
            <a:r>
              <a:rPr sz="1941" spc="-22" dirty="0">
                <a:latin typeface="Calibri"/>
                <a:cs typeface="Calibri"/>
              </a:rPr>
              <a:t> </a:t>
            </a:r>
            <a:r>
              <a:rPr sz="1941" spc="-18" dirty="0">
                <a:latin typeface="Calibri"/>
                <a:cs typeface="Calibri"/>
              </a:rPr>
              <a:t>only</a:t>
            </a:r>
            <a:r>
              <a:rPr sz="1941" spc="-35" dirty="0">
                <a:latin typeface="Calibri"/>
                <a:cs typeface="Calibri"/>
              </a:rPr>
              <a:t> </a:t>
            </a:r>
            <a:r>
              <a:rPr sz="1941" spc="-18" dirty="0">
                <a:latin typeface="Calibri"/>
                <a:cs typeface="Calibri"/>
              </a:rPr>
              <a:t>unsupervised</a:t>
            </a:r>
            <a:r>
              <a:rPr sz="1941" spc="-26" dirty="0">
                <a:latin typeface="Calibri"/>
                <a:cs typeface="Calibri"/>
              </a:rPr>
              <a:t> </a:t>
            </a:r>
            <a:r>
              <a:rPr sz="1941" spc="-22" dirty="0">
                <a:latin typeface="Calibri"/>
                <a:cs typeface="Calibri"/>
              </a:rPr>
              <a:t>language</a:t>
            </a:r>
            <a:r>
              <a:rPr sz="1941" spc="-26" dirty="0">
                <a:latin typeface="Calibri"/>
                <a:cs typeface="Calibri"/>
              </a:rPr>
              <a:t> </a:t>
            </a:r>
            <a:r>
              <a:rPr sz="1941" spc="-18" dirty="0">
                <a:latin typeface="Calibri"/>
                <a:cs typeface="Calibri"/>
              </a:rPr>
              <a:t>modeling)</a:t>
            </a:r>
            <a:endParaRPr sz="1941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7951" y="3876786"/>
            <a:ext cx="7729369" cy="21730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677100" y="7122440"/>
            <a:ext cx="152653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3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spcBef>
                <a:spcPts val="31"/>
              </a:spcBef>
            </a:pPr>
            <a:r>
              <a:rPr lang="en-US" spc="-10"/>
              <a:t>University</a:t>
            </a:r>
            <a:r>
              <a:rPr lang="en-US" spc="-45"/>
              <a:t> </a:t>
            </a:r>
            <a:r>
              <a:rPr lang="en-US"/>
              <a:t>of</a:t>
            </a:r>
            <a:r>
              <a:rPr lang="en-US" spc="-35"/>
              <a:t> </a:t>
            </a:r>
            <a:r>
              <a:rPr lang="en-US" spc="-15"/>
              <a:t>Waterloo</a:t>
            </a:r>
            <a:endParaRPr spc="-13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26565" y="7122440"/>
            <a:ext cx="260032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3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spcBef>
                <a:spcPts val="31"/>
              </a:spcBef>
            </a:pPr>
            <a:r>
              <a:rPr lang="en-US" spc="-5"/>
              <a:t>CS480/680</a:t>
            </a:r>
            <a:r>
              <a:rPr lang="en-US" spc="-10"/>
              <a:t> Spring</a:t>
            </a:r>
            <a:r>
              <a:rPr lang="en-US" spc="-15"/>
              <a:t> </a:t>
            </a:r>
            <a:r>
              <a:rPr lang="en-US"/>
              <a:t>2019</a:t>
            </a:r>
            <a:r>
              <a:rPr lang="en-US" spc="-5"/>
              <a:t> </a:t>
            </a:r>
            <a:r>
              <a:rPr lang="en-US" spc="-10"/>
              <a:t>Pascal Poupart</a:t>
            </a:r>
            <a:endParaRPr spc="-9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155231" y="7122440"/>
            <a:ext cx="25717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3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1"/>
              </a:spcBef>
            </a:pPr>
            <a:fld id="{81D60167-4931-47E6-BA6A-407CBD079E47}" type="slidenum">
              <a:rPr lang="en-US" smtClean="0"/>
              <a:pPr marL="38100">
                <a:spcBef>
                  <a:spcPts val="35"/>
                </a:spcBef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059" y="225628"/>
            <a:ext cx="9278471" cy="1362703"/>
          </a:xfrm>
          <a:prstGeom prst="rect">
            <a:avLst/>
          </a:prstGeom>
        </p:spPr>
        <p:txBody>
          <a:bodyPr vert="horz" wrap="square" lIns="0" tIns="8404" rIns="0" bIns="0" rtlCol="0" anchor="ctr">
            <a:spAutoFit/>
          </a:bodyPr>
          <a:lstStyle/>
          <a:p>
            <a:pPr marL="11206" marR="4483" indent="819193">
              <a:lnSpc>
                <a:spcPct val="100499"/>
              </a:lnSpc>
              <a:spcBef>
                <a:spcPts val="66"/>
              </a:spcBef>
            </a:pPr>
            <a:r>
              <a:rPr spc="-9" dirty="0"/>
              <a:t>BERT </a:t>
            </a:r>
            <a:r>
              <a:rPr spc="-4" dirty="0"/>
              <a:t>(Bidirectional Encoder </a:t>
            </a:r>
            <a:r>
              <a:rPr dirty="0"/>
              <a:t> </a:t>
            </a:r>
            <a:r>
              <a:rPr spc="-18" dirty="0"/>
              <a:t>Representations </a:t>
            </a:r>
            <a:r>
              <a:rPr spc="-13" dirty="0"/>
              <a:t>from</a:t>
            </a:r>
            <a:r>
              <a:rPr spc="-4" dirty="0"/>
              <a:t> </a:t>
            </a:r>
            <a:r>
              <a:rPr spc="-35" dirty="0"/>
              <a:t>Transformers)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44706" y="1697019"/>
            <a:ext cx="7360584" cy="2081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8522" marR="15689" indent="-326109">
              <a:lnSpc>
                <a:spcPct val="103099"/>
              </a:lnSpc>
              <a:buFont typeface="Arial"/>
              <a:buChar char="•"/>
              <a:tabLst>
                <a:tab pos="347961" algn="l"/>
                <a:tab pos="348522" algn="l"/>
              </a:tabLst>
            </a:pPr>
            <a:r>
              <a:rPr sz="2294" spc="-9" dirty="0">
                <a:latin typeface="Calibri"/>
                <a:cs typeface="Calibri"/>
              </a:rPr>
              <a:t>Devlin et al., </a:t>
            </a:r>
            <a:r>
              <a:rPr sz="2294" spc="-13" dirty="0">
                <a:latin typeface="Calibri"/>
                <a:cs typeface="Calibri"/>
              </a:rPr>
              <a:t>(2019) </a:t>
            </a:r>
            <a:r>
              <a:rPr sz="2294" spc="-44" dirty="0">
                <a:latin typeface="Calibri"/>
                <a:cs typeface="Calibri"/>
              </a:rPr>
              <a:t>BERT: </a:t>
            </a:r>
            <a:r>
              <a:rPr sz="2294" spc="-13" dirty="0">
                <a:latin typeface="Calibri"/>
                <a:cs typeface="Calibri"/>
              </a:rPr>
              <a:t>Pre-training </a:t>
            </a:r>
            <a:r>
              <a:rPr sz="2294" spc="-4" dirty="0">
                <a:latin typeface="Calibri"/>
                <a:cs typeface="Calibri"/>
              </a:rPr>
              <a:t>of Deep </a:t>
            </a:r>
            <a:r>
              <a:rPr sz="2294" spc="-9" dirty="0">
                <a:latin typeface="Calibri"/>
                <a:cs typeface="Calibri"/>
              </a:rPr>
              <a:t>Bidirectional </a:t>
            </a:r>
            <a:r>
              <a:rPr sz="2294" spc="-507" dirty="0">
                <a:latin typeface="Calibri"/>
                <a:cs typeface="Calibri"/>
              </a:rPr>
              <a:t> </a:t>
            </a:r>
            <a:r>
              <a:rPr sz="2294" spc="-35" dirty="0">
                <a:latin typeface="Calibri"/>
                <a:cs typeface="Calibri"/>
              </a:rPr>
              <a:t>Transformers</a:t>
            </a:r>
            <a:r>
              <a:rPr sz="2294" spc="-13" dirty="0">
                <a:latin typeface="Calibri"/>
                <a:cs typeface="Calibri"/>
              </a:rPr>
              <a:t> </a:t>
            </a:r>
            <a:r>
              <a:rPr sz="2294" spc="-22" dirty="0">
                <a:latin typeface="Calibri"/>
                <a:cs typeface="Calibri"/>
              </a:rPr>
              <a:t>for</a:t>
            </a:r>
            <a:r>
              <a:rPr sz="2294" spc="-13" dirty="0">
                <a:latin typeface="Calibri"/>
                <a:cs typeface="Calibri"/>
              </a:rPr>
              <a:t> Language</a:t>
            </a:r>
            <a:r>
              <a:rPr sz="2294" spc="-9" dirty="0">
                <a:latin typeface="Calibri"/>
                <a:cs typeface="Calibri"/>
              </a:rPr>
              <a:t> </a:t>
            </a:r>
            <a:r>
              <a:rPr sz="2294" spc="-18" dirty="0">
                <a:latin typeface="Calibri"/>
                <a:cs typeface="Calibri"/>
              </a:rPr>
              <a:t>Understanding</a:t>
            </a:r>
            <a:endParaRPr sz="2294">
              <a:latin typeface="Calibri"/>
              <a:cs typeface="Calibri"/>
            </a:endParaRPr>
          </a:p>
          <a:p>
            <a:pPr marL="728982" marR="792858" lvl="1" indent="-271757">
              <a:lnSpc>
                <a:spcPts val="2312"/>
              </a:lnSpc>
              <a:spcBef>
                <a:spcPts val="512"/>
              </a:spcBef>
              <a:buFont typeface="Arial"/>
              <a:buChar char="–"/>
              <a:tabLst>
                <a:tab pos="728421" algn="l"/>
                <a:tab pos="728982" algn="l"/>
              </a:tabLst>
            </a:pPr>
            <a:r>
              <a:rPr sz="1941" spc="-22" dirty="0">
                <a:latin typeface="Calibri"/>
                <a:cs typeface="Calibri"/>
              </a:rPr>
              <a:t>Decoder</a:t>
            </a:r>
            <a:r>
              <a:rPr sz="1941" spc="-31" dirty="0">
                <a:latin typeface="Calibri"/>
                <a:cs typeface="Calibri"/>
              </a:rPr>
              <a:t> </a:t>
            </a:r>
            <a:r>
              <a:rPr sz="1941" spc="-26" dirty="0">
                <a:latin typeface="Calibri"/>
                <a:cs typeface="Calibri"/>
              </a:rPr>
              <a:t>transformer</a:t>
            </a:r>
            <a:r>
              <a:rPr sz="1941" spc="-31" dirty="0">
                <a:latin typeface="Calibri"/>
                <a:cs typeface="Calibri"/>
              </a:rPr>
              <a:t> </a:t>
            </a:r>
            <a:r>
              <a:rPr sz="1941" spc="-18" dirty="0">
                <a:latin typeface="Calibri"/>
                <a:cs typeface="Calibri"/>
              </a:rPr>
              <a:t>that</a:t>
            </a:r>
            <a:r>
              <a:rPr sz="1941" spc="-26" dirty="0">
                <a:latin typeface="Calibri"/>
                <a:cs typeface="Calibri"/>
              </a:rPr>
              <a:t> </a:t>
            </a:r>
            <a:r>
              <a:rPr sz="1941" spc="-18" dirty="0">
                <a:latin typeface="Calibri"/>
                <a:cs typeface="Calibri"/>
              </a:rPr>
              <a:t>predicts</a:t>
            </a:r>
            <a:r>
              <a:rPr sz="1941" spc="-22" dirty="0">
                <a:latin typeface="Calibri"/>
                <a:cs typeface="Calibri"/>
              </a:rPr>
              <a:t> </a:t>
            </a:r>
            <a:r>
              <a:rPr sz="1941" dirty="0">
                <a:latin typeface="Calibri"/>
                <a:cs typeface="Calibri"/>
              </a:rPr>
              <a:t>a</a:t>
            </a:r>
            <a:r>
              <a:rPr sz="1941" spc="-35" dirty="0">
                <a:latin typeface="Calibri"/>
                <a:cs typeface="Calibri"/>
              </a:rPr>
              <a:t> </a:t>
            </a:r>
            <a:r>
              <a:rPr sz="1941" spc="-13" dirty="0">
                <a:latin typeface="Calibri"/>
                <a:cs typeface="Calibri"/>
              </a:rPr>
              <a:t>missing</a:t>
            </a:r>
            <a:r>
              <a:rPr sz="1941" spc="-40" dirty="0">
                <a:latin typeface="Calibri"/>
                <a:cs typeface="Calibri"/>
              </a:rPr>
              <a:t> </a:t>
            </a:r>
            <a:r>
              <a:rPr sz="1941" spc="-31" dirty="0">
                <a:latin typeface="Calibri"/>
                <a:cs typeface="Calibri"/>
              </a:rPr>
              <a:t>word</a:t>
            </a:r>
            <a:r>
              <a:rPr sz="1941" spc="-40" dirty="0">
                <a:latin typeface="Calibri"/>
                <a:cs typeface="Calibri"/>
              </a:rPr>
              <a:t> </a:t>
            </a:r>
            <a:r>
              <a:rPr sz="1941" spc="-18" dirty="0">
                <a:latin typeface="Calibri"/>
                <a:cs typeface="Calibri"/>
              </a:rPr>
              <a:t>based</a:t>
            </a:r>
            <a:r>
              <a:rPr sz="1941" spc="-35" dirty="0">
                <a:latin typeface="Calibri"/>
                <a:cs typeface="Calibri"/>
              </a:rPr>
              <a:t> </a:t>
            </a:r>
            <a:r>
              <a:rPr sz="1941" spc="-13" dirty="0">
                <a:latin typeface="Calibri"/>
                <a:cs typeface="Calibri"/>
              </a:rPr>
              <a:t>on </a:t>
            </a:r>
            <a:r>
              <a:rPr sz="1941" spc="-427" dirty="0">
                <a:latin typeface="Calibri"/>
                <a:cs typeface="Calibri"/>
              </a:rPr>
              <a:t> </a:t>
            </a:r>
            <a:r>
              <a:rPr sz="1941" spc="-22" dirty="0">
                <a:latin typeface="Calibri"/>
                <a:cs typeface="Calibri"/>
              </a:rPr>
              <a:t>surrounding</a:t>
            </a:r>
            <a:r>
              <a:rPr sz="1941" spc="-35" dirty="0">
                <a:latin typeface="Calibri"/>
                <a:cs typeface="Calibri"/>
              </a:rPr>
              <a:t> </a:t>
            </a:r>
            <a:r>
              <a:rPr sz="1941" spc="-31" dirty="0">
                <a:latin typeface="Calibri"/>
                <a:cs typeface="Calibri"/>
              </a:rPr>
              <a:t>words</a:t>
            </a:r>
            <a:r>
              <a:rPr sz="1941" spc="-18" dirty="0">
                <a:latin typeface="Calibri"/>
                <a:cs typeface="Calibri"/>
              </a:rPr>
              <a:t> by</a:t>
            </a:r>
            <a:r>
              <a:rPr sz="1941" spc="-31" dirty="0">
                <a:latin typeface="Calibri"/>
                <a:cs typeface="Calibri"/>
              </a:rPr>
              <a:t> </a:t>
            </a:r>
            <a:r>
              <a:rPr sz="1941" spc="-22" dirty="0">
                <a:latin typeface="Calibri"/>
                <a:cs typeface="Calibri"/>
              </a:rPr>
              <a:t>computing</a:t>
            </a:r>
            <a:r>
              <a:rPr sz="1941" spc="-44" dirty="0">
                <a:latin typeface="Calibri"/>
                <a:cs typeface="Calibri"/>
              </a:rPr>
              <a:t> </a:t>
            </a:r>
            <a:r>
              <a:rPr sz="1941" spc="9" dirty="0">
                <a:latin typeface="Cambria Math"/>
                <a:cs typeface="Cambria Math"/>
              </a:rPr>
              <a:t>!(#</a:t>
            </a:r>
            <a:r>
              <a:rPr sz="2118" spc="13" baseline="-15625" dirty="0">
                <a:latin typeface="Cambria Math"/>
                <a:cs typeface="Cambria Math"/>
              </a:rPr>
              <a:t>$</a:t>
            </a:r>
            <a:r>
              <a:rPr sz="1941" spc="9" dirty="0">
                <a:latin typeface="Cambria Math"/>
                <a:cs typeface="Cambria Math"/>
              </a:rPr>
              <a:t>|#</a:t>
            </a:r>
            <a:r>
              <a:rPr sz="2118" spc="13" baseline="-15625" dirty="0">
                <a:latin typeface="Cambria Math"/>
                <a:cs typeface="Cambria Math"/>
              </a:rPr>
              <a:t>&amp;..$(&amp;,$*&amp;..+</a:t>
            </a:r>
            <a:r>
              <a:rPr sz="1941" spc="9" dirty="0">
                <a:latin typeface="Cambria Math"/>
                <a:cs typeface="Cambria Math"/>
              </a:rPr>
              <a:t>)</a:t>
            </a:r>
            <a:endParaRPr sz="1941">
              <a:latin typeface="Cambria Math"/>
              <a:cs typeface="Cambria Math"/>
            </a:endParaRPr>
          </a:p>
          <a:p>
            <a:pPr marL="728982" lvl="1" indent="-271757">
              <a:spcBef>
                <a:spcPts val="405"/>
              </a:spcBef>
              <a:buFont typeface="Arial"/>
              <a:buChar char="–"/>
              <a:tabLst>
                <a:tab pos="728421" algn="l"/>
                <a:tab pos="728982" algn="l"/>
              </a:tabLst>
            </a:pPr>
            <a:r>
              <a:rPr sz="1941" spc="-18" dirty="0">
                <a:latin typeface="Calibri"/>
                <a:cs typeface="Calibri"/>
              </a:rPr>
              <a:t>Mask</a:t>
            </a:r>
            <a:r>
              <a:rPr sz="1941" spc="-31" dirty="0">
                <a:latin typeface="Calibri"/>
                <a:cs typeface="Calibri"/>
              </a:rPr>
              <a:t> </a:t>
            </a:r>
            <a:r>
              <a:rPr sz="1941" spc="-18" dirty="0">
                <a:latin typeface="Calibri"/>
                <a:cs typeface="Calibri"/>
              </a:rPr>
              <a:t>missing</a:t>
            </a:r>
            <a:r>
              <a:rPr sz="1941" spc="-35" dirty="0">
                <a:latin typeface="Calibri"/>
                <a:cs typeface="Calibri"/>
              </a:rPr>
              <a:t> </a:t>
            </a:r>
            <a:r>
              <a:rPr sz="1941" spc="-31" dirty="0">
                <a:latin typeface="Calibri"/>
                <a:cs typeface="Calibri"/>
              </a:rPr>
              <a:t>word</a:t>
            </a:r>
            <a:r>
              <a:rPr sz="1941" spc="-35" dirty="0">
                <a:latin typeface="Calibri"/>
                <a:cs typeface="Calibri"/>
              </a:rPr>
              <a:t> </a:t>
            </a:r>
            <a:r>
              <a:rPr sz="1941" spc="-13" dirty="0">
                <a:latin typeface="Calibri"/>
                <a:cs typeface="Calibri"/>
              </a:rPr>
              <a:t>with</a:t>
            </a:r>
            <a:r>
              <a:rPr sz="1941" spc="-40" dirty="0">
                <a:latin typeface="Calibri"/>
                <a:cs typeface="Calibri"/>
              </a:rPr>
              <a:t> </a:t>
            </a:r>
            <a:r>
              <a:rPr sz="1941" spc="-26" dirty="0">
                <a:latin typeface="Calibri"/>
                <a:cs typeface="Calibri"/>
              </a:rPr>
              <a:t>masked</a:t>
            </a:r>
            <a:r>
              <a:rPr sz="1941" spc="-35" dirty="0">
                <a:latin typeface="Calibri"/>
                <a:cs typeface="Calibri"/>
              </a:rPr>
              <a:t> </a:t>
            </a:r>
            <a:r>
              <a:rPr sz="1941" spc="-18" dirty="0">
                <a:latin typeface="Calibri"/>
                <a:cs typeface="Calibri"/>
              </a:rPr>
              <a:t>multi-head</a:t>
            </a:r>
            <a:r>
              <a:rPr sz="1941" spc="-35" dirty="0">
                <a:latin typeface="Calibri"/>
                <a:cs typeface="Calibri"/>
              </a:rPr>
              <a:t> </a:t>
            </a:r>
            <a:r>
              <a:rPr sz="1941" spc="-26" dirty="0">
                <a:latin typeface="Calibri"/>
                <a:cs typeface="Calibri"/>
              </a:rPr>
              <a:t>attention</a:t>
            </a:r>
            <a:endParaRPr sz="1941">
              <a:latin typeface="Calibri"/>
              <a:cs typeface="Calibri"/>
            </a:endParaRPr>
          </a:p>
          <a:p>
            <a:pPr marL="728982" lvl="1" indent="-271757">
              <a:spcBef>
                <a:spcPts val="405"/>
              </a:spcBef>
              <a:buFont typeface="Arial"/>
              <a:buChar char="–"/>
              <a:tabLst>
                <a:tab pos="728421" algn="l"/>
                <a:tab pos="728982" algn="l"/>
              </a:tabLst>
            </a:pPr>
            <a:r>
              <a:rPr sz="1941" spc="-31" dirty="0">
                <a:latin typeface="Calibri"/>
                <a:cs typeface="Calibri"/>
              </a:rPr>
              <a:t>Improved</a:t>
            </a:r>
            <a:r>
              <a:rPr sz="1941" spc="-40" dirty="0">
                <a:latin typeface="Calibri"/>
                <a:cs typeface="Calibri"/>
              </a:rPr>
              <a:t> </a:t>
            </a:r>
            <a:r>
              <a:rPr sz="1941" spc="-31" dirty="0">
                <a:latin typeface="Calibri"/>
                <a:cs typeface="Calibri"/>
              </a:rPr>
              <a:t>state</a:t>
            </a:r>
            <a:r>
              <a:rPr sz="1941" spc="-26" dirty="0">
                <a:latin typeface="Calibri"/>
                <a:cs typeface="Calibri"/>
              </a:rPr>
              <a:t> </a:t>
            </a:r>
            <a:r>
              <a:rPr sz="1941" spc="-13" dirty="0">
                <a:latin typeface="Calibri"/>
                <a:cs typeface="Calibri"/>
              </a:rPr>
              <a:t>of</a:t>
            </a:r>
            <a:r>
              <a:rPr sz="1941" spc="-26" dirty="0">
                <a:latin typeface="Calibri"/>
                <a:cs typeface="Calibri"/>
              </a:rPr>
              <a:t> </a:t>
            </a:r>
            <a:r>
              <a:rPr sz="1941" spc="-13" dirty="0">
                <a:latin typeface="Calibri"/>
                <a:cs typeface="Calibri"/>
              </a:rPr>
              <a:t>the</a:t>
            </a:r>
            <a:r>
              <a:rPr sz="1941" spc="-26" dirty="0">
                <a:latin typeface="Calibri"/>
                <a:cs typeface="Calibri"/>
              </a:rPr>
              <a:t> </a:t>
            </a:r>
            <a:r>
              <a:rPr sz="1941" spc="-13" dirty="0">
                <a:latin typeface="Calibri"/>
                <a:cs typeface="Calibri"/>
              </a:rPr>
              <a:t>art</a:t>
            </a:r>
            <a:r>
              <a:rPr sz="1941" spc="-22" dirty="0">
                <a:latin typeface="Calibri"/>
                <a:cs typeface="Calibri"/>
              </a:rPr>
              <a:t> </a:t>
            </a:r>
            <a:r>
              <a:rPr sz="1941" spc="-13" dirty="0">
                <a:latin typeface="Calibri"/>
                <a:cs typeface="Calibri"/>
              </a:rPr>
              <a:t>on</a:t>
            </a:r>
            <a:r>
              <a:rPr sz="1941" spc="-40" dirty="0">
                <a:latin typeface="Calibri"/>
                <a:cs typeface="Calibri"/>
              </a:rPr>
              <a:t> </a:t>
            </a:r>
            <a:r>
              <a:rPr sz="1941" spc="-13" dirty="0">
                <a:latin typeface="Calibri"/>
                <a:cs typeface="Calibri"/>
              </a:rPr>
              <a:t>11</a:t>
            </a:r>
            <a:r>
              <a:rPr sz="1941" spc="-35" dirty="0">
                <a:latin typeface="Calibri"/>
                <a:cs typeface="Calibri"/>
              </a:rPr>
              <a:t> </a:t>
            </a:r>
            <a:r>
              <a:rPr sz="1941" spc="-22" dirty="0">
                <a:latin typeface="Calibri"/>
                <a:cs typeface="Calibri"/>
              </a:rPr>
              <a:t>tasks</a:t>
            </a:r>
            <a:endParaRPr sz="1941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8517" y="4032773"/>
            <a:ext cx="8057478" cy="16244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677100" y="7122440"/>
            <a:ext cx="152653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3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spcBef>
                <a:spcPts val="31"/>
              </a:spcBef>
            </a:pPr>
            <a:r>
              <a:rPr lang="en-US" spc="-10"/>
              <a:t>University</a:t>
            </a:r>
            <a:r>
              <a:rPr lang="en-US" spc="-45"/>
              <a:t> </a:t>
            </a:r>
            <a:r>
              <a:rPr lang="en-US"/>
              <a:t>of</a:t>
            </a:r>
            <a:r>
              <a:rPr lang="en-US" spc="-35"/>
              <a:t> </a:t>
            </a:r>
            <a:r>
              <a:rPr lang="en-US" spc="-15"/>
              <a:t>Waterloo</a:t>
            </a:r>
            <a:endParaRPr spc="-13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26565" y="7122440"/>
            <a:ext cx="260032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3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spcBef>
                <a:spcPts val="31"/>
              </a:spcBef>
            </a:pPr>
            <a:r>
              <a:rPr lang="en-US" spc="-5"/>
              <a:t>CS480/680</a:t>
            </a:r>
            <a:r>
              <a:rPr lang="en-US" spc="-10"/>
              <a:t> Spring</a:t>
            </a:r>
            <a:r>
              <a:rPr lang="en-US" spc="-15"/>
              <a:t> </a:t>
            </a:r>
            <a:r>
              <a:rPr lang="en-US"/>
              <a:t>2019</a:t>
            </a:r>
            <a:r>
              <a:rPr lang="en-US" spc="-5"/>
              <a:t> </a:t>
            </a:r>
            <a:r>
              <a:rPr lang="en-US" spc="-10"/>
              <a:t>Pascal Poupart</a:t>
            </a:r>
            <a:endParaRPr spc="-9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155231" y="7122440"/>
            <a:ext cx="25717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3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1"/>
              </a:spcBef>
            </a:pPr>
            <a:fld id="{81D60167-4931-47E6-BA6A-407CBD079E47}" type="slidenum">
              <a:rPr lang="en-US" smtClean="0"/>
              <a:pPr marL="38100">
                <a:spcBef>
                  <a:spcPts val="35"/>
                </a:spcBef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256059" y="5659928"/>
            <a:ext cx="2420471" cy="219404"/>
          </a:xfrm>
          <a:prstGeom prst="rect">
            <a:avLst/>
          </a:prstGeom>
        </p:spPr>
        <p:txBody>
          <a:bodyPr vert="horz" wrap="square" lIns="0" tIns="3922" rIns="0" bIns="0" rtlCol="0" anchor="ctr">
            <a:spAutoFit/>
          </a:bodyPr>
          <a:lstStyle/>
          <a:p>
            <a:pPr marL="33619">
              <a:spcBef>
                <a:spcPts val="31"/>
              </a:spcBef>
            </a:pPr>
            <a:fld id="{81D60167-4931-47E6-BA6A-407CBD079E47}" type="slidenum">
              <a:rPr dirty="0"/>
              <a:pPr marL="33619">
                <a:spcBef>
                  <a:spcPts val="31"/>
                </a:spcBef>
              </a:pPr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5094" y="619679"/>
            <a:ext cx="5732306" cy="64950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4147" spc="9" dirty="0"/>
              <a:t>Sequence</a:t>
            </a:r>
            <a:r>
              <a:rPr sz="4147" spc="-4" dirty="0"/>
              <a:t> </a:t>
            </a:r>
            <a:r>
              <a:rPr sz="4147" spc="13" dirty="0"/>
              <a:t>Modeling</a:t>
            </a:r>
            <a:endParaRPr sz="4147" dirty="0"/>
          </a:p>
        </p:txBody>
      </p:sp>
      <p:sp>
        <p:nvSpPr>
          <p:cNvPr id="3" name="object 3"/>
          <p:cNvSpPr txBox="1"/>
          <p:nvPr/>
        </p:nvSpPr>
        <p:spPr>
          <a:xfrm>
            <a:off x="2180161" y="1689847"/>
            <a:ext cx="3840816" cy="3163495"/>
          </a:xfrm>
          <a:prstGeom prst="rect">
            <a:avLst/>
          </a:prstGeom>
          <a:ln w="41063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86850">
              <a:spcBef>
                <a:spcPts val="150"/>
              </a:spcBef>
            </a:pPr>
            <a:r>
              <a:rPr sz="2647" spc="-4" dirty="0">
                <a:latin typeface="Calibri"/>
                <a:cs typeface="Calibri"/>
              </a:rPr>
              <a:t>Challenges</a:t>
            </a:r>
            <a:r>
              <a:rPr sz="2647" dirty="0">
                <a:latin typeface="Calibri"/>
                <a:cs typeface="Calibri"/>
              </a:rPr>
              <a:t> with</a:t>
            </a:r>
            <a:r>
              <a:rPr sz="2647" spc="4" dirty="0">
                <a:latin typeface="Calibri"/>
                <a:cs typeface="Calibri"/>
              </a:rPr>
              <a:t> </a:t>
            </a:r>
            <a:r>
              <a:rPr sz="2647" spc="9" dirty="0">
                <a:latin typeface="Calibri"/>
                <a:cs typeface="Calibri"/>
              </a:rPr>
              <a:t>RNNs</a:t>
            </a:r>
            <a:endParaRPr sz="2647">
              <a:latin typeface="Calibri"/>
              <a:cs typeface="Calibri"/>
            </a:endParaRPr>
          </a:p>
          <a:p>
            <a:pPr marL="412959" indent="-326669">
              <a:spcBef>
                <a:spcPts val="631"/>
              </a:spcBef>
              <a:buFont typeface="Arial"/>
              <a:buChar char="•"/>
              <a:tabLst>
                <a:tab pos="412959" algn="l"/>
                <a:tab pos="413519" algn="l"/>
              </a:tabLst>
            </a:pPr>
            <a:r>
              <a:rPr sz="2294" spc="-4" dirty="0">
                <a:solidFill>
                  <a:srgbClr val="C00000"/>
                </a:solidFill>
                <a:latin typeface="Calibri"/>
                <a:cs typeface="Calibri"/>
              </a:rPr>
              <a:t>Long</a:t>
            </a:r>
            <a:r>
              <a:rPr sz="2294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94" spc="-22" dirty="0">
                <a:solidFill>
                  <a:srgbClr val="C00000"/>
                </a:solidFill>
                <a:latin typeface="Calibri"/>
                <a:cs typeface="Calibri"/>
              </a:rPr>
              <a:t>range</a:t>
            </a:r>
            <a:r>
              <a:rPr sz="2294" spc="-2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94" spc="-4" dirty="0">
                <a:solidFill>
                  <a:srgbClr val="C00000"/>
                </a:solidFill>
                <a:latin typeface="Calibri"/>
                <a:cs typeface="Calibri"/>
              </a:rPr>
              <a:t>dependencies</a:t>
            </a:r>
            <a:endParaRPr sz="2294">
              <a:latin typeface="Calibri"/>
              <a:cs typeface="Calibri"/>
            </a:endParaRPr>
          </a:p>
          <a:p>
            <a:pPr>
              <a:spcBef>
                <a:spcPts val="35"/>
              </a:spcBef>
              <a:buClr>
                <a:srgbClr val="C00000"/>
              </a:buClr>
              <a:buFont typeface="Arial"/>
              <a:buChar char="•"/>
            </a:pPr>
            <a:endParaRPr sz="2780">
              <a:latin typeface="Calibri"/>
              <a:cs typeface="Calibri"/>
            </a:endParaRPr>
          </a:p>
          <a:p>
            <a:pPr marL="412959" marR="714413" indent="-326109">
              <a:lnSpc>
                <a:spcPts val="2735"/>
              </a:lnSpc>
              <a:buFont typeface="Arial"/>
              <a:buChar char="•"/>
              <a:tabLst>
                <a:tab pos="412959" algn="l"/>
                <a:tab pos="413519" algn="l"/>
              </a:tabLst>
            </a:pPr>
            <a:r>
              <a:rPr sz="2294" spc="-18" dirty="0">
                <a:solidFill>
                  <a:srgbClr val="C00000"/>
                </a:solidFill>
                <a:latin typeface="Calibri"/>
                <a:cs typeface="Calibri"/>
              </a:rPr>
              <a:t>Gradient </a:t>
            </a:r>
            <a:r>
              <a:rPr sz="2294" spc="-13" dirty="0">
                <a:solidFill>
                  <a:srgbClr val="C00000"/>
                </a:solidFill>
                <a:latin typeface="Calibri"/>
                <a:cs typeface="Calibri"/>
              </a:rPr>
              <a:t>vanishing </a:t>
            </a:r>
            <a:r>
              <a:rPr sz="2294" spc="-9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294" spc="-50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94" spc="-13" dirty="0">
                <a:solidFill>
                  <a:srgbClr val="C00000"/>
                </a:solidFill>
                <a:latin typeface="Calibri"/>
                <a:cs typeface="Calibri"/>
              </a:rPr>
              <a:t>explosion</a:t>
            </a:r>
            <a:endParaRPr sz="2294">
              <a:latin typeface="Calibri"/>
              <a:cs typeface="Calibri"/>
            </a:endParaRPr>
          </a:p>
          <a:p>
            <a:pPr marL="412959" indent="-326669">
              <a:spcBef>
                <a:spcPts val="415"/>
              </a:spcBef>
              <a:buFont typeface="Arial"/>
              <a:buChar char="•"/>
              <a:tabLst>
                <a:tab pos="412959" algn="l"/>
                <a:tab pos="413519" algn="l"/>
              </a:tabLst>
            </a:pPr>
            <a:r>
              <a:rPr sz="2294" spc="-18" dirty="0">
                <a:solidFill>
                  <a:srgbClr val="C00000"/>
                </a:solidFill>
                <a:latin typeface="Calibri"/>
                <a:cs typeface="Calibri"/>
              </a:rPr>
              <a:t>Large</a:t>
            </a:r>
            <a:r>
              <a:rPr sz="2294" spc="-22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94" dirty="0">
                <a:solidFill>
                  <a:srgbClr val="C00000"/>
                </a:solidFill>
                <a:latin typeface="Calibri"/>
                <a:cs typeface="Calibri"/>
              </a:rPr>
              <a:t>#</a:t>
            </a:r>
            <a:r>
              <a:rPr sz="2294" spc="-18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94" spc="-4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294" spc="-22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94" spc="-13" dirty="0">
                <a:solidFill>
                  <a:srgbClr val="C00000"/>
                </a:solidFill>
                <a:latin typeface="Calibri"/>
                <a:cs typeface="Calibri"/>
              </a:rPr>
              <a:t>training</a:t>
            </a:r>
            <a:r>
              <a:rPr sz="2294" spc="-2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94" spc="-18" dirty="0">
                <a:solidFill>
                  <a:srgbClr val="C00000"/>
                </a:solidFill>
                <a:latin typeface="Calibri"/>
                <a:cs typeface="Calibri"/>
              </a:rPr>
              <a:t>steps</a:t>
            </a:r>
            <a:endParaRPr sz="2294">
              <a:latin typeface="Calibri"/>
              <a:cs typeface="Calibri"/>
            </a:endParaRPr>
          </a:p>
          <a:p>
            <a:pPr marL="412959" marR="980567" indent="-326109">
              <a:lnSpc>
                <a:spcPts val="2735"/>
              </a:lnSpc>
              <a:spcBef>
                <a:spcPts val="724"/>
              </a:spcBef>
              <a:buFont typeface="Arial"/>
              <a:buChar char="•"/>
              <a:tabLst>
                <a:tab pos="412959" algn="l"/>
                <a:tab pos="413519" algn="l"/>
              </a:tabLst>
            </a:pPr>
            <a:r>
              <a:rPr sz="2294" spc="-13" dirty="0">
                <a:solidFill>
                  <a:srgbClr val="C00000"/>
                </a:solidFill>
                <a:latin typeface="Calibri"/>
                <a:cs typeface="Calibri"/>
              </a:rPr>
              <a:t>Recurrence </a:t>
            </a:r>
            <a:r>
              <a:rPr sz="2294" spc="-18" dirty="0">
                <a:solidFill>
                  <a:srgbClr val="C00000"/>
                </a:solidFill>
                <a:latin typeface="Calibri"/>
                <a:cs typeface="Calibri"/>
              </a:rPr>
              <a:t>prevents </a:t>
            </a:r>
            <a:r>
              <a:rPr sz="2294" spc="-50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94" spc="-13" dirty="0">
                <a:solidFill>
                  <a:srgbClr val="C00000"/>
                </a:solidFill>
                <a:latin typeface="Calibri"/>
                <a:cs typeface="Calibri"/>
              </a:rPr>
              <a:t>parallel</a:t>
            </a:r>
            <a:r>
              <a:rPr sz="2294" spc="-62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94" spc="-18" dirty="0">
                <a:solidFill>
                  <a:srgbClr val="C00000"/>
                </a:solidFill>
                <a:latin typeface="Calibri"/>
                <a:cs typeface="Calibri"/>
              </a:rPr>
              <a:t>computation</a:t>
            </a:r>
            <a:endParaRPr sz="229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5720" y="1689847"/>
            <a:ext cx="3840816" cy="3164905"/>
          </a:xfrm>
          <a:prstGeom prst="rect">
            <a:avLst/>
          </a:prstGeom>
          <a:ln w="41063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86850">
              <a:spcBef>
                <a:spcPts val="150"/>
              </a:spcBef>
            </a:pPr>
            <a:r>
              <a:rPr sz="2647" spc="-26" dirty="0">
                <a:latin typeface="Calibri"/>
                <a:cs typeface="Calibri"/>
              </a:rPr>
              <a:t>Transformer</a:t>
            </a:r>
            <a:r>
              <a:rPr sz="2647" spc="-13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Networks</a:t>
            </a:r>
            <a:endParaRPr sz="2647">
              <a:latin typeface="Calibri"/>
              <a:cs typeface="Calibri"/>
            </a:endParaRPr>
          </a:p>
          <a:p>
            <a:pPr marL="412959" marR="1064616" indent="-326109">
              <a:lnSpc>
                <a:spcPts val="2735"/>
              </a:lnSpc>
              <a:spcBef>
                <a:spcPts val="737"/>
              </a:spcBef>
              <a:buFont typeface="Arial"/>
              <a:buChar char="•"/>
              <a:tabLst>
                <a:tab pos="412959" algn="l"/>
                <a:tab pos="413519" algn="l"/>
              </a:tabLst>
            </a:pPr>
            <a:r>
              <a:rPr sz="2294" spc="-22" dirty="0">
                <a:solidFill>
                  <a:srgbClr val="098E44"/>
                </a:solidFill>
                <a:latin typeface="Calibri"/>
                <a:cs typeface="Calibri"/>
              </a:rPr>
              <a:t>Facilitate </a:t>
            </a:r>
            <a:r>
              <a:rPr sz="2294" spc="-9" dirty="0">
                <a:solidFill>
                  <a:srgbClr val="098E44"/>
                </a:solidFill>
                <a:latin typeface="Calibri"/>
                <a:cs typeface="Calibri"/>
              </a:rPr>
              <a:t>long </a:t>
            </a:r>
            <a:r>
              <a:rPr sz="2294" spc="-22" dirty="0">
                <a:solidFill>
                  <a:srgbClr val="098E44"/>
                </a:solidFill>
                <a:latin typeface="Calibri"/>
                <a:cs typeface="Calibri"/>
              </a:rPr>
              <a:t>range </a:t>
            </a:r>
            <a:r>
              <a:rPr sz="2294" spc="-512" dirty="0">
                <a:solidFill>
                  <a:srgbClr val="098E44"/>
                </a:solidFill>
                <a:latin typeface="Calibri"/>
                <a:cs typeface="Calibri"/>
              </a:rPr>
              <a:t> </a:t>
            </a:r>
            <a:r>
              <a:rPr sz="2294" spc="-9" dirty="0">
                <a:solidFill>
                  <a:srgbClr val="098E44"/>
                </a:solidFill>
                <a:latin typeface="Calibri"/>
                <a:cs typeface="Calibri"/>
              </a:rPr>
              <a:t>dependencies</a:t>
            </a:r>
            <a:endParaRPr sz="2294">
              <a:latin typeface="Calibri"/>
              <a:cs typeface="Calibri"/>
            </a:endParaRPr>
          </a:p>
          <a:p>
            <a:pPr marL="412959" marR="355245" indent="-326109">
              <a:lnSpc>
                <a:spcPts val="2735"/>
              </a:lnSpc>
              <a:spcBef>
                <a:spcPts val="604"/>
              </a:spcBef>
              <a:buFont typeface="Arial"/>
              <a:buChar char="•"/>
              <a:tabLst>
                <a:tab pos="412959" algn="l"/>
                <a:tab pos="413519" algn="l"/>
              </a:tabLst>
            </a:pPr>
            <a:r>
              <a:rPr sz="2294" spc="-4" dirty="0">
                <a:solidFill>
                  <a:srgbClr val="098E44"/>
                </a:solidFill>
                <a:latin typeface="Calibri"/>
                <a:cs typeface="Calibri"/>
              </a:rPr>
              <a:t>No</a:t>
            </a:r>
            <a:r>
              <a:rPr sz="2294" spc="-40" dirty="0">
                <a:solidFill>
                  <a:srgbClr val="098E44"/>
                </a:solidFill>
                <a:latin typeface="Calibri"/>
                <a:cs typeface="Calibri"/>
              </a:rPr>
              <a:t> </a:t>
            </a:r>
            <a:r>
              <a:rPr sz="2294" spc="-18" dirty="0">
                <a:solidFill>
                  <a:srgbClr val="098E44"/>
                </a:solidFill>
                <a:latin typeface="Calibri"/>
                <a:cs typeface="Calibri"/>
              </a:rPr>
              <a:t>gradient</a:t>
            </a:r>
            <a:r>
              <a:rPr sz="2294" spc="-35" dirty="0">
                <a:solidFill>
                  <a:srgbClr val="098E44"/>
                </a:solidFill>
                <a:latin typeface="Calibri"/>
                <a:cs typeface="Calibri"/>
              </a:rPr>
              <a:t> </a:t>
            </a:r>
            <a:r>
              <a:rPr sz="2294" spc="-9" dirty="0">
                <a:solidFill>
                  <a:srgbClr val="098E44"/>
                </a:solidFill>
                <a:latin typeface="Calibri"/>
                <a:cs typeface="Calibri"/>
              </a:rPr>
              <a:t>vanishing</a:t>
            </a:r>
            <a:r>
              <a:rPr sz="2294" spc="-44" dirty="0">
                <a:solidFill>
                  <a:srgbClr val="098E44"/>
                </a:solidFill>
                <a:latin typeface="Calibri"/>
                <a:cs typeface="Calibri"/>
              </a:rPr>
              <a:t> </a:t>
            </a:r>
            <a:r>
              <a:rPr sz="2294" spc="-4" dirty="0">
                <a:solidFill>
                  <a:srgbClr val="098E44"/>
                </a:solidFill>
                <a:latin typeface="Calibri"/>
                <a:cs typeface="Calibri"/>
              </a:rPr>
              <a:t>and </a:t>
            </a:r>
            <a:r>
              <a:rPr sz="2294" spc="-507" dirty="0">
                <a:solidFill>
                  <a:srgbClr val="098E44"/>
                </a:solidFill>
                <a:latin typeface="Calibri"/>
                <a:cs typeface="Calibri"/>
              </a:rPr>
              <a:t> </a:t>
            </a:r>
            <a:r>
              <a:rPr sz="2294" spc="-13" dirty="0">
                <a:solidFill>
                  <a:srgbClr val="098E44"/>
                </a:solidFill>
                <a:latin typeface="Calibri"/>
                <a:cs typeface="Calibri"/>
              </a:rPr>
              <a:t>explosion</a:t>
            </a:r>
            <a:endParaRPr sz="2294">
              <a:latin typeface="Calibri"/>
              <a:cs typeface="Calibri"/>
            </a:endParaRPr>
          </a:p>
          <a:p>
            <a:pPr marL="412959" indent="-326669">
              <a:spcBef>
                <a:spcPts val="419"/>
              </a:spcBef>
              <a:buFont typeface="Arial"/>
              <a:buChar char="•"/>
              <a:tabLst>
                <a:tab pos="412959" algn="l"/>
                <a:tab pos="413519" algn="l"/>
              </a:tabLst>
            </a:pPr>
            <a:r>
              <a:rPr sz="2294" spc="-22" dirty="0">
                <a:solidFill>
                  <a:srgbClr val="098E44"/>
                </a:solidFill>
                <a:latin typeface="Calibri"/>
                <a:cs typeface="Calibri"/>
              </a:rPr>
              <a:t>Fewer</a:t>
            </a:r>
            <a:r>
              <a:rPr sz="2294" spc="-26" dirty="0">
                <a:solidFill>
                  <a:srgbClr val="098E44"/>
                </a:solidFill>
                <a:latin typeface="Calibri"/>
                <a:cs typeface="Calibri"/>
              </a:rPr>
              <a:t> </a:t>
            </a:r>
            <a:r>
              <a:rPr sz="2294" spc="-13" dirty="0">
                <a:solidFill>
                  <a:srgbClr val="098E44"/>
                </a:solidFill>
                <a:latin typeface="Calibri"/>
                <a:cs typeface="Calibri"/>
              </a:rPr>
              <a:t>training</a:t>
            </a:r>
            <a:r>
              <a:rPr sz="2294" spc="-35" dirty="0">
                <a:solidFill>
                  <a:srgbClr val="098E44"/>
                </a:solidFill>
                <a:latin typeface="Calibri"/>
                <a:cs typeface="Calibri"/>
              </a:rPr>
              <a:t> </a:t>
            </a:r>
            <a:r>
              <a:rPr sz="2294" spc="-22" dirty="0">
                <a:solidFill>
                  <a:srgbClr val="098E44"/>
                </a:solidFill>
                <a:latin typeface="Calibri"/>
                <a:cs typeface="Calibri"/>
              </a:rPr>
              <a:t>steps</a:t>
            </a:r>
            <a:endParaRPr sz="2294">
              <a:latin typeface="Calibri"/>
              <a:cs typeface="Calibri"/>
            </a:endParaRPr>
          </a:p>
          <a:p>
            <a:pPr marL="412959" marR="110944" indent="-326109">
              <a:lnSpc>
                <a:spcPts val="2735"/>
              </a:lnSpc>
              <a:spcBef>
                <a:spcPts val="719"/>
              </a:spcBef>
              <a:buFont typeface="Arial"/>
              <a:buChar char="•"/>
              <a:tabLst>
                <a:tab pos="412959" algn="l"/>
                <a:tab pos="413519" algn="l"/>
              </a:tabLst>
            </a:pPr>
            <a:r>
              <a:rPr sz="2294" spc="-4" dirty="0">
                <a:solidFill>
                  <a:srgbClr val="098E44"/>
                </a:solidFill>
                <a:latin typeface="Calibri"/>
                <a:cs typeface="Calibri"/>
              </a:rPr>
              <a:t>No</a:t>
            </a:r>
            <a:r>
              <a:rPr sz="2294" spc="-35" dirty="0">
                <a:solidFill>
                  <a:srgbClr val="098E44"/>
                </a:solidFill>
                <a:latin typeface="Calibri"/>
                <a:cs typeface="Calibri"/>
              </a:rPr>
              <a:t> </a:t>
            </a:r>
            <a:r>
              <a:rPr sz="2294" spc="-13" dirty="0">
                <a:solidFill>
                  <a:srgbClr val="098E44"/>
                </a:solidFill>
                <a:latin typeface="Calibri"/>
                <a:cs typeface="Calibri"/>
              </a:rPr>
              <a:t>recurrence</a:t>
            </a:r>
            <a:r>
              <a:rPr sz="2294" spc="-31" dirty="0">
                <a:solidFill>
                  <a:srgbClr val="098E44"/>
                </a:solidFill>
                <a:latin typeface="Calibri"/>
                <a:cs typeface="Calibri"/>
              </a:rPr>
              <a:t> </a:t>
            </a:r>
            <a:r>
              <a:rPr sz="2294" spc="-13" dirty="0">
                <a:solidFill>
                  <a:srgbClr val="098E44"/>
                </a:solidFill>
                <a:latin typeface="Calibri"/>
                <a:cs typeface="Calibri"/>
              </a:rPr>
              <a:t>that</a:t>
            </a:r>
            <a:r>
              <a:rPr sz="2294" spc="-35" dirty="0">
                <a:solidFill>
                  <a:srgbClr val="098E44"/>
                </a:solidFill>
                <a:latin typeface="Calibri"/>
                <a:cs typeface="Calibri"/>
              </a:rPr>
              <a:t> </a:t>
            </a:r>
            <a:r>
              <a:rPr sz="2294" spc="-18" dirty="0">
                <a:solidFill>
                  <a:srgbClr val="098E44"/>
                </a:solidFill>
                <a:latin typeface="Calibri"/>
                <a:cs typeface="Calibri"/>
              </a:rPr>
              <a:t>facilitate </a:t>
            </a:r>
            <a:r>
              <a:rPr sz="2294" spc="-507" dirty="0">
                <a:solidFill>
                  <a:srgbClr val="098E44"/>
                </a:solidFill>
                <a:latin typeface="Calibri"/>
                <a:cs typeface="Calibri"/>
              </a:rPr>
              <a:t> </a:t>
            </a:r>
            <a:r>
              <a:rPr sz="2294" spc="-13" dirty="0">
                <a:solidFill>
                  <a:srgbClr val="098E44"/>
                </a:solidFill>
                <a:latin typeface="Calibri"/>
                <a:cs typeface="Calibri"/>
              </a:rPr>
              <a:t>parallel</a:t>
            </a:r>
            <a:r>
              <a:rPr sz="2294" spc="-18" dirty="0">
                <a:solidFill>
                  <a:srgbClr val="098E44"/>
                </a:solidFill>
                <a:latin typeface="Calibri"/>
                <a:cs typeface="Calibri"/>
              </a:rPr>
              <a:t> computation</a:t>
            </a:r>
            <a:endParaRPr sz="2294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165861"/>
            <a:ext cx="990663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0" spc="5" dirty="0">
                <a:latin typeface="Calibri"/>
                <a:cs typeface="Calibri"/>
              </a:rPr>
              <a:t>The Transformer</a:t>
            </a:r>
            <a:r>
              <a:rPr sz="3350" b="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Encoder-Decoder </a:t>
            </a:r>
            <a:r>
              <a:rPr sz="3350" b="0" u="sng" spc="10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[Vaswani</a:t>
            </a:r>
            <a:r>
              <a:rPr sz="3350" b="0" u="sng" spc="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 et </a:t>
            </a:r>
            <a:r>
              <a:rPr sz="3350" b="0" u="sng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al., </a:t>
            </a:r>
            <a:r>
              <a:rPr sz="3350" b="0" u="sng" spc="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2017]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369818" y="3707891"/>
            <a:ext cx="1837689" cy="1320165"/>
            <a:chOff x="2369818" y="3707891"/>
            <a:chExt cx="1837689" cy="13201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9314" y="4368102"/>
              <a:ext cx="126361" cy="6596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66694" y="4368545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50800" y="63499"/>
                  </a:moveTo>
                  <a:lnTo>
                    <a:pt x="25400" y="63499"/>
                  </a:lnTo>
                  <a:lnTo>
                    <a:pt x="25400" y="609599"/>
                  </a:lnTo>
                  <a:lnTo>
                    <a:pt x="50800" y="609599"/>
                  </a:lnTo>
                  <a:lnTo>
                    <a:pt x="50800" y="63499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199"/>
                  </a:lnTo>
                  <a:lnTo>
                    <a:pt x="25400" y="76199"/>
                  </a:lnTo>
                  <a:lnTo>
                    <a:pt x="25400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499"/>
                  </a:moveTo>
                  <a:lnTo>
                    <a:pt x="50800" y="63499"/>
                  </a:lnTo>
                  <a:lnTo>
                    <a:pt x="5080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9818" y="3707891"/>
              <a:ext cx="1837183" cy="64084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10357" y="3698240"/>
            <a:ext cx="135128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latin typeface="Calibri"/>
                <a:cs typeface="Calibri"/>
              </a:rPr>
              <a:t>Transformer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spc="40" dirty="0">
                <a:latin typeface="Calibri"/>
                <a:cs typeface="Calibri"/>
              </a:rPr>
              <a:t>Encoder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9150" y="2115311"/>
            <a:ext cx="1837183" cy="64084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9182" y="2106295"/>
            <a:ext cx="13512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3679" marR="5080" indent="-220979">
              <a:lnSpc>
                <a:spcPct val="100000"/>
              </a:lnSpc>
              <a:spcBef>
                <a:spcPts val="105"/>
              </a:spcBef>
            </a:pPr>
            <a:r>
              <a:rPr sz="2000" spc="45" dirty="0">
                <a:latin typeface="Calibri"/>
                <a:cs typeface="Calibri"/>
              </a:rPr>
              <a:t>Tra</a:t>
            </a:r>
            <a:r>
              <a:rPr sz="2000" spc="40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sf</a:t>
            </a:r>
            <a:r>
              <a:rPr sz="2000" spc="3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rmer  </a:t>
            </a:r>
            <a:r>
              <a:rPr sz="2000" spc="35" dirty="0">
                <a:latin typeface="Calibri"/>
                <a:cs typeface="Calibri"/>
              </a:rPr>
              <a:t>Encoder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74418" y="2662402"/>
            <a:ext cx="2327275" cy="2861945"/>
            <a:chOff x="1074418" y="2662402"/>
            <a:chExt cx="2327275" cy="286194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6204" y="3430498"/>
              <a:ext cx="234670" cy="3048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7738" y="3530346"/>
              <a:ext cx="76200" cy="1466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27832" y="3332987"/>
              <a:ext cx="117347" cy="1173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4418" y="4882895"/>
              <a:ext cx="1837183" cy="64084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6872" y="2662402"/>
              <a:ext cx="234670" cy="3048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8405" y="2762250"/>
              <a:ext cx="76199" cy="14668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27832" y="2999231"/>
              <a:ext cx="117347" cy="11734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27832" y="3165348"/>
              <a:ext cx="117347" cy="11734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313180" y="4874133"/>
            <a:ext cx="13557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libri"/>
                <a:cs typeface="Calibri"/>
              </a:rPr>
              <a:t>Word 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Em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ed</a:t>
            </a:r>
            <a:r>
              <a:rPr sz="2000" spc="45" dirty="0">
                <a:latin typeface="Calibri"/>
                <a:cs typeface="Calibri"/>
              </a:rPr>
              <a:t>ding</a:t>
            </a:r>
            <a:r>
              <a:rPr sz="2000" spc="5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65218" y="4882896"/>
            <a:ext cx="1837183" cy="64084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696970" y="4874133"/>
            <a:ext cx="17703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2434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latin typeface="Calibri"/>
                <a:cs typeface="Calibri"/>
              </a:rPr>
              <a:t>Position 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Represent</a:t>
            </a:r>
            <a:r>
              <a:rPr sz="2000" spc="15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i</a:t>
            </a:r>
            <a:r>
              <a:rPr sz="2000" spc="40" dirty="0">
                <a:latin typeface="Calibri"/>
                <a:cs typeface="Calibri"/>
              </a:rPr>
              <a:t>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12719" y="4913757"/>
            <a:ext cx="1905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+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26945" y="5876035"/>
            <a:ext cx="2118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B1515"/>
                </a:solidFill>
                <a:latin typeface="Calibri"/>
                <a:cs typeface="Calibri"/>
              </a:rPr>
              <a:t>[input</a:t>
            </a:r>
            <a:r>
              <a:rPr sz="2400" spc="-7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B1515"/>
                </a:solidFill>
                <a:latin typeface="Calibri"/>
                <a:cs typeface="Calibri"/>
              </a:rPr>
              <a:t>sequence]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40066" y="4901184"/>
            <a:ext cx="1837183" cy="64084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879717" y="4891481"/>
            <a:ext cx="135572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Calibri"/>
                <a:cs typeface="Calibri"/>
              </a:rPr>
              <a:t>Word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50" dirty="0">
                <a:latin typeface="Calibri"/>
                <a:cs typeface="Calibri"/>
              </a:rPr>
              <a:t>Embeddings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30866" y="4901184"/>
            <a:ext cx="1837183" cy="640842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9263633" y="4891481"/>
            <a:ext cx="177038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latin typeface="Calibri"/>
                <a:cs typeface="Calibri"/>
              </a:rPr>
              <a:t>Position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25" dirty="0">
                <a:latin typeface="Calibri"/>
                <a:cs typeface="Calibri"/>
              </a:rPr>
              <a:t>Representations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79256" y="4931105"/>
            <a:ext cx="1905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alibri"/>
                <a:cs typeface="Calibri"/>
              </a:rPr>
              <a:t>+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93228" y="5894019"/>
            <a:ext cx="2308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8B1515"/>
                </a:solidFill>
                <a:latin typeface="Calibri"/>
                <a:cs typeface="Calibri"/>
              </a:rPr>
              <a:t>[output</a:t>
            </a:r>
            <a:r>
              <a:rPr sz="2400" spc="-65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B1515"/>
                </a:solidFill>
                <a:latin typeface="Calibri"/>
                <a:cs typeface="Calibri"/>
              </a:rPr>
              <a:t>sequence]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35466" y="3724655"/>
            <a:ext cx="1837183" cy="640842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8176641" y="3716273"/>
            <a:ext cx="13512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5080" indent="-216535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libri"/>
                <a:cs typeface="Calibri"/>
              </a:rPr>
              <a:t>Tra</a:t>
            </a:r>
            <a:r>
              <a:rPr sz="2000" spc="40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sf</a:t>
            </a:r>
            <a:r>
              <a:rPr sz="2000" spc="3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rmer  </a:t>
            </a:r>
            <a:r>
              <a:rPr sz="2000" spc="20" dirty="0">
                <a:latin typeface="Calibri"/>
                <a:cs typeface="Calibri"/>
              </a:rPr>
              <a:t>Decoder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68726" y="1900554"/>
            <a:ext cx="5716905" cy="3154680"/>
            <a:chOff x="3268726" y="1900554"/>
            <a:chExt cx="5716905" cy="315468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50808" y="4286986"/>
              <a:ext cx="234670" cy="76812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268726" y="1900554"/>
              <a:ext cx="5640070" cy="3096260"/>
            </a:xfrm>
            <a:custGeom>
              <a:avLst/>
              <a:gdLst/>
              <a:ahLst/>
              <a:cxnLst/>
              <a:rect l="l" t="t" r="r" b="b"/>
              <a:pathLst>
                <a:path w="5640070" h="3096260">
                  <a:moveTo>
                    <a:pt x="4668901" y="2159000"/>
                  </a:moveTo>
                  <a:lnTo>
                    <a:pt x="4650003" y="2146300"/>
                  </a:lnTo>
                  <a:lnTo>
                    <a:pt x="4593336" y="2108200"/>
                  </a:lnTo>
                  <a:lnTo>
                    <a:pt x="4592637" y="2146300"/>
                  </a:lnTo>
                  <a:lnTo>
                    <a:pt x="4493895" y="2146300"/>
                  </a:lnTo>
                  <a:lnTo>
                    <a:pt x="4406646" y="2133600"/>
                  </a:lnTo>
                  <a:lnTo>
                    <a:pt x="4406773" y="2133600"/>
                  </a:lnTo>
                  <a:lnTo>
                    <a:pt x="4320032" y="2120900"/>
                  </a:lnTo>
                  <a:lnTo>
                    <a:pt x="4320286" y="2120900"/>
                  </a:lnTo>
                  <a:lnTo>
                    <a:pt x="4234180" y="2108200"/>
                  </a:lnTo>
                  <a:lnTo>
                    <a:pt x="4234307" y="2108200"/>
                  </a:lnTo>
                  <a:lnTo>
                    <a:pt x="4149090" y="2095500"/>
                  </a:lnTo>
                  <a:lnTo>
                    <a:pt x="4149217" y="2095500"/>
                  </a:lnTo>
                  <a:lnTo>
                    <a:pt x="4065016" y="2070100"/>
                  </a:lnTo>
                  <a:lnTo>
                    <a:pt x="4065270" y="2070100"/>
                  </a:lnTo>
                  <a:lnTo>
                    <a:pt x="3982339" y="2057400"/>
                  </a:lnTo>
                  <a:lnTo>
                    <a:pt x="3982466" y="2057400"/>
                  </a:lnTo>
                  <a:lnTo>
                    <a:pt x="3900805" y="2032000"/>
                  </a:lnTo>
                  <a:lnTo>
                    <a:pt x="3901059" y="2032000"/>
                  </a:lnTo>
                  <a:lnTo>
                    <a:pt x="3820922" y="2006600"/>
                  </a:lnTo>
                  <a:lnTo>
                    <a:pt x="3821176" y="2006600"/>
                  </a:lnTo>
                  <a:lnTo>
                    <a:pt x="3742690" y="1981200"/>
                  </a:lnTo>
                  <a:lnTo>
                    <a:pt x="3742944" y="1981200"/>
                  </a:lnTo>
                  <a:lnTo>
                    <a:pt x="3666490" y="1955800"/>
                  </a:lnTo>
                  <a:lnTo>
                    <a:pt x="3666617" y="1955800"/>
                  </a:lnTo>
                  <a:lnTo>
                    <a:pt x="3592195" y="1917700"/>
                  </a:lnTo>
                  <a:lnTo>
                    <a:pt x="3592322" y="1917700"/>
                  </a:lnTo>
                  <a:lnTo>
                    <a:pt x="3520186" y="1879600"/>
                  </a:lnTo>
                  <a:lnTo>
                    <a:pt x="3520313" y="1879600"/>
                  </a:lnTo>
                  <a:lnTo>
                    <a:pt x="3450463" y="1854200"/>
                  </a:lnTo>
                  <a:lnTo>
                    <a:pt x="3450717" y="1854200"/>
                  </a:lnTo>
                  <a:lnTo>
                    <a:pt x="3383521" y="1816100"/>
                  </a:lnTo>
                  <a:lnTo>
                    <a:pt x="3383788" y="1816100"/>
                  </a:lnTo>
                  <a:lnTo>
                    <a:pt x="3319272" y="1778000"/>
                  </a:lnTo>
                  <a:lnTo>
                    <a:pt x="3319399" y="1778000"/>
                  </a:lnTo>
                  <a:lnTo>
                    <a:pt x="3257804" y="1739900"/>
                  </a:lnTo>
                  <a:lnTo>
                    <a:pt x="3258045" y="1739900"/>
                  </a:lnTo>
                  <a:lnTo>
                    <a:pt x="3199511" y="1689100"/>
                  </a:lnTo>
                  <a:lnTo>
                    <a:pt x="3199765" y="1689100"/>
                  </a:lnTo>
                  <a:lnTo>
                    <a:pt x="3144647" y="1651000"/>
                  </a:lnTo>
                  <a:lnTo>
                    <a:pt x="3144774" y="1651000"/>
                  </a:lnTo>
                  <a:lnTo>
                    <a:pt x="3092958" y="1612900"/>
                  </a:lnTo>
                  <a:lnTo>
                    <a:pt x="3093212" y="1612900"/>
                  </a:lnTo>
                  <a:lnTo>
                    <a:pt x="3045079" y="1562100"/>
                  </a:lnTo>
                  <a:lnTo>
                    <a:pt x="3045333" y="1562100"/>
                  </a:lnTo>
                  <a:lnTo>
                    <a:pt x="3000883" y="1524000"/>
                  </a:lnTo>
                  <a:lnTo>
                    <a:pt x="3001137" y="1524000"/>
                  </a:lnTo>
                  <a:lnTo>
                    <a:pt x="2960624" y="1473200"/>
                  </a:lnTo>
                  <a:lnTo>
                    <a:pt x="2960878" y="1473200"/>
                  </a:lnTo>
                  <a:lnTo>
                    <a:pt x="2924556" y="1422400"/>
                  </a:lnTo>
                  <a:lnTo>
                    <a:pt x="2924810" y="1422400"/>
                  </a:lnTo>
                  <a:lnTo>
                    <a:pt x="2892806" y="1371600"/>
                  </a:lnTo>
                  <a:lnTo>
                    <a:pt x="2893060" y="1371600"/>
                  </a:lnTo>
                  <a:lnTo>
                    <a:pt x="2865374" y="1333500"/>
                  </a:lnTo>
                  <a:lnTo>
                    <a:pt x="2865628" y="1333500"/>
                  </a:lnTo>
                  <a:lnTo>
                    <a:pt x="2842641" y="1282700"/>
                  </a:lnTo>
                  <a:lnTo>
                    <a:pt x="2842895" y="1282700"/>
                  </a:lnTo>
                  <a:lnTo>
                    <a:pt x="2824607" y="1231900"/>
                  </a:lnTo>
                  <a:lnTo>
                    <a:pt x="2824861" y="1231900"/>
                  </a:lnTo>
                  <a:lnTo>
                    <a:pt x="2811653" y="1181100"/>
                  </a:lnTo>
                  <a:lnTo>
                    <a:pt x="2811780" y="1181100"/>
                  </a:lnTo>
                  <a:lnTo>
                    <a:pt x="2803779" y="1130300"/>
                  </a:lnTo>
                  <a:lnTo>
                    <a:pt x="2803906" y="1130300"/>
                  </a:lnTo>
                  <a:lnTo>
                    <a:pt x="2801112" y="1079500"/>
                  </a:lnTo>
                  <a:lnTo>
                    <a:pt x="2800604" y="1054100"/>
                  </a:lnTo>
                  <a:lnTo>
                    <a:pt x="2796540" y="1003300"/>
                  </a:lnTo>
                  <a:lnTo>
                    <a:pt x="2788539" y="952500"/>
                  </a:lnTo>
                  <a:lnTo>
                    <a:pt x="2776855" y="901700"/>
                  </a:lnTo>
                  <a:lnTo>
                    <a:pt x="2761361" y="850900"/>
                  </a:lnTo>
                  <a:lnTo>
                    <a:pt x="2742311" y="800100"/>
                  </a:lnTo>
                  <a:lnTo>
                    <a:pt x="2731643" y="787400"/>
                  </a:lnTo>
                  <a:lnTo>
                    <a:pt x="2719959" y="762000"/>
                  </a:lnTo>
                  <a:lnTo>
                    <a:pt x="2694432" y="711200"/>
                  </a:lnTo>
                  <a:lnTo>
                    <a:pt x="2665603" y="660400"/>
                  </a:lnTo>
                  <a:lnTo>
                    <a:pt x="2633853" y="609600"/>
                  </a:lnTo>
                  <a:lnTo>
                    <a:pt x="2616835" y="596900"/>
                  </a:lnTo>
                  <a:lnTo>
                    <a:pt x="2599309" y="571500"/>
                  </a:lnTo>
                  <a:lnTo>
                    <a:pt x="2580894" y="546100"/>
                  </a:lnTo>
                  <a:lnTo>
                    <a:pt x="2561844" y="520700"/>
                  </a:lnTo>
                  <a:lnTo>
                    <a:pt x="2542159" y="508000"/>
                  </a:lnTo>
                  <a:lnTo>
                    <a:pt x="2521839" y="482600"/>
                  </a:lnTo>
                  <a:lnTo>
                    <a:pt x="2500884" y="457200"/>
                  </a:lnTo>
                  <a:lnTo>
                    <a:pt x="2479294" y="444500"/>
                  </a:lnTo>
                  <a:lnTo>
                    <a:pt x="2457196" y="419100"/>
                  </a:lnTo>
                  <a:lnTo>
                    <a:pt x="2434463" y="393700"/>
                  </a:lnTo>
                  <a:lnTo>
                    <a:pt x="2411222" y="381000"/>
                  </a:lnTo>
                  <a:lnTo>
                    <a:pt x="2362962" y="342900"/>
                  </a:lnTo>
                  <a:lnTo>
                    <a:pt x="2312797" y="304800"/>
                  </a:lnTo>
                  <a:lnTo>
                    <a:pt x="2260727" y="266700"/>
                  </a:lnTo>
                  <a:lnTo>
                    <a:pt x="2206752" y="228600"/>
                  </a:lnTo>
                  <a:lnTo>
                    <a:pt x="2151126" y="203200"/>
                  </a:lnTo>
                  <a:lnTo>
                    <a:pt x="2093976" y="177800"/>
                  </a:lnTo>
                  <a:lnTo>
                    <a:pt x="2035429" y="139700"/>
                  </a:lnTo>
                  <a:lnTo>
                    <a:pt x="1975612" y="114300"/>
                  </a:lnTo>
                  <a:lnTo>
                    <a:pt x="1945386" y="114300"/>
                  </a:lnTo>
                  <a:lnTo>
                    <a:pt x="1821434" y="63500"/>
                  </a:lnTo>
                  <a:lnTo>
                    <a:pt x="1789811" y="63500"/>
                  </a:lnTo>
                  <a:lnTo>
                    <a:pt x="1726184" y="38100"/>
                  </a:lnTo>
                  <a:lnTo>
                    <a:pt x="1694053" y="38100"/>
                  </a:lnTo>
                  <a:lnTo>
                    <a:pt x="1661795" y="25400"/>
                  </a:lnTo>
                  <a:lnTo>
                    <a:pt x="1629410" y="25400"/>
                  </a:lnTo>
                  <a:lnTo>
                    <a:pt x="1596898" y="12700"/>
                  </a:lnTo>
                  <a:lnTo>
                    <a:pt x="1498981" y="12700"/>
                  </a:lnTo>
                  <a:lnTo>
                    <a:pt x="1466215" y="0"/>
                  </a:lnTo>
                  <a:lnTo>
                    <a:pt x="1269619" y="0"/>
                  </a:lnTo>
                  <a:lnTo>
                    <a:pt x="1204722" y="12700"/>
                  </a:lnTo>
                  <a:lnTo>
                    <a:pt x="1012444" y="12700"/>
                  </a:lnTo>
                  <a:lnTo>
                    <a:pt x="949833" y="25400"/>
                  </a:lnTo>
                  <a:lnTo>
                    <a:pt x="827278" y="25400"/>
                  </a:lnTo>
                  <a:lnTo>
                    <a:pt x="767715" y="38100"/>
                  </a:lnTo>
                  <a:lnTo>
                    <a:pt x="709295" y="38100"/>
                  </a:lnTo>
                  <a:lnTo>
                    <a:pt x="652272" y="50800"/>
                  </a:lnTo>
                  <a:lnTo>
                    <a:pt x="596900" y="50800"/>
                  </a:lnTo>
                  <a:lnTo>
                    <a:pt x="543052" y="63500"/>
                  </a:lnTo>
                  <a:lnTo>
                    <a:pt x="491109" y="63500"/>
                  </a:lnTo>
                  <a:lnTo>
                    <a:pt x="440944" y="76200"/>
                  </a:lnTo>
                  <a:lnTo>
                    <a:pt x="392938" y="88900"/>
                  </a:lnTo>
                  <a:lnTo>
                    <a:pt x="347091" y="88900"/>
                  </a:lnTo>
                  <a:lnTo>
                    <a:pt x="324993" y="101600"/>
                  </a:lnTo>
                  <a:lnTo>
                    <a:pt x="282575" y="101600"/>
                  </a:lnTo>
                  <a:lnTo>
                    <a:pt x="262255" y="114300"/>
                  </a:lnTo>
                  <a:lnTo>
                    <a:pt x="223520" y="114300"/>
                  </a:lnTo>
                  <a:lnTo>
                    <a:pt x="205232" y="127000"/>
                  </a:lnTo>
                  <a:lnTo>
                    <a:pt x="187579" y="127000"/>
                  </a:lnTo>
                  <a:lnTo>
                    <a:pt x="170688" y="139700"/>
                  </a:lnTo>
                  <a:lnTo>
                    <a:pt x="138811" y="139700"/>
                  </a:lnTo>
                  <a:lnTo>
                    <a:pt x="124079" y="152400"/>
                  </a:lnTo>
                  <a:lnTo>
                    <a:pt x="110109" y="152400"/>
                  </a:lnTo>
                  <a:lnTo>
                    <a:pt x="96774" y="165100"/>
                  </a:lnTo>
                  <a:lnTo>
                    <a:pt x="72644" y="165100"/>
                  </a:lnTo>
                  <a:lnTo>
                    <a:pt x="61722" y="177800"/>
                  </a:lnTo>
                  <a:lnTo>
                    <a:pt x="51689" y="177800"/>
                  </a:lnTo>
                  <a:lnTo>
                    <a:pt x="42418" y="190500"/>
                  </a:lnTo>
                  <a:lnTo>
                    <a:pt x="34036" y="190500"/>
                  </a:lnTo>
                  <a:lnTo>
                    <a:pt x="26543" y="203200"/>
                  </a:lnTo>
                  <a:lnTo>
                    <a:pt x="14224" y="203200"/>
                  </a:lnTo>
                  <a:lnTo>
                    <a:pt x="9271" y="215900"/>
                  </a:lnTo>
                  <a:lnTo>
                    <a:pt x="5207" y="215900"/>
                  </a:lnTo>
                  <a:lnTo>
                    <a:pt x="2413" y="228600"/>
                  </a:lnTo>
                  <a:lnTo>
                    <a:pt x="508" y="228600"/>
                  </a:lnTo>
                  <a:lnTo>
                    <a:pt x="0" y="241300"/>
                  </a:lnTo>
                  <a:lnTo>
                    <a:pt x="12700" y="241300"/>
                  </a:lnTo>
                  <a:lnTo>
                    <a:pt x="13208" y="228600"/>
                  </a:lnTo>
                  <a:lnTo>
                    <a:pt x="12941" y="241300"/>
                  </a:lnTo>
                  <a:lnTo>
                    <a:pt x="14465" y="228600"/>
                  </a:lnTo>
                  <a:lnTo>
                    <a:pt x="16116" y="228600"/>
                  </a:lnTo>
                  <a:lnTo>
                    <a:pt x="19685" y="215900"/>
                  </a:lnTo>
                  <a:lnTo>
                    <a:pt x="28321" y="215900"/>
                  </a:lnTo>
                  <a:lnTo>
                    <a:pt x="34544" y="203200"/>
                  </a:lnTo>
                  <a:lnTo>
                    <a:pt x="41148" y="203200"/>
                  </a:lnTo>
                  <a:lnTo>
                    <a:pt x="49276" y="190500"/>
                  </a:lnTo>
                  <a:lnTo>
                    <a:pt x="49022" y="203200"/>
                  </a:lnTo>
                  <a:lnTo>
                    <a:pt x="57912" y="190500"/>
                  </a:lnTo>
                  <a:lnTo>
                    <a:pt x="67310" y="190500"/>
                  </a:lnTo>
                  <a:lnTo>
                    <a:pt x="78105" y="177800"/>
                  </a:lnTo>
                  <a:lnTo>
                    <a:pt x="89281" y="177800"/>
                  </a:lnTo>
                  <a:lnTo>
                    <a:pt x="101600" y="165100"/>
                  </a:lnTo>
                  <a:lnTo>
                    <a:pt x="128270" y="165100"/>
                  </a:lnTo>
                  <a:lnTo>
                    <a:pt x="142875" y="152400"/>
                  </a:lnTo>
                  <a:lnTo>
                    <a:pt x="174244" y="152400"/>
                  </a:lnTo>
                  <a:lnTo>
                    <a:pt x="191135" y="139700"/>
                  </a:lnTo>
                  <a:lnTo>
                    <a:pt x="208407" y="139700"/>
                  </a:lnTo>
                  <a:lnTo>
                    <a:pt x="226695" y="127000"/>
                  </a:lnTo>
                  <a:lnTo>
                    <a:pt x="265176" y="127000"/>
                  </a:lnTo>
                  <a:lnTo>
                    <a:pt x="285369" y="114300"/>
                  </a:lnTo>
                  <a:lnTo>
                    <a:pt x="327406" y="114300"/>
                  </a:lnTo>
                  <a:lnTo>
                    <a:pt x="349504" y="101600"/>
                  </a:lnTo>
                  <a:lnTo>
                    <a:pt x="395097" y="101600"/>
                  </a:lnTo>
                  <a:lnTo>
                    <a:pt x="443103" y="88900"/>
                  </a:lnTo>
                  <a:lnTo>
                    <a:pt x="442976" y="88900"/>
                  </a:lnTo>
                  <a:lnTo>
                    <a:pt x="493014" y="76200"/>
                  </a:lnTo>
                  <a:lnTo>
                    <a:pt x="544830" y="76200"/>
                  </a:lnTo>
                  <a:lnTo>
                    <a:pt x="598551" y="63500"/>
                  </a:lnTo>
                  <a:lnTo>
                    <a:pt x="653669" y="63500"/>
                  </a:lnTo>
                  <a:lnTo>
                    <a:pt x="710692" y="50800"/>
                  </a:lnTo>
                  <a:lnTo>
                    <a:pt x="768858" y="50800"/>
                  </a:lnTo>
                  <a:lnTo>
                    <a:pt x="828421" y="38100"/>
                  </a:lnTo>
                  <a:lnTo>
                    <a:pt x="950722" y="38100"/>
                  </a:lnTo>
                  <a:lnTo>
                    <a:pt x="1013206" y="25400"/>
                  </a:lnTo>
                  <a:lnTo>
                    <a:pt x="1204976" y="25400"/>
                  </a:lnTo>
                  <a:lnTo>
                    <a:pt x="1269873" y="12700"/>
                  </a:lnTo>
                  <a:lnTo>
                    <a:pt x="1465580" y="12700"/>
                  </a:lnTo>
                  <a:lnTo>
                    <a:pt x="1498219" y="25400"/>
                  </a:lnTo>
                  <a:lnTo>
                    <a:pt x="1595120" y="25400"/>
                  </a:lnTo>
                  <a:lnTo>
                    <a:pt x="1627505" y="38100"/>
                  </a:lnTo>
                  <a:lnTo>
                    <a:pt x="1659509" y="38100"/>
                  </a:lnTo>
                  <a:lnTo>
                    <a:pt x="1691513" y="50800"/>
                  </a:lnTo>
                  <a:lnTo>
                    <a:pt x="1723263" y="50800"/>
                  </a:lnTo>
                  <a:lnTo>
                    <a:pt x="1755140" y="63500"/>
                  </a:lnTo>
                  <a:lnTo>
                    <a:pt x="1755013" y="63500"/>
                  </a:lnTo>
                  <a:lnTo>
                    <a:pt x="1786636" y="76200"/>
                  </a:lnTo>
                  <a:lnTo>
                    <a:pt x="1817751" y="76200"/>
                  </a:lnTo>
                  <a:lnTo>
                    <a:pt x="1848993" y="88900"/>
                  </a:lnTo>
                  <a:lnTo>
                    <a:pt x="1848866" y="88900"/>
                  </a:lnTo>
                  <a:lnTo>
                    <a:pt x="1879854" y="101600"/>
                  </a:lnTo>
                  <a:lnTo>
                    <a:pt x="1879727" y="101600"/>
                  </a:lnTo>
                  <a:lnTo>
                    <a:pt x="1910461" y="114300"/>
                  </a:lnTo>
                  <a:lnTo>
                    <a:pt x="1940814" y="114300"/>
                  </a:lnTo>
                  <a:lnTo>
                    <a:pt x="1970913" y="127000"/>
                  </a:lnTo>
                  <a:lnTo>
                    <a:pt x="1970786" y="127000"/>
                  </a:lnTo>
                  <a:lnTo>
                    <a:pt x="2030349" y="152400"/>
                  </a:lnTo>
                  <a:lnTo>
                    <a:pt x="2030222" y="152400"/>
                  </a:lnTo>
                  <a:lnTo>
                    <a:pt x="2088515" y="190500"/>
                  </a:lnTo>
                  <a:lnTo>
                    <a:pt x="2088261" y="190500"/>
                  </a:lnTo>
                  <a:lnTo>
                    <a:pt x="2145157" y="215900"/>
                  </a:lnTo>
                  <a:lnTo>
                    <a:pt x="2145030" y="215900"/>
                  </a:lnTo>
                  <a:lnTo>
                    <a:pt x="2200402" y="241300"/>
                  </a:lnTo>
                  <a:lnTo>
                    <a:pt x="2200148" y="241300"/>
                  </a:lnTo>
                  <a:lnTo>
                    <a:pt x="2253869" y="279400"/>
                  </a:lnTo>
                  <a:lnTo>
                    <a:pt x="2253615" y="279400"/>
                  </a:lnTo>
                  <a:lnTo>
                    <a:pt x="2305558" y="317500"/>
                  </a:lnTo>
                  <a:lnTo>
                    <a:pt x="2305304" y="317500"/>
                  </a:lnTo>
                  <a:lnTo>
                    <a:pt x="2355342" y="355600"/>
                  </a:lnTo>
                  <a:lnTo>
                    <a:pt x="2355215" y="355600"/>
                  </a:lnTo>
                  <a:lnTo>
                    <a:pt x="2403221" y="393700"/>
                  </a:lnTo>
                  <a:lnTo>
                    <a:pt x="2402967" y="393700"/>
                  </a:lnTo>
                  <a:lnTo>
                    <a:pt x="2426081" y="406400"/>
                  </a:lnTo>
                  <a:lnTo>
                    <a:pt x="2448687" y="431800"/>
                  </a:lnTo>
                  <a:lnTo>
                    <a:pt x="2448560" y="431800"/>
                  </a:lnTo>
                  <a:lnTo>
                    <a:pt x="2470658" y="444500"/>
                  </a:lnTo>
                  <a:lnTo>
                    <a:pt x="2470531" y="444500"/>
                  </a:lnTo>
                  <a:lnTo>
                    <a:pt x="2491994" y="469900"/>
                  </a:lnTo>
                  <a:lnTo>
                    <a:pt x="2491867" y="469900"/>
                  </a:lnTo>
                  <a:lnTo>
                    <a:pt x="2512695" y="495300"/>
                  </a:lnTo>
                  <a:lnTo>
                    <a:pt x="2512568" y="495300"/>
                  </a:lnTo>
                  <a:lnTo>
                    <a:pt x="2532761" y="508000"/>
                  </a:lnTo>
                  <a:lnTo>
                    <a:pt x="2552319" y="533400"/>
                  </a:lnTo>
                  <a:lnTo>
                    <a:pt x="2552192" y="533400"/>
                  </a:lnTo>
                  <a:lnTo>
                    <a:pt x="2571242" y="558800"/>
                  </a:lnTo>
                  <a:lnTo>
                    <a:pt x="2571115" y="558800"/>
                  </a:lnTo>
                  <a:lnTo>
                    <a:pt x="2589403" y="571500"/>
                  </a:lnTo>
                  <a:lnTo>
                    <a:pt x="2589276" y="571500"/>
                  </a:lnTo>
                  <a:lnTo>
                    <a:pt x="2606802" y="596900"/>
                  </a:lnTo>
                  <a:lnTo>
                    <a:pt x="2606675" y="596900"/>
                  </a:lnTo>
                  <a:lnTo>
                    <a:pt x="2623566" y="622300"/>
                  </a:lnTo>
                  <a:lnTo>
                    <a:pt x="2623439" y="622300"/>
                  </a:lnTo>
                  <a:lnTo>
                    <a:pt x="2639695" y="647700"/>
                  </a:lnTo>
                  <a:lnTo>
                    <a:pt x="2639568" y="647700"/>
                  </a:lnTo>
                  <a:lnTo>
                    <a:pt x="2655062" y="673100"/>
                  </a:lnTo>
                  <a:lnTo>
                    <a:pt x="2654935" y="673100"/>
                  </a:lnTo>
                  <a:lnTo>
                    <a:pt x="2669540" y="685800"/>
                  </a:lnTo>
                  <a:lnTo>
                    <a:pt x="2683383" y="711200"/>
                  </a:lnTo>
                  <a:lnTo>
                    <a:pt x="2683256" y="711200"/>
                  </a:lnTo>
                  <a:lnTo>
                    <a:pt x="2696464" y="736600"/>
                  </a:lnTo>
                  <a:lnTo>
                    <a:pt x="2696337" y="736600"/>
                  </a:lnTo>
                  <a:lnTo>
                    <a:pt x="2708656" y="762000"/>
                  </a:lnTo>
                  <a:lnTo>
                    <a:pt x="2708529" y="762000"/>
                  </a:lnTo>
                  <a:lnTo>
                    <a:pt x="2720086" y="787400"/>
                  </a:lnTo>
                  <a:lnTo>
                    <a:pt x="2719959" y="787400"/>
                  </a:lnTo>
                  <a:lnTo>
                    <a:pt x="2730627" y="812800"/>
                  </a:lnTo>
                  <a:lnTo>
                    <a:pt x="2740533" y="838200"/>
                  </a:lnTo>
                  <a:lnTo>
                    <a:pt x="2740406" y="838200"/>
                  </a:lnTo>
                  <a:lnTo>
                    <a:pt x="2749423" y="863600"/>
                  </a:lnTo>
                  <a:lnTo>
                    <a:pt x="2749296" y="863600"/>
                  </a:lnTo>
                  <a:lnTo>
                    <a:pt x="2757424" y="889000"/>
                  </a:lnTo>
                  <a:lnTo>
                    <a:pt x="2764663" y="914400"/>
                  </a:lnTo>
                  <a:lnTo>
                    <a:pt x="2764536" y="914400"/>
                  </a:lnTo>
                  <a:lnTo>
                    <a:pt x="2770886" y="927100"/>
                  </a:lnTo>
                  <a:lnTo>
                    <a:pt x="2770759" y="927100"/>
                  </a:lnTo>
                  <a:lnTo>
                    <a:pt x="2776093" y="952500"/>
                  </a:lnTo>
                  <a:lnTo>
                    <a:pt x="2780538" y="977900"/>
                  </a:lnTo>
                  <a:lnTo>
                    <a:pt x="2783967" y="1003300"/>
                  </a:lnTo>
                  <a:lnTo>
                    <a:pt x="2783840" y="1003300"/>
                  </a:lnTo>
                  <a:lnTo>
                    <a:pt x="2786380" y="1028700"/>
                  </a:lnTo>
                  <a:lnTo>
                    <a:pt x="2787904" y="1054100"/>
                  </a:lnTo>
                  <a:lnTo>
                    <a:pt x="2788412" y="1079500"/>
                  </a:lnTo>
                  <a:lnTo>
                    <a:pt x="2791206" y="1130300"/>
                  </a:lnTo>
                  <a:lnTo>
                    <a:pt x="2799334" y="1181100"/>
                  </a:lnTo>
                  <a:lnTo>
                    <a:pt x="2812669" y="1231900"/>
                  </a:lnTo>
                  <a:lnTo>
                    <a:pt x="2831084" y="1282700"/>
                  </a:lnTo>
                  <a:lnTo>
                    <a:pt x="2854198" y="1333500"/>
                  </a:lnTo>
                  <a:lnTo>
                    <a:pt x="2882011" y="1384300"/>
                  </a:lnTo>
                  <a:lnTo>
                    <a:pt x="2914269" y="1435100"/>
                  </a:lnTo>
                  <a:lnTo>
                    <a:pt x="2950972" y="1485900"/>
                  </a:lnTo>
                  <a:lnTo>
                    <a:pt x="2991612" y="1524000"/>
                  </a:lnTo>
                  <a:lnTo>
                    <a:pt x="3036316" y="1574800"/>
                  </a:lnTo>
                  <a:lnTo>
                    <a:pt x="3084703" y="1612900"/>
                  </a:lnTo>
                  <a:lnTo>
                    <a:pt x="3136773" y="1663700"/>
                  </a:lnTo>
                  <a:lnTo>
                    <a:pt x="3192145" y="1701800"/>
                  </a:lnTo>
                  <a:lnTo>
                    <a:pt x="3250819" y="1739900"/>
                  </a:lnTo>
                  <a:lnTo>
                    <a:pt x="3312668" y="1790700"/>
                  </a:lnTo>
                  <a:lnTo>
                    <a:pt x="3377298" y="1828800"/>
                  </a:lnTo>
                  <a:lnTo>
                    <a:pt x="3444621" y="1866900"/>
                  </a:lnTo>
                  <a:lnTo>
                    <a:pt x="3514725" y="1892300"/>
                  </a:lnTo>
                  <a:lnTo>
                    <a:pt x="3587115" y="1930400"/>
                  </a:lnTo>
                  <a:lnTo>
                    <a:pt x="3661791" y="1955800"/>
                  </a:lnTo>
                  <a:lnTo>
                    <a:pt x="3738372" y="1993900"/>
                  </a:lnTo>
                  <a:lnTo>
                    <a:pt x="3979164" y="2070100"/>
                  </a:lnTo>
                  <a:lnTo>
                    <a:pt x="4062222" y="2082800"/>
                  </a:lnTo>
                  <a:lnTo>
                    <a:pt x="4146677" y="2108200"/>
                  </a:lnTo>
                  <a:lnTo>
                    <a:pt x="4493006" y="2159000"/>
                  </a:lnTo>
                  <a:lnTo>
                    <a:pt x="4592396" y="2159000"/>
                  </a:lnTo>
                  <a:lnTo>
                    <a:pt x="4591939" y="2184400"/>
                  </a:lnTo>
                  <a:lnTo>
                    <a:pt x="4668901" y="2159000"/>
                  </a:lnTo>
                  <a:close/>
                </a:path>
                <a:path w="5640070" h="3096260">
                  <a:moveTo>
                    <a:pt x="5639816" y="2562479"/>
                  </a:moveTo>
                  <a:lnTo>
                    <a:pt x="5633466" y="2549779"/>
                  </a:lnTo>
                  <a:lnTo>
                    <a:pt x="5601716" y="2486279"/>
                  </a:lnTo>
                  <a:lnTo>
                    <a:pt x="5563616" y="2562479"/>
                  </a:lnTo>
                  <a:lnTo>
                    <a:pt x="5589016" y="2562479"/>
                  </a:lnTo>
                  <a:lnTo>
                    <a:pt x="5589016" y="3095879"/>
                  </a:lnTo>
                  <a:lnTo>
                    <a:pt x="5614416" y="3095879"/>
                  </a:lnTo>
                  <a:lnTo>
                    <a:pt x="5614416" y="2562479"/>
                  </a:lnTo>
                  <a:lnTo>
                    <a:pt x="5639816" y="25624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162802" y="2742691"/>
            <a:ext cx="17043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B1515"/>
                </a:solidFill>
                <a:latin typeface="Calibri"/>
                <a:cs typeface="Calibri"/>
              </a:rPr>
              <a:t>[decoder </a:t>
            </a:r>
            <a:r>
              <a:rPr sz="1800" spc="-15" dirty="0">
                <a:solidFill>
                  <a:srgbClr val="8B1515"/>
                </a:solidFill>
                <a:latin typeface="Calibri"/>
                <a:cs typeface="Calibri"/>
              </a:rPr>
              <a:t>attends </a:t>
            </a:r>
            <a:r>
              <a:rPr sz="1800" spc="-10" dirty="0">
                <a:solidFill>
                  <a:srgbClr val="8B1515"/>
                </a:solidFill>
                <a:latin typeface="Calibri"/>
                <a:cs typeface="Calibri"/>
              </a:rPr>
              <a:t> to</a:t>
            </a:r>
            <a:r>
              <a:rPr sz="1800" spc="-40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B1515"/>
                </a:solidFill>
                <a:latin typeface="Calibri"/>
                <a:cs typeface="Calibri"/>
              </a:rPr>
              <a:t>encoder</a:t>
            </a:r>
            <a:r>
              <a:rPr sz="1800" spc="-30" dirty="0">
                <a:solidFill>
                  <a:srgbClr val="8B151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8B1515"/>
                </a:solidFill>
                <a:latin typeface="Calibri"/>
                <a:cs typeface="Calibri"/>
              </a:rPr>
              <a:t>states]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20228" y="2133600"/>
            <a:ext cx="1841753" cy="640841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8165718" y="2123948"/>
            <a:ext cx="13512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 marR="5080" indent="-216535">
              <a:lnSpc>
                <a:spcPct val="100000"/>
              </a:lnSpc>
              <a:spcBef>
                <a:spcPts val="105"/>
              </a:spcBef>
            </a:pPr>
            <a:r>
              <a:rPr sz="2000" spc="45" dirty="0">
                <a:latin typeface="Calibri"/>
                <a:cs typeface="Calibri"/>
              </a:rPr>
              <a:t>Tra</a:t>
            </a:r>
            <a:r>
              <a:rPr sz="2000" spc="40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sf</a:t>
            </a:r>
            <a:r>
              <a:rPr sz="2000" spc="3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rmer  </a:t>
            </a:r>
            <a:r>
              <a:rPr sz="2000" spc="20" dirty="0">
                <a:latin typeface="Calibri"/>
                <a:cs typeface="Calibri"/>
              </a:rPr>
              <a:t>Decoder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268726" y="1888210"/>
            <a:ext cx="5698490" cy="1865630"/>
            <a:chOff x="3268726" y="1888210"/>
            <a:chExt cx="5698490" cy="1865630"/>
          </a:xfrm>
        </p:grpSpPr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21852" y="3448786"/>
              <a:ext cx="234670" cy="3048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3385" y="3548633"/>
              <a:ext cx="76200" cy="14668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32520" y="2679166"/>
              <a:ext cx="234670" cy="30482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14054" y="2779013"/>
              <a:ext cx="76200" cy="14668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93479" y="3015995"/>
              <a:ext cx="117348" cy="11734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93479" y="3183635"/>
              <a:ext cx="117348" cy="11734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93479" y="3351275"/>
              <a:ext cx="117348" cy="11734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268726" y="1899284"/>
              <a:ext cx="4658360" cy="594360"/>
            </a:xfrm>
            <a:custGeom>
              <a:avLst/>
              <a:gdLst/>
              <a:ahLst/>
              <a:cxnLst/>
              <a:rect l="l" t="t" r="r" b="b"/>
              <a:pathLst>
                <a:path w="4658359" h="594360">
                  <a:moveTo>
                    <a:pt x="4581906" y="518160"/>
                  </a:moveTo>
                  <a:lnTo>
                    <a:pt x="4581632" y="551035"/>
                  </a:lnTo>
                  <a:lnTo>
                    <a:pt x="4594352" y="551180"/>
                  </a:lnTo>
                  <a:lnTo>
                    <a:pt x="4594225" y="563880"/>
                  </a:lnTo>
                  <a:lnTo>
                    <a:pt x="4581525" y="563880"/>
                  </a:lnTo>
                  <a:lnTo>
                    <a:pt x="4581271" y="594360"/>
                  </a:lnTo>
                  <a:lnTo>
                    <a:pt x="4644648" y="563880"/>
                  </a:lnTo>
                  <a:lnTo>
                    <a:pt x="4594225" y="563880"/>
                  </a:lnTo>
                  <a:lnTo>
                    <a:pt x="4581526" y="563735"/>
                  </a:lnTo>
                  <a:lnTo>
                    <a:pt x="4644949" y="563735"/>
                  </a:lnTo>
                  <a:lnTo>
                    <a:pt x="4657852" y="557530"/>
                  </a:lnTo>
                  <a:lnTo>
                    <a:pt x="4581906" y="518160"/>
                  </a:lnTo>
                  <a:close/>
                </a:path>
                <a:path w="4658359" h="594360">
                  <a:moveTo>
                    <a:pt x="4581632" y="551035"/>
                  </a:moveTo>
                  <a:lnTo>
                    <a:pt x="4581526" y="563735"/>
                  </a:lnTo>
                  <a:lnTo>
                    <a:pt x="4594225" y="563880"/>
                  </a:lnTo>
                  <a:lnTo>
                    <a:pt x="4594352" y="551180"/>
                  </a:lnTo>
                  <a:lnTo>
                    <a:pt x="4581632" y="551035"/>
                  </a:lnTo>
                  <a:close/>
                </a:path>
                <a:path w="4658359" h="594360">
                  <a:moveTo>
                    <a:pt x="2795142" y="275589"/>
                  </a:moveTo>
                  <a:lnTo>
                    <a:pt x="2782316" y="275589"/>
                  </a:lnTo>
                  <a:lnTo>
                    <a:pt x="2782443" y="276860"/>
                  </a:lnTo>
                  <a:lnTo>
                    <a:pt x="2809113" y="325120"/>
                  </a:lnTo>
                  <a:lnTo>
                    <a:pt x="2851277" y="351789"/>
                  </a:lnTo>
                  <a:lnTo>
                    <a:pt x="2911348" y="377189"/>
                  </a:lnTo>
                  <a:lnTo>
                    <a:pt x="2988437" y="401320"/>
                  </a:lnTo>
                  <a:lnTo>
                    <a:pt x="3032887" y="412750"/>
                  </a:lnTo>
                  <a:lnTo>
                    <a:pt x="3081147" y="424180"/>
                  </a:lnTo>
                  <a:lnTo>
                    <a:pt x="3132836" y="435610"/>
                  </a:lnTo>
                  <a:lnTo>
                    <a:pt x="3188081" y="447039"/>
                  </a:lnTo>
                  <a:lnTo>
                    <a:pt x="3307842" y="467360"/>
                  </a:lnTo>
                  <a:lnTo>
                    <a:pt x="3439414" y="487680"/>
                  </a:lnTo>
                  <a:lnTo>
                    <a:pt x="3581019" y="505460"/>
                  </a:lnTo>
                  <a:lnTo>
                    <a:pt x="3809873" y="528320"/>
                  </a:lnTo>
                  <a:lnTo>
                    <a:pt x="3889755" y="534670"/>
                  </a:lnTo>
                  <a:lnTo>
                    <a:pt x="4138041" y="549910"/>
                  </a:lnTo>
                  <a:lnTo>
                    <a:pt x="4308983" y="557530"/>
                  </a:lnTo>
                  <a:lnTo>
                    <a:pt x="4482719" y="562610"/>
                  </a:lnTo>
                  <a:lnTo>
                    <a:pt x="4581526" y="563735"/>
                  </a:lnTo>
                  <a:lnTo>
                    <a:pt x="4581632" y="551035"/>
                  </a:lnTo>
                  <a:lnTo>
                    <a:pt x="4482846" y="549910"/>
                  </a:lnTo>
                  <a:lnTo>
                    <a:pt x="4309491" y="544830"/>
                  </a:lnTo>
                  <a:lnTo>
                    <a:pt x="4138676" y="537210"/>
                  </a:lnTo>
                  <a:lnTo>
                    <a:pt x="3972052" y="527050"/>
                  </a:lnTo>
                  <a:lnTo>
                    <a:pt x="3890772" y="521970"/>
                  </a:lnTo>
                  <a:lnTo>
                    <a:pt x="3811016" y="515620"/>
                  </a:lnTo>
                  <a:lnTo>
                    <a:pt x="3732783" y="508000"/>
                  </a:lnTo>
                  <a:lnTo>
                    <a:pt x="3582416" y="492760"/>
                  </a:lnTo>
                  <a:lnTo>
                    <a:pt x="3510533" y="483870"/>
                  </a:lnTo>
                  <a:lnTo>
                    <a:pt x="3441065" y="474980"/>
                  </a:lnTo>
                  <a:lnTo>
                    <a:pt x="3374008" y="464820"/>
                  </a:lnTo>
                  <a:lnTo>
                    <a:pt x="3309874" y="455930"/>
                  </a:lnTo>
                  <a:lnTo>
                    <a:pt x="3248532" y="444500"/>
                  </a:lnTo>
                  <a:lnTo>
                    <a:pt x="3190366" y="434339"/>
                  </a:lnTo>
                  <a:lnTo>
                    <a:pt x="3190494" y="434339"/>
                  </a:lnTo>
                  <a:lnTo>
                    <a:pt x="3141500" y="424180"/>
                  </a:lnTo>
                  <a:lnTo>
                    <a:pt x="3135503" y="424180"/>
                  </a:lnTo>
                  <a:lnTo>
                    <a:pt x="3083941" y="412750"/>
                  </a:lnTo>
                  <a:lnTo>
                    <a:pt x="3084068" y="412750"/>
                  </a:lnTo>
                  <a:lnTo>
                    <a:pt x="3035935" y="401320"/>
                  </a:lnTo>
                  <a:lnTo>
                    <a:pt x="2991739" y="388620"/>
                  </a:lnTo>
                  <a:lnTo>
                    <a:pt x="2991993" y="388620"/>
                  </a:lnTo>
                  <a:lnTo>
                    <a:pt x="2951734" y="377189"/>
                  </a:lnTo>
                  <a:lnTo>
                    <a:pt x="2915666" y="364489"/>
                  </a:lnTo>
                  <a:lnTo>
                    <a:pt x="2915920" y="364489"/>
                  </a:lnTo>
                  <a:lnTo>
                    <a:pt x="2883916" y="353060"/>
                  </a:lnTo>
                  <a:lnTo>
                    <a:pt x="2884297" y="353060"/>
                  </a:lnTo>
                  <a:lnTo>
                    <a:pt x="2856738" y="340360"/>
                  </a:lnTo>
                  <a:lnTo>
                    <a:pt x="2857246" y="340360"/>
                  </a:lnTo>
                  <a:lnTo>
                    <a:pt x="2834386" y="327660"/>
                  </a:lnTo>
                  <a:lnTo>
                    <a:pt x="2834894" y="327660"/>
                  </a:lnTo>
                  <a:lnTo>
                    <a:pt x="2818663" y="316230"/>
                  </a:lnTo>
                  <a:lnTo>
                    <a:pt x="2817622" y="316230"/>
                  </a:lnTo>
                  <a:lnTo>
                    <a:pt x="2805734" y="304800"/>
                  </a:lnTo>
                  <a:lnTo>
                    <a:pt x="2805429" y="304800"/>
                  </a:lnTo>
                  <a:lnTo>
                    <a:pt x="2804414" y="303530"/>
                  </a:lnTo>
                  <a:lnTo>
                    <a:pt x="2804617" y="303530"/>
                  </a:lnTo>
                  <a:lnTo>
                    <a:pt x="2797302" y="292100"/>
                  </a:lnTo>
                  <a:lnTo>
                    <a:pt x="2797924" y="292100"/>
                  </a:lnTo>
                  <a:lnTo>
                    <a:pt x="2795524" y="280670"/>
                  </a:lnTo>
                  <a:lnTo>
                    <a:pt x="2795142" y="275589"/>
                  </a:lnTo>
                  <a:close/>
                </a:path>
                <a:path w="4658359" h="594360">
                  <a:moveTo>
                    <a:pt x="3135376" y="422910"/>
                  </a:moveTo>
                  <a:lnTo>
                    <a:pt x="3135503" y="424180"/>
                  </a:lnTo>
                  <a:lnTo>
                    <a:pt x="3141500" y="424180"/>
                  </a:lnTo>
                  <a:lnTo>
                    <a:pt x="3135376" y="422910"/>
                  </a:lnTo>
                  <a:close/>
                </a:path>
                <a:path w="4658359" h="594360">
                  <a:moveTo>
                    <a:pt x="2816860" y="314960"/>
                  </a:moveTo>
                  <a:lnTo>
                    <a:pt x="2817622" y="316230"/>
                  </a:lnTo>
                  <a:lnTo>
                    <a:pt x="2818663" y="316230"/>
                  </a:lnTo>
                  <a:lnTo>
                    <a:pt x="2816860" y="314960"/>
                  </a:lnTo>
                  <a:close/>
                </a:path>
                <a:path w="4658359" h="594360">
                  <a:moveTo>
                    <a:pt x="2804414" y="303530"/>
                  </a:moveTo>
                  <a:lnTo>
                    <a:pt x="2805429" y="304800"/>
                  </a:lnTo>
                  <a:lnTo>
                    <a:pt x="2804942" y="304038"/>
                  </a:lnTo>
                  <a:lnTo>
                    <a:pt x="2804414" y="303530"/>
                  </a:lnTo>
                  <a:close/>
                </a:path>
                <a:path w="4658359" h="594360">
                  <a:moveTo>
                    <a:pt x="2804942" y="304038"/>
                  </a:moveTo>
                  <a:lnTo>
                    <a:pt x="2805429" y="304800"/>
                  </a:lnTo>
                  <a:lnTo>
                    <a:pt x="2805734" y="304800"/>
                  </a:lnTo>
                  <a:lnTo>
                    <a:pt x="2804942" y="304038"/>
                  </a:lnTo>
                  <a:close/>
                </a:path>
                <a:path w="4658359" h="594360">
                  <a:moveTo>
                    <a:pt x="2804617" y="303530"/>
                  </a:moveTo>
                  <a:lnTo>
                    <a:pt x="2804414" y="303530"/>
                  </a:lnTo>
                  <a:lnTo>
                    <a:pt x="2804942" y="304038"/>
                  </a:lnTo>
                  <a:lnTo>
                    <a:pt x="2804617" y="303530"/>
                  </a:lnTo>
                  <a:close/>
                </a:path>
                <a:path w="4658359" h="594360">
                  <a:moveTo>
                    <a:pt x="2797924" y="292100"/>
                  </a:moveTo>
                  <a:lnTo>
                    <a:pt x="2797302" y="292100"/>
                  </a:lnTo>
                  <a:lnTo>
                    <a:pt x="2798191" y="293370"/>
                  </a:lnTo>
                  <a:lnTo>
                    <a:pt x="2797924" y="292100"/>
                  </a:lnTo>
                  <a:close/>
                </a:path>
                <a:path w="4658359" h="594360">
                  <a:moveTo>
                    <a:pt x="2782408" y="276705"/>
                  </a:moveTo>
                  <a:lnTo>
                    <a:pt x="2782421" y="276860"/>
                  </a:lnTo>
                  <a:lnTo>
                    <a:pt x="2782408" y="276705"/>
                  </a:lnTo>
                  <a:close/>
                </a:path>
                <a:path w="4658359" h="594360">
                  <a:moveTo>
                    <a:pt x="2782316" y="275589"/>
                  </a:moveTo>
                  <a:lnTo>
                    <a:pt x="2782408" y="276705"/>
                  </a:lnTo>
                  <a:lnTo>
                    <a:pt x="2782443" y="276860"/>
                  </a:lnTo>
                  <a:lnTo>
                    <a:pt x="2782316" y="275589"/>
                  </a:lnTo>
                  <a:close/>
                </a:path>
                <a:path w="4658359" h="594360">
                  <a:moveTo>
                    <a:pt x="2794190" y="270510"/>
                  </a:moveTo>
                  <a:lnTo>
                    <a:pt x="2781046" y="270510"/>
                  </a:lnTo>
                  <a:lnTo>
                    <a:pt x="2781427" y="271780"/>
                  </a:lnTo>
                  <a:lnTo>
                    <a:pt x="2782408" y="276705"/>
                  </a:lnTo>
                  <a:lnTo>
                    <a:pt x="2782316" y="275589"/>
                  </a:lnTo>
                  <a:lnTo>
                    <a:pt x="2795142" y="275589"/>
                  </a:lnTo>
                  <a:lnTo>
                    <a:pt x="2795016" y="274320"/>
                  </a:lnTo>
                  <a:lnTo>
                    <a:pt x="2794190" y="270510"/>
                  </a:lnTo>
                  <a:close/>
                </a:path>
                <a:path w="4658359" h="594360">
                  <a:moveTo>
                    <a:pt x="2781213" y="271272"/>
                  </a:moveTo>
                  <a:lnTo>
                    <a:pt x="2781325" y="271780"/>
                  </a:lnTo>
                  <a:lnTo>
                    <a:pt x="2781213" y="271272"/>
                  </a:lnTo>
                  <a:close/>
                </a:path>
                <a:path w="4658359" h="594360">
                  <a:moveTo>
                    <a:pt x="2781046" y="270510"/>
                  </a:moveTo>
                  <a:lnTo>
                    <a:pt x="2781213" y="271272"/>
                  </a:lnTo>
                  <a:lnTo>
                    <a:pt x="2781427" y="271780"/>
                  </a:lnTo>
                  <a:lnTo>
                    <a:pt x="2781046" y="270510"/>
                  </a:lnTo>
                  <a:close/>
                </a:path>
                <a:path w="4658359" h="594360">
                  <a:moveTo>
                    <a:pt x="2786761" y="252730"/>
                  </a:moveTo>
                  <a:lnTo>
                    <a:pt x="2771648" y="252730"/>
                  </a:lnTo>
                  <a:lnTo>
                    <a:pt x="2775966" y="259080"/>
                  </a:lnTo>
                  <a:lnTo>
                    <a:pt x="2775712" y="259080"/>
                  </a:lnTo>
                  <a:lnTo>
                    <a:pt x="2779141" y="265430"/>
                  </a:lnTo>
                  <a:lnTo>
                    <a:pt x="2778760" y="265430"/>
                  </a:lnTo>
                  <a:lnTo>
                    <a:pt x="2781213" y="271272"/>
                  </a:lnTo>
                  <a:lnTo>
                    <a:pt x="2781046" y="270510"/>
                  </a:lnTo>
                  <a:lnTo>
                    <a:pt x="2794190" y="270510"/>
                  </a:lnTo>
                  <a:lnTo>
                    <a:pt x="2793365" y="266700"/>
                  </a:lnTo>
                  <a:lnTo>
                    <a:pt x="2790444" y="260350"/>
                  </a:lnTo>
                  <a:lnTo>
                    <a:pt x="2786761" y="252730"/>
                  </a:lnTo>
                  <a:close/>
                </a:path>
                <a:path w="4658359" h="594360">
                  <a:moveTo>
                    <a:pt x="2765069" y="228600"/>
                  </a:moveTo>
                  <a:lnTo>
                    <a:pt x="2745994" y="228600"/>
                  </a:lnTo>
                  <a:lnTo>
                    <a:pt x="2754122" y="234950"/>
                  </a:lnTo>
                  <a:lnTo>
                    <a:pt x="2753741" y="234950"/>
                  </a:lnTo>
                  <a:lnTo>
                    <a:pt x="2760979" y="241300"/>
                  </a:lnTo>
                  <a:lnTo>
                    <a:pt x="2760599" y="241300"/>
                  </a:lnTo>
                  <a:lnTo>
                    <a:pt x="2766949" y="247650"/>
                  </a:lnTo>
                  <a:lnTo>
                    <a:pt x="2766568" y="247650"/>
                  </a:lnTo>
                  <a:lnTo>
                    <a:pt x="2772029" y="254000"/>
                  </a:lnTo>
                  <a:lnTo>
                    <a:pt x="2771648" y="252730"/>
                  </a:lnTo>
                  <a:lnTo>
                    <a:pt x="2786761" y="252730"/>
                  </a:lnTo>
                  <a:lnTo>
                    <a:pt x="2781935" y="246380"/>
                  </a:lnTo>
                  <a:lnTo>
                    <a:pt x="2776093" y="238760"/>
                  </a:lnTo>
                  <a:lnTo>
                    <a:pt x="2769489" y="232410"/>
                  </a:lnTo>
                  <a:lnTo>
                    <a:pt x="2765069" y="228600"/>
                  </a:lnTo>
                  <a:close/>
                </a:path>
                <a:path w="4658359" h="594360">
                  <a:moveTo>
                    <a:pt x="1463166" y="0"/>
                  </a:moveTo>
                  <a:lnTo>
                    <a:pt x="1332484" y="0"/>
                  </a:lnTo>
                  <a:lnTo>
                    <a:pt x="1202563" y="2539"/>
                  </a:lnTo>
                  <a:lnTo>
                    <a:pt x="1074039" y="7620"/>
                  </a:lnTo>
                  <a:lnTo>
                    <a:pt x="886460" y="19050"/>
                  </a:lnTo>
                  <a:lnTo>
                    <a:pt x="825753" y="24130"/>
                  </a:lnTo>
                  <a:lnTo>
                    <a:pt x="766190" y="30480"/>
                  </a:lnTo>
                  <a:lnTo>
                    <a:pt x="707898" y="35560"/>
                  </a:lnTo>
                  <a:lnTo>
                    <a:pt x="651128" y="41910"/>
                  </a:lnTo>
                  <a:lnTo>
                    <a:pt x="595757" y="49530"/>
                  </a:lnTo>
                  <a:lnTo>
                    <a:pt x="542163" y="55880"/>
                  </a:lnTo>
                  <a:lnTo>
                    <a:pt x="440182" y="71120"/>
                  </a:lnTo>
                  <a:lnTo>
                    <a:pt x="392302" y="80010"/>
                  </a:lnTo>
                  <a:lnTo>
                    <a:pt x="346456" y="87630"/>
                  </a:lnTo>
                  <a:lnTo>
                    <a:pt x="324358" y="92710"/>
                  </a:lnTo>
                  <a:lnTo>
                    <a:pt x="281939" y="101600"/>
                  </a:lnTo>
                  <a:lnTo>
                    <a:pt x="261747" y="106680"/>
                  </a:lnTo>
                  <a:lnTo>
                    <a:pt x="242062" y="110489"/>
                  </a:lnTo>
                  <a:lnTo>
                    <a:pt x="223138" y="115570"/>
                  </a:lnTo>
                  <a:lnTo>
                    <a:pt x="187198" y="125730"/>
                  </a:lnTo>
                  <a:lnTo>
                    <a:pt x="170307" y="129539"/>
                  </a:lnTo>
                  <a:lnTo>
                    <a:pt x="123825" y="144780"/>
                  </a:lnTo>
                  <a:lnTo>
                    <a:pt x="84074" y="160020"/>
                  </a:lnTo>
                  <a:lnTo>
                    <a:pt x="61595" y="171450"/>
                  </a:lnTo>
                  <a:lnTo>
                    <a:pt x="51562" y="176530"/>
                  </a:lnTo>
                  <a:lnTo>
                    <a:pt x="42418" y="181610"/>
                  </a:lnTo>
                  <a:lnTo>
                    <a:pt x="33909" y="186689"/>
                  </a:lnTo>
                  <a:lnTo>
                    <a:pt x="26543" y="193039"/>
                  </a:lnTo>
                  <a:lnTo>
                    <a:pt x="19938" y="198120"/>
                  </a:lnTo>
                  <a:lnTo>
                    <a:pt x="0" y="234950"/>
                  </a:lnTo>
                  <a:lnTo>
                    <a:pt x="12700" y="234950"/>
                  </a:lnTo>
                  <a:lnTo>
                    <a:pt x="13081" y="231139"/>
                  </a:lnTo>
                  <a:lnTo>
                    <a:pt x="12953" y="231139"/>
                  </a:lnTo>
                  <a:lnTo>
                    <a:pt x="13208" y="229870"/>
                  </a:lnTo>
                  <a:lnTo>
                    <a:pt x="14477" y="226060"/>
                  </a:lnTo>
                  <a:lnTo>
                    <a:pt x="16637" y="220980"/>
                  </a:lnTo>
                  <a:lnTo>
                    <a:pt x="17017" y="220980"/>
                  </a:lnTo>
                  <a:lnTo>
                    <a:pt x="19685" y="217170"/>
                  </a:lnTo>
                  <a:lnTo>
                    <a:pt x="19303" y="217170"/>
                  </a:lnTo>
                  <a:lnTo>
                    <a:pt x="23622" y="212089"/>
                  </a:lnTo>
                  <a:lnTo>
                    <a:pt x="23240" y="212089"/>
                  </a:lnTo>
                  <a:lnTo>
                    <a:pt x="28575" y="207010"/>
                  </a:lnTo>
                  <a:lnTo>
                    <a:pt x="29464" y="207010"/>
                  </a:lnTo>
                  <a:lnTo>
                    <a:pt x="34544" y="201930"/>
                  </a:lnTo>
                  <a:lnTo>
                    <a:pt x="35712" y="201930"/>
                  </a:lnTo>
                  <a:lnTo>
                    <a:pt x="41401" y="196850"/>
                  </a:lnTo>
                  <a:lnTo>
                    <a:pt x="42646" y="196850"/>
                  </a:lnTo>
                  <a:lnTo>
                    <a:pt x="49149" y="191770"/>
                  </a:lnTo>
                  <a:lnTo>
                    <a:pt x="50698" y="191770"/>
                  </a:lnTo>
                  <a:lnTo>
                    <a:pt x="57912" y="186689"/>
                  </a:lnTo>
                  <a:lnTo>
                    <a:pt x="59613" y="186689"/>
                  </a:lnTo>
                  <a:lnTo>
                    <a:pt x="67437" y="181610"/>
                  </a:lnTo>
                  <a:lnTo>
                    <a:pt x="67183" y="181610"/>
                  </a:lnTo>
                  <a:lnTo>
                    <a:pt x="77850" y="176530"/>
                  </a:lnTo>
                  <a:lnTo>
                    <a:pt x="89281" y="171450"/>
                  </a:lnTo>
                  <a:lnTo>
                    <a:pt x="89153" y="171450"/>
                  </a:lnTo>
                  <a:lnTo>
                    <a:pt x="101346" y="166370"/>
                  </a:lnTo>
                  <a:lnTo>
                    <a:pt x="114300" y="162560"/>
                  </a:lnTo>
                  <a:lnTo>
                    <a:pt x="128143" y="157480"/>
                  </a:lnTo>
                  <a:lnTo>
                    <a:pt x="128015" y="157480"/>
                  </a:lnTo>
                  <a:lnTo>
                    <a:pt x="142621" y="152400"/>
                  </a:lnTo>
                  <a:lnTo>
                    <a:pt x="157987" y="147320"/>
                  </a:lnTo>
                  <a:lnTo>
                    <a:pt x="173862" y="142239"/>
                  </a:lnTo>
                  <a:lnTo>
                    <a:pt x="190753" y="137160"/>
                  </a:lnTo>
                  <a:lnTo>
                    <a:pt x="208152" y="132080"/>
                  </a:lnTo>
                  <a:lnTo>
                    <a:pt x="226313" y="128270"/>
                  </a:lnTo>
                  <a:lnTo>
                    <a:pt x="245110" y="123189"/>
                  </a:lnTo>
                  <a:lnTo>
                    <a:pt x="264668" y="118110"/>
                  </a:lnTo>
                  <a:lnTo>
                    <a:pt x="264540" y="118110"/>
                  </a:lnTo>
                  <a:lnTo>
                    <a:pt x="284734" y="114300"/>
                  </a:lnTo>
                  <a:lnTo>
                    <a:pt x="305562" y="109220"/>
                  </a:lnTo>
                  <a:lnTo>
                    <a:pt x="326898" y="105410"/>
                  </a:lnTo>
                  <a:lnTo>
                    <a:pt x="348869" y="100330"/>
                  </a:lnTo>
                  <a:lnTo>
                    <a:pt x="394462" y="92710"/>
                  </a:lnTo>
                  <a:lnTo>
                    <a:pt x="442213" y="83820"/>
                  </a:lnTo>
                  <a:lnTo>
                    <a:pt x="492125" y="76200"/>
                  </a:lnTo>
                  <a:lnTo>
                    <a:pt x="543940" y="68580"/>
                  </a:lnTo>
                  <a:lnTo>
                    <a:pt x="597408" y="60960"/>
                  </a:lnTo>
                  <a:lnTo>
                    <a:pt x="652652" y="54610"/>
                  </a:lnTo>
                  <a:lnTo>
                    <a:pt x="709295" y="48260"/>
                  </a:lnTo>
                  <a:lnTo>
                    <a:pt x="767461" y="43180"/>
                  </a:lnTo>
                  <a:lnTo>
                    <a:pt x="826897" y="36830"/>
                  </a:lnTo>
                  <a:lnTo>
                    <a:pt x="887476" y="31750"/>
                  </a:lnTo>
                  <a:lnTo>
                    <a:pt x="949071" y="27939"/>
                  </a:lnTo>
                  <a:lnTo>
                    <a:pt x="1074674" y="20320"/>
                  </a:lnTo>
                  <a:lnTo>
                    <a:pt x="1202944" y="15239"/>
                  </a:lnTo>
                  <a:lnTo>
                    <a:pt x="1202816" y="15239"/>
                  </a:lnTo>
                  <a:lnTo>
                    <a:pt x="1332738" y="12700"/>
                  </a:lnTo>
                  <a:lnTo>
                    <a:pt x="1769173" y="12700"/>
                  </a:lnTo>
                  <a:lnTo>
                    <a:pt x="1721739" y="8889"/>
                  </a:lnTo>
                  <a:lnTo>
                    <a:pt x="1528318" y="1270"/>
                  </a:lnTo>
                  <a:lnTo>
                    <a:pt x="1463166" y="0"/>
                  </a:lnTo>
                  <a:close/>
                </a:path>
                <a:path w="4658359" h="594360">
                  <a:moveTo>
                    <a:pt x="13208" y="229870"/>
                  </a:moveTo>
                  <a:lnTo>
                    <a:pt x="12953" y="231139"/>
                  </a:lnTo>
                  <a:lnTo>
                    <a:pt x="13144" y="230504"/>
                  </a:lnTo>
                  <a:lnTo>
                    <a:pt x="13208" y="229870"/>
                  </a:lnTo>
                  <a:close/>
                </a:path>
                <a:path w="4658359" h="594360">
                  <a:moveTo>
                    <a:pt x="13144" y="230504"/>
                  </a:moveTo>
                  <a:lnTo>
                    <a:pt x="12953" y="231139"/>
                  </a:lnTo>
                  <a:lnTo>
                    <a:pt x="13081" y="231139"/>
                  </a:lnTo>
                  <a:lnTo>
                    <a:pt x="13144" y="230504"/>
                  </a:lnTo>
                  <a:close/>
                </a:path>
                <a:path w="4658359" h="594360">
                  <a:moveTo>
                    <a:pt x="13334" y="229870"/>
                  </a:moveTo>
                  <a:lnTo>
                    <a:pt x="13144" y="230504"/>
                  </a:lnTo>
                  <a:lnTo>
                    <a:pt x="13334" y="229870"/>
                  </a:lnTo>
                  <a:close/>
                </a:path>
                <a:path w="4658359" h="594360">
                  <a:moveTo>
                    <a:pt x="2669260" y="173989"/>
                  </a:moveTo>
                  <a:lnTo>
                    <a:pt x="2637282" y="173989"/>
                  </a:lnTo>
                  <a:lnTo>
                    <a:pt x="2652776" y="180339"/>
                  </a:lnTo>
                  <a:lnTo>
                    <a:pt x="2667381" y="186689"/>
                  </a:lnTo>
                  <a:lnTo>
                    <a:pt x="2667127" y="186689"/>
                  </a:lnTo>
                  <a:lnTo>
                    <a:pt x="2680970" y="193039"/>
                  </a:lnTo>
                  <a:lnTo>
                    <a:pt x="2694051" y="198120"/>
                  </a:lnTo>
                  <a:lnTo>
                    <a:pt x="2693797" y="198120"/>
                  </a:lnTo>
                  <a:lnTo>
                    <a:pt x="2706116" y="204470"/>
                  </a:lnTo>
                  <a:lnTo>
                    <a:pt x="2717546" y="210820"/>
                  </a:lnTo>
                  <a:lnTo>
                    <a:pt x="2717291" y="210820"/>
                  </a:lnTo>
                  <a:lnTo>
                    <a:pt x="2727960" y="217170"/>
                  </a:lnTo>
                  <a:lnTo>
                    <a:pt x="2727706" y="217170"/>
                  </a:lnTo>
                  <a:lnTo>
                    <a:pt x="2737612" y="223520"/>
                  </a:lnTo>
                  <a:lnTo>
                    <a:pt x="2737358" y="223520"/>
                  </a:lnTo>
                  <a:lnTo>
                    <a:pt x="2746248" y="229870"/>
                  </a:lnTo>
                  <a:lnTo>
                    <a:pt x="2745994" y="228600"/>
                  </a:lnTo>
                  <a:lnTo>
                    <a:pt x="2765069" y="228600"/>
                  </a:lnTo>
                  <a:lnTo>
                    <a:pt x="2762123" y="226060"/>
                  </a:lnTo>
                  <a:lnTo>
                    <a:pt x="2723641" y="199389"/>
                  </a:lnTo>
                  <a:lnTo>
                    <a:pt x="2686177" y="181610"/>
                  </a:lnTo>
                  <a:lnTo>
                    <a:pt x="2672207" y="175260"/>
                  </a:lnTo>
                  <a:lnTo>
                    <a:pt x="2669260" y="173989"/>
                  </a:lnTo>
                  <a:close/>
                </a:path>
                <a:path w="4658359" h="594360">
                  <a:moveTo>
                    <a:pt x="14604" y="226060"/>
                  </a:moveTo>
                  <a:lnTo>
                    <a:pt x="14096" y="227330"/>
                  </a:lnTo>
                  <a:lnTo>
                    <a:pt x="14604" y="226060"/>
                  </a:lnTo>
                  <a:close/>
                </a:path>
                <a:path w="4658359" h="594360">
                  <a:moveTo>
                    <a:pt x="17017" y="220980"/>
                  </a:moveTo>
                  <a:lnTo>
                    <a:pt x="16637" y="220980"/>
                  </a:lnTo>
                  <a:lnTo>
                    <a:pt x="16128" y="222250"/>
                  </a:lnTo>
                  <a:lnTo>
                    <a:pt x="17017" y="220980"/>
                  </a:lnTo>
                  <a:close/>
                </a:path>
                <a:path w="4658359" h="594360">
                  <a:moveTo>
                    <a:pt x="29464" y="207010"/>
                  </a:moveTo>
                  <a:lnTo>
                    <a:pt x="28575" y="207010"/>
                  </a:lnTo>
                  <a:lnTo>
                    <a:pt x="28194" y="208280"/>
                  </a:lnTo>
                  <a:lnTo>
                    <a:pt x="29464" y="207010"/>
                  </a:lnTo>
                  <a:close/>
                </a:path>
                <a:path w="4658359" h="594360">
                  <a:moveTo>
                    <a:pt x="35712" y="201930"/>
                  </a:moveTo>
                  <a:lnTo>
                    <a:pt x="34544" y="201930"/>
                  </a:lnTo>
                  <a:lnTo>
                    <a:pt x="34289" y="203200"/>
                  </a:lnTo>
                  <a:lnTo>
                    <a:pt x="35712" y="201930"/>
                  </a:lnTo>
                  <a:close/>
                </a:path>
                <a:path w="4658359" h="594360">
                  <a:moveTo>
                    <a:pt x="42646" y="196850"/>
                  </a:moveTo>
                  <a:lnTo>
                    <a:pt x="41401" y="196850"/>
                  </a:lnTo>
                  <a:lnTo>
                    <a:pt x="41021" y="198120"/>
                  </a:lnTo>
                  <a:lnTo>
                    <a:pt x="42646" y="196850"/>
                  </a:lnTo>
                  <a:close/>
                </a:path>
                <a:path w="4658359" h="594360">
                  <a:moveTo>
                    <a:pt x="50698" y="191770"/>
                  </a:moveTo>
                  <a:lnTo>
                    <a:pt x="49149" y="191770"/>
                  </a:lnTo>
                  <a:lnTo>
                    <a:pt x="48895" y="193039"/>
                  </a:lnTo>
                  <a:lnTo>
                    <a:pt x="50698" y="191770"/>
                  </a:lnTo>
                  <a:close/>
                </a:path>
                <a:path w="4658359" h="594360">
                  <a:moveTo>
                    <a:pt x="59613" y="186689"/>
                  </a:moveTo>
                  <a:lnTo>
                    <a:pt x="57912" y="186689"/>
                  </a:lnTo>
                  <a:lnTo>
                    <a:pt x="57658" y="187960"/>
                  </a:lnTo>
                  <a:lnTo>
                    <a:pt x="59613" y="186689"/>
                  </a:lnTo>
                  <a:close/>
                </a:path>
                <a:path w="4658359" h="594360">
                  <a:moveTo>
                    <a:pt x="1769173" y="12700"/>
                  </a:moveTo>
                  <a:lnTo>
                    <a:pt x="1463039" y="12700"/>
                  </a:lnTo>
                  <a:lnTo>
                    <a:pt x="1528064" y="13970"/>
                  </a:lnTo>
                  <a:lnTo>
                    <a:pt x="1720977" y="21589"/>
                  </a:lnTo>
                  <a:lnTo>
                    <a:pt x="1784223" y="26670"/>
                  </a:lnTo>
                  <a:lnTo>
                    <a:pt x="1846707" y="30480"/>
                  </a:lnTo>
                  <a:lnTo>
                    <a:pt x="1846579" y="30480"/>
                  </a:lnTo>
                  <a:lnTo>
                    <a:pt x="1908175" y="36830"/>
                  </a:lnTo>
                  <a:lnTo>
                    <a:pt x="1968753" y="41910"/>
                  </a:lnTo>
                  <a:lnTo>
                    <a:pt x="2028189" y="48260"/>
                  </a:lnTo>
                  <a:lnTo>
                    <a:pt x="2086356" y="55880"/>
                  </a:lnTo>
                  <a:lnTo>
                    <a:pt x="2086228" y="55880"/>
                  </a:lnTo>
                  <a:lnTo>
                    <a:pt x="2142998" y="63500"/>
                  </a:lnTo>
                  <a:lnTo>
                    <a:pt x="2198116" y="71120"/>
                  </a:lnTo>
                  <a:lnTo>
                    <a:pt x="2251710" y="80010"/>
                  </a:lnTo>
                  <a:lnTo>
                    <a:pt x="2303399" y="88900"/>
                  </a:lnTo>
                  <a:lnTo>
                    <a:pt x="2353310" y="99060"/>
                  </a:lnTo>
                  <a:lnTo>
                    <a:pt x="2401062" y="107950"/>
                  </a:lnTo>
                  <a:lnTo>
                    <a:pt x="2424176" y="113030"/>
                  </a:lnTo>
                  <a:lnTo>
                    <a:pt x="2446654" y="119380"/>
                  </a:lnTo>
                  <a:lnTo>
                    <a:pt x="2468626" y="124460"/>
                  </a:lnTo>
                  <a:lnTo>
                    <a:pt x="2530856" y="139700"/>
                  </a:lnTo>
                  <a:lnTo>
                    <a:pt x="2530729" y="139700"/>
                  </a:lnTo>
                  <a:lnTo>
                    <a:pt x="2550287" y="146050"/>
                  </a:lnTo>
                  <a:lnTo>
                    <a:pt x="2569083" y="151130"/>
                  </a:lnTo>
                  <a:lnTo>
                    <a:pt x="2587244" y="157480"/>
                  </a:lnTo>
                  <a:lnTo>
                    <a:pt x="2587116" y="157480"/>
                  </a:lnTo>
                  <a:lnTo>
                    <a:pt x="2604643" y="162560"/>
                  </a:lnTo>
                  <a:lnTo>
                    <a:pt x="2604516" y="162560"/>
                  </a:lnTo>
                  <a:lnTo>
                    <a:pt x="2621407" y="168910"/>
                  </a:lnTo>
                  <a:lnTo>
                    <a:pt x="2637409" y="175260"/>
                  </a:lnTo>
                  <a:lnTo>
                    <a:pt x="2637282" y="173989"/>
                  </a:lnTo>
                  <a:lnTo>
                    <a:pt x="2669260" y="173989"/>
                  </a:lnTo>
                  <a:lnTo>
                    <a:pt x="2657475" y="168910"/>
                  </a:lnTo>
                  <a:lnTo>
                    <a:pt x="2641854" y="162560"/>
                  </a:lnTo>
                  <a:lnTo>
                    <a:pt x="2625725" y="156210"/>
                  </a:lnTo>
                  <a:lnTo>
                    <a:pt x="2608707" y="151130"/>
                  </a:lnTo>
                  <a:lnTo>
                    <a:pt x="2591054" y="144780"/>
                  </a:lnTo>
                  <a:lnTo>
                    <a:pt x="2572766" y="139700"/>
                  </a:lnTo>
                  <a:lnTo>
                    <a:pt x="2553843" y="133350"/>
                  </a:lnTo>
                  <a:lnTo>
                    <a:pt x="2534158" y="128270"/>
                  </a:lnTo>
                  <a:lnTo>
                    <a:pt x="2449576" y="106680"/>
                  </a:lnTo>
                  <a:lnTo>
                    <a:pt x="2355723" y="86360"/>
                  </a:lnTo>
                  <a:lnTo>
                    <a:pt x="2305685" y="76200"/>
                  </a:lnTo>
                  <a:lnTo>
                    <a:pt x="2200021" y="58420"/>
                  </a:lnTo>
                  <a:lnTo>
                    <a:pt x="2029587" y="35560"/>
                  </a:lnTo>
                  <a:lnTo>
                    <a:pt x="1970024" y="29210"/>
                  </a:lnTo>
                  <a:lnTo>
                    <a:pt x="1909318" y="24130"/>
                  </a:lnTo>
                  <a:lnTo>
                    <a:pt x="1847723" y="17780"/>
                  </a:lnTo>
                  <a:lnTo>
                    <a:pt x="1784985" y="13970"/>
                  </a:lnTo>
                  <a:lnTo>
                    <a:pt x="1769173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21852" y="1888210"/>
              <a:ext cx="234670" cy="30482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3385" y="1988057"/>
              <a:ext cx="76200" cy="146684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546912" y="1104645"/>
            <a:ext cx="9227820" cy="840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latin typeface="Calibri"/>
                <a:cs typeface="Calibri"/>
              </a:rPr>
              <a:t>First,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let’s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look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Transformer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Encoder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Decoder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Blocks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high</a:t>
            </a:r>
            <a:r>
              <a:rPr sz="2300" dirty="0">
                <a:latin typeface="Calibri"/>
                <a:cs typeface="Calibri"/>
              </a:rPr>
              <a:t> level</a:t>
            </a:r>
            <a:endParaRPr sz="2300">
              <a:latin typeface="Calibri"/>
              <a:cs typeface="Calibri"/>
            </a:endParaRPr>
          </a:p>
          <a:p>
            <a:pPr marR="287655" algn="r">
              <a:lnSpc>
                <a:spcPct val="100000"/>
              </a:lnSpc>
              <a:spcBef>
                <a:spcPts val="1485"/>
              </a:spcBef>
            </a:pPr>
            <a:r>
              <a:rPr sz="1800" spc="-5" dirty="0">
                <a:solidFill>
                  <a:srgbClr val="8B1515"/>
                </a:solidFill>
                <a:latin typeface="Calibri"/>
                <a:cs typeface="Calibri"/>
              </a:rPr>
              <a:t>[predictions!]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165861"/>
            <a:ext cx="990663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0" spc="5" dirty="0">
                <a:latin typeface="Calibri"/>
                <a:cs typeface="Calibri"/>
              </a:rPr>
              <a:t>The Transformer</a:t>
            </a:r>
            <a:r>
              <a:rPr sz="3350" b="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Encoder-Decoder </a:t>
            </a:r>
            <a:r>
              <a:rPr sz="3350" b="0" u="sng" spc="10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[Vaswani</a:t>
            </a:r>
            <a:r>
              <a:rPr sz="3350" b="0" u="sng" spc="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 et </a:t>
            </a:r>
            <a:r>
              <a:rPr sz="3350" b="0" u="sng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al., </a:t>
            </a:r>
            <a:r>
              <a:rPr sz="3350" b="0" u="sng" spc="5" dirty="0">
                <a:solidFill>
                  <a:srgbClr val="4197B5"/>
                </a:solidFill>
                <a:uFill>
                  <a:solidFill>
                    <a:srgbClr val="4197B5"/>
                  </a:solidFill>
                </a:uFill>
                <a:latin typeface="Calibri"/>
                <a:cs typeface="Calibri"/>
                <a:hlinkClick r:id="rId2"/>
              </a:rPr>
              <a:t>2017]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6912" y="1104645"/>
            <a:ext cx="10797540" cy="4086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Calibri"/>
                <a:cs typeface="Calibri"/>
              </a:rPr>
              <a:t>Next, let’s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look at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Transformer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Encoder</a:t>
            </a:r>
            <a:r>
              <a:rPr sz="2300" dirty="0">
                <a:latin typeface="Calibri"/>
                <a:cs typeface="Calibri"/>
              </a:rPr>
              <a:t> and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Decoder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Blocks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What’s left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Transformer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Encoder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Block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haven’t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covered?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469265" algn="l"/>
              </a:tabLst>
            </a:pPr>
            <a:r>
              <a:rPr sz="2000" b="1" dirty="0">
                <a:solidFill>
                  <a:srgbClr val="8B1515"/>
                </a:solidFill>
                <a:latin typeface="Calibri"/>
                <a:cs typeface="Calibri"/>
              </a:rPr>
              <a:t>1.	</a:t>
            </a:r>
            <a:r>
              <a:rPr sz="2000" b="1" spc="-5" dirty="0">
                <a:latin typeface="Calibri"/>
                <a:cs typeface="Calibri"/>
              </a:rPr>
              <a:t>Key-query-value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attention: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 </a:t>
            </a:r>
            <a:r>
              <a:rPr sz="2000" dirty="0">
                <a:latin typeface="Calibri"/>
                <a:cs typeface="Calibri"/>
              </a:rPr>
              <a:t>get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25" dirty="0">
                <a:latin typeface="Cambria Math"/>
                <a:cs typeface="Cambria Math"/>
              </a:rPr>
              <a:t>𝑘,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𝑞,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𝑣</a:t>
            </a:r>
            <a:r>
              <a:rPr sz="2000" spc="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vectors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single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word</a:t>
            </a:r>
            <a:r>
              <a:rPr sz="2000" dirty="0">
                <a:latin typeface="Calibri"/>
                <a:cs typeface="Calibri"/>
              </a:rPr>
              <a:t> embedding?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469265" algn="l"/>
              </a:tabLst>
            </a:pPr>
            <a:r>
              <a:rPr sz="2000" b="1" dirty="0">
                <a:solidFill>
                  <a:srgbClr val="8B1515"/>
                </a:solidFill>
                <a:latin typeface="Calibri"/>
                <a:cs typeface="Calibri"/>
              </a:rPr>
              <a:t>2.	</a:t>
            </a:r>
            <a:r>
              <a:rPr sz="2000" b="1" dirty="0">
                <a:latin typeface="Calibri"/>
                <a:cs typeface="Calibri"/>
              </a:rPr>
              <a:t>Multi-headed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attention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Attend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places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single</a:t>
            </a:r>
            <a:r>
              <a:rPr sz="2000" dirty="0">
                <a:latin typeface="Calibri"/>
                <a:cs typeface="Calibri"/>
              </a:rPr>
              <a:t> layer!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469265" algn="l"/>
              </a:tabLst>
            </a:pPr>
            <a:r>
              <a:rPr sz="2000" b="1" dirty="0">
                <a:solidFill>
                  <a:srgbClr val="8B1515"/>
                </a:solidFill>
                <a:latin typeface="Calibri"/>
                <a:cs typeface="Calibri"/>
              </a:rPr>
              <a:t>3.	</a:t>
            </a:r>
            <a:r>
              <a:rPr sz="2000" b="1" spc="-5" dirty="0">
                <a:latin typeface="Calibri"/>
                <a:cs typeface="Calibri"/>
              </a:rPr>
              <a:t>Tricks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help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with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training!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480"/>
              </a:spcBef>
              <a:tabLst>
                <a:tab pos="812165" algn="l"/>
              </a:tabLst>
            </a:pPr>
            <a:r>
              <a:rPr sz="2000" dirty="0">
                <a:solidFill>
                  <a:srgbClr val="007B92"/>
                </a:solidFill>
                <a:latin typeface="Calibri"/>
                <a:cs typeface="Calibri"/>
              </a:rPr>
              <a:t>1.	</a:t>
            </a:r>
            <a:r>
              <a:rPr sz="2000" spc="-5" dirty="0">
                <a:latin typeface="Calibri"/>
                <a:cs typeface="Calibri"/>
              </a:rPr>
              <a:t>Residual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connections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480"/>
              </a:spcBef>
              <a:tabLst>
                <a:tab pos="812165" algn="l"/>
              </a:tabLst>
            </a:pPr>
            <a:r>
              <a:rPr sz="2000" dirty="0">
                <a:solidFill>
                  <a:srgbClr val="007B92"/>
                </a:solidFill>
                <a:latin typeface="Calibri"/>
                <a:cs typeface="Calibri"/>
              </a:rPr>
              <a:t>2.	</a:t>
            </a:r>
            <a:r>
              <a:rPr sz="2000" spc="-5" dirty="0">
                <a:latin typeface="Calibri"/>
                <a:cs typeface="Calibri"/>
              </a:rPr>
              <a:t>Layer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normalization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480"/>
              </a:spcBef>
              <a:tabLst>
                <a:tab pos="812165" algn="l"/>
              </a:tabLst>
            </a:pPr>
            <a:r>
              <a:rPr sz="2000" dirty="0">
                <a:solidFill>
                  <a:srgbClr val="007B92"/>
                </a:solidFill>
                <a:latin typeface="Calibri"/>
                <a:cs typeface="Calibri"/>
              </a:rPr>
              <a:t>3.	</a:t>
            </a:r>
            <a:r>
              <a:rPr sz="2000" spc="-5" dirty="0">
                <a:latin typeface="Calibri"/>
                <a:cs typeface="Calibri"/>
              </a:rPr>
              <a:t>Scaling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</a:t>
            </a:r>
            <a:endParaRPr sz="2000">
              <a:latin typeface="Calibri"/>
              <a:cs typeface="Calibri"/>
            </a:endParaRPr>
          </a:p>
          <a:p>
            <a:pPr marL="812165" marR="5080" indent="-457200">
              <a:lnSpc>
                <a:spcPct val="100000"/>
              </a:lnSpc>
              <a:spcBef>
                <a:spcPts val="480"/>
              </a:spcBef>
              <a:tabLst>
                <a:tab pos="812165" algn="l"/>
              </a:tabLst>
            </a:pPr>
            <a:r>
              <a:rPr sz="2000" dirty="0">
                <a:solidFill>
                  <a:srgbClr val="007B92"/>
                </a:solidFill>
                <a:latin typeface="Calibri"/>
                <a:cs typeface="Calibri"/>
              </a:rPr>
              <a:t>4.	</a:t>
            </a:r>
            <a:r>
              <a:rPr sz="2000" spc="-5" dirty="0">
                <a:latin typeface="Calibri"/>
                <a:cs typeface="Calibri"/>
              </a:rPr>
              <a:t>These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tricks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don’t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improve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what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do;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they </a:t>
            </a:r>
            <a:r>
              <a:rPr sz="2000" spc="-5" dirty="0">
                <a:latin typeface="Calibri"/>
                <a:cs typeface="Calibri"/>
              </a:rPr>
              <a:t>help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improve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process.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modeling </a:t>
            </a:r>
            <a:r>
              <a:rPr sz="2000" spc="-5" dirty="0">
                <a:latin typeface="Calibri"/>
                <a:cs typeface="Calibri"/>
              </a:rPr>
              <a:t>improvements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important!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165861"/>
            <a:ext cx="951039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0" spc="5" dirty="0">
                <a:latin typeface="Calibri"/>
                <a:cs typeface="Calibri"/>
              </a:rPr>
              <a:t>The</a:t>
            </a:r>
            <a:r>
              <a:rPr sz="3350" b="0" spc="1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Transformer</a:t>
            </a:r>
            <a:r>
              <a:rPr sz="3350" b="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Encoder:</a:t>
            </a:r>
            <a:r>
              <a:rPr sz="3350" b="0" spc="25" dirty="0">
                <a:latin typeface="Calibri"/>
                <a:cs typeface="Calibri"/>
              </a:rPr>
              <a:t> </a:t>
            </a:r>
            <a:r>
              <a:rPr sz="3350" spc="5" dirty="0"/>
              <a:t>Key-Query-Value</a:t>
            </a:r>
            <a:r>
              <a:rPr sz="3350" spc="35" dirty="0"/>
              <a:t> </a:t>
            </a:r>
            <a:r>
              <a:rPr sz="3350" dirty="0"/>
              <a:t>Attention</a:t>
            </a:r>
            <a:endParaRPr sz="33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7061" y="1159890"/>
            <a:ext cx="10099675" cy="4474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dirty="0">
                <a:latin typeface="Calibri"/>
                <a:cs typeface="Calibri"/>
              </a:rPr>
              <a:t>We </a:t>
            </a:r>
            <a:r>
              <a:rPr sz="2300" spc="-5" dirty="0">
                <a:latin typeface="Calibri"/>
                <a:cs typeface="Calibri"/>
              </a:rPr>
              <a:t>saw</a:t>
            </a:r>
            <a:r>
              <a:rPr sz="2300" dirty="0">
                <a:latin typeface="Calibri"/>
                <a:cs typeface="Calibri"/>
              </a:rPr>
              <a:t> that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self-attention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keys,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queries,</a:t>
            </a:r>
            <a:r>
              <a:rPr sz="2300" dirty="0">
                <a:latin typeface="Calibri"/>
                <a:cs typeface="Calibri"/>
              </a:rPr>
              <a:t> and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come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from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same</a:t>
            </a:r>
            <a:endParaRPr sz="2300">
              <a:latin typeface="Calibri"/>
              <a:cs typeface="Calibri"/>
            </a:endParaRPr>
          </a:p>
          <a:p>
            <a:pPr marL="368300">
              <a:lnSpc>
                <a:spcPct val="100000"/>
              </a:lnSpc>
            </a:pPr>
            <a:r>
              <a:rPr sz="2300" spc="-5" dirty="0">
                <a:latin typeface="Calibri"/>
                <a:cs typeface="Calibri"/>
              </a:rPr>
              <a:t>source.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Transformer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does</a:t>
            </a:r>
            <a:r>
              <a:rPr sz="2300" dirty="0">
                <a:latin typeface="Calibri"/>
                <a:cs typeface="Calibri"/>
              </a:rPr>
              <a:t> this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particular </a:t>
            </a:r>
            <a:r>
              <a:rPr sz="2300" dirty="0">
                <a:latin typeface="Calibri"/>
                <a:cs typeface="Calibri"/>
              </a:rPr>
              <a:t>way:</a:t>
            </a:r>
            <a:endParaRPr sz="2300">
              <a:latin typeface="Calibri"/>
              <a:cs typeface="Calibri"/>
            </a:endParaRPr>
          </a:p>
          <a:p>
            <a:pPr marL="482600">
              <a:lnSpc>
                <a:spcPct val="100000"/>
              </a:lnSpc>
              <a:spcBef>
                <a:spcPts val="635"/>
              </a:spcBef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</a:t>
            </a:r>
            <a:r>
              <a:rPr sz="2300" spc="415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Let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25" dirty="0">
                <a:latin typeface="Cambria Math"/>
                <a:cs typeface="Cambria Math"/>
              </a:rPr>
              <a:t>𝑥</a:t>
            </a:r>
            <a:r>
              <a:rPr sz="2475" spc="37" baseline="-15151" dirty="0">
                <a:latin typeface="Cambria Math"/>
                <a:cs typeface="Cambria Math"/>
              </a:rPr>
              <a:t>1</a:t>
            </a:r>
            <a:r>
              <a:rPr sz="2300" spc="25" dirty="0">
                <a:latin typeface="Cambria Math"/>
                <a:cs typeface="Cambria Math"/>
              </a:rPr>
              <a:t>,</a:t>
            </a:r>
            <a:r>
              <a:rPr sz="2300" spc="-114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…</a:t>
            </a:r>
            <a:r>
              <a:rPr sz="2300" spc="-13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,</a:t>
            </a:r>
            <a:r>
              <a:rPr sz="2300" spc="-130" dirty="0">
                <a:latin typeface="Cambria Math"/>
                <a:cs typeface="Cambria Math"/>
              </a:rPr>
              <a:t> </a:t>
            </a:r>
            <a:r>
              <a:rPr sz="2300" spc="50" dirty="0">
                <a:latin typeface="Cambria Math"/>
                <a:cs typeface="Cambria Math"/>
              </a:rPr>
              <a:t>𝑥</a:t>
            </a:r>
            <a:r>
              <a:rPr sz="2475" spc="75" baseline="-15151" dirty="0">
                <a:latin typeface="Cambria Math"/>
                <a:cs typeface="Cambria Math"/>
              </a:rPr>
              <a:t>𝑇</a:t>
            </a:r>
            <a:r>
              <a:rPr sz="2475" spc="465" baseline="-15151" dirty="0">
                <a:latin typeface="Cambria Math"/>
                <a:cs typeface="Cambria Math"/>
              </a:rPr>
              <a:t> </a:t>
            </a:r>
            <a:r>
              <a:rPr sz="2300" spc="-5" dirty="0">
                <a:latin typeface="Calibri"/>
                <a:cs typeface="Calibri"/>
              </a:rPr>
              <a:t>be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input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vectors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 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Transformer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encoder;</a:t>
            </a:r>
            <a:r>
              <a:rPr sz="2300" spc="475" dirty="0">
                <a:latin typeface="Calibri"/>
                <a:cs typeface="Calibri"/>
              </a:rPr>
              <a:t> </a:t>
            </a:r>
            <a:r>
              <a:rPr sz="2300" spc="15" dirty="0">
                <a:latin typeface="Cambria Math"/>
                <a:cs typeface="Cambria Math"/>
              </a:rPr>
              <a:t>𝑥</a:t>
            </a:r>
            <a:r>
              <a:rPr sz="2475" spc="22" baseline="-15151" dirty="0">
                <a:latin typeface="Cambria Math"/>
                <a:cs typeface="Cambria Math"/>
              </a:rPr>
              <a:t>𝑖</a:t>
            </a:r>
            <a:r>
              <a:rPr sz="2475" spc="97" baseline="-15151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∈</a:t>
            </a:r>
            <a:r>
              <a:rPr sz="2300" spc="130" dirty="0">
                <a:latin typeface="Cambria Math"/>
                <a:cs typeface="Cambria Math"/>
              </a:rPr>
              <a:t> </a:t>
            </a:r>
            <a:r>
              <a:rPr sz="2300" spc="60" dirty="0">
                <a:latin typeface="Cambria Math"/>
                <a:cs typeface="Cambria Math"/>
              </a:rPr>
              <a:t>ℝ</a:t>
            </a:r>
            <a:r>
              <a:rPr sz="2475" spc="89" baseline="28619" dirty="0">
                <a:latin typeface="Cambria Math"/>
                <a:cs typeface="Cambria Math"/>
              </a:rPr>
              <a:t>𝑑</a:t>
            </a:r>
            <a:endParaRPr sz="2475" baseline="28619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tabLst>
                <a:tab pos="3676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dirty="0">
                <a:latin typeface="Calibri"/>
                <a:cs typeface="Calibri"/>
              </a:rPr>
              <a:t>Then</a:t>
            </a:r>
            <a:r>
              <a:rPr sz="2300" spc="-5" dirty="0">
                <a:latin typeface="Calibri"/>
                <a:cs typeface="Calibri"/>
              </a:rPr>
              <a:t> keys,</a:t>
            </a:r>
            <a:r>
              <a:rPr sz="2300" dirty="0">
                <a:latin typeface="Calibri"/>
                <a:cs typeface="Calibri"/>
              </a:rPr>
              <a:t> queries,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are:</a:t>
            </a:r>
            <a:endParaRPr sz="2300">
              <a:latin typeface="Calibri"/>
              <a:cs typeface="Calibri"/>
            </a:endParaRPr>
          </a:p>
          <a:p>
            <a:pPr marL="482600">
              <a:lnSpc>
                <a:spcPct val="100000"/>
              </a:lnSpc>
              <a:spcBef>
                <a:spcPts val="640"/>
              </a:spcBef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</a:t>
            </a:r>
            <a:r>
              <a:rPr sz="2300" spc="409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Cambria Math"/>
                <a:cs typeface="Cambria Math"/>
              </a:rPr>
              <a:t>𝑘</a:t>
            </a:r>
            <a:r>
              <a:rPr sz="2475" spc="44" baseline="-15151" dirty="0">
                <a:latin typeface="Cambria Math"/>
                <a:cs typeface="Cambria Math"/>
              </a:rPr>
              <a:t>𝑖  </a:t>
            </a:r>
            <a:r>
              <a:rPr sz="2300" dirty="0">
                <a:latin typeface="Cambria Math"/>
                <a:cs typeface="Cambria Math"/>
              </a:rPr>
              <a:t>=</a:t>
            </a:r>
            <a:r>
              <a:rPr sz="2300" spc="120" dirty="0">
                <a:latin typeface="Cambria Math"/>
                <a:cs typeface="Cambria Math"/>
              </a:rPr>
              <a:t> </a:t>
            </a:r>
            <a:r>
              <a:rPr sz="2300" spc="60" dirty="0">
                <a:latin typeface="Cambria Math"/>
                <a:cs typeface="Cambria Math"/>
              </a:rPr>
              <a:t>𝐾𝑥</a:t>
            </a:r>
            <a:r>
              <a:rPr sz="2475" spc="89" baseline="-15151" dirty="0">
                <a:latin typeface="Cambria Math"/>
                <a:cs typeface="Cambria Math"/>
              </a:rPr>
              <a:t>𝑖</a:t>
            </a:r>
            <a:r>
              <a:rPr sz="2300" spc="60" dirty="0">
                <a:latin typeface="Calibri"/>
                <a:cs typeface="Calibri"/>
              </a:rPr>
              <a:t>,</a:t>
            </a:r>
            <a:r>
              <a:rPr sz="2300" dirty="0">
                <a:latin typeface="Calibri"/>
                <a:cs typeface="Calibri"/>
              </a:rPr>
              <a:t> where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𝐾</a:t>
            </a:r>
            <a:r>
              <a:rPr sz="2300" spc="185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∈</a:t>
            </a:r>
            <a:r>
              <a:rPr sz="2300" spc="130" dirty="0">
                <a:latin typeface="Cambria Math"/>
                <a:cs typeface="Cambria Math"/>
              </a:rPr>
              <a:t> </a:t>
            </a:r>
            <a:r>
              <a:rPr sz="2300" spc="75" dirty="0">
                <a:latin typeface="Cambria Math"/>
                <a:cs typeface="Cambria Math"/>
              </a:rPr>
              <a:t>ℝ</a:t>
            </a:r>
            <a:r>
              <a:rPr sz="2475" spc="112" baseline="28619" dirty="0">
                <a:latin typeface="Cambria Math"/>
                <a:cs typeface="Cambria Math"/>
              </a:rPr>
              <a:t>𝑑×𝑑</a:t>
            </a:r>
            <a:r>
              <a:rPr sz="2475" spc="465" baseline="28619" dirty="0">
                <a:latin typeface="Cambria Math"/>
                <a:cs typeface="Cambria Math"/>
              </a:rPr>
              <a:t> </a:t>
            </a:r>
            <a:r>
              <a:rPr sz="2300" dirty="0">
                <a:latin typeface="Calibri"/>
                <a:cs typeface="Calibri"/>
              </a:rPr>
              <a:t>is 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key</a:t>
            </a:r>
            <a:r>
              <a:rPr sz="2300" spc="-5" dirty="0">
                <a:latin typeface="Calibri"/>
                <a:cs typeface="Calibri"/>
              </a:rPr>
              <a:t> matrix.</a:t>
            </a:r>
            <a:endParaRPr sz="2300">
              <a:latin typeface="Calibri"/>
              <a:cs typeface="Calibri"/>
            </a:endParaRPr>
          </a:p>
          <a:p>
            <a:pPr marL="482600">
              <a:lnSpc>
                <a:spcPct val="100000"/>
              </a:lnSpc>
              <a:spcBef>
                <a:spcPts val="610"/>
              </a:spcBef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</a:t>
            </a:r>
            <a:r>
              <a:rPr sz="2300" spc="409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latin typeface="Cambria Math"/>
                <a:cs typeface="Cambria Math"/>
              </a:rPr>
              <a:t>𝑞</a:t>
            </a:r>
            <a:r>
              <a:rPr sz="2475" spc="7" baseline="-15151" dirty="0">
                <a:latin typeface="Cambria Math"/>
                <a:cs typeface="Cambria Math"/>
              </a:rPr>
              <a:t>𝑖</a:t>
            </a:r>
            <a:r>
              <a:rPr sz="2475" spc="89" baseline="-15151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=</a:t>
            </a:r>
            <a:r>
              <a:rPr sz="2300" spc="120" dirty="0">
                <a:latin typeface="Cambria Math"/>
                <a:cs typeface="Cambria Math"/>
              </a:rPr>
              <a:t> </a:t>
            </a:r>
            <a:r>
              <a:rPr sz="2300" spc="60" dirty="0">
                <a:latin typeface="Cambria Math"/>
                <a:cs typeface="Cambria Math"/>
              </a:rPr>
              <a:t>𝑄𝑥</a:t>
            </a:r>
            <a:r>
              <a:rPr sz="2475" spc="89" baseline="-15151" dirty="0">
                <a:latin typeface="Cambria Math"/>
                <a:cs typeface="Cambria Math"/>
              </a:rPr>
              <a:t>𝑖</a:t>
            </a:r>
            <a:r>
              <a:rPr sz="2300" spc="60" dirty="0">
                <a:latin typeface="Calibri"/>
                <a:cs typeface="Calibri"/>
              </a:rPr>
              <a:t>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where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Q</a:t>
            </a:r>
            <a:r>
              <a:rPr sz="2300" spc="135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∈</a:t>
            </a:r>
            <a:r>
              <a:rPr sz="2300" spc="130" dirty="0">
                <a:latin typeface="Cambria Math"/>
                <a:cs typeface="Cambria Math"/>
              </a:rPr>
              <a:t> </a:t>
            </a:r>
            <a:r>
              <a:rPr sz="2300" spc="70" dirty="0">
                <a:latin typeface="Cambria Math"/>
                <a:cs typeface="Cambria Math"/>
              </a:rPr>
              <a:t>ℝ</a:t>
            </a:r>
            <a:r>
              <a:rPr sz="2475" spc="104" baseline="28619" dirty="0">
                <a:latin typeface="Cambria Math"/>
                <a:cs typeface="Cambria Math"/>
              </a:rPr>
              <a:t>𝑑×𝑑</a:t>
            </a:r>
            <a:r>
              <a:rPr sz="2475" spc="465" baseline="28619" dirty="0">
                <a:latin typeface="Cambria Math"/>
                <a:cs typeface="Cambria Math"/>
              </a:rPr>
              <a:t> </a:t>
            </a:r>
            <a:r>
              <a:rPr sz="2300" dirty="0">
                <a:latin typeface="Calibri"/>
                <a:cs typeface="Calibri"/>
              </a:rPr>
              <a:t>is 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query </a:t>
            </a:r>
            <a:r>
              <a:rPr sz="2300" spc="-5" dirty="0">
                <a:latin typeface="Calibri"/>
                <a:cs typeface="Calibri"/>
              </a:rPr>
              <a:t>matrix.</a:t>
            </a:r>
            <a:endParaRPr sz="2300">
              <a:latin typeface="Calibri"/>
              <a:cs typeface="Calibri"/>
            </a:endParaRPr>
          </a:p>
          <a:p>
            <a:pPr marL="482600">
              <a:lnSpc>
                <a:spcPct val="100000"/>
              </a:lnSpc>
              <a:spcBef>
                <a:spcPts val="615"/>
              </a:spcBef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</a:t>
            </a:r>
            <a:r>
              <a:rPr sz="2300" spc="405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Cambria Math"/>
                <a:cs typeface="Cambria Math"/>
              </a:rPr>
              <a:t>𝑣</a:t>
            </a:r>
            <a:r>
              <a:rPr sz="2475" spc="22" baseline="-15151" dirty="0">
                <a:latin typeface="Cambria Math"/>
                <a:cs typeface="Cambria Math"/>
              </a:rPr>
              <a:t>𝑖</a:t>
            </a:r>
            <a:r>
              <a:rPr sz="2475" spc="67" baseline="-15151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=</a:t>
            </a:r>
            <a:r>
              <a:rPr sz="2300" spc="120" dirty="0">
                <a:latin typeface="Cambria Math"/>
                <a:cs typeface="Cambria Math"/>
              </a:rPr>
              <a:t> </a:t>
            </a:r>
            <a:r>
              <a:rPr sz="2300" spc="65" dirty="0">
                <a:latin typeface="Cambria Math"/>
                <a:cs typeface="Cambria Math"/>
              </a:rPr>
              <a:t>𝑉𝑥</a:t>
            </a:r>
            <a:r>
              <a:rPr sz="2475" spc="97" baseline="-15151" dirty="0">
                <a:latin typeface="Cambria Math"/>
                <a:cs typeface="Cambria Math"/>
              </a:rPr>
              <a:t>𝑖</a:t>
            </a:r>
            <a:r>
              <a:rPr sz="2300" spc="65" dirty="0">
                <a:latin typeface="Calibri"/>
                <a:cs typeface="Calibri"/>
              </a:rPr>
              <a:t>,</a:t>
            </a:r>
            <a:r>
              <a:rPr sz="2300" dirty="0">
                <a:latin typeface="Calibri"/>
                <a:cs typeface="Calibri"/>
              </a:rPr>
              <a:t> where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V</a:t>
            </a:r>
            <a:r>
              <a:rPr sz="2300" spc="125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∈</a:t>
            </a:r>
            <a:r>
              <a:rPr sz="2300" spc="125" dirty="0">
                <a:latin typeface="Cambria Math"/>
                <a:cs typeface="Cambria Math"/>
              </a:rPr>
              <a:t> </a:t>
            </a:r>
            <a:r>
              <a:rPr sz="2300" spc="75" dirty="0">
                <a:latin typeface="Cambria Math"/>
                <a:cs typeface="Cambria Math"/>
              </a:rPr>
              <a:t>ℝ</a:t>
            </a:r>
            <a:r>
              <a:rPr sz="2475" spc="112" baseline="28619" dirty="0">
                <a:latin typeface="Cambria Math"/>
                <a:cs typeface="Cambria Math"/>
              </a:rPr>
              <a:t>𝑑×𝑑</a:t>
            </a:r>
            <a:r>
              <a:rPr sz="2475" spc="465" baseline="28619" dirty="0">
                <a:latin typeface="Cambria Math"/>
                <a:cs typeface="Cambria Math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matrix.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Calibri"/>
              <a:cs typeface="Calibri"/>
            </a:endParaRPr>
          </a:p>
          <a:p>
            <a:pPr marL="368300" marR="90805" indent="-343535">
              <a:lnSpc>
                <a:spcPts val="2750"/>
              </a:lnSpc>
              <a:tabLst>
                <a:tab pos="3676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dirty="0">
                <a:latin typeface="Calibri"/>
                <a:cs typeface="Calibri"/>
              </a:rPr>
              <a:t>These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matrices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allow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different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aspects</a:t>
            </a:r>
            <a:r>
              <a:rPr sz="2300" i="1" spc="3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𝑥</a:t>
            </a:r>
            <a:r>
              <a:rPr sz="2300" spc="95" dirty="0">
                <a:latin typeface="Cambria Math"/>
                <a:cs typeface="Cambria Math"/>
              </a:rPr>
              <a:t> </a:t>
            </a:r>
            <a:r>
              <a:rPr sz="2300" dirty="0">
                <a:latin typeface="Calibri"/>
                <a:cs typeface="Calibri"/>
              </a:rPr>
              <a:t>vectors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used/emphasized</a:t>
            </a:r>
            <a:r>
              <a:rPr sz="2300" dirty="0">
                <a:latin typeface="Calibri"/>
                <a:cs typeface="Calibri"/>
              </a:rPr>
              <a:t> in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each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three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roles.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165861"/>
            <a:ext cx="951039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0" spc="5" dirty="0">
                <a:latin typeface="Calibri"/>
                <a:cs typeface="Calibri"/>
              </a:rPr>
              <a:t>The</a:t>
            </a:r>
            <a:r>
              <a:rPr sz="3350" b="0" spc="1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Transformer</a:t>
            </a:r>
            <a:r>
              <a:rPr sz="3350" b="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Encoder:</a:t>
            </a:r>
            <a:r>
              <a:rPr sz="3350" b="0" spc="25" dirty="0">
                <a:latin typeface="Calibri"/>
                <a:cs typeface="Calibri"/>
              </a:rPr>
              <a:t> </a:t>
            </a:r>
            <a:r>
              <a:rPr sz="3350" spc="5" dirty="0"/>
              <a:t>Key-Query-Value</a:t>
            </a:r>
            <a:r>
              <a:rPr sz="3350" spc="35" dirty="0"/>
              <a:t> </a:t>
            </a:r>
            <a:r>
              <a:rPr sz="3350" dirty="0"/>
              <a:t>Attention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070985" y="1677669"/>
            <a:ext cx="64135" cy="271780"/>
          </a:xfrm>
          <a:custGeom>
            <a:avLst/>
            <a:gdLst/>
            <a:ahLst/>
            <a:cxnLst/>
            <a:rect l="l" t="t" r="r" b="b"/>
            <a:pathLst>
              <a:path w="64135" h="271780">
                <a:moveTo>
                  <a:pt x="63754" y="0"/>
                </a:moveTo>
                <a:lnTo>
                  <a:pt x="0" y="0"/>
                </a:lnTo>
                <a:lnTo>
                  <a:pt x="0" y="10160"/>
                </a:lnTo>
                <a:lnTo>
                  <a:pt x="40005" y="10160"/>
                </a:lnTo>
                <a:lnTo>
                  <a:pt x="40005" y="260350"/>
                </a:lnTo>
                <a:lnTo>
                  <a:pt x="0" y="260350"/>
                </a:lnTo>
                <a:lnTo>
                  <a:pt x="0" y="271780"/>
                </a:lnTo>
                <a:lnTo>
                  <a:pt x="63754" y="271780"/>
                </a:lnTo>
                <a:lnTo>
                  <a:pt x="63754" y="260350"/>
                </a:lnTo>
                <a:lnTo>
                  <a:pt x="63754" y="10160"/>
                </a:lnTo>
                <a:lnTo>
                  <a:pt x="63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29433" y="1677669"/>
            <a:ext cx="64135" cy="271780"/>
          </a:xfrm>
          <a:custGeom>
            <a:avLst/>
            <a:gdLst/>
            <a:ahLst/>
            <a:cxnLst/>
            <a:rect l="l" t="t" r="r" b="b"/>
            <a:pathLst>
              <a:path w="64135" h="271780">
                <a:moveTo>
                  <a:pt x="63754" y="0"/>
                </a:moveTo>
                <a:lnTo>
                  <a:pt x="0" y="0"/>
                </a:lnTo>
                <a:lnTo>
                  <a:pt x="0" y="10160"/>
                </a:lnTo>
                <a:lnTo>
                  <a:pt x="0" y="260350"/>
                </a:lnTo>
                <a:lnTo>
                  <a:pt x="0" y="271780"/>
                </a:lnTo>
                <a:lnTo>
                  <a:pt x="63754" y="271780"/>
                </a:lnTo>
                <a:lnTo>
                  <a:pt x="63754" y="260350"/>
                </a:lnTo>
                <a:lnTo>
                  <a:pt x="23749" y="260350"/>
                </a:lnTo>
                <a:lnTo>
                  <a:pt x="23749" y="10160"/>
                </a:lnTo>
                <a:lnTo>
                  <a:pt x="63754" y="10160"/>
                </a:lnTo>
                <a:lnTo>
                  <a:pt x="63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7061" y="1079474"/>
            <a:ext cx="8743315" cy="131699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35"/>
              </a:spcBef>
              <a:tabLst>
                <a:tab pos="3676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dirty="0">
                <a:latin typeface="Calibri"/>
                <a:cs typeface="Calibri"/>
              </a:rPr>
              <a:t>Let’s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look at </a:t>
            </a:r>
            <a:r>
              <a:rPr sz="2300" spc="-5" dirty="0">
                <a:latin typeface="Calibri"/>
                <a:cs typeface="Calibri"/>
              </a:rPr>
              <a:t>how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key-query-value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attention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 </a:t>
            </a:r>
            <a:r>
              <a:rPr sz="2300" spc="-5" dirty="0">
                <a:latin typeface="Calibri"/>
                <a:cs typeface="Calibri"/>
              </a:rPr>
              <a:t>computed,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 </a:t>
            </a:r>
            <a:r>
              <a:rPr sz="2300" spc="-5" dirty="0">
                <a:latin typeface="Calibri"/>
                <a:cs typeface="Calibri"/>
              </a:rPr>
              <a:t>matrices.</a:t>
            </a:r>
            <a:endParaRPr sz="2300">
              <a:latin typeface="Calibri"/>
              <a:cs typeface="Calibri"/>
            </a:endParaRPr>
          </a:p>
          <a:p>
            <a:pPr marL="482600">
              <a:lnSpc>
                <a:spcPct val="100000"/>
              </a:lnSpc>
              <a:spcBef>
                <a:spcPts val="640"/>
              </a:spcBef>
              <a:tabLst>
                <a:tab pos="1821814" algn="l"/>
                <a:tab pos="3170555" algn="l"/>
              </a:tabLst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</a:t>
            </a:r>
            <a:r>
              <a:rPr sz="2300" spc="415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Let </a:t>
            </a:r>
            <a:r>
              <a:rPr sz="2300" dirty="0">
                <a:latin typeface="Cambria Math"/>
                <a:cs typeface="Cambria Math"/>
              </a:rPr>
              <a:t>𝑋</a:t>
            </a:r>
            <a:r>
              <a:rPr sz="2300" spc="19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=	</a:t>
            </a:r>
            <a:r>
              <a:rPr sz="2300" spc="25" dirty="0">
                <a:latin typeface="Cambria Math"/>
                <a:cs typeface="Cambria Math"/>
              </a:rPr>
              <a:t>𝑥</a:t>
            </a:r>
            <a:r>
              <a:rPr sz="2475" spc="37" baseline="-15151" dirty="0">
                <a:latin typeface="Cambria Math"/>
                <a:cs typeface="Cambria Math"/>
              </a:rPr>
              <a:t>1</a:t>
            </a:r>
            <a:r>
              <a:rPr sz="2300" spc="25" dirty="0">
                <a:latin typeface="Cambria Math"/>
                <a:cs typeface="Cambria Math"/>
              </a:rPr>
              <a:t>;</a:t>
            </a:r>
            <a:r>
              <a:rPr sz="2300" spc="-12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…</a:t>
            </a:r>
            <a:r>
              <a:rPr sz="2300" spc="-12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;</a:t>
            </a:r>
            <a:r>
              <a:rPr sz="2300" spc="-120" dirty="0">
                <a:latin typeface="Cambria Math"/>
                <a:cs typeface="Cambria Math"/>
              </a:rPr>
              <a:t> </a:t>
            </a:r>
            <a:r>
              <a:rPr sz="2300" spc="50" dirty="0">
                <a:latin typeface="Cambria Math"/>
                <a:cs typeface="Cambria Math"/>
              </a:rPr>
              <a:t>𝑥</a:t>
            </a:r>
            <a:r>
              <a:rPr sz="2475" spc="75" baseline="-15151" dirty="0">
                <a:latin typeface="Cambria Math"/>
                <a:cs typeface="Cambria Math"/>
              </a:rPr>
              <a:t>𝑇	</a:t>
            </a:r>
            <a:r>
              <a:rPr sz="2300" dirty="0">
                <a:latin typeface="Cambria Math"/>
                <a:cs typeface="Cambria Math"/>
              </a:rPr>
              <a:t>∈</a:t>
            </a:r>
            <a:r>
              <a:rPr sz="2300" spc="125" dirty="0">
                <a:latin typeface="Cambria Math"/>
                <a:cs typeface="Cambria Math"/>
              </a:rPr>
              <a:t> </a:t>
            </a:r>
            <a:r>
              <a:rPr sz="2300" spc="55" dirty="0">
                <a:latin typeface="Cambria Math"/>
                <a:cs typeface="Cambria Math"/>
              </a:rPr>
              <a:t>ℝ</a:t>
            </a:r>
            <a:r>
              <a:rPr sz="2475" spc="82" baseline="28619" dirty="0">
                <a:latin typeface="Cambria Math"/>
                <a:cs typeface="Cambria Math"/>
              </a:rPr>
              <a:t>𝑇×𝑑</a:t>
            </a:r>
            <a:r>
              <a:rPr sz="2475" spc="465" baseline="28619" dirty="0">
                <a:latin typeface="Cambria Math"/>
                <a:cs typeface="Cambria Math"/>
              </a:rPr>
              <a:t> </a:t>
            </a:r>
            <a:r>
              <a:rPr sz="2300" spc="-5" dirty="0">
                <a:latin typeface="Calibri"/>
                <a:cs typeface="Calibri"/>
              </a:rPr>
              <a:t>be</a:t>
            </a:r>
            <a:r>
              <a:rPr sz="2300" dirty="0">
                <a:latin typeface="Calibri"/>
                <a:cs typeface="Calibri"/>
              </a:rPr>
              <a:t> the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concatenation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 </a:t>
            </a:r>
            <a:r>
              <a:rPr sz="2300" dirty="0">
                <a:latin typeface="Calibri"/>
                <a:cs typeface="Calibri"/>
              </a:rPr>
              <a:t>input vectors.</a:t>
            </a:r>
            <a:endParaRPr sz="2300">
              <a:latin typeface="Calibri"/>
              <a:cs typeface="Calibri"/>
            </a:endParaRPr>
          </a:p>
          <a:p>
            <a:pPr marL="482600">
              <a:lnSpc>
                <a:spcPct val="100000"/>
              </a:lnSpc>
              <a:spcBef>
                <a:spcPts val="610"/>
              </a:spcBef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</a:t>
            </a:r>
            <a:r>
              <a:rPr sz="2300" spc="409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First,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note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30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𝑋𝐾</a:t>
            </a:r>
            <a:r>
              <a:rPr sz="2300" spc="185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∈</a:t>
            </a:r>
            <a:r>
              <a:rPr sz="2300" spc="130" dirty="0">
                <a:latin typeface="Cambria Math"/>
                <a:cs typeface="Cambria Math"/>
              </a:rPr>
              <a:t> </a:t>
            </a:r>
            <a:r>
              <a:rPr sz="2300" spc="75" dirty="0">
                <a:latin typeface="Cambria Math"/>
                <a:cs typeface="Cambria Math"/>
              </a:rPr>
              <a:t>ℝ</a:t>
            </a:r>
            <a:r>
              <a:rPr sz="2475" spc="112" baseline="28619" dirty="0">
                <a:latin typeface="Cambria Math"/>
                <a:cs typeface="Cambria Math"/>
              </a:rPr>
              <a:t>𝑇×𝑑</a:t>
            </a:r>
            <a:r>
              <a:rPr sz="2300" spc="75" dirty="0">
                <a:latin typeface="Calibri"/>
                <a:cs typeface="Calibri"/>
              </a:rPr>
              <a:t>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𝑋𝑄</a:t>
            </a:r>
            <a:r>
              <a:rPr sz="2300" spc="19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∈</a:t>
            </a:r>
            <a:r>
              <a:rPr sz="2300" spc="145" dirty="0">
                <a:latin typeface="Cambria Math"/>
                <a:cs typeface="Cambria Math"/>
              </a:rPr>
              <a:t> </a:t>
            </a:r>
            <a:r>
              <a:rPr sz="2300" spc="70" dirty="0">
                <a:latin typeface="Cambria Math"/>
                <a:cs typeface="Cambria Math"/>
              </a:rPr>
              <a:t>ℝ</a:t>
            </a:r>
            <a:r>
              <a:rPr sz="2475" spc="104" baseline="28619" dirty="0">
                <a:latin typeface="Cambria Math"/>
                <a:cs typeface="Cambria Math"/>
              </a:rPr>
              <a:t>𝑇×𝑑</a:t>
            </a:r>
            <a:r>
              <a:rPr sz="2300" spc="70" dirty="0">
                <a:latin typeface="Calibri"/>
                <a:cs typeface="Calibri"/>
              </a:rPr>
              <a:t>,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𝑋𝑉</a:t>
            </a:r>
            <a:r>
              <a:rPr sz="2300" spc="20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∈</a:t>
            </a:r>
            <a:r>
              <a:rPr sz="2300" spc="130" dirty="0">
                <a:latin typeface="Cambria Math"/>
                <a:cs typeface="Cambria Math"/>
              </a:rPr>
              <a:t> </a:t>
            </a:r>
            <a:r>
              <a:rPr sz="2300" spc="75" dirty="0">
                <a:latin typeface="Cambria Math"/>
                <a:cs typeface="Cambria Math"/>
              </a:rPr>
              <a:t>ℝ</a:t>
            </a:r>
            <a:r>
              <a:rPr sz="2475" spc="112" baseline="28619" dirty="0">
                <a:latin typeface="Cambria Math"/>
                <a:cs typeface="Cambria Math"/>
              </a:rPr>
              <a:t>𝑇×𝑑</a:t>
            </a:r>
            <a:r>
              <a:rPr sz="2300" spc="75" dirty="0">
                <a:latin typeface="Calibri"/>
                <a:cs typeface="Calibri"/>
              </a:rPr>
              <a:t>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27291" y="2526410"/>
            <a:ext cx="1391920" cy="271145"/>
          </a:xfrm>
          <a:custGeom>
            <a:avLst/>
            <a:gdLst/>
            <a:ahLst/>
            <a:cxnLst/>
            <a:rect l="l" t="t" r="r" b="b"/>
            <a:pathLst>
              <a:path w="1391920" h="271144">
                <a:moveTo>
                  <a:pt x="90297" y="11049"/>
                </a:moveTo>
                <a:lnTo>
                  <a:pt x="86487" y="0"/>
                </a:lnTo>
                <a:lnTo>
                  <a:pt x="66827" y="7124"/>
                </a:lnTo>
                <a:lnTo>
                  <a:pt x="49606" y="17437"/>
                </a:lnTo>
                <a:lnTo>
                  <a:pt x="22352" y="47625"/>
                </a:lnTo>
                <a:lnTo>
                  <a:pt x="5600" y="87820"/>
                </a:lnTo>
                <a:lnTo>
                  <a:pt x="0" y="135636"/>
                </a:lnTo>
                <a:lnTo>
                  <a:pt x="1397" y="160578"/>
                </a:lnTo>
                <a:lnTo>
                  <a:pt x="12585" y="204635"/>
                </a:lnTo>
                <a:lnTo>
                  <a:pt x="34709" y="240385"/>
                </a:lnTo>
                <a:lnTo>
                  <a:pt x="66763" y="264058"/>
                </a:lnTo>
                <a:lnTo>
                  <a:pt x="86487" y="271145"/>
                </a:lnTo>
                <a:lnTo>
                  <a:pt x="89916" y="260096"/>
                </a:lnTo>
                <a:lnTo>
                  <a:pt x="74485" y="253238"/>
                </a:lnTo>
                <a:lnTo>
                  <a:pt x="61163" y="243713"/>
                </a:lnTo>
                <a:lnTo>
                  <a:pt x="33807" y="199364"/>
                </a:lnTo>
                <a:lnTo>
                  <a:pt x="25755" y="158127"/>
                </a:lnTo>
                <a:lnTo>
                  <a:pt x="24765" y="134239"/>
                </a:lnTo>
                <a:lnTo>
                  <a:pt x="25755" y="111099"/>
                </a:lnTo>
                <a:lnTo>
                  <a:pt x="33807" y="70993"/>
                </a:lnTo>
                <a:lnTo>
                  <a:pt x="61252" y="27330"/>
                </a:lnTo>
                <a:lnTo>
                  <a:pt x="74701" y="17881"/>
                </a:lnTo>
                <a:lnTo>
                  <a:pt x="90297" y="11049"/>
                </a:lnTo>
                <a:close/>
              </a:path>
              <a:path w="1391920" h="271144">
                <a:moveTo>
                  <a:pt x="603885" y="11049"/>
                </a:moveTo>
                <a:lnTo>
                  <a:pt x="600075" y="0"/>
                </a:lnTo>
                <a:lnTo>
                  <a:pt x="580415" y="7124"/>
                </a:lnTo>
                <a:lnTo>
                  <a:pt x="563194" y="17437"/>
                </a:lnTo>
                <a:lnTo>
                  <a:pt x="535940" y="47625"/>
                </a:lnTo>
                <a:lnTo>
                  <a:pt x="519188" y="87820"/>
                </a:lnTo>
                <a:lnTo>
                  <a:pt x="513588" y="135636"/>
                </a:lnTo>
                <a:lnTo>
                  <a:pt x="514985" y="160578"/>
                </a:lnTo>
                <a:lnTo>
                  <a:pt x="526173" y="204635"/>
                </a:lnTo>
                <a:lnTo>
                  <a:pt x="548297" y="240385"/>
                </a:lnTo>
                <a:lnTo>
                  <a:pt x="580351" y="264058"/>
                </a:lnTo>
                <a:lnTo>
                  <a:pt x="600075" y="271145"/>
                </a:lnTo>
                <a:lnTo>
                  <a:pt x="603504" y="260096"/>
                </a:lnTo>
                <a:lnTo>
                  <a:pt x="588073" y="253238"/>
                </a:lnTo>
                <a:lnTo>
                  <a:pt x="574751" y="243713"/>
                </a:lnTo>
                <a:lnTo>
                  <a:pt x="547395" y="199364"/>
                </a:lnTo>
                <a:lnTo>
                  <a:pt x="539343" y="158127"/>
                </a:lnTo>
                <a:lnTo>
                  <a:pt x="538353" y="134239"/>
                </a:lnTo>
                <a:lnTo>
                  <a:pt x="539343" y="111099"/>
                </a:lnTo>
                <a:lnTo>
                  <a:pt x="547395" y="70993"/>
                </a:lnTo>
                <a:lnTo>
                  <a:pt x="574840" y="27330"/>
                </a:lnTo>
                <a:lnTo>
                  <a:pt x="588289" y="17881"/>
                </a:lnTo>
                <a:lnTo>
                  <a:pt x="603885" y="11049"/>
                </a:lnTo>
                <a:close/>
              </a:path>
              <a:path w="1391920" h="271144">
                <a:moveTo>
                  <a:pt x="1107948" y="135636"/>
                </a:moveTo>
                <a:lnTo>
                  <a:pt x="1102334" y="87820"/>
                </a:lnTo>
                <a:lnTo>
                  <a:pt x="1085596" y="47625"/>
                </a:lnTo>
                <a:lnTo>
                  <a:pt x="1058329" y="17437"/>
                </a:lnTo>
                <a:lnTo>
                  <a:pt x="1021461" y="0"/>
                </a:lnTo>
                <a:lnTo>
                  <a:pt x="1017651" y="11049"/>
                </a:lnTo>
                <a:lnTo>
                  <a:pt x="1033310" y="17881"/>
                </a:lnTo>
                <a:lnTo>
                  <a:pt x="1046797" y="27330"/>
                </a:lnTo>
                <a:lnTo>
                  <a:pt x="1074178" y="70993"/>
                </a:lnTo>
                <a:lnTo>
                  <a:pt x="1082179" y="111099"/>
                </a:lnTo>
                <a:lnTo>
                  <a:pt x="1083183" y="134239"/>
                </a:lnTo>
                <a:lnTo>
                  <a:pt x="1082179" y="158127"/>
                </a:lnTo>
                <a:lnTo>
                  <a:pt x="1074127" y="199364"/>
                </a:lnTo>
                <a:lnTo>
                  <a:pt x="1046772" y="243713"/>
                </a:lnTo>
                <a:lnTo>
                  <a:pt x="1018032" y="260096"/>
                </a:lnTo>
                <a:lnTo>
                  <a:pt x="1021461" y="271145"/>
                </a:lnTo>
                <a:lnTo>
                  <a:pt x="1058430" y="253796"/>
                </a:lnTo>
                <a:lnTo>
                  <a:pt x="1085596" y="223774"/>
                </a:lnTo>
                <a:lnTo>
                  <a:pt x="1102334" y="183565"/>
                </a:lnTo>
                <a:lnTo>
                  <a:pt x="1106538" y="160578"/>
                </a:lnTo>
                <a:lnTo>
                  <a:pt x="1107948" y="135636"/>
                </a:lnTo>
                <a:close/>
              </a:path>
              <a:path w="1391920" h="271144">
                <a:moveTo>
                  <a:pt x="1391412" y="135636"/>
                </a:moveTo>
                <a:lnTo>
                  <a:pt x="1385798" y="87820"/>
                </a:lnTo>
                <a:lnTo>
                  <a:pt x="1369060" y="47625"/>
                </a:lnTo>
                <a:lnTo>
                  <a:pt x="1341793" y="17437"/>
                </a:lnTo>
                <a:lnTo>
                  <a:pt x="1304925" y="0"/>
                </a:lnTo>
                <a:lnTo>
                  <a:pt x="1301115" y="11049"/>
                </a:lnTo>
                <a:lnTo>
                  <a:pt x="1316774" y="17881"/>
                </a:lnTo>
                <a:lnTo>
                  <a:pt x="1330261" y="27330"/>
                </a:lnTo>
                <a:lnTo>
                  <a:pt x="1357642" y="70993"/>
                </a:lnTo>
                <a:lnTo>
                  <a:pt x="1365643" y="111099"/>
                </a:lnTo>
                <a:lnTo>
                  <a:pt x="1366647" y="134239"/>
                </a:lnTo>
                <a:lnTo>
                  <a:pt x="1365643" y="158127"/>
                </a:lnTo>
                <a:lnTo>
                  <a:pt x="1357591" y="199364"/>
                </a:lnTo>
                <a:lnTo>
                  <a:pt x="1330236" y="243713"/>
                </a:lnTo>
                <a:lnTo>
                  <a:pt x="1301496" y="260096"/>
                </a:lnTo>
                <a:lnTo>
                  <a:pt x="1304925" y="271145"/>
                </a:lnTo>
                <a:lnTo>
                  <a:pt x="1341894" y="253796"/>
                </a:lnTo>
                <a:lnTo>
                  <a:pt x="1369060" y="223774"/>
                </a:lnTo>
                <a:lnTo>
                  <a:pt x="1385798" y="183565"/>
                </a:lnTo>
                <a:lnTo>
                  <a:pt x="1390002" y="160578"/>
                </a:lnTo>
                <a:lnTo>
                  <a:pt x="1391412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590" y="2412873"/>
            <a:ext cx="1758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660" dirty="0">
                <a:latin typeface="Cambria Math"/>
                <a:cs typeface="Cambria Math"/>
              </a:rPr>
              <a:t>𝖳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6986" y="2440305"/>
            <a:ext cx="770191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58335" algn="l"/>
                <a:tab pos="6962140" algn="l"/>
              </a:tabLst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</a:t>
            </a:r>
            <a:r>
              <a:rPr sz="2300" spc="425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output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defined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output</a:t>
            </a:r>
            <a:r>
              <a:rPr sz="2300" spc="12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=	softmax</a:t>
            </a:r>
            <a:r>
              <a:rPr sz="2300" spc="455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𝑋𝑄</a:t>
            </a:r>
            <a:r>
              <a:rPr sz="2300" spc="49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𝑋𝐾	×</a:t>
            </a:r>
            <a:r>
              <a:rPr sz="2300" spc="-80" dirty="0">
                <a:latin typeface="Cambria Math"/>
                <a:cs typeface="Cambria Math"/>
              </a:rPr>
              <a:t> </a:t>
            </a:r>
            <a:r>
              <a:rPr sz="2300" spc="20" dirty="0">
                <a:latin typeface="Cambria Math"/>
                <a:cs typeface="Cambria Math"/>
              </a:rPr>
              <a:t>𝑋𝑉</a:t>
            </a:r>
            <a:r>
              <a:rPr sz="2300" spc="20" dirty="0">
                <a:latin typeface="Calibri"/>
                <a:cs typeface="Calibri"/>
              </a:rPr>
              <a:t>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91983" y="3279647"/>
            <a:ext cx="1321435" cy="1213485"/>
          </a:xfrm>
          <a:custGeom>
            <a:avLst/>
            <a:gdLst/>
            <a:ahLst/>
            <a:cxnLst/>
            <a:rect l="l" t="t" r="r" b="b"/>
            <a:pathLst>
              <a:path w="1321434" h="1213485">
                <a:moveTo>
                  <a:pt x="1119124" y="0"/>
                </a:moveTo>
                <a:lnTo>
                  <a:pt x="202184" y="0"/>
                </a:lnTo>
                <a:lnTo>
                  <a:pt x="155834" y="5341"/>
                </a:lnTo>
                <a:lnTo>
                  <a:pt x="113281" y="20555"/>
                </a:lnTo>
                <a:lnTo>
                  <a:pt x="75740" y="44427"/>
                </a:lnTo>
                <a:lnTo>
                  <a:pt x="44427" y="75740"/>
                </a:lnTo>
                <a:lnTo>
                  <a:pt x="20555" y="113281"/>
                </a:lnTo>
                <a:lnTo>
                  <a:pt x="5341" y="155834"/>
                </a:lnTo>
                <a:lnTo>
                  <a:pt x="0" y="202184"/>
                </a:lnTo>
                <a:lnTo>
                  <a:pt x="0" y="1010919"/>
                </a:lnTo>
                <a:lnTo>
                  <a:pt x="5341" y="1057269"/>
                </a:lnTo>
                <a:lnTo>
                  <a:pt x="20555" y="1099822"/>
                </a:lnTo>
                <a:lnTo>
                  <a:pt x="44427" y="1137363"/>
                </a:lnTo>
                <a:lnTo>
                  <a:pt x="75740" y="1168676"/>
                </a:lnTo>
                <a:lnTo>
                  <a:pt x="113281" y="1192548"/>
                </a:lnTo>
                <a:lnTo>
                  <a:pt x="155834" y="1207762"/>
                </a:lnTo>
                <a:lnTo>
                  <a:pt x="202184" y="1213103"/>
                </a:lnTo>
                <a:lnTo>
                  <a:pt x="1119124" y="1213103"/>
                </a:lnTo>
                <a:lnTo>
                  <a:pt x="1165473" y="1207762"/>
                </a:lnTo>
                <a:lnTo>
                  <a:pt x="1208026" y="1192548"/>
                </a:lnTo>
                <a:lnTo>
                  <a:pt x="1245567" y="1168676"/>
                </a:lnTo>
                <a:lnTo>
                  <a:pt x="1276880" y="1137363"/>
                </a:lnTo>
                <a:lnTo>
                  <a:pt x="1300752" y="1099822"/>
                </a:lnTo>
                <a:lnTo>
                  <a:pt x="1315966" y="1057269"/>
                </a:lnTo>
                <a:lnTo>
                  <a:pt x="1321308" y="1010919"/>
                </a:lnTo>
                <a:lnTo>
                  <a:pt x="1321308" y="202184"/>
                </a:lnTo>
                <a:lnTo>
                  <a:pt x="1315966" y="155834"/>
                </a:lnTo>
                <a:lnTo>
                  <a:pt x="1300752" y="113281"/>
                </a:lnTo>
                <a:lnTo>
                  <a:pt x="1276880" y="75740"/>
                </a:lnTo>
                <a:lnTo>
                  <a:pt x="1245567" y="44427"/>
                </a:lnTo>
                <a:lnTo>
                  <a:pt x="1208026" y="20555"/>
                </a:lnTo>
                <a:lnTo>
                  <a:pt x="1165473" y="5341"/>
                </a:lnTo>
                <a:lnTo>
                  <a:pt x="1119124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32955" y="3516248"/>
            <a:ext cx="160337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513715" algn="l"/>
              </a:tabLst>
            </a:pPr>
            <a:r>
              <a:rPr sz="3500" b="1" dirty="0">
                <a:latin typeface="Calibri"/>
                <a:cs typeface="Calibri"/>
              </a:rPr>
              <a:t>=	</a:t>
            </a:r>
            <a:r>
              <a:rPr sz="2000" spc="110" dirty="0">
                <a:latin typeface="Cambria Math"/>
                <a:cs typeface="Cambria Math"/>
              </a:rPr>
              <a:t>𝑋𝑄𝐾</a:t>
            </a:r>
            <a:r>
              <a:rPr sz="2175" spc="165" baseline="28735" dirty="0">
                <a:latin typeface="Cambria Math"/>
                <a:cs typeface="Cambria Math"/>
              </a:rPr>
              <a:t>𝖳</a:t>
            </a:r>
            <a:r>
              <a:rPr sz="2175" spc="217" baseline="28735" dirty="0">
                <a:latin typeface="Cambria Math"/>
                <a:cs typeface="Cambria Math"/>
              </a:rPr>
              <a:t> </a:t>
            </a:r>
            <a:r>
              <a:rPr sz="2000" spc="185" dirty="0">
                <a:latin typeface="Cambria Math"/>
                <a:cs typeface="Cambria Math"/>
              </a:rPr>
              <a:t>𝑋</a:t>
            </a:r>
            <a:r>
              <a:rPr sz="2175" spc="277" baseline="28735" dirty="0">
                <a:latin typeface="Cambria Math"/>
                <a:cs typeface="Cambria Math"/>
              </a:rPr>
              <a:t>𝖳</a:t>
            </a:r>
            <a:endParaRPr sz="2175" baseline="28735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93302" y="4124959"/>
            <a:ext cx="528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ℝ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96476" y="4096003"/>
            <a:ext cx="464184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05" dirty="0">
                <a:latin typeface="Cambria Math"/>
                <a:cs typeface="Cambria Math"/>
              </a:rPr>
              <a:t>𝑇</a:t>
            </a:r>
            <a:r>
              <a:rPr sz="1750" spc="-5" dirty="0">
                <a:latin typeface="Cambria Math"/>
                <a:cs typeface="Cambria Math"/>
              </a:rPr>
              <a:t>×</a:t>
            </a:r>
            <a:r>
              <a:rPr sz="1750" spc="55" dirty="0">
                <a:latin typeface="Cambria Math"/>
                <a:cs typeface="Cambria Math"/>
              </a:rPr>
              <a:t>𝑇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59188" y="3336163"/>
            <a:ext cx="1594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B92"/>
                </a:solidFill>
                <a:latin typeface="Calibri"/>
                <a:cs typeface="Calibri"/>
              </a:rPr>
              <a:t>All</a:t>
            </a:r>
            <a:r>
              <a:rPr sz="1800" spc="-10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7B92"/>
                </a:solidFill>
                <a:latin typeface="Calibri"/>
                <a:cs typeface="Calibri"/>
              </a:rPr>
              <a:t>pairs</a:t>
            </a:r>
            <a:r>
              <a:rPr sz="1800" spc="-5" dirty="0">
                <a:solidFill>
                  <a:srgbClr val="007B92"/>
                </a:solidFill>
                <a:latin typeface="Calibri"/>
                <a:cs typeface="Calibri"/>
              </a:rPr>
              <a:t> of </a:t>
            </a:r>
            <a:r>
              <a:rPr sz="1800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7B92"/>
                </a:solidFill>
                <a:latin typeface="Calibri"/>
                <a:cs typeface="Calibri"/>
              </a:rPr>
              <a:t>attention</a:t>
            </a:r>
            <a:r>
              <a:rPr sz="1800" spc="-30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7B92"/>
                </a:solidFill>
                <a:latin typeface="Calibri"/>
                <a:cs typeface="Calibri"/>
              </a:rPr>
              <a:t>scores!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35340" y="5155691"/>
            <a:ext cx="533400" cy="1213485"/>
          </a:xfrm>
          <a:custGeom>
            <a:avLst/>
            <a:gdLst/>
            <a:ahLst/>
            <a:cxnLst/>
            <a:rect l="l" t="t" r="r" b="b"/>
            <a:pathLst>
              <a:path w="533400" h="1213485">
                <a:moveTo>
                  <a:pt x="444500" y="0"/>
                </a:moveTo>
                <a:lnTo>
                  <a:pt x="88900" y="0"/>
                </a:lnTo>
                <a:lnTo>
                  <a:pt x="54274" y="6979"/>
                </a:lnTo>
                <a:lnTo>
                  <a:pt x="26019" y="26019"/>
                </a:lnTo>
                <a:lnTo>
                  <a:pt x="6979" y="54274"/>
                </a:lnTo>
                <a:lnTo>
                  <a:pt x="0" y="88899"/>
                </a:lnTo>
                <a:lnTo>
                  <a:pt x="0" y="1124203"/>
                </a:lnTo>
                <a:lnTo>
                  <a:pt x="6979" y="1158807"/>
                </a:lnTo>
                <a:lnTo>
                  <a:pt x="26019" y="1187065"/>
                </a:lnTo>
                <a:lnTo>
                  <a:pt x="54274" y="1206117"/>
                </a:lnTo>
                <a:lnTo>
                  <a:pt x="88900" y="1213103"/>
                </a:lnTo>
                <a:lnTo>
                  <a:pt x="444500" y="1213103"/>
                </a:lnTo>
                <a:lnTo>
                  <a:pt x="479125" y="1206117"/>
                </a:lnTo>
                <a:lnTo>
                  <a:pt x="507380" y="1187065"/>
                </a:lnTo>
                <a:lnTo>
                  <a:pt x="526420" y="1158807"/>
                </a:lnTo>
                <a:lnTo>
                  <a:pt x="533400" y="1124203"/>
                </a:lnTo>
                <a:lnTo>
                  <a:pt x="533400" y="88899"/>
                </a:lnTo>
                <a:lnTo>
                  <a:pt x="526420" y="54274"/>
                </a:lnTo>
                <a:lnTo>
                  <a:pt x="507380" y="26019"/>
                </a:lnTo>
                <a:lnTo>
                  <a:pt x="479125" y="6979"/>
                </a:lnTo>
                <a:lnTo>
                  <a:pt x="444500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60433" y="5998870"/>
            <a:ext cx="166306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mbria Math"/>
                <a:cs typeface="Cambria Math"/>
              </a:rPr>
              <a:t>output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75" dirty="0">
                <a:latin typeface="Cambria Math"/>
                <a:cs typeface="Cambria Math"/>
              </a:rPr>
              <a:t> </a:t>
            </a:r>
            <a:r>
              <a:rPr sz="2000" spc="45" dirty="0">
                <a:latin typeface="Cambria Math"/>
                <a:cs typeface="Cambria Math"/>
              </a:rPr>
              <a:t>ℝ</a:t>
            </a:r>
            <a:r>
              <a:rPr sz="2175" spc="67" baseline="28735" dirty="0">
                <a:latin typeface="Cambria Math"/>
                <a:cs typeface="Cambria Math"/>
              </a:rPr>
              <a:t>𝑇×𝑑</a:t>
            </a:r>
            <a:endParaRPr sz="2175" baseline="28735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29118" y="5427675"/>
            <a:ext cx="24765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latin typeface="Calibri"/>
                <a:cs typeface="Calibri"/>
              </a:rPr>
              <a:t>=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83579" y="3959352"/>
            <a:ext cx="1213485" cy="533400"/>
          </a:xfrm>
          <a:custGeom>
            <a:avLst/>
            <a:gdLst/>
            <a:ahLst/>
            <a:cxnLst/>
            <a:rect l="l" t="t" r="r" b="b"/>
            <a:pathLst>
              <a:path w="1213484" h="533400">
                <a:moveTo>
                  <a:pt x="1124203" y="0"/>
                </a:moveTo>
                <a:lnTo>
                  <a:pt x="88900" y="0"/>
                </a:lnTo>
                <a:lnTo>
                  <a:pt x="54274" y="6979"/>
                </a:lnTo>
                <a:lnTo>
                  <a:pt x="26019" y="26019"/>
                </a:lnTo>
                <a:lnTo>
                  <a:pt x="6979" y="54274"/>
                </a:lnTo>
                <a:lnTo>
                  <a:pt x="0" y="88900"/>
                </a:lnTo>
                <a:lnTo>
                  <a:pt x="0" y="444500"/>
                </a:lnTo>
                <a:lnTo>
                  <a:pt x="6979" y="479125"/>
                </a:lnTo>
                <a:lnTo>
                  <a:pt x="26019" y="507380"/>
                </a:lnTo>
                <a:lnTo>
                  <a:pt x="54274" y="526420"/>
                </a:lnTo>
                <a:lnTo>
                  <a:pt x="88900" y="533400"/>
                </a:lnTo>
                <a:lnTo>
                  <a:pt x="1124203" y="533400"/>
                </a:lnTo>
                <a:lnTo>
                  <a:pt x="1158829" y="526420"/>
                </a:lnTo>
                <a:lnTo>
                  <a:pt x="1187084" y="507380"/>
                </a:lnTo>
                <a:lnTo>
                  <a:pt x="1206124" y="479125"/>
                </a:lnTo>
                <a:lnTo>
                  <a:pt x="1213103" y="444500"/>
                </a:lnTo>
                <a:lnTo>
                  <a:pt x="1213103" y="88900"/>
                </a:lnTo>
                <a:lnTo>
                  <a:pt x="1206124" y="54274"/>
                </a:lnTo>
                <a:lnTo>
                  <a:pt x="1187084" y="26019"/>
                </a:lnTo>
                <a:lnTo>
                  <a:pt x="1158829" y="6979"/>
                </a:lnTo>
                <a:lnTo>
                  <a:pt x="1124203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75603" y="3955796"/>
            <a:ext cx="7715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300" baseline="-20833" dirty="0">
                <a:latin typeface="Cambria Math"/>
                <a:cs typeface="Cambria Math"/>
              </a:rPr>
              <a:t>𝐾</a:t>
            </a:r>
            <a:r>
              <a:rPr sz="1450" spc="200" dirty="0">
                <a:latin typeface="Cambria Math"/>
                <a:cs typeface="Cambria Math"/>
              </a:rPr>
              <a:t>𝖳</a:t>
            </a:r>
            <a:r>
              <a:rPr sz="1450" spc="135" dirty="0">
                <a:latin typeface="Cambria Math"/>
                <a:cs typeface="Cambria Math"/>
              </a:rPr>
              <a:t> </a:t>
            </a:r>
            <a:r>
              <a:rPr sz="3000" spc="277" baseline="-20833" dirty="0">
                <a:latin typeface="Cambria Math"/>
                <a:cs typeface="Cambria Math"/>
              </a:rPr>
              <a:t>𝑋</a:t>
            </a:r>
            <a:r>
              <a:rPr sz="1450" spc="185" dirty="0">
                <a:latin typeface="Cambria Math"/>
                <a:cs typeface="Cambria Math"/>
              </a:rPr>
              <a:t>𝖳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02352" y="3279647"/>
            <a:ext cx="533400" cy="1213485"/>
          </a:xfrm>
          <a:custGeom>
            <a:avLst/>
            <a:gdLst/>
            <a:ahLst/>
            <a:cxnLst/>
            <a:rect l="l" t="t" r="r" b="b"/>
            <a:pathLst>
              <a:path w="533400" h="1213485">
                <a:moveTo>
                  <a:pt x="444500" y="0"/>
                </a:moveTo>
                <a:lnTo>
                  <a:pt x="88900" y="0"/>
                </a:lnTo>
                <a:lnTo>
                  <a:pt x="54274" y="6979"/>
                </a:lnTo>
                <a:lnTo>
                  <a:pt x="26019" y="26019"/>
                </a:lnTo>
                <a:lnTo>
                  <a:pt x="6979" y="54274"/>
                </a:lnTo>
                <a:lnTo>
                  <a:pt x="0" y="88900"/>
                </a:lnTo>
                <a:lnTo>
                  <a:pt x="0" y="1124203"/>
                </a:lnTo>
                <a:lnTo>
                  <a:pt x="6979" y="1158829"/>
                </a:lnTo>
                <a:lnTo>
                  <a:pt x="26019" y="1187084"/>
                </a:lnTo>
                <a:lnTo>
                  <a:pt x="54274" y="1206124"/>
                </a:lnTo>
                <a:lnTo>
                  <a:pt x="88900" y="1213103"/>
                </a:lnTo>
                <a:lnTo>
                  <a:pt x="444500" y="1213103"/>
                </a:lnTo>
                <a:lnTo>
                  <a:pt x="479125" y="1206124"/>
                </a:lnTo>
                <a:lnTo>
                  <a:pt x="507380" y="1187084"/>
                </a:lnTo>
                <a:lnTo>
                  <a:pt x="526420" y="1158829"/>
                </a:lnTo>
                <a:lnTo>
                  <a:pt x="533400" y="1124203"/>
                </a:lnTo>
                <a:lnTo>
                  <a:pt x="533400" y="88900"/>
                </a:lnTo>
                <a:lnTo>
                  <a:pt x="526420" y="54274"/>
                </a:lnTo>
                <a:lnTo>
                  <a:pt x="507380" y="26019"/>
                </a:lnTo>
                <a:lnTo>
                  <a:pt x="479125" y="6979"/>
                </a:lnTo>
                <a:lnTo>
                  <a:pt x="444500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92395" y="3705225"/>
            <a:ext cx="3625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𝑋𝑄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1616" y="3215386"/>
            <a:ext cx="3391535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latin typeface="Calibri"/>
                <a:cs typeface="Calibri"/>
              </a:rPr>
              <a:t>First, take </a:t>
            </a:r>
            <a:r>
              <a:rPr sz="2300" dirty="0">
                <a:latin typeface="Calibri"/>
                <a:cs typeface="Calibri"/>
              </a:rPr>
              <a:t>the query-key </a:t>
            </a:r>
            <a:r>
              <a:rPr sz="2300" spc="-5" dirty="0">
                <a:latin typeface="Calibri"/>
                <a:cs typeface="Calibri"/>
              </a:rPr>
              <a:t>dot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products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one</a:t>
            </a:r>
            <a:r>
              <a:rPr sz="2300" dirty="0">
                <a:latin typeface="Calibri"/>
                <a:cs typeface="Calibri"/>
              </a:rPr>
              <a:t> matrix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12338" y="4005453"/>
            <a:ext cx="593090" cy="271145"/>
          </a:xfrm>
          <a:custGeom>
            <a:avLst/>
            <a:gdLst/>
            <a:ahLst/>
            <a:cxnLst/>
            <a:rect l="l" t="t" r="r" b="b"/>
            <a:pathLst>
              <a:path w="593089" h="271145">
                <a:moveTo>
                  <a:pt x="506349" y="0"/>
                </a:moveTo>
                <a:lnTo>
                  <a:pt x="502412" y="11049"/>
                </a:lnTo>
                <a:lnTo>
                  <a:pt x="518100" y="17809"/>
                </a:lnTo>
                <a:lnTo>
                  <a:pt x="531621" y="27225"/>
                </a:lnTo>
                <a:lnTo>
                  <a:pt x="559069" y="70925"/>
                </a:lnTo>
                <a:lnTo>
                  <a:pt x="567070" y="111017"/>
                </a:lnTo>
                <a:lnTo>
                  <a:pt x="568071" y="134112"/>
                </a:lnTo>
                <a:lnTo>
                  <a:pt x="567051" y="158047"/>
                </a:lnTo>
                <a:lnTo>
                  <a:pt x="558962" y="199298"/>
                </a:lnTo>
                <a:lnTo>
                  <a:pt x="531669" y="243713"/>
                </a:lnTo>
                <a:lnTo>
                  <a:pt x="502920" y="260096"/>
                </a:lnTo>
                <a:lnTo>
                  <a:pt x="506349" y="271018"/>
                </a:lnTo>
                <a:lnTo>
                  <a:pt x="543274" y="253666"/>
                </a:lnTo>
                <a:lnTo>
                  <a:pt x="570484" y="223647"/>
                </a:lnTo>
                <a:lnTo>
                  <a:pt x="587168" y="183451"/>
                </a:lnTo>
                <a:lnTo>
                  <a:pt x="592709" y="135636"/>
                </a:lnTo>
                <a:lnTo>
                  <a:pt x="591323" y="110773"/>
                </a:lnTo>
                <a:lnTo>
                  <a:pt x="580171" y="66716"/>
                </a:lnTo>
                <a:lnTo>
                  <a:pt x="557998" y="30825"/>
                </a:lnTo>
                <a:lnTo>
                  <a:pt x="525994" y="7100"/>
                </a:lnTo>
                <a:lnTo>
                  <a:pt x="506349" y="0"/>
                </a:lnTo>
                <a:close/>
              </a:path>
              <a:path w="593089" h="271145">
                <a:moveTo>
                  <a:pt x="86487" y="0"/>
                </a:moveTo>
                <a:lnTo>
                  <a:pt x="49561" y="17367"/>
                </a:lnTo>
                <a:lnTo>
                  <a:pt x="22351" y="47498"/>
                </a:lnTo>
                <a:lnTo>
                  <a:pt x="5603" y="87804"/>
                </a:lnTo>
                <a:lnTo>
                  <a:pt x="0" y="135636"/>
                </a:lnTo>
                <a:lnTo>
                  <a:pt x="1383" y="160496"/>
                </a:lnTo>
                <a:lnTo>
                  <a:pt x="12483" y="204501"/>
                </a:lnTo>
                <a:lnTo>
                  <a:pt x="34605" y="240246"/>
                </a:lnTo>
                <a:lnTo>
                  <a:pt x="66748" y="263919"/>
                </a:lnTo>
                <a:lnTo>
                  <a:pt x="86487" y="271018"/>
                </a:lnTo>
                <a:lnTo>
                  <a:pt x="89915" y="260096"/>
                </a:lnTo>
                <a:lnTo>
                  <a:pt x="74431" y="253238"/>
                </a:lnTo>
                <a:lnTo>
                  <a:pt x="61102" y="243713"/>
                </a:lnTo>
                <a:lnTo>
                  <a:pt x="33766" y="199298"/>
                </a:lnTo>
                <a:lnTo>
                  <a:pt x="25765" y="158047"/>
                </a:lnTo>
                <a:lnTo>
                  <a:pt x="24764" y="134112"/>
                </a:lnTo>
                <a:lnTo>
                  <a:pt x="25765" y="111017"/>
                </a:lnTo>
                <a:lnTo>
                  <a:pt x="33766" y="70925"/>
                </a:lnTo>
                <a:lnTo>
                  <a:pt x="61198" y="27225"/>
                </a:lnTo>
                <a:lnTo>
                  <a:pt x="90297" y="11049"/>
                </a:lnTo>
                <a:lnTo>
                  <a:pt x="86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91616" y="3919169"/>
            <a:ext cx="272351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17115" algn="l"/>
              </a:tabLst>
            </a:pPr>
            <a:r>
              <a:rPr sz="2300" dirty="0">
                <a:latin typeface="Calibri"/>
                <a:cs typeface="Calibri"/>
              </a:rPr>
              <a:t>mu</a:t>
            </a:r>
            <a:r>
              <a:rPr sz="2300" spc="-10" dirty="0">
                <a:latin typeface="Calibri"/>
                <a:cs typeface="Calibri"/>
              </a:rPr>
              <a:t>l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-10" dirty="0">
                <a:latin typeface="Calibri"/>
                <a:cs typeface="Calibri"/>
              </a:rPr>
              <a:t>i</a:t>
            </a:r>
            <a:r>
              <a:rPr sz="2300" spc="-5" dirty="0">
                <a:latin typeface="Calibri"/>
                <a:cs typeface="Calibri"/>
              </a:rPr>
              <a:t>pli</a:t>
            </a:r>
            <a:r>
              <a:rPr sz="2300" spc="-10" dirty="0">
                <a:latin typeface="Calibri"/>
                <a:cs typeface="Calibri"/>
              </a:rPr>
              <a:t>c</a:t>
            </a:r>
            <a:r>
              <a:rPr sz="2300" dirty="0">
                <a:latin typeface="Calibri"/>
                <a:cs typeface="Calibri"/>
              </a:rPr>
              <a:t>at</a:t>
            </a:r>
            <a:r>
              <a:rPr sz="2300" spc="-10" dirty="0">
                <a:latin typeface="Calibri"/>
                <a:cs typeface="Calibri"/>
              </a:rPr>
              <a:t>i</a:t>
            </a:r>
            <a:r>
              <a:rPr sz="2300" spc="-5" dirty="0">
                <a:latin typeface="Calibri"/>
                <a:cs typeface="Calibri"/>
              </a:rPr>
              <a:t>on</a:t>
            </a:r>
            <a:r>
              <a:rPr sz="2300" dirty="0">
                <a:latin typeface="Calibri"/>
                <a:cs typeface="Calibri"/>
              </a:rPr>
              <a:t>: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5" dirty="0">
                <a:latin typeface="Cambria Math"/>
                <a:cs typeface="Cambria Math"/>
              </a:rPr>
              <a:t>𝑋𝑄</a:t>
            </a:r>
            <a:r>
              <a:rPr sz="2300" dirty="0">
                <a:latin typeface="Cambria Math"/>
                <a:cs typeface="Cambria Math"/>
              </a:rPr>
              <a:t>	</a:t>
            </a:r>
            <a:r>
              <a:rPr sz="2300" spc="5" dirty="0">
                <a:latin typeface="Cambria Math"/>
                <a:cs typeface="Cambria Math"/>
              </a:rPr>
              <a:t>𝑋𝐾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18890" y="3892041"/>
            <a:ext cx="1758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660" dirty="0">
                <a:latin typeface="Cambria Math"/>
                <a:cs typeface="Cambria Math"/>
              </a:rPr>
              <a:t>𝖳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61415" y="5039105"/>
            <a:ext cx="2730500" cy="142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Calibri"/>
                <a:cs typeface="Calibri"/>
              </a:rPr>
              <a:t>Next, </a:t>
            </a:r>
            <a:r>
              <a:rPr sz="2300" spc="-5" dirty="0">
                <a:latin typeface="Calibri"/>
                <a:cs typeface="Calibri"/>
              </a:rPr>
              <a:t>softmax, </a:t>
            </a:r>
            <a:r>
              <a:rPr sz="2300" dirty="0">
                <a:latin typeface="Calibri"/>
                <a:cs typeface="Calibri"/>
              </a:rPr>
              <a:t>and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compute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weighted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average </a:t>
            </a:r>
            <a:r>
              <a:rPr sz="2300" spc="-5" dirty="0">
                <a:latin typeface="Calibri"/>
                <a:cs typeface="Calibri"/>
              </a:rPr>
              <a:t>with </a:t>
            </a:r>
            <a:r>
              <a:rPr sz="2300" dirty="0">
                <a:latin typeface="Calibri"/>
                <a:cs typeface="Calibri"/>
              </a:rPr>
              <a:t>another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matrix multiplication.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71744" y="5131308"/>
            <a:ext cx="1323340" cy="1213485"/>
          </a:xfrm>
          <a:custGeom>
            <a:avLst/>
            <a:gdLst/>
            <a:ahLst/>
            <a:cxnLst/>
            <a:rect l="l" t="t" r="r" b="b"/>
            <a:pathLst>
              <a:path w="1323340" h="1213485">
                <a:moveTo>
                  <a:pt x="1120648" y="0"/>
                </a:moveTo>
                <a:lnTo>
                  <a:pt x="202183" y="0"/>
                </a:lnTo>
                <a:lnTo>
                  <a:pt x="155834" y="5341"/>
                </a:lnTo>
                <a:lnTo>
                  <a:pt x="113281" y="20555"/>
                </a:lnTo>
                <a:lnTo>
                  <a:pt x="75740" y="44427"/>
                </a:lnTo>
                <a:lnTo>
                  <a:pt x="44427" y="75740"/>
                </a:lnTo>
                <a:lnTo>
                  <a:pt x="20555" y="113281"/>
                </a:lnTo>
                <a:lnTo>
                  <a:pt x="5341" y="155834"/>
                </a:lnTo>
                <a:lnTo>
                  <a:pt x="0" y="202184"/>
                </a:lnTo>
                <a:lnTo>
                  <a:pt x="0" y="1010920"/>
                </a:lnTo>
                <a:lnTo>
                  <a:pt x="5341" y="1057277"/>
                </a:lnTo>
                <a:lnTo>
                  <a:pt x="20555" y="1099833"/>
                </a:lnTo>
                <a:lnTo>
                  <a:pt x="44427" y="1137373"/>
                </a:lnTo>
                <a:lnTo>
                  <a:pt x="75740" y="1168684"/>
                </a:lnTo>
                <a:lnTo>
                  <a:pt x="113281" y="1192552"/>
                </a:lnTo>
                <a:lnTo>
                  <a:pt x="155834" y="1207763"/>
                </a:lnTo>
                <a:lnTo>
                  <a:pt x="202183" y="1213104"/>
                </a:lnTo>
                <a:lnTo>
                  <a:pt x="1120648" y="1213104"/>
                </a:lnTo>
                <a:lnTo>
                  <a:pt x="1166997" y="1207763"/>
                </a:lnTo>
                <a:lnTo>
                  <a:pt x="1209550" y="1192552"/>
                </a:lnTo>
                <a:lnTo>
                  <a:pt x="1247091" y="1168684"/>
                </a:lnTo>
                <a:lnTo>
                  <a:pt x="1278404" y="1137373"/>
                </a:lnTo>
                <a:lnTo>
                  <a:pt x="1302276" y="1099833"/>
                </a:lnTo>
                <a:lnTo>
                  <a:pt x="1317490" y="1057277"/>
                </a:lnTo>
                <a:lnTo>
                  <a:pt x="1322831" y="1010920"/>
                </a:lnTo>
                <a:lnTo>
                  <a:pt x="1322831" y="202184"/>
                </a:lnTo>
                <a:lnTo>
                  <a:pt x="1317490" y="155834"/>
                </a:lnTo>
                <a:lnTo>
                  <a:pt x="1302276" y="113281"/>
                </a:lnTo>
                <a:lnTo>
                  <a:pt x="1278404" y="75740"/>
                </a:lnTo>
                <a:lnTo>
                  <a:pt x="1247091" y="44427"/>
                </a:lnTo>
                <a:lnTo>
                  <a:pt x="1209550" y="20555"/>
                </a:lnTo>
                <a:lnTo>
                  <a:pt x="1166997" y="5341"/>
                </a:lnTo>
                <a:lnTo>
                  <a:pt x="1120648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89346" y="5558434"/>
            <a:ext cx="1114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110" dirty="0">
                <a:latin typeface="Cambria Math"/>
                <a:cs typeface="Cambria Math"/>
              </a:rPr>
              <a:t>𝑋𝑄𝐾</a:t>
            </a:r>
            <a:r>
              <a:rPr sz="2175" spc="165" baseline="28735" dirty="0">
                <a:latin typeface="Cambria Math"/>
                <a:cs typeface="Cambria Math"/>
              </a:rPr>
              <a:t>𝖳</a:t>
            </a:r>
            <a:r>
              <a:rPr sz="2175" spc="209" baseline="28735" dirty="0">
                <a:latin typeface="Cambria Math"/>
                <a:cs typeface="Cambria Math"/>
              </a:rPr>
              <a:t> </a:t>
            </a:r>
            <a:r>
              <a:rPr sz="2000" spc="185" dirty="0">
                <a:latin typeface="Cambria Math"/>
                <a:cs typeface="Cambria Math"/>
              </a:rPr>
              <a:t>𝑋</a:t>
            </a:r>
            <a:r>
              <a:rPr sz="2175" spc="277" baseline="28735" dirty="0">
                <a:latin typeface="Cambria Math"/>
                <a:cs typeface="Cambria Math"/>
              </a:rPr>
              <a:t>𝖳</a:t>
            </a:r>
            <a:endParaRPr sz="2175" baseline="28735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86783" y="5488330"/>
            <a:ext cx="97599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mbria Math"/>
                <a:cs typeface="Cambria Math"/>
              </a:rPr>
              <a:t>softmax</a:t>
            </a:r>
            <a:endParaRPr sz="2200">
              <a:latin typeface="Cambria Math"/>
              <a:cs typeface="Cambria Math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446776" y="5099303"/>
            <a:ext cx="2184400" cy="1341120"/>
            <a:chOff x="5446776" y="5099303"/>
            <a:chExt cx="2184400" cy="1341120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6776" y="5099303"/>
              <a:ext cx="198081" cy="131978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502402" y="5135117"/>
              <a:ext cx="105410" cy="1213485"/>
            </a:xfrm>
            <a:custGeom>
              <a:avLst/>
              <a:gdLst/>
              <a:ahLst/>
              <a:cxnLst/>
              <a:rect l="l" t="t" r="r" b="b"/>
              <a:pathLst>
                <a:path w="105410" h="1213485">
                  <a:moveTo>
                    <a:pt x="105156" y="1213103"/>
                  </a:moveTo>
                  <a:lnTo>
                    <a:pt x="43068" y="1175766"/>
                  </a:lnTo>
                  <a:lnTo>
                    <a:pt x="20299" y="1133874"/>
                  </a:lnTo>
                  <a:lnTo>
                    <a:pt x="5364" y="1080750"/>
                  </a:lnTo>
                  <a:lnTo>
                    <a:pt x="0" y="1019581"/>
                  </a:lnTo>
                  <a:lnTo>
                    <a:pt x="0" y="193547"/>
                  </a:lnTo>
                  <a:lnTo>
                    <a:pt x="5364" y="132356"/>
                  </a:lnTo>
                  <a:lnTo>
                    <a:pt x="20299" y="79223"/>
                  </a:lnTo>
                  <a:lnTo>
                    <a:pt x="43068" y="37331"/>
                  </a:lnTo>
                  <a:lnTo>
                    <a:pt x="71932" y="9863"/>
                  </a:lnTo>
                  <a:lnTo>
                    <a:pt x="10515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2280" y="5120639"/>
              <a:ext cx="198081" cy="131978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854190" y="5156453"/>
              <a:ext cx="105410" cy="1213485"/>
            </a:xfrm>
            <a:custGeom>
              <a:avLst/>
              <a:gdLst/>
              <a:ahLst/>
              <a:cxnLst/>
              <a:rect l="l" t="t" r="r" b="b"/>
              <a:pathLst>
                <a:path w="105409" h="1213485">
                  <a:moveTo>
                    <a:pt x="0" y="0"/>
                  </a:moveTo>
                  <a:lnTo>
                    <a:pt x="62087" y="37331"/>
                  </a:lnTo>
                  <a:lnTo>
                    <a:pt x="84856" y="79223"/>
                  </a:lnTo>
                  <a:lnTo>
                    <a:pt x="99791" y="132356"/>
                  </a:lnTo>
                  <a:lnTo>
                    <a:pt x="105155" y="193548"/>
                  </a:lnTo>
                  <a:lnTo>
                    <a:pt x="105155" y="1019581"/>
                  </a:lnTo>
                  <a:lnTo>
                    <a:pt x="99791" y="1080750"/>
                  </a:lnTo>
                  <a:lnTo>
                    <a:pt x="84856" y="1133874"/>
                  </a:lnTo>
                  <a:lnTo>
                    <a:pt x="62087" y="1175766"/>
                  </a:lnTo>
                  <a:lnTo>
                    <a:pt x="33223" y="1203238"/>
                  </a:lnTo>
                  <a:lnTo>
                    <a:pt x="0" y="121310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97268" y="5155691"/>
              <a:ext cx="533400" cy="1213485"/>
            </a:xfrm>
            <a:custGeom>
              <a:avLst/>
              <a:gdLst/>
              <a:ahLst/>
              <a:cxnLst/>
              <a:rect l="l" t="t" r="r" b="b"/>
              <a:pathLst>
                <a:path w="533400" h="1213485">
                  <a:moveTo>
                    <a:pt x="4445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899"/>
                  </a:lnTo>
                  <a:lnTo>
                    <a:pt x="0" y="1124203"/>
                  </a:lnTo>
                  <a:lnTo>
                    <a:pt x="6979" y="1158807"/>
                  </a:lnTo>
                  <a:lnTo>
                    <a:pt x="26019" y="1187065"/>
                  </a:lnTo>
                  <a:lnTo>
                    <a:pt x="54274" y="1206117"/>
                  </a:lnTo>
                  <a:lnTo>
                    <a:pt x="88900" y="1213103"/>
                  </a:lnTo>
                  <a:lnTo>
                    <a:pt x="444500" y="1213103"/>
                  </a:lnTo>
                  <a:lnTo>
                    <a:pt x="479125" y="1206117"/>
                  </a:lnTo>
                  <a:lnTo>
                    <a:pt x="507380" y="1187065"/>
                  </a:lnTo>
                  <a:lnTo>
                    <a:pt x="526420" y="1158807"/>
                  </a:lnTo>
                  <a:lnTo>
                    <a:pt x="533400" y="1124203"/>
                  </a:lnTo>
                  <a:lnTo>
                    <a:pt x="533400" y="88899"/>
                  </a:lnTo>
                  <a:lnTo>
                    <a:pt x="526420" y="54274"/>
                  </a:lnTo>
                  <a:lnTo>
                    <a:pt x="507380" y="26019"/>
                  </a:lnTo>
                  <a:lnTo>
                    <a:pt x="479125" y="6979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rgbClr val="FFAC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192771" y="5580684"/>
            <a:ext cx="3498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𝑋𝑉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228079" y="4492371"/>
            <a:ext cx="1931035" cy="638175"/>
          </a:xfrm>
          <a:custGeom>
            <a:avLst/>
            <a:gdLst/>
            <a:ahLst/>
            <a:cxnLst/>
            <a:rect l="l" t="t" r="r" b="b"/>
            <a:pathLst>
              <a:path w="1931034" h="638175">
                <a:moveTo>
                  <a:pt x="0" y="553084"/>
                </a:moveTo>
                <a:lnTo>
                  <a:pt x="5080" y="638174"/>
                </a:lnTo>
                <a:lnTo>
                  <a:pt x="69977" y="583056"/>
                </a:lnTo>
                <a:lnTo>
                  <a:pt x="69383" y="582802"/>
                </a:lnTo>
                <a:lnTo>
                  <a:pt x="35560" y="582802"/>
                </a:lnTo>
                <a:lnTo>
                  <a:pt x="24384" y="576706"/>
                </a:lnTo>
                <a:lnTo>
                  <a:pt x="30118" y="565985"/>
                </a:lnTo>
                <a:lnTo>
                  <a:pt x="0" y="553084"/>
                </a:lnTo>
                <a:close/>
              </a:path>
              <a:path w="1931034" h="638175">
                <a:moveTo>
                  <a:pt x="30118" y="565985"/>
                </a:moveTo>
                <a:lnTo>
                  <a:pt x="24384" y="576706"/>
                </a:lnTo>
                <a:lnTo>
                  <a:pt x="35560" y="582802"/>
                </a:lnTo>
                <a:lnTo>
                  <a:pt x="41916" y="571038"/>
                </a:lnTo>
                <a:lnTo>
                  <a:pt x="30118" y="565985"/>
                </a:lnTo>
                <a:close/>
              </a:path>
              <a:path w="1931034" h="638175">
                <a:moveTo>
                  <a:pt x="41916" y="571038"/>
                </a:moveTo>
                <a:lnTo>
                  <a:pt x="35560" y="582802"/>
                </a:lnTo>
                <a:lnTo>
                  <a:pt x="69383" y="582802"/>
                </a:lnTo>
                <a:lnTo>
                  <a:pt x="41916" y="571038"/>
                </a:lnTo>
                <a:close/>
              </a:path>
              <a:path w="1931034" h="638175">
                <a:moveTo>
                  <a:pt x="1187323" y="301751"/>
                </a:moveTo>
                <a:lnTo>
                  <a:pt x="1143253" y="305688"/>
                </a:lnTo>
                <a:lnTo>
                  <a:pt x="1098803" y="308863"/>
                </a:lnTo>
                <a:lnTo>
                  <a:pt x="1099058" y="308863"/>
                </a:lnTo>
                <a:lnTo>
                  <a:pt x="1054353" y="311022"/>
                </a:lnTo>
                <a:lnTo>
                  <a:pt x="1009523" y="312419"/>
                </a:lnTo>
                <a:lnTo>
                  <a:pt x="919861" y="313435"/>
                </a:lnTo>
                <a:lnTo>
                  <a:pt x="874776" y="314705"/>
                </a:lnTo>
                <a:lnTo>
                  <a:pt x="829945" y="316991"/>
                </a:lnTo>
                <a:lnTo>
                  <a:pt x="785495" y="320039"/>
                </a:lnTo>
                <a:lnTo>
                  <a:pt x="741172" y="323976"/>
                </a:lnTo>
                <a:lnTo>
                  <a:pt x="697356" y="328802"/>
                </a:lnTo>
                <a:lnTo>
                  <a:pt x="654176" y="334263"/>
                </a:lnTo>
                <a:lnTo>
                  <a:pt x="611504" y="340486"/>
                </a:lnTo>
                <a:lnTo>
                  <a:pt x="569595" y="347344"/>
                </a:lnTo>
                <a:lnTo>
                  <a:pt x="528447" y="354837"/>
                </a:lnTo>
                <a:lnTo>
                  <a:pt x="488188" y="363092"/>
                </a:lnTo>
                <a:lnTo>
                  <a:pt x="448945" y="371982"/>
                </a:lnTo>
                <a:lnTo>
                  <a:pt x="410591" y="381380"/>
                </a:lnTo>
                <a:lnTo>
                  <a:pt x="373506" y="391413"/>
                </a:lnTo>
                <a:lnTo>
                  <a:pt x="303022" y="412876"/>
                </a:lnTo>
                <a:lnTo>
                  <a:pt x="238125" y="436371"/>
                </a:lnTo>
                <a:lnTo>
                  <a:pt x="179578" y="461390"/>
                </a:lnTo>
                <a:lnTo>
                  <a:pt x="127889" y="488060"/>
                </a:lnTo>
                <a:lnTo>
                  <a:pt x="83820" y="516000"/>
                </a:lnTo>
                <a:lnTo>
                  <a:pt x="48260" y="544829"/>
                </a:lnTo>
                <a:lnTo>
                  <a:pt x="30118" y="565985"/>
                </a:lnTo>
                <a:lnTo>
                  <a:pt x="41916" y="571038"/>
                </a:lnTo>
                <a:lnTo>
                  <a:pt x="43382" y="568324"/>
                </a:lnTo>
                <a:lnTo>
                  <a:pt x="43053" y="568324"/>
                </a:lnTo>
                <a:lnTo>
                  <a:pt x="44069" y="567054"/>
                </a:lnTo>
                <a:lnTo>
                  <a:pt x="44256" y="567054"/>
                </a:lnTo>
                <a:lnTo>
                  <a:pt x="49790" y="561212"/>
                </a:lnTo>
                <a:lnTo>
                  <a:pt x="49657" y="561212"/>
                </a:lnTo>
                <a:lnTo>
                  <a:pt x="57023" y="553973"/>
                </a:lnTo>
                <a:lnTo>
                  <a:pt x="72859" y="540257"/>
                </a:lnTo>
                <a:lnTo>
                  <a:pt x="91103" y="526414"/>
                </a:lnTo>
                <a:lnTo>
                  <a:pt x="111887" y="512444"/>
                </a:lnTo>
                <a:lnTo>
                  <a:pt x="112051" y="512444"/>
                </a:lnTo>
                <a:lnTo>
                  <a:pt x="134239" y="498982"/>
                </a:lnTo>
                <a:lnTo>
                  <a:pt x="134456" y="498982"/>
                </a:lnTo>
                <a:lnTo>
                  <a:pt x="158750" y="485901"/>
                </a:lnTo>
                <a:lnTo>
                  <a:pt x="185039" y="472947"/>
                </a:lnTo>
                <a:lnTo>
                  <a:pt x="184785" y="472947"/>
                </a:lnTo>
                <a:lnTo>
                  <a:pt x="213106" y="460374"/>
                </a:lnTo>
                <a:lnTo>
                  <a:pt x="242824" y="448055"/>
                </a:lnTo>
                <a:lnTo>
                  <a:pt x="243032" y="448055"/>
                </a:lnTo>
                <a:lnTo>
                  <a:pt x="274193" y="436244"/>
                </a:lnTo>
                <a:lnTo>
                  <a:pt x="274432" y="436244"/>
                </a:lnTo>
                <a:lnTo>
                  <a:pt x="307086" y="424941"/>
                </a:lnTo>
                <a:lnTo>
                  <a:pt x="341375" y="414019"/>
                </a:lnTo>
                <a:lnTo>
                  <a:pt x="377063" y="403605"/>
                </a:lnTo>
                <a:lnTo>
                  <a:pt x="376809" y="403605"/>
                </a:lnTo>
                <a:lnTo>
                  <a:pt x="413766" y="393699"/>
                </a:lnTo>
                <a:lnTo>
                  <a:pt x="451866" y="384301"/>
                </a:lnTo>
                <a:lnTo>
                  <a:pt x="490981" y="375538"/>
                </a:lnTo>
                <a:lnTo>
                  <a:pt x="530860" y="367283"/>
                </a:lnTo>
                <a:lnTo>
                  <a:pt x="571880" y="359790"/>
                </a:lnTo>
                <a:lnTo>
                  <a:pt x="613537" y="352932"/>
                </a:lnTo>
                <a:lnTo>
                  <a:pt x="655827" y="346836"/>
                </a:lnTo>
                <a:lnTo>
                  <a:pt x="698880" y="341375"/>
                </a:lnTo>
                <a:lnTo>
                  <a:pt x="742569" y="336676"/>
                </a:lnTo>
                <a:lnTo>
                  <a:pt x="786511" y="332739"/>
                </a:lnTo>
                <a:lnTo>
                  <a:pt x="830706" y="329691"/>
                </a:lnTo>
                <a:lnTo>
                  <a:pt x="875411" y="327405"/>
                </a:lnTo>
                <a:lnTo>
                  <a:pt x="920115" y="326135"/>
                </a:lnTo>
                <a:lnTo>
                  <a:pt x="1009776" y="325119"/>
                </a:lnTo>
                <a:lnTo>
                  <a:pt x="1054862" y="323722"/>
                </a:lnTo>
                <a:lnTo>
                  <a:pt x="1099693" y="321563"/>
                </a:lnTo>
                <a:lnTo>
                  <a:pt x="1144270" y="318388"/>
                </a:lnTo>
                <a:lnTo>
                  <a:pt x="1188466" y="314451"/>
                </a:lnTo>
                <a:lnTo>
                  <a:pt x="1232408" y="309752"/>
                </a:lnTo>
                <a:lnTo>
                  <a:pt x="1275588" y="304291"/>
                </a:lnTo>
                <a:lnTo>
                  <a:pt x="1292134" y="301878"/>
                </a:lnTo>
                <a:lnTo>
                  <a:pt x="1187196" y="301878"/>
                </a:lnTo>
                <a:close/>
              </a:path>
              <a:path w="1931034" h="638175">
                <a:moveTo>
                  <a:pt x="44069" y="567054"/>
                </a:moveTo>
                <a:lnTo>
                  <a:pt x="43053" y="568324"/>
                </a:lnTo>
                <a:lnTo>
                  <a:pt x="43820" y="567514"/>
                </a:lnTo>
                <a:lnTo>
                  <a:pt x="44069" y="567054"/>
                </a:lnTo>
                <a:close/>
              </a:path>
              <a:path w="1931034" h="638175">
                <a:moveTo>
                  <a:pt x="43820" y="567514"/>
                </a:moveTo>
                <a:lnTo>
                  <a:pt x="43053" y="568324"/>
                </a:lnTo>
                <a:lnTo>
                  <a:pt x="43382" y="568324"/>
                </a:lnTo>
                <a:lnTo>
                  <a:pt x="43820" y="567514"/>
                </a:lnTo>
                <a:close/>
              </a:path>
              <a:path w="1931034" h="638175">
                <a:moveTo>
                  <a:pt x="44256" y="567054"/>
                </a:moveTo>
                <a:lnTo>
                  <a:pt x="44069" y="567054"/>
                </a:lnTo>
                <a:lnTo>
                  <a:pt x="43820" y="567514"/>
                </a:lnTo>
                <a:lnTo>
                  <a:pt x="44256" y="567054"/>
                </a:lnTo>
                <a:close/>
              </a:path>
              <a:path w="1931034" h="638175">
                <a:moveTo>
                  <a:pt x="49911" y="561085"/>
                </a:moveTo>
                <a:lnTo>
                  <a:pt x="49657" y="561212"/>
                </a:lnTo>
                <a:lnTo>
                  <a:pt x="49790" y="561212"/>
                </a:lnTo>
                <a:close/>
              </a:path>
              <a:path w="1931034" h="638175">
                <a:moveTo>
                  <a:pt x="57080" y="553973"/>
                </a:moveTo>
                <a:lnTo>
                  <a:pt x="56642" y="554354"/>
                </a:lnTo>
                <a:lnTo>
                  <a:pt x="57080" y="553973"/>
                </a:lnTo>
                <a:close/>
              </a:path>
              <a:path w="1931034" h="638175">
                <a:moveTo>
                  <a:pt x="73152" y="540003"/>
                </a:moveTo>
                <a:lnTo>
                  <a:pt x="72771" y="540257"/>
                </a:lnTo>
                <a:lnTo>
                  <a:pt x="73152" y="540003"/>
                </a:lnTo>
                <a:close/>
              </a:path>
              <a:path w="1931034" h="638175">
                <a:moveTo>
                  <a:pt x="91440" y="526160"/>
                </a:moveTo>
                <a:lnTo>
                  <a:pt x="91059" y="526414"/>
                </a:lnTo>
                <a:lnTo>
                  <a:pt x="91440" y="526160"/>
                </a:lnTo>
                <a:close/>
              </a:path>
              <a:path w="1931034" h="638175">
                <a:moveTo>
                  <a:pt x="112051" y="512444"/>
                </a:moveTo>
                <a:lnTo>
                  <a:pt x="111887" y="512444"/>
                </a:lnTo>
                <a:lnTo>
                  <a:pt x="111633" y="512698"/>
                </a:lnTo>
                <a:lnTo>
                  <a:pt x="112051" y="512444"/>
                </a:lnTo>
                <a:close/>
              </a:path>
              <a:path w="1931034" h="638175">
                <a:moveTo>
                  <a:pt x="134456" y="498982"/>
                </a:moveTo>
                <a:lnTo>
                  <a:pt x="134239" y="498982"/>
                </a:lnTo>
                <a:lnTo>
                  <a:pt x="133985" y="499236"/>
                </a:lnTo>
                <a:lnTo>
                  <a:pt x="134456" y="498982"/>
                </a:lnTo>
                <a:close/>
              </a:path>
              <a:path w="1931034" h="638175">
                <a:moveTo>
                  <a:pt x="243032" y="448055"/>
                </a:moveTo>
                <a:lnTo>
                  <a:pt x="242824" y="448055"/>
                </a:lnTo>
                <a:lnTo>
                  <a:pt x="242697" y="448182"/>
                </a:lnTo>
                <a:lnTo>
                  <a:pt x="243032" y="448055"/>
                </a:lnTo>
                <a:close/>
              </a:path>
              <a:path w="1931034" h="638175">
                <a:moveTo>
                  <a:pt x="274432" y="436244"/>
                </a:moveTo>
                <a:lnTo>
                  <a:pt x="274193" y="436244"/>
                </a:lnTo>
                <a:lnTo>
                  <a:pt x="274432" y="436244"/>
                </a:lnTo>
                <a:close/>
              </a:path>
              <a:path w="1931034" h="638175">
                <a:moveTo>
                  <a:pt x="1798010" y="152653"/>
                </a:moveTo>
                <a:lnTo>
                  <a:pt x="1771396" y="152653"/>
                </a:lnTo>
                <a:lnTo>
                  <a:pt x="1744726" y="165607"/>
                </a:lnTo>
                <a:lnTo>
                  <a:pt x="1744979" y="165607"/>
                </a:lnTo>
                <a:lnTo>
                  <a:pt x="1716659" y="178180"/>
                </a:lnTo>
                <a:lnTo>
                  <a:pt x="1716913" y="178180"/>
                </a:lnTo>
                <a:lnTo>
                  <a:pt x="1686941" y="190499"/>
                </a:lnTo>
                <a:lnTo>
                  <a:pt x="1655572" y="202310"/>
                </a:lnTo>
                <a:lnTo>
                  <a:pt x="1622678" y="213613"/>
                </a:lnTo>
                <a:lnTo>
                  <a:pt x="1622933" y="213613"/>
                </a:lnTo>
                <a:lnTo>
                  <a:pt x="1588389" y="224535"/>
                </a:lnTo>
                <a:lnTo>
                  <a:pt x="1552828" y="234949"/>
                </a:lnTo>
                <a:lnTo>
                  <a:pt x="1515999" y="244855"/>
                </a:lnTo>
                <a:lnTo>
                  <a:pt x="1477899" y="254253"/>
                </a:lnTo>
                <a:lnTo>
                  <a:pt x="1438910" y="263016"/>
                </a:lnTo>
                <a:lnTo>
                  <a:pt x="1398904" y="271144"/>
                </a:lnTo>
                <a:lnTo>
                  <a:pt x="1357884" y="278764"/>
                </a:lnTo>
                <a:lnTo>
                  <a:pt x="1316227" y="285622"/>
                </a:lnTo>
                <a:lnTo>
                  <a:pt x="1273810" y="291718"/>
                </a:lnTo>
                <a:lnTo>
                  <a:pt x="1230884" y="297179"/>
                </a:lnTo>
                <a:lnTo>
                  <a:pt x="1187196" y="301878"/>
                </a:lnTo>
                <a:lnTo>
                  <a:pt x="1292134" y="301878"/>
                </a:lnTo>
                <a:lnTo>
                  <a:pt x="1360170" y="291210"/>
                </a:lnTo>
                <a:lnTo>
                  <a:pt x="1401318" y="283590"/>
                </a:lnTo>
                <a:lnTo>
                  <a:pt x="1441577" y="275335"/>
                </a:lnTo>
                <a:lnTo>
                  <a:pt x="1480947" y="266572"/>
                </a:lnTo>
                <a:lnTo>
                  <a:pt x="1519174" y="257174"/>
                </a:lnTo>
                <a:lnTo>
                  <a:pt x="1556385" y="247141"/>
                </a:lnTo>
                <a:lnTo>
                  <a:pt x="1626870" y="225678"/>
                </a:lnTo>
                <a:lnTo>
                  <a:pt x="1691767" y="202183"/>
                </a:lnTo>
                <a:lnTo>
                  <a:pt x="1750314" y="177164"/>
                </a:lnTo>
                <a:lnTo>
                  <a:pt x="1777111" y="163956"/>
                </a:lnTo>
                <a:lnTo>
                  <a:pt x="1798010" y="152653"/>
                </a:lnTo>
                <a:close/>
              </a:path>
              <a:path w="1931034" h="638175">
                <a:moveTo>
                  <a:pt x="1655826" y="202183"/>
                </a:moveTo>
                <a:lnTo>
                  <a:pt x="1655457" y="202310"/>
                </a:lnTo>
                <a:lnTo>
                  <a:pt x="1655826" y="202183"/>
                </a:lnTo>
                <a:close/>
              </a:path>
              <a:path w="1931034" h="638175">
                <a:moveTo>
                  <a:pt x="1687195" y="190372"/>
                </a:moveTo>
                <a:lnTo>
                  <a:pt x="1686858" y="190499"/>
                </a:lnTo>
                <a:lnTo>
                  <a:pt x="1687195" y="190372"/>
                </a:lnTo>
                <a:close/>
              </a:path>
              <a:path w="1931034" h="638175">
                <a:moveTo>
                  <a:pt x="1820249" y="139445"/>
                </a:moveTo>
                <a:lnTo>
                  <a:pt x="1795779" y="139445"/>
                </a:lnTo>
                <a:lnTo>
                  <a:pt x="1771207" y="152745"/>
                </a:lnTo>
                <a:lnTo>
                  <a:pt x="1771396" y="152653"/>
                </a:lnTo>
                <a:lnTo>
                  <a:pt x="1798010" y="152653"/>
                </a:lnTo>
                <a:lnTo>
                  <a:pt x="1802002" y="150494"/>
                </a:lnTo>
                <a:lnTo>
                  <a:pt x="1820249" y="139445"/>
                </a:lnTo>
                <a:close/>
              </a:path>
              <a:path w="1931034" h="638175">
                <a:moveTo>
                  <a:pt x="1818259" y="125856"/>
                </a:moveTo>
                <a:lnTo>
                  <a:pt x="1795526" y="139572"/>
                </a:lnTo>
                <a:lnTo>
                  <a:pt x="1795779" y="139445"/>
                </a:lnTo>
                <a:lnTo>
                  <a:pt x="1820249" y="139445"/>
                </a:lnTo>
                <a:lnTo>
                  <a:pt x="1824863" y="136651"/>
                </a:lnTo>
                <a:lnTo>
                  <a:pt x="1840627" y="126110"/>
                </a:lnTo>
                <a:lnTo>
                  <a:pt x="1818004" y="126110"/>
                </a:lnTo>
                <a:lnTo>
                  <a:pt x="1818259" y="125856"/>
                </a:lnTo>
                <a:close/>
              </a:path>
              <a:path w="1931034" h="638175">
                <a:moveTo>
                  <a:pt x="1873123" y="84200"/>
                </a:moveTo>
                <a:lnTo>
                  <a:pt x="1856740" y="98551"/>
                </a:lnTo>
                <a:lnTo>
                  <a:pt x="1838452" y="112394"/>
                </a:lnTo>
                <a:lnTo>
                  <a:pt x="1818004" y="126110"/>
                </a:lnTo>
                <a:lnTo>
                  <a:pt x="1840627" y="126110"/>
                </a:lnTo>
                <a:lnTo>
                  <a:pt x="1881631" y="93725"/>
                </a:lnTo>
                <a:lnTo>
                  <a:pt x="1890763" y="84581"/>
                </a:lnTo>
                <a:lnTo>
                  <a:pt x="1872869" y="84581"/>
                </a:lnTo>
                <a:lnTo>
                  <a:pt x="1873123" y="84200"/>
                </a:lnTo>
                <a:close/>
              </a:path>
              <a:path w="1931034" h="638175">
                <a:moveTo>
                  <a:pt x="1838705" y="112140"/>
                </a:moveTo>
                <a:lnTo>
                  <a:pt x="1838329" y="112394"/>
                </a:lnTo>
                <a:lnTo>
                  <a:pt x="1838705" y="112140"/>
                </a:lnTo>
                <a:close/>
              </a:path>
              <a:path w="1931034" h="638175">
                <a:moveTo>
                  <a:pt x="1856994" y="98297"/>
                </a:moveTo>
                <a:lnTo>
                  <a:pt x="1856659" y="98551"/>
                </a:lnTo>
                <a:lnTo>
                  <a:pt x="1856994" y="98297"/>
                </a:lnTo>
                <a:close/>
              </a:path>
              <a:path w="1931034" h="638175">
                <a:moveTo>
                  <a:pt x="1897317" y="77342"/>
                </a:moveTo>
                <a:lnTo>
                  <a:pt x="1880235" y="77342"/>
                </a:lnTo>
                <a:lnTo>
                  <a:pt x="1872869" y="84581"/>
                </a:lnTo>
                <a:lnTo>
                  <a:pt x="1890763" y="84581"/>
                </a:lnTo>
                <a:lnTo>
                  <a:pt x="1896110" y="78739"/>
                </a:lnTo>
                <a:lnTo>
                  <a:pt x="1897317" y="77342"/>
                </a:lnTo>
                <a:close/>
              </a:path>
              <a:path w="1931034" h="638175">
                <a:moveTo>
                  <a:pt x="1903353" y="70230"/>
                </a:moveTo>
                <a:lnTo>
                  <a:pt x="1886712" y="70230"/>
                </a:lnTo>
                <a:lnTo>
                  <a:pt x="1879980" y="77469"/>
                </a:lnTo>
                <a:lnTo>
                  <a:pt x="1880235" y="77342"/>
                </a:lnTo>
                <a:lnTo>
                  <a:pt x="1897317" y="77342"/>
                </a:lnTo>
                <a:lnTo>
                  <a:pt x="1902587" y="71246"/>
                </a:lnTo>
                <a:lnTo>
                  <a:pt x="1903353" y="70230"/>
                </a:lnTo>
                <a:close/>
              </a:path>
              <a:path w="1931034" h="638175">
                <a:moveTo>
                  <a:pt x="1908682" y="63118"/>
                </a:moveTo>
                <a:lnTo>
                  <a:pt x="1892808" y="63118"/>
                </a:lnTo>
                <a:lnTo>
                  <a:pt x="1886585" y="70357"/>
                </a:lnTo>
                <a:lnTo>
                  <a:pt x="1886712" y="70230"/>
                </a:lnTo>
                <a:lnTo>
                  <a:pt x="1903353" y="70230"/>
                </a:lnTo>
                <a:lnTo>
                  <a:pt x="1908513" y="63372"/>
                </a:lnTo>
                <a:lnTo>
                  <a:pt x="1908682" y="63118"/>
                </a:lnTo>
                <a:close/>
              </a:path>
              <a:path w="1931034" h="638175">
                <a:moveTo>
                  <a:pt x="1917631" y="48894"/>
                </a:moveTo>
                <a:lnTo>
                  <a:pt x="1902968" y="48894"/>
                </a:lnTo>
                <a:lnTo>
                  <a:pt x="1898015" y="56260"/>
                </a:lnTo>
                <a:lnTo>
                  <a:pt x="1892553" y="63372"/>
                </a:lnTo>
                <a:lnTo>
                  <a:pt x="1892808" y="63118"/>
                </a:lnTo>
                <a:lnTo>
                  <a:pt x="1908682" y="63118"/>
                </a:lnTo>
                <a:lnTo>
                  <a:pt x="1913509" y="55879"/>
                </a:lnTo>
                <a:lnTo>
                  <a:pt x="1917631" y="48894"/>
                </a:lnTo>
                <a:close/>
              </a:path>
              <a:path w="1931034" h="638175">
                <a:moveTo>
                  <a:pt x="1898142" y="56006"/>
                </a:moveTo>
                <a:lnTo>
                  <a:pt x="1897949" y="56260"/>
                </a:lnTo>
                <a:lnTo>
                  <a:pt x="1898142" y="56006"/>
                </a:lnTo>
                <a:close/>
              </a:path>
              <a:path w="1931034" h="638175">
                <a:moveTo>
                  <a:pt x="1926667" y="27812"/>
                </a:moveTo>
                <a:lnTo>
                  <a:pt x="1913381" y="27812"/>
                </a:lnTo>
                <a:lnTo>
                  <a:pt x="1910334" y="35305"/>
                </a:lnTo>
                <a:lnTo>
                  <a:pt x="1906777" y="42163"/>
                </a:lnTo>
                <a:lnTo>
                  <a:pt x="1902726" y="49254"/>
                </a:lnTo>
                <a:lnTo>
                  <a:pt x="1902968" y="48894"/>
                </a:lnTo>
                <a:lnTo>
                  <a:pt x="1917631" y="48894"/>
                </a:lnTo>
                <a:lnTo>
                  <a:pt x="1918080" y="48132"/>
                </a:lnTo>
                <a:lnTo>
                  <a:pt x="1922018" y="40385"/>
                </a:lnTo>
                <a:lnTo>
                  <a:pt x="1925193" y="32384"/>
                </a:lnTo>
                <a:lnTo>
                  <a:pt x="1926667" y="27812"/>
                </a:lnTo>
                <a:close/>
              </a:path>
              <a:path w="1931034" h="638175">
                <a:moveTo>
                  <a:pt x="1906904" y="41909"/>
                </a:moveTo>
                <a:lnTo>
                  <a:pt x="1906760" y="42163"/>
                </a:lnTo>
                <a:lnTo>
                  <a:pt x="1906904" y="41909"/>
                </a:lnTo>
                <a:close/>
              </a:path>
              <a:path w="1931034" h="638175">
                <a:moveTo>
                  <a:pt x="1910461" y="34797"/>
                </a:moveTo>
                <a:lnTo>
                  <a:pt x="1910207" y="35305"/>
                </a:lnTo>
                <a:lnTo>
                  <a:pt x="1910461" y="34797"/>
                </a:lnTo>
                <a:close/>
              </a:path>
              <a:path w="1931034" h="638175">
                <a:moveTo>
                  <a:pt x="1928551" y="20827"/>
                </a:moveTo>
                <a:lnTo>
                  <a:pt x="1915541" y="20827"/>
                </a:lnTo>
                <a:lnTo>
                  <a:pt x="1915414" y="21335"/>
                </a:lnTo>
                <a:lnTo>
                  <a:pt x="1913127" y="28193"/>
                </a:lnTo>
                <a:lnTo>
                  <a:pt x="1913381" y="27812"/>
                </a:lnTo>
                <a:lnTo>
                  <a:pt x="1926667" y="27812"/>
                </a:lnTo>
                <a:lnTo>
                  <a:pt x="1927733" y="24510"/>
                </a:lnTo>
                <a:lnTo>
                  <a:pt x="1928551" y="20827"/>
                </a:lnTo>
                <a:close/>
              </a:path>
              <a:path w="1931034" h="638175">
                <a:moveTo>
                  <a:pt x="1915524" y="20878"/>
                </a:moveTo>
                <a:lnTo>
                  <a:pt x="1915374" y="21335"/>
                </a:lnTo>
                <a:lnTo>
                  <a:pt x="1915524" y="20878"/>
                </a:lnTo>
                <a:close/>
              </a:path>
              <a:path w="1931034" h="638175">
                <a:moveTo>
                  <a:pt x="1929868" y="13969"/>
                </a:moveTo>
                <a:lnTo>
                  <a:pt x="1917192" y="13969"/>
                </a:lnTo>
                <a:lnTo>
                  <a:pt x="1915524" y="20878"/>
                </a:lnTo>
                <a:lnTo>
                  <a:pt x="1928551" y="20827"/>
                </a:lnTo>
                <a:lnTo>
                  <a:pt x="1929511" y="16509"/>
                </a:lnTo>
                <a:lnTo>
                  <a:pt x="1929868" y="13969"/>
                </a:lnTo>
                <a:close/>
              </a:path>
              <a:path w="1931034" h="638175">
                <a:moveTo>
                  <a:pt x="1918462" y="0"/>
                </a:moveTo>
                <a:lnTo>
                  <a:pt x="1918080" y="7492"/>
                </a:lnTo>
                <a:lnTo>
                  <a:pt x="1917065" y="14477"/>
                </a:lnTo>
                <a:lnTo>
                  <a:pt x="1917192" y="13969"/>
                </a:lnTo>
                <a:lnTo>
                  <a:pt x="1929868" y="13969"/>
                </a:lnTo>
                <a:lnTo>
                  <a:pt x="1930653" y="8381"/>
                </a:lnTo>
                <a:lnTo>
                  <a:pt x="1931035" y="761"/>
                </a:lnTo>
                <a:lnTo>
                  <a:pt x="1918462" y="0"/>
                </a:lnTo>
                <a:close/>
              </a:path>
              <a:path w="1931034" h="638175">
                <a:moveTo>
                  <a:pt x="1918080" y="6984"/>
                </a:moveTo>
                <a:lnTo>
                  <a:pt x="1918012" y="7492"/>
                </a:lnTo>
                <a:lnTo>
                  <a:pt x="1918080" y="6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165861"/>
            <a:ext cx="886841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0" spc="5" dirty="0">
                <a:latin typeface="Calibri"/>
                <a:cs typeface="Calibri"/>
              </a:rPr>
              <a:t>The</a:t>
            </a:r>
            <a:r>
              <a:rPr sz="3350" b="0" spc="1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Transformer</a:t>
            </a:r>
            <a:r>
              <a:rPr sz="3350" b="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Encoder:</a:t>
            </a:r>
            <a:r>
              <a:rPr sz="3350" b="0" spc="25" dirty="0">
                <a:latin typeface="Calibri"/>
                <a:cs typeface="Calibri"/>
              </a:rPr>
              <a:t> </a:t>
            </a:r>
            <a:r>
              <a:rPr sz="3350" spc="5" dirty="0"/>
              <a:t>Multi-headed</a:t>
            </a:r>
            <a:r>
              <a:rPr sz="3350" spc="20" dirty="0"/>
              <a:t> </a:t>
            </a:r>
            <a:r>
              <a:rPr sz="3350" spc="5" dirty="0"/>
              <a:t>attention</a:t>
            </a:r>
            <a:endParaRPr sz="33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9761" y="1159890"/>
            <a:ext cx="835977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dirty="0">
                <a:latin typeface="Calibri"/>
                <a:cs typeface="Calibri"/>
              </a:rPr>
              <a:t>What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if we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want to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look in </a:t>
            </a:r>
            <a:r>
              <a:rPr sz="2300" spc="-5" dirty="0">
                <a:latin typeface="Calibri"/>
                <a:cs typeface="Calibri"/>
              </a:rPr>
              <a:t>multiple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places </a:t>
            </a:r>
            <a:r>
              <a:rPr sz="2300" dirty="0">
                <a:latin typeface="Calibri"/>
                <a:cs typeface="Calibri"/>
              </a:rPr>
              <a:t>in the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sentence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 </a:t>
            </a:r>
            <a:r>
              <a:rPr sz="2300" spc="-5" dirty="0">
                <a:latin typeface="Calibri"/>
                <a:cs typeface="Calibri"/>
              </a:rPr>
              <a:t>once?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2081" y="1763649"/>
            <a:ext cx="10033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204" dirty="0">
                <a:latin typeface="Cambria Math"/>
                <a:cs typeface="Cambria Math"/>
              </a:rPr>
              <a:t>𝑖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1586" y="1612772"/>
            <a:ext cx="962406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</a:t>
            </a:r>
            <a:r>
              <a:rPr sz="2300" spc="415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For </a:t>
            </a:r>
            <a:r>
              <a:rPr sz="2300" dirty="0">
                <a:latin typeface="Calibri"/>
                <a:cs typeface="Calibri"/>
              </a:rPr>
              <a:t>word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35" dirty="0">
                <a:latin typeface="Cambria Math"/>
                <a:cs typeface="Cambria Math"/>
              </a:rPr>
              <a:t>𝑖</a:t>
            </a:r>
            <a:r>
              <a:rPr sz="2300" spc="35" dirty="0">
                <a:latin typeface="Calibri"/>
                <a:cs typeface="Calibri"/>
              </a:rPr>
              <a:t>,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self-attention</a:t>
            </a:r>
            <a:r>
              <a:rPr sz="2300" spc="-5" dirty="0">
                <a:latin typeface="Calibri"/>
                <a:cs typeface="Calibri"/>
              </a:rPr>
              <a:t> “looks”</a:t>
            </a:r>
            <a:r>
              <a:rPr sz="2300" dirty="0">
                <a:latin typeface="Calibri"/>
                <a:cs typeface="Calibri"/>
              </a:rPr>
              <a:t> where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spc="150" dirty="0">
                <a:latin typeface="Cambria Math"/>
                <a:cs typeface="Cambria Math"/>
              </a:rPr>
              <a:t>𝑥</a:t>
            </a:r>
            <a:r>
              <a:rPr sz="2475" spc="225" baseline="31986" dirty="0">
                <a:latin typeface="Cambria Math"/>
                <a:cs typeface="Cambria Math"/>
              </a:rPr>
              <a:t>𝖳</a:t>
            </a:r>
            <a:r>
              <a:rPr sz="2300" spc="150" dirty="0">
                <a:latin typeface="Cambria Math"/>
                <a:cs typeface="Cambria Math"/>
              </a:rPr>
              <a:t>𝑄</a:t>
            </a:r>
            <a:r>
              <a:rPr sz="2475" spc="225" baseline="28619" dirty="0">
                <a:latin typeface="Cambria Math"/>
                <a:cs typeface="Cambria Math"/>
              </a:rPr>
              <a:t>𝖳</a:t>
            </a:r>
            <a:r>
              <a:rPr sz="2300" spc="150" dirty="0">
                <a:latin typeface="Cambria Math"/>
                <a:cs typeface="Cambria Math"/>
              </a:rPr>
              <a:t>𝐾𝑥</a:t>
            </a:r>
            <a:r>
              <a:rPr sz="2475" spc="225" baseline="-15151" dirty="0">
                <a:latin typeface="Cambria Math"/>
                <a:cs typeface="Cambria Math"/>
              </a:rPr>
              <a:t>𝑗</a:t>
            </a:r>
            <a:r>
              <a:rPr sz="2475" spc="465" baseline="-15151" dirty="0">
                <a:latin typeface="Cambria Math"/>
                <a:cs typeface="Cambria Math"/>
              </a:rPr>
              <a:t> </a:t>
            </a:r>
            <a:r>
              <a:rPr sz="2300" dirty="0">
                <a:latin typeface="Calibri"/>
                <a:cs typeface="Calibri"/>
              </a:rPr>
              <a:t>is </a:t>
            </a:r>
            <a:r>
              <a:rPr sz="2300" spc="-5" dirty="0">
                <a:latin typeface="Calibri"/>
                <a:cs typeface="Calibri"/>
              </a:rPr>
              <a:t>high, </a:t>
            </a:r>
            <a:r>
              <a:rPr sz="2300" dirty="0">
                <a:latin typeface="Calibri"/>
                <a:cs typeface="Calibri"/>
              </a:rPr>
              <a:t>but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maybe we want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1113" y="2946273"/>
            <a:ext cx="3200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240" dirty="0">
                <a:latin typeface="Cambria Math"/>
                <a:cs typeface="Cambria Math"/>
              </a:rPr>
              <a:t>𝑑</a:t>
            </a:r>
            <a:r>
              <a:rPr sz="1650" spc="20" dirty="0">
                <a:latin typeface="Cambria Math"/>
                <a:cs typeface="Cambria Math"/>
              </a:rPr>
              <a:t>×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77436" y="3104769"/>
            <a:ext cx="119380" cy="13970"/>
          </a:xfrm>
          <a:custGeom>
            <a:avLst/>
            <a:gdLst/>
            <a:ahLst/>
            <a:cxnLst/>
            <a:rect l="l" t="t" r="r" b="b"/>
            <a:pathLst>
              <a:path w="119379" h="13969">
                <a:moveTo>
                  <a:pt x="118872" y="0"/>
                </a:moveTo>
                <a:lnTo>
                  <a:pt x="0" y="0"/>
                </a:lnTo>
                <a:lnTo>
                  <a:pt x="0" y="13715"/>
                </a:lnTo>
                <a:lnTo>
                  <a:pt x="118872" y="13715"/>
                </a:lnTo>
                <a:lnTo>
                  <a:pt x="118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51661" y="1918182"/>
            <a:ext cx="9803765" cy="223710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736600">
              <a:lnSpc>
                <a:spcPct val="100000"/>
              </a:lnSpc>
              <a:spcBef>
                <a:spcPts val="650"/>
              </a:spcBef>
            </a:pPr>
            <a:r>
              <a:rPr sz="2300" dirty="0">
                <a:latin typeface="Calibri"/>
                <a:cs typeface="Calibri"/>
              </a:rPr>
              <a:t>to</a:t>
            </a:r>
            <a:r>
              <a:rPr sz="2300" spc="-5" dirty="0">
                <a:latin typeface="Calibri"/>
                <a:cs typeface="Calibri"/>
              </a:rPr>
              <a:t> focus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on </a:t>
            </a:r>
            <a:r>
              <a:rPr sz="2300" dirty="0">
                <a:latin typeface="Calibri"/>
                <a:cs typeface="Calibri"/>
              </a:rPr>
              <a:t>different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𝑗</a:t>
            </a:r>
            <a:r>
              <a:rPr sz="2300" spc="50" dirty="0">
                <a:latin typeface="Cambria Math"/>
                <a:cs typeface="Cambria Math"/>
              </a:rPr>
              <a:t> </a:t>
            </a:r>
            <a:r>
              <a:rPr sz="2300" spc="-5" dirty="0">
                <a:latin typeface="Calibri"/>
                <a:cs typeface="Calibri"/>
              </a:rPr>
              <a:t>for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different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reasons?</a:t>
            </a:r>
            <a:endParaRPr sz="23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50"/>
              </a:spcBef>
              <a:tabLst>
                <a:tab pos="3930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dirty="0">
                <a:latin typeface="Calibri"/>
                <a:cs typeface="Calibri"/>
              </a:rPr>
              <a:t>We’ll define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multiple</a:t>
            </a:r>
            <a:r>
              <a:rPr sz="2300" b="1" spc="1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attention</a:t>
            </a:r>
            <a:r>
              <a:rPr sz="2300" b="1" spc="-5" dirty="0">
                <a:latin typeface="Calibri"/>
                <a:cs typeface="Calibri"/>
              </a:rPr>
              <a:t> “heads”</a:t>
            </a:r>
            <a:r>
              <a:rPr sz="2300" b="1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multiple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Q,K,V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matrices</a:t>
            </a:r>
            <a:endParaRPr sz="2300">
              <a:latin typeface="Calibri"/>
              <a:cs typeface="Calibri"/>
            </a:endParaRPr>
          </a:p>
          <a:p>
            <a:pPr marL="2825750">
              <a:lnSpc>
                <a:spcPts val="1385"/>
              </a:lnSpc>
              <a:spcBef>
                <a:spcPts val="819"/>
              </a:spcBef>
            </a:pPr>
            <a:r>
              <a:rPr sz="1350" spc="155" dirty="0">
                <a:latin typeface="Cambria Math"/>
                <a:cs typeface="Cambria Math"/>
              </a:rPr>
              <a:t>𝑑</a:t>
            </a:r>
            <a:endParaRPr sz="1350">
              <a:latin typeface="Cambria Math"/>
              <a:cs typeface="Cambria Math"/>
            </a:endParaRPr>
          </a:p>
          <a:p>
            <a:pPr marL="50800">
              <a:lnSpc>
                <a:spcPts val="2520"/>
              </a:lnSpc>
              <a:tabLst>
                <a:tab pos="393065" algn="l"/>
                <a:tab pos="2825750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dirty="0">
                <a:latin typeface="Calibri"/>
                <a:cs typeface="Calibri"/>
              </a:rPr>
              <a:t>Le</a:t>
            </a:r>
            <a:r>
              <a:rPr sz="2300" spc="-5" dirty="0">
                <a:latin typeface="Calibri"/>
                <a:cs typeface="Calibri"/>
              </a:rPr>
              <a:t>t</a:t>
            </a:r>
            <a:r>
              <a:rPr sz="2300" dirty="0">
                <a:latin typeface="Cambria Math"/>
                <a:cs typeface="Cambria Math"/>
              </a:rPr>
              <a:t>,</a:t>
            </a:r>
            <a:r>
              <a:rPr sz="2300" spc="-130" dirty="0">
                <a:latin typeface="Cambria Math"/>
                <a:cs typeface="Cambria Math"/>
              </a:rPr>
              <a:t> </a:t>
            </a:r>
            <a:r>
              <a:rPr sz="2300" spc="-70" dirty="0">
                <a:latin typeface="Cambria Math"/>
                <a:cs typeface="Cambria Math"/>
              </a:rPr>
              <a:t>𝑄</a:t>
            </a:r>
            <a:r>
              <a:rPr sz="2475" spc="-217" baseline="-15151" dirty="0">
                <a:latin typeface="Cambria Math"/>
                <a:cs typeface="Cambria Math"/>
              </a:rPr>
              <a:t>𝑃</a:t>
            </a:r>
            <a:r>
              <a:rPr sz="2300" dirty="0">
                <a:latin typeface="Cambria Math"/>
                <a:cs typeface="Cambria Math"/>
              </a:rPr>
              <a:t>,</a:t>
            </a:r>
            <a:r>
              <a:rPr sz="2300" spc="-130" dirty="0">
                <a:latin typeface="Cambria Math"/>
                <a:cs typeface="Cambria Math"/>
              </a:rPr>
              <a:t> </a:t>
            </a:r>
            <a:r>
              <a:rPr sz="2300" spc="-180" dirty="0">
                <a:latin typeface="Cambria Math"/>
                <a:cs typeface="Cambria Math"/>
              </a:rPr>
              <a:t>𝐾</a:t>
            </a:r>
            <a:r>
              <a:rPr sz="2475" spc="-217" baseline="-15151" dirty="0">
                <a:latin typeface="Cambria Math"/>
                <a:cs typeface="Cambria Math"/>
              </a:rPr>
              <a:t>𝑃</a:t>
            </a:r>
            <a:r>
              <a:rPr sz="2300" dirty="0">
                <a:latin typeface="Cambria Math"/>
                <a:cs typeface="Cambria Math"/>
              </a:rPr>
              <a:t>,</a:t>
            </a:r>
            <a:r>
              <a:rPr sz="2300" spc="-140" dirty="0">
                <a:latin typeface="Cambria Math"/>
                <a:cs typeface="Cambria Math"/>
              </a:rPr>
              <a:t> </a:t>
            </a:r>
            <a:r>
              <a:rPr sz="2300" spc="-300" dirty="0">
                <a:latin typeface="Cambria Math"/>
                <a:cs typeface="Cambria Math"/>
              </a:rPr>
              <a:t>𝑉</a:t>
            </a:r>
            <a:r>
              <a:rPr sz="2475" spc="-367" baseline="-15151" dirty="0">
                <a:latin typeface="Cambria Math"/>
                <a:cs typeface="Cambria Math"/>
              </a:rPr>
              <a:t>𝑃</a:t>
            </a:r>
            <a:r>
              <a:rPr sz="2475" baseline="-15151" dirty="0">
                <a:latin typeface="Cambria Math"/>
                <a:cs typeface="Cambria Math"/>
              </a:rPr>
              <a:t> </a:t>
            </a:r>
            <a:r>
              <a:rPr sz="2475" spc="7" baseline="-15151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∈</a:t>
            </a:r>
            <a:r>
              <a:rPr sz="2300" spc="13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ℝ	</a:t>
            </a:r>
            <a:r>
              <a:rPr sz="2025" spc="434" baseline="12345" dirty="0">
                <a:latin typeface="Cambria Math"/>
                <a:cs typeface="Cambria Math"/>
              </a:rPr>
              <a:t>ℎ</a:t>
            </a:r>
            <a:r>
              <a:rPr sz="2300" dirty="0">
                <a:latin typeface="Calibri"/>
                <a:cs typeface="Calibri"/>
              </a:rPr>
              <a:t>, </a:t>
            </a:r>
            <a:r>
              <a:rPr sz="2300" spc="-15" dirty="0">
                <a:latin typeface="Calibri"/>
                <a:cs typeface="Calibri"/>
              </a:rPr>
              <a:t>w</a:t>
            </a:r>
            <a:r>
              <a:rPr sz="2300" spc="-5" dirty="0">
                <a:latin typeface="Calibri"/>
                <a:cs typeface="Calibri"/>
              </a:rPr>
              <a:t>her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ℎ</a:t>
            </a:r>
            <a:r>
              <a:rPr sz="2300" spc="60" dirty="0">
                <a:latin typeface="Cambria Math"/>
                <a:cs typeface="Cambria Math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 n</a:t>
            </a:r>
            <a:r>
              <a:rPr sz="2300" spc="-5" dirty="0">
                <a:latin typeface="Calibri"/>
                <a:cs typeface="Calibri"/>
              </a:rPr>
              <a:t>umbe</a:t>
            </a:r>
            <a:r>
              <a:rPr sz="2300" dirty="0">
                <a:latin typeface="Calibri"/>
                <a:cs typeface="Calibri"/>
              </a:rPr>
              <a:t>r</a:t>
            </a:r>
            <a:r>
              <a:rPr sz="2300" spc="-5" dirty="0">
                <a:latin typeface="Calibri"/>
                <a:cs typeface="Calibri"/>
              </a:rPr>
              <a:t> o</a:t>
            </a:r>
            <a:r>
              <a:rPr sz="2300" dirty="0">
                <a:latin typeface="Calibri"/>
                <a:cs typeface="Calibri"/>
              </a:rPr>
              <a:t>f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ention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heads</a:t>
            </a:r>
            <a:r>
              <a:rPr sz="2300" dirty="0">
                <a:latin typeface="Calibri"/>
                <a:cs typeface="Calibri"/>
              </a:rPr>
              <a:t>,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spc="-375" dirty="0">
                <a:latin typeface="Cambria Math"/>
                <a:cs typeface="Cambria Math"/>
              </a:rPr>
              <a:t>𝑃</a:t>
            </a:r>
            <a:r>
              <a:rPr sz="2300" dirty="0">
                <a:latin typeface="Cambria Math"/>
                <a:cs typeface="Cambria Math"/>
              </a:rPr>
              <a:t> </a:t>
            </a:r>
            <a:r>
              <a:rPr sz="2300" dirty="0">
                <a:latin typeface="Calibri"/>
                <a:cs typeface="Calibri"/>
              </a:rPr>
              <a:t>ranges</a:t>
            </a:r>
            <a:endParaRPr sz="2300">
              <a:latin typeface="Calibri"/>
              <a:cs typeface="Calibri"/>
            </a:endParaRPr>
          </a:p>
          <a:p>
            <a:pPr marL="393700">
              <a:lnSpc>
                <a:spcPts val="2755"/>
              </a:lnSpc>
            </a:pPr>
            <a:r>
              <a:rPr sz="2300" spc="-5" dirty="0">
                <a:latin typeface="Calibri"/>
                <a:cs typeface="Calibri"/>
              </a:rPr>
              <a:t>from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1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20" dirty="0">
                <a:latin typeface="Cambria Math"/>
                <a:cs typeface="Cambria Math"/>
              </a:rPr>
              <a:t>ℎ</a:t>
            </a:r>
            <a:r>
              <a:rPr sz="2300" spc="20" dirty="0">
                <a:latin typeface="Calibri"/>
                <a:cs typeface="Calibri"/>
              </a:rPr>
              <a:t>.</a:t>
            </a:r>
            <a:endParaRPr sz="23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50"/>
              </a:spcBef>
              <a:tabLst>
                <a:tab pos="3930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spc="-5" dirty="0">
                <a:latin typeface="Calibri"/>
                <a:cs typeface="Calibri"/>
              </a:rPr>
              <a:t>Each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attention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head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performs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attention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independently: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27708" y="4281551"/>
            <a:ext cx="1465580" cy="353695"/>
          </a:xfrm>
          <a:custGeom>
            <a:avLst/>
            <a:gdLst/>
            <a:ahLst/>
            <a:cxnLst/>
            <a:rect l="l" t="t" r="r" b="b"/>
            <a:pathLst>
              <a:path w="1465579" h="353695">
                <a:moveTo>
                  <a:pt x="1372483" y="0"/>
                </a:moveTo>
                <a:lnTo>
                  <a:pt x="1368927" y="11811"/>
                </a:lnTo>
                <a:lnTo>
                  <a:pt x="1385139" y="20214"/>
                </a:lnTo>
                <a:lnTo>
                  <a:pt x="1399280" y="32464"/>
                </a:lnTo>
                <a:lnTo>
                  <a:pt x="1421251" y="68453"/>
                </a:lnTo>
                <a:lnTo>
                  <a:pt x="1434617" y="117443"/>
                </a:lnTo>
                <a:lnTo>
                  <a:pt x="1439031" y="176911"/>
                </a:lnTo>
                <a:lnTo>
                  <a:pt x="1437931" y="207891"/>
                </a:lnTo>
                <a:lnTo>
                  <a:pt x="1429065" y="261993"/>
                </a:lnTo>
                <a:lnTo>
                  <a:pt x="1411325" y="305020"/>
                </a:lnTo>
                <a:lnTo>
                  <a:pt x="1385139" y="333353"/>
                </a:lnTo>
                <a:lnTo>
                  <a:pt x="1368927" y="341756"/>
                </a:lnTo>
                <a:lnTo>
                  <a:pt x="1372483" y="353568"/>
                </a:lnTo>
                <a:lnTo>
                  <a:pt x="1411932" y="332486"/>
                </a:lnTo>
                <a:lnTo>
                  <a:pt x="1441190" y="292735"/>
                </a:lnTo>
                <a:lnTo>
                  <a:pt x="1459303" y="239283"/>
                </a:lnTo>
                <a:lnTo>
                  <a:pt x="1465320" y="176784"/>
                </a:lnTo>
                <a:lnTo>
                  <a:pt x="1463817" y="144395"/>
                </a:lnTo>
                <a:lnTo>
                  <a:pt x="1451764" y="86379"/>
                </a:lnTo>
                <a:lnTo>
                  <a:pt x="1427829" y="38558"/>
                </a:lnTo>
                <a:lnTo>
                  <a:pt x="1393487" y="8217"/>
                </a:lnTo>
                <a:lnTo>
                  <a:pt x="1372483" y="0"/>
                </a:lnTo>
                <a:close/>
              </a:path>
              <a:path w="1465579" h="353695">
                <a:moveTo>
                  <a:pt x="92958" y="0"/>
                </a:moveTo>
                <a:lnTo>
                  <a:pt x="53445" y="21066"/>
                </a:lnTo>
                <a:lnTo>
                  <a:pt x="24124" y="60706"/>
                </a:lnTo>
                <a:lnTo>
                  <a:pt x="6058" y="114268"/>
                </a:lnTo>
                <a:lnTo>
                  <a:pt x="0" y="176911"/>
                </a:lnTo>
                <a:lnTo>
                  <a:pt x="1514" y="209170"/>
                </a:lnTo>
                <a:lnTo>
                  <a:pt x="13602" y="267134"/>
                </a:lnTo>
                <a:lnTo>
                  <a:pt x="37504" y="314956"/>
                </a:lnTo>
                <a:lnTo>
                  <a:pt x="71933" y="345348"/>
                </a:lnTo>
                <a:lnTo>
                  <a:pt x="92958" y="353568"/>
                </a:lnTo>
                <a:lnTo>
                  <a:pt x="96514" y="341756"/>
                </a:lnTo>
                <a:lnTo>
                  <a:pt x="80246" y="333353"/>
                </a:lnTo>
                <a:lnTo>
                  <a:pt x="66097" y="321103"/>
                </a:lnTo>
                <a:lnTo>
                  <a:pt x="44063" y="285115"/>
                </a:lnTo>
                <a:lnTo>
                  <a:pt x="30743" y="236251"/>
                </a:lnTo>
                <a:lnTo>
                  <a:pt x="26287" y="176784"/>
                </a:lnTo>
                <a:lnTo>
                  <a:pt x="27400" y="145855"/>
                </a:lnTo>
                <a:lnTo>
                  <a:pt x="36302" y="91650"/>
                </a:lnTo>
                <a:lnTo>
                  <a:pt x="54044" y="48547"/>
                </a:lnTo>
                <a:lnTo>
                  <a:pt x="80246" y="20214"/>
                </a:lnTo>
                <a:lnTo>
                  <a:pt x="96514" y="11811"/>
                </a:lnTo>
                <a:lnTo>
                  <a:pt x="92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08245" y="4388358"/>
            <a:ext cx="13652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250" dirty="0">
                <a:latin typeface="Cambria Math"/>
                <a:cs typeface="Cambria Math"/>
              </a:rPr>
              <a:t>𝑃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8886" y="4237482"/>
            <a:ext cx="791972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696085" algn="l"/>
                <a:tab pos="2824480" algn="l"/>
                <a:tab pos="4273550" algn="l"/>
                <a:tab pos="5967095" algn="l"/>
              </a:tabLst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</a:t>
            </a:r>
            <a:r>
              <a:rPr sz="2300" spc="420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Cambria Math"/>
                <a:cs typeface="Cambria Math"/>
              </a:rPr>
              <a:t>output</a:t>
            </a:r>
            <a:r>
              <a:rPr sz="2475" spc="-15" baseline="-15151" dirty="0">
                <a:latin typeface="Cambria Math"/>
                <a:cs typeface="Cambria Math"/>
              </a:rPr>
              <a:t>𝑃</a:t>
            </a:r>
            <a:r>
              <a:rPr sz="2475" spc="555" baseline="-15151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=	softmax	</a:t>
            </a:r>
            <a:r>
              <a:rPr sz="2300" spc="130" dirty="0">
                <a:latin typeface="Cambria Math"/>
                <a:cs typeface="Cambria Math"/>
              </a:rPr>
              <a:t>𝑋𝑄</a:t>
            </a:r>
            <a:r>
              <a:rPr sz="2475" spc="195" baseline="-15151" dirty="0">
                <a:latin typeface="Cambria Math"/>
                <a:cs typeface="Cambria Math"/>
              </a:rPr>
              <a:t>𝑃</a:t>
            </a:r>
            <a:r>
              <a:rPr sz="2300" spc="130" dirty="0">
                <a:latin typeface="Cambria Math"/>
                <a:cs typeface="Cambria Math"/>
              </a:rPr>
              <a:t>𝐾</a:t>
            </a:r>
            <a:r>
              <a:rPr sz="2475" spc="195" baseline="31986" dirty="0">
                <a:latin typeface="Cambria Math"/>
                <a:cs typeface="Cambria Math"/>
              </a:rPr>
              <a:t>𝖳</a:t>
            </a:r>
            <a:r>
              <a:rPr sz="2300" spc="130" dirty="0">
                <a:latin typeface="Cambria Math"/>
                <a:cs typeface="Cambria Math"/>
              </a:rPr>
              <a:t>𝑋</a:t>
            </a:r>
            <a:r>
              <a:rPr sz="2475" spc="195" baseline="28619" dirty="0">
                <a:latin typeface="Cambria Math"/>
                <a:cs typeface="Cambria Math"/>
              </a:rPr>
              <a:t>𝖳	</a:t>
            </a:r>
            <a:r>
              <a:rPr sz="2300" dirty="0">
                <a:latin typeface="Cambria Math"/>
                <a:cs typeface="Cambria Math"/>
              </a:rPr>
              <a:t>∗</a:t>
            </a:r>
            <a:r>
              <a:rPr sz="2300" spc="5" dirty="0">
                <a:latin typeface="Cambria Math"/>
                <a:cs typeface="Cambria Math"/>
              </a:rPr>
              <a:t> </a:t>
            </a:r>
            <a:r>
              <a:rPr sz="2300" spc="-90" dirty="0">
                <a:latin typeface="Cambria Math"/>
                <a:cs typeface="Cambria Math"/>
              </a:rPr>
              <a:t>𝑋𝑉</a:t>
            </a:r>
            <a:r>
              <a:rPr sz="2475" spc="-135" baseline="-15151" dirty="0">
                <a:latin typeface="Cambria Math"/>
                <a:cs typeface="Cambria Math"/>
              </a:rPr>
              <a:t>𝑃</a:t>
            </a:r>
            <a:r>
              <a:rPr sz="2300" spc="-90" dirty="0">
                <a:latin typeface="Calibri"/>
                <a:cs typeface="Calibri"/>
              </a:rPr>
              <a:t>,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where	</a:t>
            </a:r>
            <a:r>
              <a:rPr sz="2300" spc="-10" dirty="0">
                <a:latin typeface="Cambria Math"/>
                <a:cs typeface="Cambria Math"/>
              </a:rPr>
              <a:t>output</a:t>
            </a:r>
            <a:r>
              <a:rPr sz="2475" spc="-15" baseline="-15151" dirty="0">
                <a:latin typeface="Cambria Math"/>
                <a:cs typeface="Cambria Math"/>
              </a:rPr>
              <a:t>𝑃</a:t>
            </a:r>
            <a:r>
              <a:rPr sz="2475" spc="480" baseline="-15151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∈ </a:t>
            </a:r>
            <a:r>
              <a:rPr sz="2300" spc="75" dirty="0">
                <a:latin typeface="Cambria Math"/>
                <a:cs typeface="Cambria Math"/>
              </a:rPr>
              <a:t>ℝ</a:t>
            </a:r>
            <a:r>
              <a:rPr sz="2475" spc="112" baseline="28619" dirty="0">
                <a:latin typeface="Cambria Math"/>
                <a:cs typeface="Cambria Math"/>
              </a:rPr>
              <a:t>𝑑/ℎ</a:t>
            </a:r>
            <a:endParaRPr sz="2475" baseline="28619" dirty="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4361" y="4593437"/>
            <a:ext cx="7018655" cy="88836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35"/>
              </a:spcBef>
              <a:tabLst>
                <a:tab pos="3803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dirty="0">
                <a:latin typeface="Calibri"/>
                <a:cs typeface="Calibri"/>
              </a:rPr>
              <a:t>Then </a:t>
            </a:r>
            <a:r>
              <a:rPr sz="2300" spc="-5" dirty="0">
                <a:latin typeface="Calibri"/>
                <a:cs typeface="Calibri"/>
              </a:rPr>
              <a:t>the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outputs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 </a:t>
            </a:r>
            <a:r>
              <a:rPr sz="2300" dirty="0">
                <a:latin typeface="Calibri"/>
                <a:cs typeface="Calibri"/>
              </a:rPr>
              <a:t>all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heads are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combined!</a:t>
            </a:r>
            <a:endParaRPr sz="2300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  <a:spcBef>
                <a:spcPts val="635"/>
              </a:spcBef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</a:t>
            </a:r>
            <a:r>
              <a:rPr sz="2300" spc="415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Cambria Math"/>
                <a:cs typeface="Cambria Math"/>
              </a:rPr>
              <a:t>output</a:t>
            </a:r>
            <a:r>
              <a:rPr sz="2300" spc="114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=</a:t>
            </a:r>
            <a:r>
              <a:rPr sz="2300" spc="120" dirty="0">
                <a:latin typeface="Cambria Math"/>
                <a:cs typeface="Cambria Math"/>
              </a:rPr>
              <a:t> </a:t>
            </a:r>
            <a:r>
              <a:rPr sz="2300" spc="20" dirty="0">
                <a:latin typeface="Cambria Math"/>
                <a:cs typeface="Cambria Math"/>
              </a:rPr>
              <a:t>𝑌[output</a:t>
            </a:r>
            <a:r>
              <a:rPr sz="2475" spc="30" baseline="-15151" dirty="0">
                <a:latin typeface="Cambria Math"/>
                <a:cs typeface="Cambria Math"/>
              </a:rPr>
              <a:t>1</a:t>
            </a:r>
            <a:r>
              <a:rPr sz="2300" spc="20" dirty="0">
                <a:latin typeface="Cambria Math"/>
                <a:cs typeface="Cambria Math"/>
              </a:rPr>
              <a:t>;</a:t>
            </a:r>
            <a:r>
              <a:rPr sz="2300" spc="-13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…</a:t>
            </a:r>
            <a:r>
              <a:rPr sz="2300" spc="-13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;</a:t>
            </a:r>
            <a:r>
              <a:rPr sz="2300" spc="-120" dirty="0">
                <a:latin typeface="Cambria Math"/>
                <a:cs typeface="Cambria Math"/>
              </a:rPr>
              <a:t> </a:t>
            </a:r>
            <a:r>
              <a:rPr sz="2300" spc="35" dirty="0">
                <a:latin typeface="Cambria Math"/>
                <a:cs typeface="Cambria Math"/>
              </a:rPr>
              <a:t>output</a:t>
            </a:r>
            <a:r>
              <a:rPr sz="2475" spc="52" baseline="-15151" dirty="0">
                <a:latin typeface="Cambria Math"/>
                <a:cs typeface="Cambria Math"/>
              </a:rPr>
              <a:t>ℎ</a:t>
            </a:r>
            <a:r>
              <a:rPr sz="2300" spc="35" dirty="0">
                <a:latin typeface="Cambria Math"/>
                <a:cs typeface="Cambria Math"/>
              </a:rPr>
              <a:t>]</a:t>
            </a:r>
            <a:r>
              <a:rPr sz="2300" spc="35" dirty="0">
                <a:latin typeface="Calibri"/>
                <a:cs typeface="Calibri"/>
              </a:rPr>
              <a:t>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where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𝑌</a:t>
            </a:r>
            <a:r>
              <a:rPr sz="2300" spc="18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∈</a:t>
            </a:r>
            <a:r>
              <a:rPr sz="2300" spc="130" dirty="0">
                <a:latin typeface="Cambria Math"/>
                <a:cs typeface="Cambria Math"/>
              </a:rPr>
              <a:t> </a:t>
            </a:r>
            <a:r>
              <a:rPr sz="2300" spc="75" dirty="0">
                <a:latin typeface="Cambria Math"/>
                <a:cs typeface="Cambria Math"/>
              </a:rPr>
              <a:t>ℝ</a:t>
            </a:r>
            <a:r>
              <a:rPr sz="2475" spc="112" baseline="28619" dirty="0">
                <a:latin typeface="Cambria Math"/>
                <a:cs typeface="Cambria Math"/>
              </a:rPr>
              <a:t>𝑑×𝑑</a:t>
            </a:r>
            <a:endParaRPr sz="2475" baseline="28619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9761" y="5942787"/>
            <a:ext cx="8917305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spc="-5" dirty="0">
                <a:latin typeface="Calibri"/>
                <a:cs typeface="Calibri"/>
              </a:rPr>
              <a:t>Each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head </a:t>
            </a:r>
            <a:r>
              <a:rPr sz="2300" dirty="0">
                <a:latin typeface="Calibri"/>
                <a:cs typeface="Calibri"/>
              </a:rPr>
              <a:t>gets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“look”</a:t>
            </a:r>
            <a:r>
              <a:rPr sz="2300" dirty="0">
                <a:latin typeface="Calibri"/>
                <a:cs typeface="Calibri"/>
              </a:rPr>
              <a:t> at different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things,</a:t>
            </a:r>
            <a:r>
              <a:rPr sz="2300" dirty="0">
                <a:latin typeface="Calibri"/>
                <a:cs typeface="Calibri"/>
              </a:rPr>
              <a:t> and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construct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 vectors</a:t>
            </a:r>
            <a:endParaRPr sz="23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300" spc="-5" dirty="0">
                <a:latin typeface="Calibri"/>
                <a:cs typeface="Calibri"/>
              </a:rPr>
              <a:t>differently.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5038" y="6499047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29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165861"/>
            <a:ext cx="886841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0" spc="5" dirty="0">
                <a:latin typeface="Calibri"/>
                <a:cs typeface="Calibri"/>
              </a:rPr>
              <a:t>The</a:t>
            </a:r>
            <a:r>
              <a:rPr sz="3350" b="0" spc="1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Transformer</a:t>
            </a:r>
            <a:r>
              <a:rPr sz="3350" b="0" dirty="0">
                <a:latin typeface="Calibri"/>
                <a:cs typeface="Calibri"/>
              </a:rPr>
              <a:t> </a:t>
            </a:r>
            <a:r>
              <a:rPr sz="3350" b="0" spc="5" dirty="0">
                <a:latin typeface="Calibri"/>
                <a:cs typeface="Calibri"/>
              </a:rPr>
              <a:t>Encoder:</a:t>
            </a:r>
            <a:r>
              <a:rPr sz="3350" b="0" spc="25" dirty="0">
                <a:latin typeface="Calibri"/>
                <a:cs typeface="Calibri"/>
              </a:rPr>
              <a:t> </a:t>
            </a:r>
            <a:r>
              <a:rPr sz="3350" spc="5" dirty="0"/>
              <a:t>Multi-headed</a:t>
            </a:r>
            <a:r>
              <a:rPr sz="3350" spc="20" dirty="0"/>
              <a:t> </a:t>
            </a:r>
            <a:r>
              <a:rPr sz="3350" spc="5" dirty="0"/>
              <a:t>attention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9761" y="1159890"/>
            <a:ext cx="835977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dirty="0">
                <a:latin typeface="Calibri"/>
                <a:cs typeface="Calibri"/>
              </a:rPr>
              <a:t>What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if we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want to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look in </a:t>
            </a:r>
            <a:r>
              <a:rPr sz="2300" spc="-5" dirty="0">
                <a:latin typeface="Calibri"/>
                <a:cs typeface="Calibri"/>
              </a:rPr>
              <a:t>multiple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places </a:t>
            </a:r>
            <a:r>
              <a:rPr sz="2300" dirty="0">
                <a:latin typeface="Calibri"/>
                <a:cs typeface="Calibri"/>
              </a:rPr>
              <a:t>in the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sentence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 </a:t>
            </a:r>
            <a:r>
              <a:rPr sz="2300" spc="-5" dirty="0">
                <a:latin typeface="Calibri"/>
                <a:cs typeface="Calibri"/>
              </a:rPr>
              <a:t>once?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2081" y="1763649"/>
            <a:ext cx="10033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204" dirty="0">
                <a:latin typeface="Cambria Math"/>
                <a:cs typeface="Cambria Math"/>
              </a:rPr>
              <a:t>𝑖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1586" y="1612772"/>
            <a:ext cx="962406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007B92"/>
                </a:solidFill>
                <a:latin typeface="Times New Roman"/>
                <a:cs typeface="Times New Roman"/>
              </a:rPr>
              <a:t>•</a:t>
            </a:r>
            <a:r>
              <a:rPr sz="2300" spc="415" dirty="0">
                <a:solidFill>
                  <a:srgbClr val="007B9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For </a:t>
            </a:r>
            <a:r>
              <a:rPr sz="2300" dirty="0">
                <a:latin typeface="Calibri"/>
                <a:cs typeface="Calibri"/>
              </a:rPr>
              <a:t>word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35" dirty="0">
                <a:latin typeface="Cambria Math"/>
                <a:cs typeface="Cambria Math"/>
              </a:rPr>
              <a:t>𝑖</a:t>
            </a:r>
            <a:r>
              <a:rPr sz="2300" spc="35" dirty="0">
                <a:latin typeface="Calibri"/>
                <a:cs typeface="Calibri"/>
              </a:rPr>
              <a:t>,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self-attention</a:t>
            </a:r>
            <a:r>
              <a:rPr sz="2300" spc="-5" dirty="0">
                <a:latin typeface="Calibri"/>
                <a:cs typeface="Calibri"/>
              </a:rPr>
              <a:t> “looks”</a:t>
            </a:r>
            <a:r>
              <a:rPr sz="2300" dirty="0">
                <a:latin typeface="Calibri"/>
                <a:cs typeface="Calibri"/>
              </a:rPr>
              <a:t> where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spc="150" dirty="0">
                <a:latin typeface="Cambria Math"/>
                <a:cs typeface="Cambria Math"/>
              </a:rPr>
              <a:t>𝑥</a:t>
            </a:r>
            <a:r>
              <a:rPr sz="2475" spc="225" baseline="31986" dirty="0">
                <a:latin typeface="Cambria Math"/>
                <a:cs typeface="Cambria Math"/>
              </a:rPr>
              <a:t>𝖳</a:t>
            </a:r>
            <a:r>
              <a:rPr sz="2300" spc="150" dirty="0">
                <a:latin typeface="Cambria Math"/>
                <a:cs typeface="Cambria Math"/>
              </a:rPr>
              <a:t>𝑄</a:t>
            </a:r>
            <a:r>
              <a:rPr sz="2475" spc="225" baseline="28619" dirty="0">
                <a:latin typeface="Cambria Math"/>
                <a:cs typeface="Cambria Math"/>
              </a:rPr>
              <a:t>𝖳</a:t>
            </a:r>
            <a:r>
              <a:rPr sz="2300" spc="150" dirty="0">
                <a:latin typeface="Cambria Math"/>
                <a:cs typeface="Cambria Math"/>
              </a:rPr>
              <a:t>𝐾𝑥</a:t>
            </a:r>
            <a:r>
              <a:rPr sz="2475" spc="225" baseline="-15151" dirty="0">
                <a:latin typeface="Cambria Math"/>
                <a:cs typeface="Cambria Math"/>
              </a:rPr>
              <a:t>𝑗</a:t>
            </a:r>
            <a:r>
              <a:rPr sz="2475" spc="465" baseline="-15151" dirty="0">
                <a:latin typeface="Cambria Math"/>
                <a:cs typeface="Cambria Math"/>
              </a:rPr>
              <a:t> </a:t>
            </a:r>
            <a:r>
              <a:rPr sz="2300" dirty="0">
                <a:latin typeface="Calibri"/>
                <a:cs typeface="Calibri"/>
              </a:rPr>
              <a:t>is </a:t>
            </a:r>
            <a:r>
              <a:rPr sz="2300" spc="-5" dirty="0">
                <a:latin typeface="Calibri"/>
                <a:cs typeface="Calibri"/>
              </a:rPr>
              <a:t>high, </a:t>
            </a:r>
            <a:r>
              <a:rPr sz="2300" dirty="0">
                <a:latin typeface="Calibri"/>
                <a:cs typeface="Calibri"/>
              </a:rPr>
              <a:t>but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maybe we want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1113" y="2946273"/>
            <a:ext cx="3200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240" dirty="0">
                <a:latin typeface="Cambria Math"/>
                <a:cs typeface="Cambria Math"/>
              </a:rPr>
              <a:t>𝑑</a:t>
            </a:r>
            <a:r>
              <a:rPr sz="1650" spc="20" dirty="0">
                <a:latin typeface="Cambria Math"/>
                <a:cs typeface="Cambria Math"/>
              </a:rPr>
              <a:t>×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77436" y="3104769"/>
            <a:ext cx="119380" cy="13970"/>
          </a:xfrm>
          <a:custGeom>
            <a:avLst/>
            <a:gdLst/>
            <a:ahLst/>
            <a:cxnLst/>
            <a:rect l="l" t="t" r="r" b="b"/>
            <a:pathLst>
              <a:path w="119379" h="13969">
                <a:moveTo>
                  <a:pt x="118872" y="0"/>
                </a:moveTo>
                <a:lnTo>
                  <a:pt x="0" y="0"/>
                </a:lnTo>
                <a:lnTo>
                  <a:pt x="0" y="13715"/>
                </a:lnTo>
                <a:lnTo>
                  <a:pt x="118872" y="13715"/>
                </a:lnTo>
                <a:lnTo>
                  <a:pt x="118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4361" y="1918182"/>
            <a:ext cx="9778365" cy="181673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723900">
              <a:lnSpc>
                <a:spcPct val="100000"/>
              </a:lnSpc>
              <a:spcBef>
                <a:spcPts val="650"/>
              </a:spcBef>
            </a:pPr>
            <a:r>
              <a:rPr sz="2300" dirty="0">
                <a:latin typeface="Calibri"/>
                <a:cs typeface="Calibri"/>
              </a:rPr>
              <a:t>to</a:t>
            </a:r>
            <a:r>
              <a:rPr sz="2300" spc="-5" dirty="0">
                <a:latin typeface="Calibri"/>
                <a:cs typeface="Calibri"/>
              </a:rPr>
              <a:t> focus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on </a:t>
            </a:r>
            <a:r>
              <a:rPr sz="2300" dirty="0">
                <a:latin typeface="Calibri"/>
                <a:cs typeface="Calibri"/>
              </a:rPr>
              <a:t>different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𝑗</a:t>
            </a:r>
            <a:r>
              <a:rPr sz="2300" spc="50" dirty="0">
                <a:latin typeface="Cambria Math"/>
                <a:cs typeface="Cambria Math"/>
              </a:rPr>
              <a:t> </a:t>
            </a:r>
            <a:r>
              <a:rPr sz="2300" spc="-5" dirty="0">
                <a:latin typeface="Calibri"/>
                <a:cs typeface="Calibri"/>
              </a:rPr>
              <a:t>for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different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reasons?</a:t>
            </a:r>
            <a:endParaRPr sz="23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50"/>
              </a:spcBef>
              <a:tabLst>
                <a:tab pos="380365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dirty="0">
                <a:latin typeface="Calibri"/>
                <a:cs typeface="Calibri"/>
              </a:rPr>
              <a:t>We’ll define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multiple</a:t>
            </a:r>
            <a:r>
              <a:rPr sz="2300" b="1" spc="1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attention</a:t>
            </a:r>
            <a:r>
              <a:rPr sz="2300" b="1" spc="-5" dirty="0">
                <a:latin typeface="Calibri"/>
                <a:cs typeface="Calibri"/>
              </a:rPr>
              <a:t> “heads”</a:t>
            </a:r>
            <a:r>
              <a:rPr sz="2300" b="1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multiple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Q,K,V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matrices</a:t>
            </a:r>
            <a:endParaRPr sz="2300">
              <a:latin typeface="Calibri"/>
              <a:cs typeface="Calibri"/>
            </a:endParaRPr>
          </a:p>
          <a:p>
            <a:pPr marL="2813050">
              <a:lnSpc>
                <a:spcPts val="1385"/>
              </a:lnSpc>
              <a:spcBef>
                <a:spcPts val="819"/>
              </a:spcBef>
            </a:pPr>
            <a:r>
              <a:rPr sz="1350" spc="155" dirty="0">
                <a:latin typeface="Cambria Math"/>
                <a:cs typeface="Cambria Math"/>
              </a:rPr>
              <a:t>𝑑</a:t>
            </a:r>
            <a:endParaRPr sz="1350">
              <a:latin typeface="Cambria Math"/>
              <a:cs typeface="Cambria Math"/>
            </a:endParaRPr>
          </a:p>
          <a:p>
            <a:pPr marL="38100">
              <a:lnSpc>
                <a:spcPts val="2520"/>
              </a:lnSpc>
              <a:tabLst>
                <a:tab pos="380365" algn="l"/>
                <a:tab pos="2813050" algn="l"/>
              </a:tabLst>
            </a:pPr>
            <a:r>
              <a:rPr sz="2300" dirty="0">
                <a:solidFill>
                  <a:srgbClr val="8B1515"/>
                </a:solidFill>
                <a:latin typeface="Times New Roman"/>
                <a:cs typeface="Times New Roman"/>
              </a:rPr>
              <a:t>•	</a:t>
            </a:r>
            <a:r>
              <a:rPr sz="2300" dirty="0">
                <a:latin typeface="Calibri"/>
                <a:cs typeface="Calibri"/>
              </a:rPr>
              <a:t>Le</a:t>
            </a:r>
            <a:r>
              <a:rPr sz="2300" spc="-5" dirty="0">
                <a:latin typeface="Calibri"/>
                <a:cs typeface="Calibri"/>
              </a:rPr>
              <a:t>t</a:t>
            </a:r>
            <a:r>
              <a:rPr sz="2300" dirty="0">
                <a:latin typeface="Cambria Math"/>
                <a:cs typeface="Cambria Math"/>
              </a:rPr>
              <a:t>,</a:t>
            </a:r>
            <a:r>
              <a:rPr sz="2300" spc="-130" dirty="0">
                <a:latin typeface="Cambria Math"/>
                <a:cs typeface="Cambria Math"/>
              </a:rPr>
              <a:t> </a:t>
            </a:r>
            <a:r>
              <a:rPr sz="2300" spc="-70" dirty="0">
                <a:latin typeface="Cambria Math"/>
                <a:cs typeface="Cambria Math"/>
              </a:rPr>
              <a:t>𝑄</a:t>
            </a:r>
            <a:r>
              <a:rPr sz="2475" spc="-217" baseline="-15151" dirty="0">
                <a:latin typeface="Cambria Math"/>
                <a:cs typeface="Cambria Math"/>
              </a:rPr>
              <a:t>𝑃</a:t>
            </a:r>
            <a:r>
              <a:rPr sz="2300" dirty="0">
                <a:latin typeface="Cambria Math"/>
                <a:cs typeface="Cambria Math"/>
              </a:rPr>
              <a:t>,</a:t>
            </a:r>
            <a:r>
              <a:rPr sz="2300" spc="-130" dirty="0">
                <a:latin typeface="Cambria Math"/>
                <a:cs typeface="Cambria Math"/>
              </a:rPr>
              <a:t> </a:t>
            </a:r>
            <a:r>
              <a:rPr sz="2300" spc="-180" dirty="0">
                <a:latin typeface="Cambria Math"/>
                <a:cs typeface="Cambria Math"/>
              </a:rPr>
              <a:t>𝐾</a:t>
            </a:r>
            <a:r>
              <a:rPr sz="2475" spc="-217" baseline="-15151" dirty="0">
                <a:latin typeface="Cambria Math"/>
                <a:cs typeface="Cambria Math"/>
              </a:rPr>
              <a:t>𝑃</a:t>
            </a:r>
            <a:r>
              <a:rPr sz="2300" dirty="0">
                <a:latin typeface="Cambria Math"/>
                <a:cs typeface="Cambria Math"/>
              </a:rPr>
              <a:t>,</a:t>
            </a:r>
            <a:r>
              <a:rPr sz="2300" spc="-140" dirty="0">
                <a:latin typeface="Cambria Math"/>
                <a:cs typeface="Cambria Math"/>
              </a:rPr>
              <a:t> </a:t>
            </a:r>
            <a:r>
              <a:rPr sz="2300" spc="-300" dirty="0">
                <a:latin typeface="Cambria Math"/>
                <a:cs typeface="Cambria Math"/>
              </a:rPr>
              <a:t>𝑉</a:t>
            </a:r>
            <a:r>
              <a:rPr sz="2475" spc="-367" baseline="-15151" dirty="0">
                <a:latin typeface="Cambria Math"/>
                <a:cs typeface="Cambria Math"/>
              </a:rPr>
              <a:t>𝑃</a:t>
            </a:r>
            <a:r>
              <a:rPr sz="2475" baseline="-15151" dirty="0">
                <a:latin typeface="Cambria Math"/>
                <a:cs typeface="Cambria Math"/>
              </a:rPr>
              <a:t> </a:t>
            </a:r>
            <a:r>
              <a:rPr sz="2475" spc="7" baseline="-15151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∈</a:t>
            </a:r>
            <a:r>
              <a:rPr sz="2300" spc="13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ℝ	</a:t>
            </a:r>
            <a:r>
              <a:rPr sz="2025" spc="434" baseline="12345" dirty="0">
                <a:latin typeface="Cambria Math"/>
                <a:cs typeface="Cambria Math"/>
              </a:rPr>
              <a:t>ℎ</a:t>
            </a:r>
            <a:r>
              <a:rPr sz="2300" dirty="0">
                <a:latin typeface="Calibri"/>
                <a:cs typeface="Calibri"/>
              </a:rPr>
              <a:t>, </a:t>
            </a:r>
            <a:r>
              <a:rPr sz="2300" spc="-15" dirty="0">
                <a:latin typeface="Calibri"/>
                <a:cs typeface="Calibri"/>
              </a:rPr>
              <a:t>w</a:t>
            </a:r>
            <a:r>
              <a:rPr sz="2300" spc="-5" dirty="0">
                <a:latin typeface="Calibri"/>
                <a:cs typeface="Calibri"/>
              </a:rPr>
              <a:t>her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ℎ</a:t>
            </a:r>
            <a:r>
              <a:rPr sz="2300" spc="60" dirty="0">
                <a:latin typeface="Cambria Math"/>
                <a:cs typeface="Cambria Math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 n</a:t>
            </a:r>
            <a:r>
              <a:rPr sz="2300" spc="-5" dirty="0">
                <a:latin typeface="Calibri"/>
                <a:cs typeface="Calibri"/>
              </a:rPr>
              <a:t>umbe</a:t>
            </a:r>
            <a:r>
              <a:rPr sz="2300" dirty="0">
                <a:latin typeface="Calibri"/>
                <a:cs typeface="Calibri"/>
              </a:rPr>
              <a:t>r</a:t>
            </a:r>
            <a:r>
              <a:rPr sz="2300" spc="-5" dirty="0">
                <a:latin typeface="Calibri"/>
                <a:cs typeface="Calibri"/>
              </a:rPr>
              <a:t> o</a:t>
            </a:r>
            <a:r>
              <a:rPr sz="2300" dirty="0">
                <a:latin typeface="Calibri"/>
                <a:cs typeface="Calibri"/>
              </a:rPr>
              <a:t>f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ention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heads</a:t>
            </a:r>
            <a:r>
              <a:rPr sz="2300" dirty="0">
                <a:latin typeface="Calibri"/>
                <a:cs typeface="Calibri"/>
              </a:rPr>
              <a:t>,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spc="-375" dirty="0">
                <a:latin typeface="Cambria Math"/>
                <a:cs typeface="Cambria Math"/>
              </a:rPr>
              <a:t>𝑃</a:t>
            </a:r>
            <a:r>
              <a:rPr sz="2300" dirty="0">
                <a:latin typeface="Cambria Math"/>
                <a:cs typeface="Cambria Math"/>
              </a:rPr>
              <a:t> </a:t>
            </a:r>
            <a:r>
              <a:rPr sz="2300" dirty="0">
                <a:latin typeface="Calibri"/>
                <a:cs typeface="Calibri"/>
              </a:rPr>
              <a:t>ranges</a:t>
            </a:r>
            <a:endParaRPr sz="2300">
              <a:latin typeface="Calibri"/>
              <a:cs typeface="Calibri"/>
            </a:endParaRPr>
          </a:p>
          <a:p>
            <a:pPr marL="381000">
              <a:lnSpc>
                <a:spcPts val="2755"/>
              </a:lnSpc>
            </a:pPr>
            <a:r>
              <a:rPr sz="2300" spc="-5" dirty="0">
                <a:latin typeface="Calibri"/>
                <a:cs typeface="Calibri"/>
              </a:rPr>
              <a:t>from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1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20" dirty="0">
                <a:latin typeface="Cambria Math"/>
                <a:cs typeface="Cambria Math"/>
              </a:rPr>
              <a:t>ℎ</a:t>
            </a:r>
            <a:r>
              <a:rPr sz="2300" spc="20" dirty="0">
                <a:latin typeface="Calibri"/>
                <a:cs typeface="Calibri"/>
              </a:rPr>
              <a:t>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79676" y="5105400"/>
            <a:ext cx="533400" cy="1213485"/>
          </a:xfrm>
          <a:custGeom>
            <a:avLst/>
            <a:gdLst/>
            <a:ahLst/>
            <a:cxnLst/>
            <a:rect l="l" t="t" r="r" b="b"/>
            <a:pathLst>
              <a:path w="533400" h="1213485">
                <a:moveTo>
                  <a:pt x="444500" y="0"/>
                </a:moveTo>
                <a:lnTo>
                  <a:pt x="88900" y="0"/>
                </a:lnTo>
                <a:lnTo>
                  <a:pt x="54274" y="6979"/>
                </a:lnTo>
                <a:lnTo>
                  <a:pt x="26019" y="26019"/>
                </a:lnTo>
                <a:lnTo>
                  <a:pt x="6979" y="54274"/>
                </a:lnTo>
                <a:lnTo>
                  <a:pt x="0" y="88900"/>
                </a:lnTo>
                <a:lnTo>
                  <a:pt x="0" y="1124204"/>
                </a:lnTo>
                <a:lnTo>
                  <a:pt x="6979" y="1158807"/>
                </a:lnTo>
                <a:lnTo>
                  <a:pt x="26019" y="1187065"/>
                </a:lnTo>
                <a:lnTo>
                  <a:pt x="54274" y="1206117"/>
                </a:lnTo>
                <a:lnTo>
                  <a:pt x="88900" y="1213104"/>
                </a:lnTo>
                <a:lnTo>
                  <a:pt x="444500" y="1213104"/>
                </a:lnTo>
                <a:lnTo>
                  <a:pt x="479125" y="1206117"/>
                </a:lnTo>
                <a:lnTo>
                  <a:pt x="507380" y="1187065"/>
                </a:lnTo>
                <a:lnTo>
                  <a:pt x="526420" y="1158807"/>
                </a:lnTo>
                <a:lnTo>
                  <a:pt x="533400" y="1124204"/>
                </a:lnTo>
                <a:lnTo>
                  <a:pt x="533400" y="88900"/>
                </a:lnTo>
                <a:lnTo>
                  <a:pt x="526420" y="54274"/>
                </a:lnTo>
                <a:lnTo>
                  <a:pt x="507380" y="26019"/>
                </a:lnTo>
                <a:lnTo>
                  <a:pt x="479125" y="6979"/>
                </a:lnTo>
                <a:lnTo>
                  <a:pt x="444500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68398" y="5530392"/>
            <a:ext cx="1771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𝑋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79192" y="5791200"/>
            <a:ext cx="533400" cy="527685"/>
          </a:xfrm>
          <a:custGeom>
            <a:avLst/>
            <a:gdLst/>
            <a:ahLst/>
            <a:cxnLst/>
            <a:rect l="l" t="t" r="r" b="b"/>
            <a:pathLst>
              <a:path w="533400" h="527685">
                <a:moveTo>
                  <a:pt x="445515" y="0"/>
                </a:moveTo>
                <a:lnTo>
                  <a:pt x="87883" y="0"/>
                </a:lnTo>
                <a:lnTo>
                  <a:pt x="53685" y="6906"/>
                </a:lnTo>
                <a:lnTo>
                  <a:pt x="25749" y="25739"/>
                </a:lnTo>
                <a:lnTo>
                  <a:pt x="6909" y="53674"/>
                </a:lnTo>
                <a:lnTo>
                  <a:pt x="0" y="87884"/>
                </a:lnTo>
                <a:lnTo>
                  <a:pt x="0" y="439420"/>
                </a:lnTo>
                <a:lnTo>
                  <a:pt x="6909" y="473629"/>
                </a:lnTo>
                <a:lnTo>
                  <a:pt x="25749" y="501564"/>
                </a:lnTo>
                <a:lnTo>
                  <a:pt x="53685" y="520397"/>
                </a:lnTo>
                <a:lnTo>
                  <a:pt x="87883" y="527304"/>
                </a:lnTo>
                <a:lnTo>
                  <a:pt x="445515" y="527304"/>
                </a:lnTo>
                <a:lnTo>
                  <a:pt x="479714" y="520397"/>
                </a:lnTo>
                <a:lnTo>
                  <a:pt x="507650" y="501564"/>
                </a:lnTo>
                <a:lnTo>
                  <a:pt x="526490" y="473629"/>
                </a:lnTo>
                <a:lnTo>
                  <a:pt x="533400" y="439420"/>
                </a:lnTo>
                <a:lnTo>
                  <a:pt x="533400" y="87884"/>
                </a:lnTo>
                <a:lnTo>
                  <a:pt x="526490" y="53674"/>
                </a:lnTo>
                <a:lnTo>
                  <a:pt x="507650" y="25739"/>
                </a:lnTo>
                <a:lnTo>
                  <a:pt x="479714" y="6906"/>
                </a:lnTo>
                <a:lnTo>
                  <a:pt x="445515" y="0"/>
                </a:lnTo>
                <a:close/>
              </a:path>
            </a:pathLst>
          </a:custGeom>
          <a:solidFill>
            <a:srgbClr val="81D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42514" y="5872988"/>
            <a:ext cx="1854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Cambria Math"/>
                <a:cs typeface="Cambria Math"/>
              </a:rPr>
              <a:t>𝑄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91840" y="5705043"/>
            <a:ext cx="23495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latin typeface="Calibri"/>
                <a:cs typeface="Calibri"/>
              </a:rPr>
              <a:t>=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11879" y="5117591"/>
            <a:ext cx="533400" cy="1214755"/>
          </a:xfrm>
          <a:custGeom>
            <a:avLst/>
            <a:gdLst/>
            <a:ahLst/>
            <a:cxnLst/>
            <a:rect l="l" t="t" r="r" b="b"/>
            <a:pathLst>
              <a:path w="533400" h="1214754">
                <a:moveTo>
                  <a:pt x="444500" y="0"/>
                </a:moveTo>
                <a:lnTo>
                  <a:pt x="88900" y="0"/>
                </a:lnTo>
                <a:lnTo>
                  <a:pt x="54274" y="6979"/>
                </a:lnTo>
                <a:lnTo>
                  <a:pt x="26019" y="26019"/>
                </a:lnTo>
                <a:lnTo>
                  <a:pt x="6979" y="54274"/>
                </a:lnTo>
                <a:lnTo>
                  <a:pt x="0" y="88899"/>
                </a:lnTo>
                <a:lnTo>
                  <a:pt x="0" y="1125727"/>
                </a:lnTo>
                <a:lnTo>
                  <a:pt x="6979" y="1160331"/>
                </a:lnTo>
                <a:lnTo>
                  <a:pt x="26019" y="1188589"/>
                </a:lnTo>
                <a:lnTo>
                  <a:pt x="54274" y="1207641"/>
                </a:lnTo>
                <a:lnTo>
                  <a:pt x="88900" y="1214627"/>
                </a:lnTo>
                <a:lnTo>
                  <a:pt x="444500" y="1214627"/>
                </a:lnTo>
                <a:lnTo>
                  <a:pt x="479125" y="1207641"/>
                </a:lnTo>
                <a:lnTo>
                  <a:pt x="507380" y="1188589"/>
                </a:lnTo>
                <a:lnTo>
                  <a:pt x="526420" y="1160331"/>
                </a:lnTo>
                <a:lnTo>
                  <a:pt x="533400" y="1125727"/>
                </a:lnTo>
                <a:lnTo>
                  <a:pt x="533400" y="88899"/>
                </a:lnTo>
                <a:lnTo>
                  <a:pt x="526420" y="54274"/>
                </a:lnTo>
                <a:lnTo>
                  <a:pt x="507380" y="26019"/>
                </a:lnTo>
                <a:lnTo>
                  <a:pt x="479125" y="6979"/>
                </a:lnTo>
                <a:lnTo>
                  <a:pt x="444500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13988" y="5543803"/>
            <a:ext cx="3498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𝑋𝑄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1264" y="4205985"/>
            <a:ext cx="2641600" cy="65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latin typeface="Calibri"/>
                <a:cs typeface="Calibri"/>
              </a:rPr>
              <a:t>Single-head</a:t>
            </a:r>
            <a:r>
              <a:rPr sz="2300" b="1" spc="-3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attention</a:t>
            </a:r>
            <a:endParaRPr sz="2300">
              <a:latin typeface="Calibri"/>
              <a:cs typeface="Calibri"/>
            </a:endParaRPr>
          </a:p>
          <a:p>
            <a:pPr marR="3810" algn="ctr">
              <a:lnSpc>
                <a:spcPct val="100000"/>
              </a:lnSpc>
              <a:spcBef>
                <a:spcPts val="35"/>
              </a:spcBef>
            </a:pPr>
            <a:r>
              <a:rPr sz="1800" spc="-5" dirty="0">
                <a:latin typeface="Calibri"/>
                <a:cs typeface="Calibri"/>
              </a:rPr>
              <a:t>(just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query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93875" y="3962400"/>
            <a:ext cx="3505200" cy="2667000"/>
          </a:xfrm>
          <a:custGeom>
            <a:avLst/>
            <a:gdLst/>
            <a:ahLst/>
            <a:cxnLst/>
            <a:rect l="l" t="t" r="r" b="b"/>
            <a:pathLst>
              <a:path w="3505200" h="2667000">
                <a:moveTo>
                  <a:pt x="0" y="2667000"/>
                </a:moveTo>
                <a:lnTo>
                  <a:pt x="3505200" y="2667000"/>
                </a:lnTo>
                <a:lnTo>
                  <a:pt x="35052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ln w="9525">
            <a:solidFill>
              <a:srgbClr val="175E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9104" y="5105400"/>
            <a:ext cx="533400" cy="1213485"/>
          </a:xfrm>
          <a:custGeom>
            <a:avLst/>
            <a:gdLst/>
            <a:ahLst/>
            <a:cxnLst/>
            <a:rect l="l" t="t" r="r" b="b"/>
            <a:pathLst>
              <a:path w="533400" h="1213485">
                <a:moveTo>
                  <a:pt x="444500" y="0"/>
                </a:moveTo>
                <a:lnTo>
                  <a:pt x="88900" y="0"/>
                </a:lnTo>
                <a:lnTo>
                  <a:pt x="54274" y="6979"/>
                </a:lnTo>
                <a:lnTo>
                  <a:pt x="26019" y="26019"/>
                </a:lnTo>
                <a:lnTo>
                  <a:pt x="6979" y="54274"/>
                </a:lnTo>
                <a:lnTo>
                  <a:pt x="0" y="88900"/>
                </a:lnTo>
                <a:lnTo>
                  <a:pt x="0" y="1124204"/>
                </a:lnTo>
                <a:lnTo>
                  <a:pt x="6979" y="1158807"/>
                </a:lnTo>
                <a:lnTo>
                  <a:pt x="26019" y="1187065"/>
                </a:lnTo>
                <a:lnTo>
                  <a:pt x="54274" y="1206117"/>
                </a:lnTo>
                <a:lnTo>
                  <a:pt x="88900" y="1213104"/>
                </a:lnTo>
                <a:lnTo>
                  <a:pt x="444500" y="1213104"/>
                </a:lnTo>
                <a:lnTo>
                  <a:pt x="479125" y="1206117"/>
                </a:lnTo>
                <a:lnTo>
                  <a:pt x="507380" y="1187065"/>
                </a:lnTo>
                <a:lnTo>
                  <a:pt x="526420" y="1158807"/>
                </a:lnTo>
                <a:lnTo>
                  <a:pt x="533400" y="1124204"/>
                </a:lnTo>
                <a:lnTo>
                  <a:pt x="533400" y="88900"/>
                </a:lnTo>
                <a:lnTo>
                  <a:pt x="526420" y="54274"/>
                </a:lnTo>
                <a:lnTo>
                  <a:pt x="507380" y="26019"/>
                </a:lnTo>
                <a:lnTo>
                  <a:pt x="479125" y="6979"/>
                </a:lnTo>
                <a:lnTo>
                  <a:pt x="444500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97826" y="5530392"/>
            <a:ext cx="1771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𝑋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304276" y="5117591"/>
            <a:ext cx="1170940" cy="1214755"/>
            <a:chOff x="8304276" y="5117591"/>
            <a:chExt cx="1170940" cy="1214755"/>
          </a:xfrm>
        </p:grpSpPr>
        <p:sp>
          <p:nvSpPr>
            <p:cNvPr id="21" name="object 21"/>
            <p:cNvSpPr/>
            <p:nvPr/>
          </p:nvSpPr>
          <p:spPr>
            <a:xfrm>
              <a:off x="8304276" y="5791199"/>
              <a:ext cx="236220" cy="527685"/>
            </a:xfrm>
            <a:custGeom>
              <a:avLst/>
              <a:gdLst/>
              <a:ahLst/>
              <a:cxnLst/>
              <a:rect l="l" t="t" r="r" b="b"/>
              <a:pathLst>
                <a:path w="236220" h="527685">
                  <a:moveTo>
                    <a:pt x="196850" y="0"/>
                  </a:moveTo>
                  <a:lnTo>
                    <a:pt x="39370" y="0"/>
                  </a:lnTo>
                  <a:lnTo>
                    <a:pt x="24056" y="3094"/>
                  </a:lnTo>
                  <a:lnTo>
                    <a:pt x="11541" y="11531"/>
                  </a:lnTo>
                  <a:lnTo>
                    <a:pt x="3097" y="24045"/>
                  </a:lnTo>
                  <a:lnTo>
                    <a:pt x="0" y="39369"/>
                  </a:lnTo>
                  <a:lnTo>
                    <a:pt x="0" y="487934"/>
                  </a:lnTo>
                  <a:lnTo>
                    <a:pt x="3097" y="503258"/>
                  </a:lnTo>
                  <a:lnTo>
                    <a:pt x="11541" y="515772"/>
                  </a:lnTo>
                  <a:lnTo>
                    <a:pt x="24056" y="524209"/>
                  </a:lnTo>
                  <a:lnTo>
                    <a:pt x="39370" y="527304"/>
                  </a:lnTo>
                  <a:lnTo>
                    <a:pt x="196850" y="527304"/>
                  </a:lnTo>
                  <a:lnTo>
                    <a:pt x="212163" y="524209"/>
                  </a:lnTo>
                  <a:lnTo>
                    <a:pt x="224678" y="515772"/>
                  </a:lnTo>
                  <a:lnTo>
                    <a:pt x="233122" y="503258"/>
                  </a:lnTo>
                  <a:lnTo>
                    <a:pt x="236220" y="487934"/>
                  </a:lnTo>
                  <a:lnTo>
                    <a:pt x="236220" y="39369"/>
                  </a:lnTo>
                  <a:lnTo>
                    <a:pt x="233122" y="24045"/>
                  </a:lnTo>
                  <a:lnTo>
                    <a:pt x="224678" y="11531"/>
                  </a:lnTo>
                  <a:lnTo>
                    <a:pt x="212163" y="3094"/>
                  </a:lnTo>
                  <a:lnTo>
                    <a:pt x="196850" y="0"/>
                  </a:lnTo>
                  <a:close/>
                </a:path>
              </a:pathLst>
            </a:custGeom>
            <a:solidFill>
              <a:srgbClr val="81D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236964" y="5117591"/>
              <a:ext cx="238125" cy="1214755"/>
            </a:xfrm>
            <a:custGeom>
              <a:avLst/>
              <a:gdLst/>
              <a:ahLst/>
              <a:cxnLst/>
              <a:rect l="l" t="t" r="r" b="b"/>
              <a:pathLst>
                <a:path w="238125" h="1214754">
                  <a:moveTo>
                    <a:pt x="198119" y="0"/>
                  </a:moveTo>
                  <a:lnTo>
                    <a:pt x="39624" y="0"/>
                  </a:lnTo>
                  <a:lnTo>
                    <a:pt x="24217" y="3119"/>
                  </a:lnTo>
                  <a:lnTo>
                    <a:pt x="11620" y="11620"/>
                  </a:lnTo>
                  <a:lnTo>
                    <a:pt x="3119" y="24217"/>
                  </a:lnTo>
                  <a:lnTo>
                    <a:pt x="0" y="39623"/>
                  </a:lnTo>
                  <a:lnTo>
                    <a:pt x="0" y="1175003"/>
                  </a:lnTo>
                  <a:lnTo>
                    <a:pt x="3119" y="1190426"/>
                  </a:lnTo>
                  <a:lnTo>
                    <a:pt x="11620" y="1203021"/>
                  </a:lnTo>
                  <a:lnTo>
                    <a:pt x="24217" y="1211513"/>
                  </a:lnTo>
                  <a:lnTo>
                    <a:pt x="39624" y="1214627"/>
                  </a:lnTo>
                  <a:lnTo>
                    <a:pt x="198119" y="1214627"/>
                  </a:lnTo>
                  <a:lnTo>
                    <a:pt x="213526" y="1211513"/>
                  </a:lnTo>
                  <a:lnTo>
                    <a:pt x="226123" y="1203021"/>
                  </a:lnTo>
                  <a:lnTo>
                    <a:pt x="234624" y="1190426"/>
                  </a:lnTo>
                  <a:lnTo>
                    <a:pt x="237743" y="1175003"/>
                  </a:lnTo>
                  <a:lnTo>
                    <a:pt x="237743" y="39623"/>
                  </a:lnTo>
                  <a:lnTo>
                    <a:pt x="234624" y="24217"/>
                  </a:lnTo>
                  <a:lnTo>
                    <a:pt x="226123" y="11620"/>
                  </a:lnTo>
                  <a:lnTo>
                    <a:pt x="213526" y="3119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FFAC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094473" y="4205985"/>
            <a:ext cx="2574290" cy="65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2300" b="1" spc="-5" dirty="0">
                <a:latin typeface="Calibri"/>
                <a:cs typeface="Calibri"/>
              </a:rPr>
              <a:t>Multi-head</a:t>
            </a:r>
            <a:r>
              <a:rPr sz="2300" b="1" dirty="0">
                <a:latin typeface="Calibri"/>
                <a:cs typeface="Calibri"/>
              </a:rPr>
              <a:t> attention</a:t>
            </a:r>
            <a:endParaRPr sz="2300">
              <a:latin typeface="Calibri"/>
              <a:cs typeface="Calibri"/>
            </a:endParaRPr>
          </a:p>
          <a:p>
            <a:pPr marR="6350" algn="ctr">
              <a:lnSpc>
                <a:spcPct val="100000"/>
              </a:lnSpc>
              <a:spcBef>
                <a:spcPts val="35"/>
              </a:spcBef>
            </a:pPr>
            <a:r>
              <a:rPr sz="1800" spc="-5" dirty="0">
                <a:latin typeface="Calibri"/>
                <a:cs typeface="Calibri"/>
              </a:rPr>
              <a:t>(just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-5" dirty="0">
                <a:latin typeface="Calibri"/>
                <a:cs typeface="Calibri"/>
              </a:rPr>
              <a:t> heads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here)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618541" y="3957637"/>
            <a:ext cx="3514725" cy="2676525"/>
            <a:chOff x="6618541" y="3957637"/>
            <a:chExt cx="3514725" cy="2676525"/>
          </a:xfrm>
        </p:grpSpPr>
        <p:sp>
          <p:nvSpPr>
            <p:cNvPr id="25" name="object 25"/>
            <p:cNvSpPr/>
            <p:nvPr/>
          </p:nvSpPr>
          <p:spPr>
            <a:xfrm>
              <a:off x="6623304" y="3962400"/>
              <a:ext cx="3505200" cy="2667000"/>
            </a:xfrm>
            <a:custGeom>
              <a:avLst/>
              <a:gdLst/>
              <a:ahLst/>
              <a:cxnLst/>
              <a:rect l="l" t="t" r="r" b="b"/>
              <a:pathLst>
                <a:path w="3505200" h="2667000">
                  <a:moveTo>
                    <a:pt x="0" y="2667000"/>
                  </a:moveTo>
                  <a:lnTo>
                    <a:pt x="3505200" y="2667000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9525">
              <a:solidFill>
                <a:srgbClr val="175E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02524" y="5791200"/>
              <a:ext cx="238125" cy="527685"/>
            </a:xfrm>
            <a:custGeom>
              <a:avLst/>
              <a:gdLst/>
              <a:ahLst/>
              <a:cxnLst/>
              <a:rect l="l" t="t" r="r" b="b"/>
              <a:pathLst>
                <a:path w="238125" h="527685">
                  <a:moveTo>
                    <a:pt x="198120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4"/>
                  </a:lnTo>
                  <a:lnTo>
                    <a:pt x="0" y="487680"/>
                  </a:lnTo>
                  <a:lnTo>
                    <a:pt x="3119" y="503102"/>
                  </a:lnTo>
                  <a:lnTo>
                    <a:pt x="11620" y="515697"/>
                  </a:lnTo>
                  <a:lnTo>
                    <a:pt x="24217" y="524189"/>
                  </a:lnTo>
                  <a:lnTo>
                    <a:pt x="39624" y="527304"/>
                  </a:lnTo>
                  <a:lnTo>
                    <a:pt x="198120" y="527304"/>
                  </a:lnTo>
                  <a:lnTo>
                    <a:pt x="213526" y="524189"/>
                  </a:lnTo>
                  <a:lnTo>
                    <a:pt x="226123" y="515697"/>
                  </a:lnTo>
                  <a:lnTo>
                    <a:pt x="234624" y="503102"/>
                  </a:lnTo>
                  <a:lnTo>
                    <a:pt x="237744" y="487680"/>
                  </a:lnTo>
                  <a:lnTo>
                    <a:pt x="237744" y="39624"/>
                  </a:lnTo>
                  <a:lnTo>
                    <a:pt x="234624" y="24201"/>
                  </a:lnTo>
                  <a:lnTo>
                    <a:pt x="226123" y="11606"/>
                  </a:lnTo>
                  <a:lnTo>
                    <a:pt x="213526" y="3114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81D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957057" y="5682792"/>
            <a:ext cx="92456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latin typeface="Cambria Math"/>
                <a:cs typeface="Cambria Math"/>
              </a:rPr>
              <a:t>𝑄</a:t>
            </a:r>
            <a:r>
              <a:rPr sz="2175" spc="60" baseline="-15325" dirty="0">
                <a:latin typeface="Cambria Math"/>
                <a:cs typeface="Cambria Math"/>
              </a:rPr>
              <a:t>1</a:t>
            </a:r>
            <a:r>
              <a:rPr sz="2175" spc="-89" baseline="-15325" dirty="0">
                <a:latin typeface="Cambria Math"/>
                <a:cs typeface="Cambria Math"/>
              </a:rPr>
              <a:t> </a:t>
            </a:r>
            <a:r>
              <a:rPr sz="2000" spc="-60" dirty="0">
                <a:latin typeface="Cambria Math"/>
                <a:cs typeface="Cambria Math"/>
              </a:rPr>
              <a:t>𝑄</a:t>
            </a:r>
            <a:r>
              <a:rPr sz="2175" spc="60" baseline="-15325" dirty="0">
                <a:latin typeface="Cambria Math"/>
                <a:cs typeface="Cambria Math"/>
              </a:rPr>
              <a:t>2</a:t>
            </a:r>
            <a:r>
              <a:rPr sz="2175" baseline="-15325" dirty="0">
                <a:latin typeface="Cambria Math"/>
                <a:cs typeface="Cambria Math"/>
              </a:rPr>
              <a:t> </a:t>
            </a:r>
            <a:r>
              <a:rPr sz="2175" spc="-172" baseline="-15325" dirty="0">
                <a:latin typeface="Cambria Math"/>
                <a:cs typeface="Cambria Math"/>
              </a:rPr>
              <a:t> </a:t>
            </a:r>
            <a:r>
              <a:rPr sz="5250" b="1" baseline="-3174" dirty="0">
                <a:latin typeface="Calibri"/>
                <a:cs typeface="Calibri"/>
              </a:rPr>
              <a:t>=</a:t>
            </a:r>
            <a:endParaRPr sz="5250" baseline="-3174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59595" y="5117591"/>
            <a:ext cx="236220" cy="1214755"/>
          </a:xfrm>
          <a:custGeom>
            <a:avLst/>
            <a:gdLst/>
            <a:ahLst/>
            <a:cxnLst/>
            <a:rect l="l" t="t" r="r" b="b"/>
            <a:pathLst>
              <a:path w="236220" h="1214754">
                <a:moveTo>
                  <a:pt x="196850" y="0"/>
                </a:moveTo>
                <a:lnTo>
                  <a:pt x="39370" y="0"/>
                </a:lnTo>
                <a:lnTo>
                  <a:pt x="24056" y="3097"/>
                </a:lnTo>
                <a:lnTo>
                  <a:pt x="11541" y="11541"/>
                </a:lnTo>
                <a:lnTo>
                  <a:pt x="3097" y="24056"/>
                </a:lnTo>
                <a:lnTo>
                  <a:pt x="0" y="39369"/>
                </a:lnTo>
                <a:lnTo>
                  <a:pt x="0" y="1175257"/>
                </a:lnTo>
                <a:lnTo>
                  <a:pt x="3097" y="1190582"/>
                </a:lnTo>
                <a:lnTo>
                  <a:pt x="11541" y="1203096"/>
                </a:lnTo>
                <a:lnTo>
                  <a:pt x="24056" y="1211533"/>
                </a:lnTo>
                <a:lnTo>
                  <a:pt x="39370" y="1214627"/>
                </a:lnTo>
                <a:lnTo>
                  <a:pt x="196850" y="1214627"/>
                </a:lnTo>
                <a:lnTo>
                  <a:pt x="212163" y="1211533"/>
                </a:lnTo>
                <a:lnTo>
                  <a:pt x="224678" y="1203096"/>
                </a:lnTo>
                <a:lnTo>
                  <a:pt x="233122" y="1190582"/>
                </a:lnTo>
                <a:lnTo>
                  <a:pt x="236220" y="1175257"/>
                </a:lnTo>
                <a:lnTo>
                  <a:pt x="236220" y="39369"/>
                </a:lnTo>
                <a:lnTo>
                  <a:pt x="233122" y="24056"/>
                </a:lnTo>
                <a:lnTo>
                  <a:pt x="224678" y="11541"/>
                </a:lnTo>
                <a:lnTo>
                  <a:pt x="212163" y="3097"/>
                </a:lnTo>
                <a:lnTo>
                  <a:pt x="196850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39961" y="5564225"/>
            <a:ext cx="835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𝑋𝑄</a:t>
            </a:r>
            <a:r>
              <a:rPr sz="1725" spc="-7" baseline="-14492" dirty="0">
                <a:latin typeface="Cambria Math"/>
                <a:cs typeface="Cambria Math"/>
              </a:rPr>
              <a:t>1</a:t>
            </a:r>
            <a:r>
              <a:rPr sz="1725" spc="345" baseline="-14492" dirty="0">
                <a:latin typeface="Cambria Math"/>
                <a:cs typeface="Cambria Math"/>
              </a:rPr>
              <a:t> </a:t>
            </a:r>
            <a:r>
              <a:rPr sz="1600" spc="10" dirty="0">
                <a:latin typeface="Cambria Math"/>
                <a:cs typeface="Cambria Math"/>
              </a:rPr>
              <a:t>𝑋𝑄</a:t>
            </a:r>
            <a:r>
              <a:rPr sz="1725" spc="15" baseline="-14492" dirty="0">
                <a:latin typeface="Cambria Math"/>
                <a:cs typeface="Cambria Math"/>
              </a:rPr>
              <a:t>2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320908" y="4571745"/>
            <a:ext cx="15595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7B92"/>
                </a:solidFill>
                <a:latin typeface="Calibri"/>
                <a:cs typeface="Calibri"/>
              </a:rPr>
              <a:t>Same</a:t>
            </a:r>
            <a:r>
              <a:rPr sz="1800" spc="-45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7B92"/>
                </a:solidFill>
                <a:latin typeface="Calibri"/>
                <a:cs typeface="Calibri"/>
              </a:rPr>
              <a:t>amount</a:t>
            </a:r>
            <a:r>
              <a:rPr sz="1800" spc="-50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7B92"/>
                </a:solidFill>
                <a:latin typeface="Calibri"/>
                <a:cs typeface="Calibri"/>
              </a:rPr>
              <a:t>of </a:t>
            </a:r>
            <a:r>
              <a:rPr sz="1800" spc="-390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7B92"/>
                </a:solidFill>
                <a:latin typeface="Calibri"/>
                <a:cs typeface="Calibri"/>
              </a:rPr>
              <a:t>computation </a:t>
            </a:r>
            <a:r>
              <a:rPr sz="1800" dirty="0">
                <a:solidFill>
                  <a:srgbClr val="007B92"/>
                </a:solidFill>
                <a:latin typeface="Calibri"/>
                <a:cs typeface="Calibri"/>
              </a:rPr>
              <a:t>as </a:t>
            </a:r>
            <a:r>
              <a:rPr sz="1800" spc="5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7B92"/>
                </a:solidFill>
                <a:latin typeface="Calibri"/>
                <a:cs typeface="Calibri"/>
              </a:rPr>
              <a:t>single-head </a:t>
            </a:r>
            <a:r>
              <a:rPr sz="1800" dirty="0">
                <a:solidFill>
                  <a:srgbClr val="007B92"/>
                </a:solidFill>
                <a:latin typeface="Calibri"/>
                <a:cs typeface="Calibri"/>
              </a:rPr>
              <a:t>self- </a:t>
            </a:r>
            <a:r>
              <a:rPr sz="1800" spc="-395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7B92"/>
                </a:solidFill>
                <a:latin typeface="Calibri"/>
                <a:cs typeface="Calibri"/>
              </a:rPr>
              <a:t>attention!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5038" y="6499047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30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7AB81FD7-246A-4147-8A0F-C1489AFE2B38}" vid="{9E998394-235D-4A1C-8206-FAC426507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48</TotalTime>
  <Words>2409</Words>
  <Application>Microsoft Office PowerPoint</Application>
  <PresentationFormat>Widescreen</PresentationFormat>
  <Paragraphs>367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Theme2</vt:lpstr>
      <vt:lpstr>PowerPoint Presentation</vt:lpstr>
      <vt:lpstr>Outline</vt:lpstr>
      <vt:lpstr>Sequence Modeling</vt:lpstr>
      <vt:lpstr>The Transformer Encoder-Decoder [Vaswani et al., 2017]</vt:lpstr>
      <vt:lpstr>The Transformer Encoder-Decoder [Vaswani et al., 2017]</vt:lpstr>
      <vt:lpstr>The Transformer Encoder: Key-Query-Value Attention</vt:lpstr>
      <vt:lpstr>The Transformer Encoder: Key-Query-Value Attention</vt:lpstr>
      <vt:lpstr>The Transformer Encoder: Multi-headed attention</vt:lpstr>
      <vt:lpstr>The Transformer Encoder: Multi-headed attention</vt:lpstr>
      <vt:lpstr>The Transformer Encoder: Residual connections [He et al., 2016]</vt:lpstr>
      <vt:lpstr>The Transformer Encoder: Layer normalization [Ba et al., 2016]</vt:lpstr>
      <vt:lpstr>The Transformer Encoder: Layer normalization [Ba et al., 2016]</vt:lpstr>
      <vt:lpstr>The Transformer Encoder: Scaled Dot Product [Vaswani et al., 2017]</vt:lpstr>
      <vt:lpstr>The Transformer Encoder-Decoder [Vaswani et al., 2017]</vt:lpstr>
      <vt:lpstr>The Transformer Encoder-Decoder [Vaswani et al., 2017]</vt:lpstr>
      <vt:lpstr>The Transformer Encoder-Decoder [Vaswani et al., 2017]</vt:lpstr>
      <vt:lpstr>The Transformer Encoder-Decoder [Vaswani et al., 2017]</vt:lpstr>
      <vt:lpstr>The Transformer Decoder: Cross-attention (details)</vt:lpstr>
      <vt:lpstr>The Transformer Encoder: Cross-attention (details)</vt:lpstr>
      <vt:lpstr>PowerPoint Presentation</vt:lpstr>
      <vt:lpstr>Great Results with Transformers</vt:lpstr>
      <vt:lpstr>Great Results with Transformers</vt:lpstr>
      <vt:lpstr>What would we like to fix about the Transformer?</vt:lpstr>
      <vt:lpstr>Quadratic computation as a function of sequence length</vt:lpstr>
      <vt:lpstr>Recent work on improving on quadratic self-attention cost</vt:lpstr>
      <vt:lpstr>Recent work on improving on quadratic self-attention cost</vt:lpstr>
      <vt:lpstr>GPT and GPT-2</vt:lpstr>
      <vt:lpstr>BERT (Bidirectional Encoder  Representations from Transformers)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Manning</dc:creator>
  <cp:lastModifiedBy>Windows User</cp:lastModifiedBy>
  <cp:revision>7</cp:revision>
  <dcterms:created xsi:type="dcterms:W3CDTF">2021-09-13T17:38:10Z</dcterms:created>
  <dcterms:modified xsi:type="dcterms:W3CDTF">2021-09-14T03:43:21Z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2021-09-13T00:00:00Z</vt:filetime>
  </property>
</Properties>
</file>