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77" r:id="rId3"/>
    <p:sldId id="275" r:id="rId4"/>
    <p:sldId id="276" r:id="rId5"/>
    <p:sldId id="278" r:id="rId6"/>
    <p:sldId id="260" r:id="rId7"/>
    <p:sldId id="262" r:id="rId8"/>
    <p:sldId id="265" r:id="rId9"/>
    <p:sldId id="279" r:id="rId10"/>
    <p:sldId id="280" r:id="rId11"/>
    <p:sldId id="281" r:id="rId12"/>
    <p:sldId id="282" r:id="rId13"/>
    <p:sldId id="283" r:id="rId14"/>
    <p:sldId id="257" r:id="rId15"/>
    <p:sldId id="266" r:id="rId16"/>
    <p:sldId id="267" r:id="rId17"/>
    <p:sldId id="268" r:id="rId18"/>
    <p:sldId id="269" r:id="rId19"/>
    <p:sldId id="270" r:id="rId20"/>
    <p:sldId id="271" r:id="rId21"/>
    <p:sldId id="272" r:id="rId22"/>
    <p:sldId id="273" r:id="rId23"/>
    <p:sldId id="284" r:id="rId24"/>
    <p:sldId id="285" r:id="rId25"/>
    <p:sldId id="287" r:id="rId26"/>
    <p:sldId id="286"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2A9A5F"/>
    <a:srgbClr val="202022"/>
    <a:srgbClr val="30D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0513A-B926-4185-A0E9-54E5E4B99AC6}"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249214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402146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122290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6716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193292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D0513A-B926-4185-A0E9-54E5E4B99AC6}"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4181109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D0513A-B926-4185-A0E9-54E5E4B99AC6}"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1816648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0513A-B926-4185-A0E9-54E5E4B99AC6}"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336246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0513A-B926-4185-A0E9-54E5E4B99AC6}"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155411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0513A-B926-4185-A0E9-54E5E4B99AC6}"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199075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0513A-B926-4185-A0E9-54E5E4B99AC6}"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400760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133488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0513A-B926-4185-A0E9-54E5E4B99AC6}"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26856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0513A-B926-4185-A0E9-54E5E4B99AC6}"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6088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0513A-B926-4185-A0E9-54E5E4B99AC6}"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61606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387011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D0513A-B926-4185-A0E9-54E5E4B99AC6}"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66336-C019-4A00-8D11-331E170B15C3}" type="slidenum">
              <a:rPr lang="en-US" smtClean="0"/>
              <a:t>‹#›</a:t>
            </a:fld>
            <a:endParaRPr lang="en-US"/>
          </a:p>
        </p:txBody>
      </p:sp>
    </p:spTree>
    <p:extLst>
      <p:ext uri="{BB962C8B-B14F-4D97-AF65-F5344CB8AC3E}">
        <p14:creationId xmlns:p14="http://schemas.microsoft.com/office/powerpoint/2010/main" val="22298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AD0513A-B926-4185-A0E9-54E5E4B99AC6}" type="datetimeFigureOut">
              <a:rPr lang="en-US" smtClean="0"/>
              <a:t>5/29/2023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A66336-C019-4A00-8D11-331E170B15C3}" type="slidenum">
              <a:rPr lang="en-US" smtClean="0"/>
              <a:t>‹#›</a:t>
            </a:fld>
            <a:endParaRPr lang="en-US"/>
          </a:p>
        </p:txBody>
      </p:sp>
    </p:spTree>
    <p:extLst>
      <p:ext uri="{BB962C8B-B14F-4D97-AF65-F5344CB8AC3E}">
        <p14:creationId xmlns:p14="http://schemas.microsoft.com/office/powerpoint/2010/main" val="1109369764"/>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0F72-7A21-AAEE-87BB-CF3ECD3646F6}"/>
              </a:ext>
            </a:extLst>
          </p:cNvPr>
          <p:cNvSpPr>
            <a:spLocks noGrp="1"/>
          </p:cNvSpPr>
          <p:nvPr>
            <p:ph type="ctrTitle"/>
          </p:nvPr>
        </p:nvSpPr>
        <p:spPr>
          <a:xfrm>
            <a:off x="1716833" y="513184"/>
            <a:ext cx="8565502" cy="1268963"/>
          </a:xfrm>
          <a:solidFill>
            <a:schemeClr val="bg1"/>
          </a:solidFill>
        </p:spPr>
        <p:txBody>
          <a:bodyPr>
            <a:normAutofit/>
          </a:bodyPr>
          <a:lstStyle/>
          <a:p>
            <a:pPr algn="ctr"/>
            <a:r>
              <a:rPr lang="en-US" sz="3600" dirty="0">
                <a:solidFill>
                  <a:schemeClr val="tx2">
                    <a:lumMod val="75000"/>
                  </a:schemeClr>
                </a:solidFill>
              </a:rPr>
              <a:t>Working Progress of chosen theses for </a:t>
            </a:r>
            <a:br>
              <a:rPr lang="en-US" sz="3600" dirty="0">
                <a:solidFill>
                  <a:schemeClr val="tx2">
                    <a:lumMod val="75000"/>
                  </a:schemeClr>
                </a:solidFill>
              </a:rPr>
            </a:br>
            <a:r>
              <a:rPr lang="en-US" sz="3600" dirty="0">
                <a:solidFill>
                  <a:schemeClr val="tx2">
                    <a:lumMod val="75000"/>
                  </a:schemeClr>
                </a:solidFill>
              </a:rPr>
              <a:t>CSE 596 course.</a:t>
            </a:r>
            <a:endParaRPr lang="en-US" dirty="0">
              <a:solidFill>
                <a:schemeClr val="tx2">
                  <a:lumMod val="75000"/>
                </a:schemeClr>
              </a:solidFill>
            </a:endParaRPr>
          </a:p>
        </p:txBody>
      </p:sp>
      <p:sp>
        <p:nvSpPr>
          <p:cNvPr id="3" name="Subtitle 2">
            <a:extLst>
              <a:ext uri="{FF2B5EF4-FFF2-40B4-BE49-F238E27FC236}">
                <a16:creationId xmlns:a16="http://schemas.microsoft.com/office/drawing/2014/main" id="{9803E045-93E3-FBD1-8331-0D94A791B727}"/>
              </a:ext>
            </a:extLst>
          </p:cNvPr>
          <p:cNvSpPr>
            <a:spLocks noGrp="1"/>
          </p:cNvSpPr>
          <p:nvPr>
            <p:ph type="subTitle" idx="1"/>
          </p:nvPr>
        </p:nvSpPr>
        <p:spPr>
          <a:xfrm>
            <a:off x="2512368" y="2879758"/>
            <a:ext cx="7167263" cy="3465058"/>
          </a:xfrm>
        </p:spPr>
        <p:txBody>
          <a:bodyPr>
            <a:normAutofit fontScale="92500" lnSpcReduction="10000"/>
          </a:bodyPr>
          <a:lstStyle/>
          <a:p>
            <a:pPr algn="ctr"/>
            <a:r>
              <a:rPr lang="en-US" sz="2400" b="1" dirty="0">
                <a:solidFill>
                  <a:srgbClr val="2A9A5F"/>
                </a:solidFill>
              </a:rPr>
              <a:t>Theses- Using PLM(Pretrained Language Models) for Toxic Comment Classification</a:t>
            </a:r>
          </a:p>
          <a:p>
            <a:pPr algn="ctr"/>
            <a:r>
              <a:rPr lang="en-US" sz="2400" b="1" dirty="0">
                <a:solidFill>
                  <a:schemeClr val="tx2">
                    <a:lumMod val="75000"/>
                  </a:schemeClr>
                </a:solidFill>
              </a:rPr>
              <a:t>Group 5</a:t>
            </a:r>
          </a:p>
          <a:p>
            <a:pPr algn="ctr"/>
            <a:r>
              <a:rPr lang="en-US" sz="2400" b="1" i="1" dirty="0">
                <a:solidFill>
                  <a:schemeClr val="tx2">
                    <a:lumMod val="75000"/>
                  </a:schemeClr>
                </a:solidFill>
              </a:rPr>
              <a:t>Members-</a:t>
            </a:r>
          </a:p>
          <a:p>
            <a:pPr algn="ctr"/>
            <a:r>
              <a:rPr lang="en-US" sz="2400" b="1" i="1" dirty="0">
                <a:solidFill>
                  <a:schemeClr val="tx2">
                    <a:lumMod val="75000"/>
                  </a:schemeClr>
                </a:solidFill>
              </a:rPr>
              <a:t>Md. Sayadul Hoque (2235106650)</a:t>
            </a:r>
          </a:p>
          <a:p>
            <a:pPr algn="ctr"/>
            <a:r>
              <a:rPr lang="en-US" sz="2400" b="1" i="1" dirty="0">
                <a:solidFill>
                  <a:schemeClr val="tx2">
                    <a:lumMod val="75000"/>
                  </a:schemeClr>
                </a:solidFill>
              </a:rPr>
              <a:t>Moinul Hasan Sifat(2235015650)</a:t>
            </a:r>
          </a:p>
          <a:p>
            <a:pPr algn="ctr"/>
            <a:r>
              <a:rPr lang="en-US" sz="2400" b="1" i="1" dirty="0">
                <a:solidFill>
                  <a:schemeClr val="tx2">
                    <a:lumMod val="75000"/>
                  </a:schemeClr>
                </a:solidFill>
              </a:rPr>
              <a:t>Bristy Cathrin(2235366650)</a:t>
            </a:r>
          </a:p>
          <a:p>
            <a:pPr algn="ctr"/>
            <a:r>
              <a:rPr lang="en-US" sz="2400" b="1" i="1" dirty="0">
                <a:solidFill>
                  <a:schemeClr val="tx2">
                    <a:lumMod val="75000"/>
                  </a:schemeClr>
                </a:solidFill>
              </a:rPr>
              <a:t>Muntaka Sayef(2235082650)</a:t>
            </a:r>
          </a:p>
          <a:p>
            <a:endParaRPr lang="en-US" dirty="0"/>
          </a:p>
        </p:txBody>
      </p:sp>
    </p:spTree>
    <p:extLst>
      <p:ext uri="{BB962C8B-B14F-4D97-AF65-F5344CB8AC3E}">
        <p14:creationId xmlns:p14="http://schemas.microsoft.com/office/powerpoint/2010/main" val="4036392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2FD107-2AC1-4224-273B-E84ACB17F568}"/>
              </a:ext>
            </a:extLst>
          </p:cNvPr>
          <p:cNvSpPr>
            <a:spLocks noGrp="1"/>
          </p:cNvSpPr>
          <p:nvPr>
            <p:ph type="title"/>
          </p:nvPr>
        </p:nvSpPr>
        <p:spPr/>
        <p:txBody>
          <a:bodyPr/>
          <a:lstStyle/>
          <a:p>
            <a:r>
              <a:rPr lang="en-US" dirty="0"/>
              <a:t>Configuration</a:t>
            </a:r>
          </a:p>
        </p:txBody>
      </p:sp>
      <p:sp>
        <p:nvSpPr>
          <p:cNvPr id="8" name="Text Placeholder 7">
            <a:extLst>
              <a:ext uri="{FF2B5EF4-FFF2-40B4-BE49-F238E27FC236}">
                <a16:creationId xmlns:a16="http://schemas.microsoft.com/office/drawing/2014/main" id="{56FFDA55-BE68-0964-F776-128B4E306C09}"/>
              </a:ext>
            </a:extLst>
          </p:cNvPr>
          <p:cNvSpPr>
            <a:spLocks noGrp="1"/>
          </p:cNvSpPr>
          <p:nvPr>
            <p:ph type="body" idx="1"/>
          </p:nvPr>
        </p:nvSpPr>
        <p:spPr/>
        <p:txBody>
          <a:bodyPr/>
          <a:lstStyle/>
          <a:p>
            <a:r>
              <a:rPr lang="en-US" sz="2800" dirty="0">
                <a:solidFill>
                  <a:srgbClr val="FFC000"/>
                </a:solidFill>
              </a:rPr>
              <a:t>In theses</a:t>
            </a:r>
          </a:p>
        </p:txBody>
      </p:sp>
      <p:sp>
        <p:nvSpPr>
          <p:cNvPr id="9" name="Content Placeholder 8">
            <a:extLst>
              <a:ext uri="{FF2B5EF4-FFF2-40B4-BE49-F238E27FC236}">
                <a16:creationId xmlns:a16="http://schemas.microsoft.com/office/drawing/2014/main" id="{6FF42F64-058F-E466-8004-F6854FD7F06B}"/>
              </a:ext>
            </a:extLst>
          </p:cNvPr>
          <p:cNvSpPr>
            <a:spLocks noGrp="1"/>
          </p:cNvSpPr>
          <p:nvPr>
            <p:ph sz="half" idx="2"/>
          </p:nvPr>
        </p:nvSpPr>
        <p:spPr/>
        <p:txBody>
          <a:bodyPr>
            <a:normAutofit/>
          </a:bodyPr>
          <a:lstStyle/>
          <a:p>
            <a:endParaRPr lang="en-US" sz="2400" dirty="0">
              <a:solidFill>
                <a:srgbClr val="00B050"/>
              </a:solidFill>
            </a:endParaRPr>
          </a:p>
          <a:p>
            <a:r>
              <a:rPr lang="en-US" sz="2400" dirty="0">
                <a:solidFill>
                  <a:srgbClr val="00B050"/>
                </a:solidFill>
              </a:rPr>
              <a:t>Tokens: </a:t>
            </a:r>
            <a:r>
              <a:rPr lang="en-US" sz="2400" dirty="0"/>
              <a:t>100</a:t>
            </a:r>
          </a:p>
          <a:p>
            <a:r>
              <a:rPr lang="en-US" sz="2400" dirty="0">
                <a:solidFill>
                  <a:srgbClr val="00B050"/>
                </a:solidFill>
              </a:rPr>
              <a:t>Batch size: </a:t>
            </a:r>
            <a:r>
              <a:rPr lang="en-US" sz="2400" dirty="0"/>
              <a:t>16</a:t>
            </a:r>
          </a:p>
          <a:p>
            <a:r>
              <a:rPr lang="en-US" sz="2400" dirty="0">
                <a:solidFill>
                  <a:srgbClr val="00B050"/>
                </a:solidFill>
              </a:rPr>
              <a:t>Learning rate: </a:t>
            </a:r>
            <a:r>
              <a:rPr lang="en-US" sz="2400" dirty="0"/>
              <a:t>5e-5</a:t>
            </a:r>
            <a:endParaRPr lang="en-US" sz="2400" dirty="0">
              <a:solidFill>
                <a:srgbClr val="00B050"/>
              </a:solidFill>
            </a:endParaRPr>
          </a:p>
          <a:p>
            <a:r>
              <a:rPr lang="en-US" sz="2400" dirty="0">
                <a:solidFill>
                  <a:srgbClr val="00B050"/>
                </a:solidFill>
              </a:rPr>
              <a:t>GPU: </a:t>
            </a:r>
            <a:r>
              <a:rPr lang="en-US" sz="2400" dirty="0"/>
              <a:t>Tesla v100-PCIE-32GB</a:t>
            </a:r>
            <a:endParaRPr lang="en-US" sz="2400" dirty="0">
              <a:solidFill>
                <a:srgbClr val="00B050"/>
              </a:solidFill>
            </a:endParaRPr>
          </a:p>
        </p:txBody>
      </p:sp>
      <p:sp>
        <p:nvSpPr>
          <p:cNvPr id="10" name="Text Placeholder 9">
            <a:extLst>
              <a:ext uri="{FF2B5EF4-FFF2-40B4-BE49-F238E27FC236}">
                <a16:creationId xmlns:a16="http://schemas.microsoft.com/office/drawing/2014/main" id="{04C0886E-A217-D656-3798-9DEDA63A036C}"/>
              </a:ext>
            </a:extLst>
          </p:cNvPr>
          <p:cNvSpPr>
            <a:spLocks noGrp="1"/>
          </p:cNvSpPr>
          <p:nvPr>
            <p:ph type="body" sz="quarter" idx="3"/>
          </p:nvPr>
        </p:nvSpPr>
        <p:spPr/>
        <p:txBody>
          <a:bodyPr/>
          <a:lstStyle/>
          <a:p>
            <a:r>
              <a:rPr lang="en-US" sz="2800" dirty="0">
                <a:solidFill>
                  <a:srgbClr val="FFC000"/>
                </a:solidFill>
              </a:rPr>
              <a:t>We used</a:t>
            </a:r>
          </a:p>
        </p:txBody>
      </p:sp>
      <p:sp>
        <p:nvSpPr>
          <p:cNvPr id="11" name="Content Placeholder 10">
            <a:extLst>
              <a:ext uri="{FF2B5EF4-FFF2-40B4-BE49-F238E27FC236}">
                <a16:creationId xmlns:a16="http://schemas.microsoft.com/office/drawing/2014/main" id="{29E948EB-33CD-CFC2-BE80-E036D0DA7278}"/>
              </a:ext>
            </a:extLst>
          </p:cNvPr>
          <p:cNvSpPr>
            <a:spLocks noGrp="1"/>
          </p:cNvSpPr>
          <p:nvPr>
            <p:ph sz="quarter" idx="4"/>
          </p:nvPr>
        </p:nvSpPr>
        <p:spPr/>
        <p:txBody>
          <a:bodyPr/>
          <a:lstStyle/>
          <a:p>
            <a:endParaRPr lang="en-US" sz="2400" dirty="0">
              <a:solidFill>
                <a:srgbClr val="00B050"/>
              </a:solidFill>
            </a:endParaRPr>
          </a:p>
          <a:p>
            <a:r>
              <a:rPr lang="en-US" sz="2400" dirty="0">
                <a:solidFill>
                  <a:srgbClr val="00B050"/>
                </a:solidFill>
              </a:rPr>
              <a:t>Tokens: </a:t>
            </a:r>
            <a:r>
              <a:rPr lang="en-US" sz="2400" dirty="0"/>
              <a:t>128</a:t>
            </a:r>
          </a:p>
          <a:p>
            <a:r>
              <a:rPr lang="en-US" sz="2400" dirty="0">
                <a:solidFill>
                  <a:srgbClr val="00B050"/>
                </a:solidFill>
              </a:rPr>
              <a:t>Batch size: </a:t>
            </a:r>
            <a:r>
              <a:rPr lang="en-US" sz="2400" dirty="0"/>
              <a:t>64</a:t>
            </a:r>
          </a:p>
          <a:p>
            <a:r>
              <a:rPr lang="en-US" sz="2400" dirty="0">
                <a:solidFill>
                  <a:srgbClr val="00B050"/>
                </a:solidFill>
              </a:rPr>
              <a:t>Learning rate: </a:t>
            </a:r>
            <a:r>
              <a:rPr lang="en-US" sz="2400" dirty="0"/>
              <a:t>1.5e-5</a:t>
            </a:r>
            <a:endParaRPr lang="en-US" sz="2400" dirty="0">
              <a:solidFill>
                <a:srgbClr val="00B050"/>
              </a:solidFill>
            </a:endParaRPr>
          </a:p>
          <a:p>
            <a:r>
              <a:rPr lang="en-US" sz="2400" dirty="0">
                <a:solidFill>
                  <a:srgbClr val="00B050"/>
                </a:solidFill>
              </a:rPr>
              <a:t>GPU: </a:t>
            </a:r>
            <a:r>
              <a:rPr lang="en-US" sz="2400" dirty="0"/>
              <a:t>Tesla T4-16GB</a:t>
            </a:r>
            <a:endParaRPr lang="en-US" sz="2400" dirty="0">
              <a:solidFill>
                <a:srgbClr val="00B050"/>
              </a:solidFill>
            </a:endParaRPr>
          </a:p>
          <a:p>
            <a:endParaRPr lang="en-US" dirty="0"/>
          </a:p>
        </p:txBody>
      </p:sp>
    </p:spTree>
    <p:extLst>
      <p:ext uri="{BB962C8B-B14F-4D97-AF65-F5344CB8AC3E}">
        <p14:creationId xmlns:p14="http://schemas.microsoft.com/office/powerpoint/2010/main" val="168861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872BF94-D839-3EC2-38BB-B4D7AA6D97D1}"/>
              </a:ext>
            </a:extLst>
          </p:cNvPr>
          <p:cNvSpPr>
            <a:spLocks noGrp="1"/>
          </p:cNvSpPr>
          <p:nvPr>
            <p:ph type="title"/>
          </p:nvPr>
        </p:nvSpPr>
        <p:spPr>
          <a:xfrm>
            <a:off x="913795" y="283028"/>
            <a:ext cx="10353762" cy="970450"/>
          </a:xfrm>
        </p:spPr>
        <p:txBody>
          <a:bodyPr/>
          <a:lstStyle/>
          <a:p>
            <a:r>
              <a:rPr lang="en-US" dirty="0"/>
              <a:t>Theses Work about research Question 1</a:t>
            </a:r>
          </a:p>
        </p:txBody>
      </p:sp>
      <p:pic>
        <p:nvPicPr>
          <p:cNvPr id="15" name="Content Placeholder 14">
            <a:extLst>
              <a:ext uri="{FF2B5EF4-FFF2-40B4-BE49-F238E27FC236}">
                <a16:creationId xmlns:a16="http://schemas.microsoft.com/office/drawing/2014/main" id="{F5428C7C-5B0B-D6EE-35CB-483B2C4C208C}"/>
              </a:ext>
            </a:extLst>
          </p:cNvPr>
          <p:cNvPicPr>
            <a:picLocks noGrp="1" noChangeAspect="1"/>
          </p:cNvPicPr>
          <p:nvPr>
            <p:ph idx="1"/>
          </p:nvPr>
        </p:nvPicPr>
        <p:blipFill rotWithShape="1">
          <a:blip r:embed="rId2"/>
          <a:srcRect b="37408"/>
          <a:stretch/>
        </p:blipFill>
        <p:spPr>
          <a:xfrm>
            <a:off x="1137730" y="1542727"/>
            <a:ext cx="9732434" cy="4055640"/>
          </a:xfrm>
        </p:spPr>
      </p:pic>
    </p:spTree>
    <p:extLst>
      <p:ext uri="{BB962C8B-B14F-4D97-AF65-F5344CB8AC3E}">
        <p14:creationId xmlns:p14="http://schemas.microsoft.com/office/powerpoint/2010/main" val="103366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E8C635-141C-B153-5BDC-591A6C3EB209}"/>
              </a:ext>
            </a:extLst>
          </p:cNvPr>
          <p:cNvPicPr>
            <a:picLocks noGrp="1" noChangeAspect="1"/>
          </p:cNvPicPr>
          <p:nvPr>
            <p:ph idx="1"/>
          </p:nvPr>
        </p:nvPicPr>
        <p:blipFill>
          <a:blip r:embed="rId2"/>
          <a:stretch>
            <a:fillRect/>
          </a:stretch>
        </p:blipFill>
        <p:spPr>
          <a:xfrm>
            <a:off x="1491343" y="844420"/>
            <a:ext cx="9209314" cy="5169159"/>
          </a:xfrm>
          <a:prstGeom prst="rect">
            <a:avLst/>
          </a:prstGeom>
        </p:spPr>
      </p:pic>
    </p:spTree>
    <p:extLst>
      <p:ext uri="{BB962C8B-B14F-4D97-AF65-F5344CB8AC3E}">
        <p14:creationId xmlns:p14="http://schemas.microsoft.com/office/powerpoint/2010/main" val="52230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63C7-DE97-8994-E3B4-D4ABAA872DAD}"/>
              </a:ext>
            </a:extLst>
          </p:cNvPr>
          <p:cNvSpPr>
            <a:spLocks noGrp="1"/>
          </p:cNvSpPr>
          <p:nvPr>
            <p:ph type="title"/>
          </p:nvPr>
        </p:nvSpPr>
        <p:spPr>
          <a:xfrm>
            <a:off x="736513" y="2531706"/>
            <a:ext cx="10353762" cy="970450"/>
          </a:xfrm>
        </p:spPr>
        <p:txBody>
          <a:bodyPr>
            <a:noAutofit/>
          </a:bodyPr>
          <a:lstStyle/>
          <a:p>
            <a:r>
              <a:rPr lang="en-US" sz="6000" dirty="0"/>
              <a:t>Our Work on Theses Research Question 1</a:t>
            </a:r>
          </a:p>
        </p:txBody>
      </p:sp>
    </p:spTree>
    <p:extLst>
      <p:ext uri="{BB962C8B-B14F-4D97-AF65-F5344CB8AC3E}">
        <p14:creationId xmlns:p14="http://schemas.microsoft.com/office/powerpoint/2010/main" val="320486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509486"/>
          </a:xfrm>
        </p:spPr>
        <p:txBody>
          <a:bodyPr>
            <a:normAutofit fontScale="90000"/>
          </a:bodyPr>
          <a:lstStyle/>
          <a:p>
            <a:r>
              <a:rPr lang="en-US" dirty="0"/>
              <a:t>Using BERT for Toxic Comment Classification (UCC dataset)</a:t>
            </a:r>
            <a:br>
              <a:rPr lang="en-US" dirty="0"/>
            </a:br>
            <a:r>
              <a:rPr lang="en-US" sz="3100" dirty="0">
                <a:solidFill>
                  <a:srgbClr val="00B0F0"/>
                </a:solidFill>
              </a:rPr>
              <a:t>Epoch-1,batch size-64</a:t>
            </a:r>
          </a:p>
        </p:txBody>
      </p:sp>
      <p:pic>
        <p:nvPicPr>
          <p:cNvPr id="10" name="Content Placeholder 9">
            <a:extLst>
              <a:ext uri="{FF2B5EF4-FFF2-40B4-BE49-F238E27FC236}">
                <a16:creationId xmlns:a16="http://schemas.microsoft.com/office/drawing/2014/main" id="{D4F152DE-64F7-069C-503C-FCA8CC979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2" y="1698171"/>
            <a:ext cx="10021078" cy="4991878"/>
          </a:xfrm>
        </p:spPr>
      </p:pic>
    </p:spTree>
    <p:extLst>
      <p:ext uri="{BB962C8B-B14F-4D97-AF65-F5344CB8AC3E}">
        <p14:creationId xmlns:p14="http://schemas.microsoft.com/office/powerpoint/2010/main" val="189922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509486"/>
          </a:xfrm>
        </p:spPr>
        <p:txBody>
          <a:bodyPr>
            <a:normAutofit fontScale="90000"/>
          </a:bodyPr>
          <a:lstStyle/>
          <a:p>
            <a:r>
              <a:rPr lang="en-US" dirty="0"/>
              <a:t>Using BERT for Toxic Comment Classification (UCC dataset)</a:t>
            </a:r>
            <a:br>
              <a:rPr lang="en-US" dirty="0"/>
            </a:br>
            <a:r>
              <a:rPr lang="en-US" sz="3100" dirty="0">
                <a:solidFill>
                  <a:srgbClr val="00B0F0"/>
                </a:solidFill>
              </a:rPr>
              <a:t>Epoch-5,batch size-64</a:t>
            </a:r>
          </a:p>
        </p:txBody>
      </p:sp>
      <p:pic>
        <p:nvPicPr>
          <p:cNvPr id="4" name="Content Placeholder 3">
            <a:extLst>
              <a:ext uri="{FF2B5EF4-FFF2-40B4-BE49-F238E27FC236}">
                <a16:creationId xmlns:a16="http://schemas.microsoft.com/office/drawing/2014/main" id="{9670F595-EBAC-8D2A-7D3D-84E36D948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788" y="1688841"/>
            <a:ext cx="10618236" cy="4973216"/>
          </a:xfrm>
        </p:spPr>
      </p:pic>
    </p:spTree>
    <p:extLst>
      <p:ext uri="{BB962C8B-B14F-4D97-AF65-F5344CB8AC3E}">
        <p14:creationId xmlns:p14="http://schemas.microsoft.com/office/powerpoint/2010/main" val="144139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509486"/>
          </a:xfrm>
        </p:spPr>
        <p:txBody>
          <a:bodyPr>
            <a:normAutofit fontScale="90000"/>
          </a:bodyPr>
          <a:lstStyle/>
          <a:p>
            <a:r>
              <a:rPr lang="en-US" dirty="0"/>
              <a:t>Using BERT for Toxic Comment Classification (UCC dataset)</a:t>
            </a:r>
            <a:br>
              <a:rPr lang="en-US" dirty="0"/>
            </a:br>
            <a:r>
              <a:rPr lang="en-US" sz="3100" dirty="0">
                <a:solidFill>
                  <a:srgbClr val="00B0F0"/>
                </a:solidFill>
              </a:rPr>
              <a:t>Epoch-10,batch size-64</a:t>
            </a:r>
          </a:p>
        </p:txBody>
      </p:sp>
      <p:pic>
        <p:nvPicPr>
          <p:cNvPr id="4" name="Content Placeholder 3">
            <a:extLst>
              <a:ext uri="{FF2B5EF4-FFF2-40B4-BE49-F238E27FC236}">
                <a16:creationId xmlns:a16="http://schemas.microsoft.com/office/drawing/2014/main" id="{E44A02C7-8538-C3AC-44D4-B2F2B6B49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764" y="1731963"/>
            <a:ext cx="10664890" cy="5024372"/>
          </a:xfrm>
        </p:spPr>
      </p:pic>
    </p:spTree>
    <p:extLst>
      <p:ext uri="{BB962C8B-B14F-4D97-AF65-F5344CB8AC3E}">
        <p14:creationId xmlns:p14="http://schemas.microsoft.com/office/powerpoint/2010/main" val="204561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456547"/>
          </a:xfrm>
        </p:spPr>
        <p:txBody>
          <a:bodyPr>
            <a:normAutofit fontScale="90000"/>
          </a:bodyPr>
          <a:lstStyle/>
          <a:p>
            <a:r>
              <a:rPr lang="en-US" dirty="0"/>
              <a:t>Using RoBERTa for Toxic Comment Classification (UCC dataset)</a:t>
            </a:r>
            <a:br>
              <a:rPr lang="en-US" dirty="0"/>
            </a:br>
            <a:r>
              <a:rPr lang="en-US" sz="3100" dirty="0">
                <a:solidFill>
                  <a:srgbClr val="00B0F0"/>
                </a:solidFill>
              </a:rPr>
              <a:t>Epoch-1,batch size-64</a:t>
            </a:r>
          </a:p>
        </p:txBody>
      </p:sp>
      <p:pic>
        <p:nvPicPr>
          <p:cNvPr id="4" name="Content Placeholder 3">
            <a:extLst>
              <a:ext uri="{FF2B5EF4-FFF2-40B4-BE49-F238E27FC236}">
                <a16:creationId xmlns:a16="http://schemas.microsoft.com/office/drawing/2014/main" id="{9C07DF7A-6024-DD82-30FB-6A89C59F6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688841"/>
            <a:ext cx="11355355" cy="5067494"/>
          </a:xfrm>
        </p:spPr>
      </p:pic>
    </p:spTree>
    <p:extLst>
      <p:ext uri="{BB962C8B-B14F-4D97-AF65-F5344CB8AC3E}">
        <p14:creationId xmlns:p14="http://schemas.microsoft.com/office/powerpoint/2010/main" val="120888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484539"/>
          </a:xfrm>
        </p:spPr>
        <p:txBody>
          <a:bodyPr>
            <a:normAutofit fontScale="90000"/>
          </a:bodyPr>
          <a:lstStyle/>
          <a:p>
            <a:r>
              <a:rPr lang="en-US" dirty="0"/>
              <a:t>Using RoBERTa for Toxic Comment Classification (UCC dataset)</a:t>
            </a:r>
            <a:br>
              <a:rPr lang="en-US" dirty="0"/>
            </a:br>
            <a:r>
              <a:rPr lang="en-US" sz="3100" dirty="0">
                <a:solidFill>
                  <a:srgbClr val="00B0F0"/>
                </a:solidFill>
              </a:rPr>
              <a:t>Epoch-5,batch size-64</a:t>
            </a:r>
          </a:p>
        </p:txBody>
      </p:sp>
      <p:pic>
        <p:nvPicPr>
          <p:cNvPr id="4" name="Content Placeholder 3">
            <a:extLst>
              <a:ext uri="{FF2B5EF4-FFF2-40B4-BE49-F238E27FC236}">
                <a16:creationId xmlns:a16="http://schemas.microsoft.com/office/drawing/2014/main" id="{529F8E7D-1899-9E75-3B6F-2299A211A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6" y="1731962"/>
            <a:ext cx="11159412" cy="4948755"/>
          </a:xfrm>
        </p:spPr>
      </p:pic>
    </p:spTree>
    <p:extLst>
      <p:ext uri="{BB962C8B-B14F-4D97-AF65-F5344CB8AC3E}">
        <p14:creationId xmlns:p14="http://schemas.microsoft.com/office/powerpoint/2010/main" val="815453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465878"/>
          </a:xfrm>
        </p:spPr>
        <p:txBody>
          <a:bodyPr>
            <a:normAutofit fontScale="90000"/>
          </a:bodyPr>
          <a:lstStyle/>
          <a:p>
            <a:r>
              <a:rPr lang="en-US" dirty="0"/>
              <a:t>Using RoBERTa for Toxic Comment Classification (UCC dataset)</a:t>
            </a:r>
            <a:br>
              <a:rPr lang="en-US" dirty="0"/>
            </a:br>
            <a:r>
              <a:rPr lang="en-US" sz="3100" dirty="0">
                <a:solidFill>
                  <a:srgbClr val="00B0F0"/>
                </a:solidFill>
              </a:rPr>
              <a:t>Epoch-10,batch size-64</a:t>
            </a:r>
          </a:p>
        </p:txBody>
      </p:sp>
      <p:pic>
        <p:nvPicPr>
          <p:cNvPr id="4" name="Content Placeholder 3">
            <a:extLst>
              <a:ext uri="{FF2B5EF4-FFF2-40B4-BE49-F238E27FC236}">
                <a16:creationId xmlns:a16="http://schemas.microsoft.com/office/drawing/2014/main" id="{B1457B26-8E40-785B-3202-BAE18D2E2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 y="1698171"/>
            <a:ext cx="11737910" cy="5058164"/>
          </a:xfrm>
        </p:spPr>
      </p:pic>
    </p:spTree>
    <p:extLst>
      <p:ext uri="{BB962C8B-B14F-4D97-AF65-F5344CB8AC3E}">
        <p14:creationId xmlns:p14="http://schemas.microsoft.com/office/powerpoint/2010/main" val="73057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2362-E57D-9761-45AE-DDAF0C763E9A}"/>
              </a:ext>
            </a:extLst>
          </p:cNvPr>
          <p:cNvSpPr>
            <a:spLocks noGrp="1"/>
          </p:cNvSpPr>
          <p:nvPr>
            <p:ph type="title"/>
          </p:nvPr>
        </p:nvSpPr>
        <p:spPr>
          <a:xfrm>
            <a:off x="699190" y="199053"/>
            <a:ext cx="10353762" cy="970450"/>
          </a:xfrm>
        </p:spPr>
        <p:txBody>
          <a:bodyPr/>
          <a:lstStyle/>
          <a:p>
            <a:r>
              <a:rPr lang="en-US" dirty="0"/>
              <a:t>About Chosen theses</a:t>
            </a:r>
          </a:p>
        </p:txBody>
      </p:sp>
      <p:sp>
        <p:nvSpPr>
          <p:cNvPr id="3" name="Content Placeholder 2">
            <a:extLst>
              <a:ext uri="{FF2B5EF4-FFF2-40B4-BE49-F238E27FC236}">
                <a16:creationId xmlns:a16="http://schemas.microsoft.com/office/drawing/2014/main" id="{35A4D2F1-12A9-D97C-3276-BDB4E1068304}"/>
              </a:ext>
            </a:extLst>
          </p:cNvPr>
          <p:cNvSpPr>
            <a:spLocks noGrp="1"/>
          </p:cNvSpPr>
          <p:nvPr>
            <p:ph idx="1"/>
          </p:nvPr>
        </p:nvSpPr>
        <p:spPr>
          <a:xfrm>
            <a:off x="1296350" y="1698171"/>
            <a:ext cx="10353762" cy="4655975"/>
          </a:xfrm>
        </p:spPr>
        <p:txBody>
          <a:bodyPr/>
          <a:lstStyle/>
          <a:p>
            <a:r>
              <a:rPr lang="en-US" sz="3200" dirty="0">
                <a:solidFill>
                  <a:srgbClr val="00B050"/>
                </a:solidFill>
              </a:rPr>
              <a:t>It is a PhD theses.</a:t>
            </a:r>
          </a:p>
          <a:p>
            <a:r>
              <a:rPr lang="en-US" sz="3200" dirty="0">
                <a:solidFill>
                  <a:srgbClr val="00B050"/>
                </a:solidFill>
              </a:rPr>
              <a:t>Datasets links are given but right now those datasets are not available on those link.</a:t>
            </a:r>
          </a:p>
          <a:p>
            <a:r>
              <a:rPr lang="en-US" sz="3200" dirty="0">
                <a:solidFill>
                  <a:srgbClr val="00B050"/>
                </a:solidFill>
              </a:rPr>
              <a:t>Code is not revealed.</a:t>
            </a:r>
          </a:p>
          <a:p>
            <a:r>
              <a:rPr lang="en-US" sz="3200" dirty="0">
                <a:solidFill>
                  <a:srgbClr val="00B050"/>
                </a:solidFill>
              </a:rPr>
              <a:t>Didn’t contact with Author for Datasets and code.</a:t>
            </a:r>
          </a:p>
          <a:p>
            <a:endParaRPr lang="en-US" dirty="0"/>
          </a:p>
        </p:txBody>
      </p:sp>
    </p:spTree>
    <p:extLst>
      <p:ext uri="{BB962C8B-B14F-4D97-AF65-F5344CB8AC3E}">
        <p14:creationId xmlns:p14="http://schemas.microsoft.com/office/powerpoint/2010/main" val="145295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428555"/>
          </a:xfrm>
        </p:spPr>
        <p:txBody>
          <a:bodyPr>
            <a:normAutofit fontScale="90000"/>
          </a:bodyPr>
          <a:lstStyle/>
          <a:p>
            <a:r>
              <a:rPr lang="en-US" dirty="0"/>
              <a:t>Using XLM for Toxic Comment Classification (UCC dataset)</a:t>
            </a:r>
            <a:br>
              <a:rPr lang="en-US" dirty="0"/>
            </a:br>
            <a:r>
              <a:rPr lang="en-US" sz="3100" dirty="0">
                <a:solidFill>
                  <a:srgbClr val="00B0F0"/>
                </a:solidFill>
              </a:rPr>
              <a:t>Epoch-1,batch size-64</a:t>
            </a:r>
          </a:p>
        </p:txBody>
      </p:sp>
      <p:pic>
        <p:nvPicPr>
          <p:cNvPr id="4" name="Content Placeholder 3">
            <a:extLst>
              <a:ext uri="{FF2B5EF4-FFF2-40B4-BE49-F238E27FC236}">
                <a16:creationId xmlns:a16="http://schemas.microsoft.com/office/drawing/2014/main" id="{1A2A737D-CB4D-3A14-6D1E-78A8ED874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65" y="1651518"/>
            <a:ext cx="11831217" cy="5104817"/>
          </a:xfrm>
        </p:spPr>
      </p:pic>
    </p:spTree>
    <p:extLst>
      <p:ext uri="{BB962C8B-B14F-4D97-AF65-F5344CB8AC3E}">
        <p14:creationId xmlns:p14="http://schemas.microsoft.com/office/powerpoint/2010/main" val="54326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437886"/>
          </a:xfrm>
        </p:spPr>
        <p:txBody>
          <a:bodyPr>
            <a:normAutofit fontScale="90000"/>
          </a:bodyPr>
          <a:lstStyle/>
          <a:p>
            <a:r>
              <a:rPr lang="en-US" dirty="0"/>
              <a:t>Using XLM for Toxic Comment Classification (UCC dataset)</a:t>
            </a:r>
            <a:br>
              <a:rPr lang="en-US" dirty="0"/>
            </a:br>
            <a:r>
              <a:rPr lang="en-US" sz="3100" dirty="0">
                <a:solidFill>
                  <a:srgbClr val="00B0F0"/>
                </a:solidFill>
              </a:rPr>
              <a:t>Epoch-5,batch size-64</a:t>
            </a:r>
          </a:p>
        </p:txBody>
      </p:sp>
      <p:pic>
        <p:nvPicPr>
          <p:cNvPr id="4" name="Content Placeholder 3">
            <a:extLst>
              <a:ext uri="{FF2B5EF4-FFF2-40B4-BE49-F238E27FC236}">
                <a16:creationId xmlns:a16="http://schemas.microsoft.com/office/drawing/2014/main" id="{09F29062-01D5-849F-C855-C74E87991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20" y="1623527"/>
            <a:ext cx="11831217" cy="5132808"/>
          </a:xfrm>
        </p:spPr>
      </p:pic>
    </p:spTree>
    <p:extLst>
      <p:ext uri="{BB962C8B-B14F-4D97-AF65-F5344CB8AC3E}">
        <p14:creationId xmlns:p14="http://schemas.microsoft.com/office/powerpoint/2010/main" val="44849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E69-3850-6BFE-15F3-1F62FFE9B615}"/>
              </a:ext>
            </a:extLst>
          </p:cNvPr>
          <p:cNvSpPr>
            <a:spLocks noGrp="1"/>
          </p:cNvSpPr>
          <p:nvPr>
            <p:ph type="title"/>
          </p:nvPr>
        </p:nvSpPr>
        <p:spPr>
          <a:xfrm>
            <a:off x="2088684" y="101665"/>
            <a:ext cx="7866311" cy="1509486"/>
          </a:xfrm>
        </p:spPr>
        <p:txBody>
          <a:bodyPr>
            <a:normAutofit fontScale="90000"/>
          </a:bodyPr>
          <a:lstStyle/>
          <a:p>
            <a:r>
              <a:rPr lang="en-US" dirty="0"/>
              <a:t>Using XLM for Toxic Comment Classification (UCC dataset)</a:t>
            </a:r>
            <a:br>
              <a:rPr lang="en-US" dirty="0"/>
            </a:br>
            <a:r>
              <a:rPr lang="en-US" sz="3100" dirty="0">
                <a:solidFill>
                  <a:srgbClr val="00B0F0"/>
                </a:solidFill>
              </a:rPr>
              <a:t>Epoch-10,batch size-64</a:t>
            </a:r>
          </a:p>
        </p:txBody>
      </p:sp>
      <p:pic>
        <p:nvPicPr>
          <p:cNvPr id="4" name="Content Placeholder 3">
            <a:extLst>
              <a:ext uri="{FF2B5EF4-FFF2-40B4-BE49-F238E27FC236}">
                <a16:creationId xmlns:a16="http://schemas.microsoft.com/office/drawing/2014/main" id="{E270346A-D6DF-E93C-991C-01F1DE91D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0" y="1731963"/>
            <a:ext cx="11961844" cy="5024372"/>
          </a:xfrm>
        </p:spPr>
      </p:pic>
    </p:spTree>
    <p:extLst>
      <p:ext uri="{BB962C8B-B14F-4D97-AF65-F5344CB8AC3E}">
        <p14:creationId xmlns:p14="http://schemas.microsoft.com/office/powerpoint/2010/main" val="218795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F65E-6F81-6977-3734-A6D8369F524A}"/>
              </a:ext>
            </a:extLst>
          </p:cNvPr>
          <p:cNvSpPr>
            <a:spLocks noGrp="1"/>
          </p:cNvSpPr>
          <p:nvPr>
            <p:ph type="title"/>
          </p:nvPr>
        </p:nvSpPr>
        <p:spPr>
          <a:xfrm>
            <a:off x="705335" y="413658"/>
            <a:ext cx="10353762" cy="970450"/>
          </a:xfrm>
        </p:spPr>
        <p:txBody>
          <a:bodyPr/>
          <a:lstStyle/>
          <a:p>
            <a:r>
              <a:rPr lang="en-US" dirty="0"/>
              <a:t>Observation about Research Question 1</a:t>
            </a:r>
          </a:p>
        </p:txBody>
      </p:sp>
      <p:sp>
        <p:nvSpPr>
          <p:cNvPr id="4" name="Text Placeholder 3">
            <a:extLst>
              <a:ext uri="{FF2B5EF4-FFF2-40B4-BE49-F238E27FC236}">
                <a16:creationId xmlns:a16="http://schemas.microsoft.com/office/drawing/2014/main" id="{380842F8-53FA-E0D6-0194-67DC08F411C4}"/>
              </a:ext>
            </a:extLst>
          </p:cNvPr>
          <p:cNvSpPr>
            <a:spLocks noGrp="1"/>
          </p:cNvSpPr>
          <p:nvPr>
            <p:ph type="body" idx="1"/>
          </p:nvPr>
        </p:nvSpPr>
        <p:spPr/>
        <p:txBody>
          <a:bodyPr/>
          <a:lstStyle/>
          <a:p>
            <a:r>
              <a:rPr lang="en-US" dirty="0">
                <a:solidFill>
                  <a:srgbClr val="FFC000"/>
                </a:solidFill>
              </a:rPr>
              <a:t>In theses</a:t>
            </a:r>
          </a:p>
        </p:txBody>
      </p:sp>
      <p:sp>
        <p:nvSpPr>
          <p:cNvPr id="5" name="Content Placeholder 4">
            <a:extLst>
              <a:ext uri="{FF2B5EF4-FFF2-40B4-BE49-F238E27FC236}">
                <a16:creationId xmlns:a16="http://schemas.microsoft.com/office/drawing/2014/main" id="{FF790E1D-9A44-7461-D568-93AD91656856}"/>
              </a:ext>
            </a:extLst>
          </p:cNvPr>
          <p:cNvSpPr>
            <a:spLocks noGrp="1"/>
          </p:cNvSpPr>
          <p:nvPr>
            <p:ph sz="half" idx="2"/>
          </p:nvPr>
        </p:nvSpPr>
        <p:spPr/>
        <p:txBody>
          <a:bodyPr/>
          <a:lstStyle/>
          <a:p>
            <a:endParaRPr lang="en-US" dirty="0"/>
          </a:p>
          <a:p>
            <a:r>
              <a:rPr lang="en-US" dirty="0"/>
              <a:t>Continued pretraining particularly benefits small cases of toxic comments in the dataset.</a:t>
            </a:r>
          </a:p>
          <a:p>
            <a:endParaRPr lang="en-US" dirty="0"/>
          </a:p>
          <a:p>
            <a:endParaRPr lang="en-US" dirty="0"/>
          </a:p>
          <a:p>
            <a:r>
              <a:rPr lang="en-US" dirty="0"/>
              <a:t>There is no consistent pattern in terms of which epoch setting is the best.</a:t>
            </a:r>
          </a:p>
        </p:txBody>
      </p:sp>
      <p:sp>
        <p:nvSpPr>
          <p:cNvPr id="6" name="Text Placeholder 5">
            <a:extLst>
              <a:ext uri="{FF2B5EF4-FFF2-40B4-BE49-F238E27FC236}">
                <a16:creationId xmlns:a16="http://schemas.microsoft.com/office/drawing/2014/main" id="{0F38D51E-0B65-239B-C0FC-11FE358A1184}"/>
              </a:ext>
            </a:extLst>
          </p:cNvPr>
          <p:cNvSpPr>
            <a:spLocks noGrp="1"/>
          </p:cNvSpPr>
          <p:nvPr>
            <p:ph type="body" sz="quarter" idx="3"/>
          </p:nvPr>
        </p:nvSpPr>
        <p:spPr/>
        <p:txBody>
          <a:bodyPr/>
          <a:lstStyle/>
          <a:p>
            <a:r>
              <a:rPr lang="en-US" dirty="0">
                <a:solidFill>
                  <a:srgbClr val="FFC000"/>
                </a:solidFill>
              </a:rPr>
              <a:t>We got</a:t>
            </a:r>
          </a:p>
        </p:txBody>
      </p:sp>
      <p:sp>
        <p:nvSpPr>
          <p:cNvPr id="7" name="Content Placeholder 6">
            <a:extLst>
              <a:ext uri="{FF2B5EF4-FFF2-40B4-BE49-F238E27FC236}">
                <a16:creationId xmlns:a16="http://schemas.microsoft.com/office/drawing/2014/main" id="{C22B556B-8FA1-6EB6-FFF9-B252D167CDAF}"/>
              </a:ext>
            </a:extLst>
          </p:cNvPr>
          <p:cNvSpPr>
            <a:spLocks noGrp="1"/>
          </p:cNvSpPr>
          <p:nvPr>
            <p:ph sz="quarter" idx="4"/>
          </p:nvPr>
        </p:nvSpPr>
        <p:spPr/>
        <p:txBody>
          <a:bodyPr/>
          <a:lstStyle/>
          <a:p>
            <a:endParaRPr lang="en-US" dirty="0"/>
          </a:p>
          <a:p>
            <a:r>
              <a:rPr lang="en-US" dirty="0"/>
              <a:t>We found that when we increased the epoch number for used models, accuracy got increased.</a:t>
            </a:r>
          </a:p>
          <a:p>
            <a:endParaRPr lang="en-US" dirty="0"/>
          </a:p>
          <a:p>
            <a:r>
              <a:rPr lang="en-US" dirty="0"/>
              <a:t>Though we took results for only 10 epochs maximum, it is expected that after 10 or 20 epochs accuracy won’t increase, it can decrease in some cases.</a:t>
            </a:r>
          </a:p>
        </p:txBody>
      </p:sp>
      <p:sp>
        <p:nvSpPr>
          <p:cNvPr id="8" name="Arrow: Right 7">
            <a:extLst>
              <a:ext uri="{FF2B5EF4-FFF2-40B4-BE49-F238E27FC236}">
                <a16:creationId xmlns:a16="http://schemas.microsoft.com/office/drawing/2014/main" id="{6D94D429-02C5-05A1-0ED4-36D2FF9E805C}"/>
              </a:ext>
            </a:extLst>
          </p:cNvPr>
          <p:cNvSpPr/>
          <p:nvPr/>
        </p:nvSpPr>
        <p:spPr>
          <a:xfrm>
            <a:off x="5882216" y="2944368"/>
            <a:ext cx="61189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52D7708-6A15-A668-0C9C-B9ECF46B02B9}"/>
              </a:ext>
            </a:extLst>
          </p:cNvPr>
          <p:cNvSpPr/>
          <p:nvPr/>
        </p:nvSpPr>
        <p:spPr>
          <a:xfrm>
            <a:off x="5790055" y="4367784"/>
            <a:ext cx="61189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77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F65E-6F81-6977-3734-A6D8369F524A}"/>
              </a:ext>
            </a:extLst>
          </p:cNvPr>
          <p:cNvSpPr>
            <a:spLocks noGrp="1"/>
          </p:cNvSpPr>
          <p:nvPr>
            <p:ph type="title"/>
          </p:nvPr>
        </p:nvSpPr>
        <p:spPr>
          <a:xfrm>
            <a:off x="705335" y="413658"/>
            <a:ext cx="10353762" cy="970450"/>
          </a:xfrm>
        </p:spPr>
        <p:txBody>
          <a:bodyPr/>
          <a:lstStyle/>
          <a:p>
            <a:r>
              <a:rPr lang="en-US" dirty="0"/>
              <a:t>Observation about Research Question 2</a:t>
            </a:r>
          </a:p>
        </p:txBody>
      </p:sp>
      <p:sp>
        <p:nvSpPr>
          <p:cNvPr id="4" name="Text Placeholder 3">
            <a:extLst>
              <a:ext uri="{FF2B5EF4-FFF2-40B4-BE49-F238E27FC236}">
                <a16:creationId xmlns:a16="http://schemas.microsoft.com/office/drawing/2014/main" id="{380842F8-53FA-E0D6-0194-67DC08F411C4}"/>
              </a:ext>
            </a:extLst>
          </p:cNvPr>
          <p:cNvSpPr>
            <a:spLocks noGrp="1"/>
          </p:cNvSpPr>
          <p:nvPr>
            <p:ph type="body" idx="1"/>
          </p:nvPr>
        </p:nvSpPr>
        <p:spPr/>
        <p:txBody>
          <a:bodyPr/>
          <a:lstStyle/>
          <a:p>
            <a:r>
              <a:rPr lang="en-US" dirty="0">
                <a:solidFill>
                  <a:srgbClr val="FFC000"/>
                </a:solidFill>
              </a:rPr>
              <a:t>In theses</a:t>
            </a:r>
          </a:p>
        </p:txBody>
      </p:sp>
      <p:sp>
        <p:nvSpPr>
          <p:cNvPr id="5" name="Content Placeholder 4">
            <a:extLst>
              <a:ext uri="{FF2B5EF4-FFF2-40B4-BE49-F238E27FC236}">
                <a16:creationId xmlns:a16="http://schemas.microsoft.com/office/drawing/2014/main" id="{FF790E1D-9A44-7461-D568-93AD91656856}"/>
              </a:ext>
            </a:extLst>
          </p:cNvPr>
          <p:cNvSpPr>
            <a:spLocks noGrp="1"/>
          </p:cNvSpPr>
          <p:nvPr>
            <p:ph sz="half" idx="2"/>
          </p:nvPr>
        </p:nvSpPr>
        <p:spPr/>
        <p:txBody>
          <a:bodyPr/>
          <a:lstStyle/>
          <a:p>
            <a:endParaRPr lang="en-US" dirty="0"/>
          </a:p>
          <a:p>
            <a:r>
              <a:rPr lang="en-US" dirty="0"/>
              <a:t>Experiment results over four datasets have no consistent pattern.</a:t>
            </a:r>
          </a:p>
          <a:p>
            <a:endParaRPr lang="en-US" dirty="0"/>
          </a:p>
          <a:p>
            <a:endParaRPr lang="en-US" dirty="0"/>
          </a:p>
          <a:p>
            <a:r>
              <a:rPr lang="en-US" dirty="0"/>
              <a:t>Lack of computational resources.</a:t>
            </a:r>
          </a:p>
        </p:txBody>
      </p:sp>
      <p:sp>
        <p:nvSpPr>
          <p:cNvPr id="6" name="Text Placeholder 5">
            <a:extLst>
              <a:ext uri="{FF2B5EF4-FFF2-40B4-BE49-F238E27FC236}">
                <a16:creationId xmlns:a16="http://schemas.microsoft.com/office/drawing/2014/main" id="{0F38D51E-0B65-239B-C0FC-11FE358A1184}"/>
              </a:ext>
            </a:extLst>
          </p:cNvPr>
          <p:cNvSpPr>
            <a:spLocks noGrp="1"/>
          </p:cNvSpPr>
          <p:nvPr>
            <p:ph type="body" sz="quarter" idx="3"/>
          </p:nvPr>
        </p:nvSpPr>
        <p:spPr/>
        <p:txBody>
          <a:bodyPr/>
          <a:lstStyle/>
          <a:p>
            <a:r>
              <a:rPr lang="en-US" dirty="0">
                <a:solidFill>
                  <a:srgbClr val="FFC000"/>
                </a:solidFill>
              </a:rPr>
              <a:t>We got</a:t>
            </a:r>
          </a:p>
        </p:txBody>
      </p:sp>
      <p:sp>
        <p:nvSpPr>
          <p:cNvPr id="7" name="Content Placeholder 6">
            <a:extLst>
              <a:ext uri="{FF2B5EF4-FFF2-40B4-BE49-F238E27FC236}">
                <a16:creationId xmlns:a16="http://schemas.microsoft.com/office/drawing/2014/main" id="{C22B556B-8FA1-6EB6-FFF9-B252D167CDAF}"/>
              </a:ext>
            </a:extLst>
          </p:cNvPr>
          <p:cNvSpPr>
            <a:spLocks noGrp="1"/>
          </p:cNvSpPr>
          <p:nvPr>
            <p:ph sz="quarter" idx="4"/>
          </p:nvPr>
        </p:nvSpPr>
        <p:spPr/>
        <p:txBody>
          <a:bodyPr/>
          <a:lstStyle/>
          <a:p>
            <a:endParaRPr lang="en-US" dirty="0"/>
          </a:p>
          <a:p>
            <a:r>
              <a:rPr lang="en-US" dirty="0"/>
              <a:t>We worked on only one dataset because of lacking's of computational resources. But there is a possibility that we can also face the same situation.</a:t>
            </a:r>
          </a:p>
          <a:p>
            <a:endParaRPr lang="en-US" dirty="0"/>
          </a:p>
          <a:p>
            <a:r>
              <a:rPr lang="en-US" dirty="0"/>
              <a:t>We also faced that.</a:t>
            </a:r>
          </a:p>
        </p:txBody>
      </p:sp>
      <p:sp>
        <p:nvSpPr>
          <p:cNvPr id="8" name="Arrow: Right 7">
            <a:extLst>
              <a:ext uri="{FF2B5EF4-FFF2-40B4-BE49-F238E27FC236}">
                <a16:creationId xmlns:a16="http://schemas.microsoft.com/office/drawing/2014/main" id="{6D94D429-02C5-05A1-0ED4-36D2FF9E805C}"/>
              </a:ext>
            </a:extLst>
          </p:cNvPr>
          <p:cNvSpPr/>
          <p:nvPr/>
        </p:nvSpPr>
        <p:spPr>
          <a:xfrm>
            <a:off x="5811826" y="2944368"/>
            <a:ext cx="61189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52D7708-6A15-A668-0C9C-B9ECF46B02B9}"/>
              </a:ext>
            </a:extLst>
          </p:cNvPr>
          <p:cNvSpPr/>
          <p:nvPr/>
        </p:nvSpPr>
        <p:spPr>
          <a:xfrm>
            <a:off x="5790055" y="4367784"/>
            <a:ext cx="61189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88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A86A0D-4A0A-375D-0B45-C121A15FA4BA}"/>
              </a:ext>
            </a:extLst>
          </p:cNvPr>
          <p:cNvSpPr>
            <a:spLocks noGrp="1"/>
          </p:cNvSpPr>
          <p:nvPr>
            <p:ph type="title"/>
          </p:nvPr>
        </p:nvSpPr>
        <p:spPr/>
        <p:txBody>
          <a:bodyPr/>
          <a:lstStyle/>
          <a:p>
            <a:r>
              <a:rPr lang="en-US" dirty="0"/>
              <a:t>Our work for CSE 596</a:t>
            </a:r>
          </a:p>
        </p:txBody>
      </p:sp>
      <p:sp>
        <p:nvSpPr>
          <p:cNvPr id="8" name="Content Placeholder 7">
            <a:extLst>
              <a:ext uri="{FF2B5EF4-FFF2-40B4-BE49-F238E27FC236}">
                <a16:creationId xmlns:a16="http://schemas.microsoft.com/office/drawing/2014/main" id="{4508140C-6E36-12CA-61E0-AD62E067F31C}"/>
              </a:ext>
            </a:extLst>
          </p:cNvPr>
          <p:cNvSpPr>
            <a:spLocks noGrp="1"/>
          </p:cNvSpPr>
          <p:nvPr>
            <p:ph idx="1"/>
          </p:nvPr>
        </p:nvSpPr>
        <p:spPr>
          <a:xfrm>
            <a:off x="1072415" y="2049690"/>
            <a:ext cx="10353762" cy="4058751"/>
          </a:xfrm>
        </p:spPr>
        <p:txBody>
          <a:bodyPr>
            <a:normAutofit/>
          </a:bodyPr>
          <a:lstStyle/>
          <a:p>
            <a:r>
              <a:rPr lang="en-US" sz="2200" dirty="0"/>
              <a:t>We used a new dataset for our work as datasets are not revealed.</a:t>
            </a:r>
          </a:p>
          <a:p>
            <a:r>
              <a:rPr lang="en-US" sz="2200" dirty="0"/>
              <a:t>We used a new framework for using those models used in the theses over the dataset we worked on. It was a challenging job as no code was revealed for this theses. And this theses have a very advanced level work for toxic comment classification tasks as it was a Ph.D. research.</a:t>
            </a:r>
          </a:p>
          <a:p>
            <a:r>
              <a:rPr lang="en-US" sz="2200" dirty="0"/>
              <a:t>We studied Chapter 1-3 of this theses and we gave a presentation on the literature review part of the theses and we tried to practically implement chapter 3 of the theses fully. We also got results of some criteria of Chapter 3.</a:t>
            </a:r>
          </a:p>
        </p:txBody>
      </p:sp>
    </p:spTree>
    <p:extLst>
      <p:ext uri="{BB962C8B-B14F-4D97-AF65-F5344CB8AC3E}">
        <p14:creationId xmlns:p14="http://schemas.microsoft.com/office/powerpoint/2010/main" val="256610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2ABD16-4125-B050-3BD2-284825D80E32}"/>
              </a:ext>
            </a:extLst>
          </p:cNvPr>
          <p:cNvSpPr>
            <a:spLocks noGrp="1"/>
          </p:cNvSpPr>
          <p:nvPr>
            <p:ph type="title"/>
          </p:nvPr>
        </p:nvSpPr>
        <p:spPr>
          <a:xfrm>
            <a:off x="652538" y="227045"/>
            <a:ext cx="10353762" cy="970450"/>
          </a:xfrm>
        </p:spPr>
        <p:txBody>
          <a:bodyPr/>
          <a:lstStyle/>
          <a:p>
            <a:r>
              <a:rPr lang="en-US" dirty="0"/>
              <a:t>Our Plan for CSE 597</a:t>
            </a:r>
          </a:p>
        </p:txBody>
      </p:sp>
      <p:sp>
        <p:nvSpPr>
          <p:cNvPr id="8" name="Content Placeholder 7">
            <a:extLst>
              <a:ext uri="{FF2B5EF4-FFF2-40B4-BE49-F238E27FC236}">
                <a16:creationId xmlns:a16="http://schemas.microsoft.com/office/drawing/2014/main" id="{9AA3C17B-5468-723A-73F5-B047E018511F}"/>
              </a:ext>
            </a:extLst>
          </p:cNvPr>
          <p:cNvSpPr>
            <a:spLocks noGrp="1"/>
          </p:cNvSpPr>
          <p:nvPr>
            <p:ph idx="1"/>
          </p:nvPr>
        </p:nvSpPr>
        <p:spPr/>
        <p:txBody>
          <a:bodyPr>
            <a:normAutofit lnSpcReduction="10000"/>
          </a:bodyPr>
          <a:lstStyle/>
          <a:p>
            <a:r>
              <a:rPr lang="en-US" sz="2800" dirty="0"/>
              <a:t>We will try to work on one more dataset for this research InshaAllah.</a:t>
            </a:r>
          </a:p>
          <a:p>
            <a:r>
              <a:rPr lang="en-US" sz="2800" dirty="0"/>
              <a:t>We will study Research Question 3 of chosen theses from theses paper and then we will try to work on practically over Research Question 3 following the way the author worked on chosen theses paper InshaAllah.</a:t>
            </a:r>
          </a:p>
          <a:p>
            <a:r>
              <a:rPr lang="en-US" sz="2800" dirty="0"/>
              <a:t>As the code for this thesis is not revealed, it will be a new and challenging work for us but it will be a learning phase too InshaAllah. </a:t>
            </a:r>
          </a:p>
        </p:txBody>
      </p:sp>
    </p:spTree>
    <p:extLst>
      <p:ext uri="{BB962C8B-B14F-4D97-AF65-F5344CB8AC3E}">
        <p14:creationId xmlns:p14="http://schemas.microsoft.com/office/powerpoint/2010/main" val="346924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2D7C08-08A9-AE7F-D3E7-3A4CB283FC75}"/>
              </a:ext>
            </a:extLst>
          </p:cNvPr>
          <p:cNvSpPr txBox="1"/>
          <p:nvPr/>
        </p:nvSpPr>
        <p:spPr>
          <a:xfrm>
            <a:off x="4583919" y="2911151"/>
            <a:ext cx="3024161" cy="769441"/>
          </a:xfrm>
          <a:prstGeom prst="rect">
            <a:avLst/>
          </a:prstGeom>
          <a:noFill/>
        </p:spPr>
        <p:txBody>
          <a:bodyPr wrap="none" rtlCol="0">
            <a:spAutoFit/>
          </a:bodyPr>
          <a:lstStyle/>
          <a:p>
            <a:r>
              <a:rPr lang="en-US" sz="4400" dirty="0"/>
              <a:t>Thank You.</a:t>
            </a:r>
          </a:p>
        </p:txBody>
      </p:sp>
    </p:spTree>
    <p:extLst>
      <p:ext uri="{BB962C8B-B14F-4D97-AF65-F5344CB8AC3E}">
        <p14:creationId xmlns:p14="http://schemas.microsoft.com/office/powerpoint/2010/main" val="346112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8BDA-C5AF-1689-307C-44F6D8C54417}"/>
              </a:ext>
            </a:extLst>
          </p:cNvPr>
          <p:cNvSpPr>
            <a:spLocks noGrp="1"/>
          </p:cNvSpPr>
          <p:nvPr>
            <p:ph type="title"/>
          </p:nvPr>
        </p:nvSpPr>
        <p:spPr>
          <a:xfrm>
            <a:off x="811159" y="96350"/>
            <a:ext cx="10353762" cy="970450"/>
          </a:xfrm>
        </p:spPr>
        <p:txBody>
          <a:bodyPr/>
          <a:lstStyle/>
          <a:p>
            <a:r>
              <a:rPr lang="en-US" dirty="0"/>
              <a:t>Research Objectives of chosen theses</a:t>
            </a:r>
          </a:p>
        </p:txBody>
      </p:sp>
      <p:pic>
        <p:nvPicPr>
          <p:cNvPr id="5" name="Content Placeholder 4">
            <a:extLst>
              <a:ext uri="{FF2B5EF4-FFF2-40B4-BE49-F238E27FC236}">
                <a16:creationId xmlns:a16="http://schemas.microsoft.com/office/drawing/2014/main" id="{01E95265-7C07-C466-E1BC-7BB3E7A6E927}"/>
              </a:ext>
            </a:extLst>
          </p:cNvPr>
          <p:cNvPicPr>
            <a:picLocks noGrp="1" noChangeAspect="1"/>
          </p:cNvPicPr>
          <p:nvPr>
            <p:ph idx="1"/>
          </p:nvPr>
        </p:nvPicPr>
        <p:blipFill>
          <a:blip r:embed="rId2"/>
          <a:stretch>
            <a:fillRect/>
          </a:stretch>
        </p:blipFill>
        <p:spPr>
          <a:xfrm>
            <a:off x="1262743" y="1166328"/>
            <a:ext cx="9666514" cy="5318448"/>
          </a:xfrm>
        </p:spPr>
      </p:pic>
    </p:spTree>
    <p:extLst>
      <p:ext uri="{BB962C8B-B14F-4D97-AF65-F5344CB8AC3E}">
        <p14:creationId xmlns:p14="http://schemas.microsoft.com/office/powerpoint/2010/main" val="192932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79F5-C211-7509-3A66-0B6347660B28}"/>
              </a:ext>
            </a:extLst>
          </p:cNvPr>
          <p:cNvSpPr>
            <a:spLocks noGrp="1"/>
          </p:cNvSpPr>
          <p:nvPr>
            <p:ph type="title"/>
          </p:nvPr>
        </p:nvSpPr>
        <p:spPr>
          <a:xfrm>
            <a:off x="680530" y="292360"/>
            <a:ext cx="10353762" cy="970450"/>
          </a:xfrm>
        </p:spPr>
        <p:txBody>
          <a:bodyPr/>
          <a:lstStyle/>
          <a:p>
            <a:r>
              <a:rPr lang="en-US" dirty="0"/>
              <a:t>Our work on chosen theses for this course</a:t>
            </a:r>
          </a:p>
        </p:txBody>
      </p:sp>
      <p:sp>
        <p:nvSpPr>
          <p:cNvPr id="3" name="Content Placeholder 2">
            <a:extLst>
              <a:ext uri="{FF2B5EF4-FFF2-40B4-BE49-F238E27FC236}">
                <a16:creationId xmlns:a16="http://schemas.microsoft.com/office/drawing/2014/main" id="{465DA010-1472-076D-5D7F-875D73D77403}"/>
              </a:ext>
            </a:extLst>
          </p:cNvPr>
          <p:cNvSpPr>
            <a:spLocks noGrp="1"/>
          </p:cNvSpPr>
          <p:nvPr>
            <p:ph idx="1"/>
          </p:nvPr>
        </p:nvSpPr>
        <p:spPr>
          <a:xfrm>
            <a:off x="745844" y="1797763"/>
            <a:ext cx="10353762" cy="4341780"/>
          </a:xfrm>
        </p:spPr>
        <p:txBody>
          <a:bodyPr>
            <a:normAutofit/>
          </a:bodyPr>
          <a:lstStyle/>
          <a:p>
            <a:pPr algn="l"/>
            <a:r>
              <a:rPr lang="en-US" sz="2400" b="0" i="0" u="none" strike="noStrike" baseline="0" dirty="0">
                <a:latin typeface="CMR12"/>
              </a:rPr>
              <a:t>We worked on several criteria just like author did in theses with our own effort to find answer of first two research questions. They are:</a:t>
            </a:r>
          </a:p>
          <a:p>
            <a:pPr marL="36900" indent="0" algn="l">
              <a:buNone/>
            </a:pPr>
            <a:r>
              <a:rPr lang="en-US" sz="2400" b="0" i="0" u="none" strike="noStrike" baseline="0" dirty="0">
                <a:latin typeface="CMR12"/>
              </a:rPr>
              <a:t>               </a:t>
            </a:r>
            <a:r>
              <a:rPr lang="en-US" sz="2400" b="0" i="0" u="none" strike="noStrike" baseline="0" dirty="0">
                <a:solidFill>
                  <a:srgbClr val="00B050"/>
                </a:solidFill>
                <a:latin typeface="CMR12"/>
              </a:rPr>
              <a:t>1. How to configure a PLM-based TCC classifier that achieves optimal        			performance and efficiency?</a:t>
            </a:r>
          </a:p>
          <a:p>
            <a:pPr marL="36900" indent="0" algn="l">
              <a:buNone/>
            </a:pPr>
            <a:r>
              <a:rPr lang="en-US" sz="2400" dirty="0">
                <a:solidFill>
                  <a:srgbClr val="00B050"/>
                </a:solidFill>
                <a:latin typeface="CMR12"/>
              </a:rPr>
              <a:t>               </a:t>
            </a:r>
            <a:r>
              <a:rPr lang="en-US" sz="2400" b="0" i="0" u="none" strike="noStrike" baseline="0" dirty="0">
                <a:solidFill>
                  <a:srgbClr val="00B050"/>
                </a:solidFill>
                <a:latin typeface="CMR12"/>
              </a:rPr>
              <a:t>2. What are the limitations of SOTA PLM-based classifier for TCC?</a:t>
            </a:r>
          </a:p>
          <a:p>
            <a:r>
              <a:rPr lang="en-US" sz="2400" dirty="0"/>
              <a:t>But we used one datasets for our work which is kind of same dataset like author used for his work but number of data is not same with those datasets that author used.  </a:t>
            </a:r>
          </a:p>
          <a:p>
            <a:pPr marL="36900" indent="0">
              <a:buNone/>
            </a:pPr>
            <a:endParaRPr lang="en-US" dirty="0"/>
          </a:p>
          <a:p>
            <a:endParaRPr lang="en-US" dirty="0"/>
          </a:p>
        </p:txBody>
      </p:sp>
    </p:spTree>
    <p:extLst>
      <p:ext uri="{BB962C8B-B14F-4D97-AF65-F5344CB8AC3E}">
        <p14:creationId xmlns:p14="http://schemas.microsoft.com/office/powerpoint/2010/main" val="20582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2B9A-F29D-939C-040C-5E85E9E200B6}"/>
              </a:ext>
            </a:extLst>
          </p:cNvPr>
          <p:cNvSpPr>
            <a:spLocks noGrp="1"/>
          </p:cNvSpPr>
          <p:nvPr>
            <p:ph type="title"/>
          </p:nvPr>
        </p:nvSpPr>
        <p:spPr>
          <a:xfrm>
            <a:off x="913795" y="96350"/>
            <a:ext cx="10353762" cy="970450"/>
          </a:xfrm>
        </p:spPr>
        <p:txBody>
          <a:bodyPr/>
          <a:lstStyle/>
          <a:p>
            <a:r>
              <a:rPr lang="en-US" dirty="0"/>
              <a:t>Dataset used in Theses</a:t>
            </a:r>
          </a:p>
        </p:txBody>
      </p:sp>
      <p:sp>
        <p:nvSpPr>
          <p:cNvPr id="3" name="Content Placeholder 2">
            <a:extLst>
              <a:ext uri="{FF2B5EF4-FFF2-40B4-BE49-F238E27FC236}">
                <a16:creationId xmlns:a16="http://schemas.microsoft.com/office/drawing/2014/main" id="{E0DEB720-5629-4478-B82D-AFBC6053C17A}"/>
              </a:ext>
            </a:extLst>
          </p:cNvPr>
          <p:cNvSpPr>
            <a:spLocks noGrp="1"/>
          </p:cNvSpPr>
          <p:nvPr>
            <p:ph idx="1"/>
          </p:nvPr>
        </p:nvSpPr>
        <p:spPr>
          <a:xfrm>
            <a:off x="913795" y="1066801"/>
            <a:ext cx="10353762" cy="5231362"/>
          </a:xfrm>
        </p:spPr>
        <p:txBody>
          <a:bodyPr/>
          <a:lstStyle/>
          <a:p>
            <a:r>
              <a:rPr lang="en-US" dirty="0">
                <a:solidFill>
                  <a:srgbClr val="00B050"/>
                </a:solidFill>
              </a:rPr>
              <a:t>Kumar(15k)</a:t>
            </a:r>
          </a:p>
          <a:p>
            <a:r>
              <a:rPr lang="en-US" dirty="0">
                <a:solidFill>
                  <a:srgbClr val="00B050"/>
                </a:solidFill>
              </a:rPr>
              <a:t>Twitter 18k(18.6K)</a:t>
            </a:r>
          </a:p>
          <a:p>
            <a:r>
              <a:rPr lang="en-US" dirty="0">
                <a:solidFill>
                  <a:srgbClr val="00B050"/>
                </a:solidFill>
              </a:rPr>
              <a:t>Twitter 50K (50.4 K)</a:t>
            </a:r>
          </a:p>
          <a:p>
            <a:r>
              <a:rPr lang="en-US" dirty="0">
                <a:solidFill>
                  <a:srgbClr val="00B050"/>
                </a:solidFill>
              </a:rPr>
              <a:t>Wiki (159.6 K)</a:t>
            </a:r>
          </a:p>
          <a:p>
            <a:endParaRPr lang="en-US" dirty="0"/>
          </a:p>
          <a:p>
            <a:pPr marL="36900" indent="0">
              <a:buNone/>
            </a:pPr>
            <a:endParaRPr lang="en-US" dirty="0"/>
          </a:p>
          <a:p>
            <a:endParaRPr lang="en-US" dirty="0">
              <a:solidFill>
                <a:srgbClr val="00B050"/>
              </a:solidFill>
            </a:endParaRPr>
          </a:p>
          <a:p>
            <a:endParaRPr lang="en-US" dirty="0">
              <a:solidFill>
                <a:srgbClr val="00B050"/>
              </a:solidFill>
            </a:endParaRPr>
          </a:p>
          <a:p>
            <a:r>
              <a:rPr lang="en-US" dirty="0">
                <a:solidFill>
                  <a:srgbClr val="00B050"/>
                </a:solidFill>
              </a:rPr>
              <a:t>Unhealthy comment corpus (35.5 K)</a:t>
            </a:r>
            <a:r>
              <a:rPr lang="en-US" dirty="0"/>
              <a:t> – Alhamdulillah worked on it successfully.</a:t>
            </a:r>
          </a:p>
        </p:txBody>
      </p:sp>
      <p:sp>
        <p:nvSpPr>
          <p:cNvPr id="4" name="Title 1">
            <a:extLst>
              <a:ext uri="{FF2B5EF4-FFF2-40B4-BE49-F238E27FC236}">
                <a16:creationId xmlns:a16="http://schemas.microsoft.com/office/drawing/2014/main" id="{943FB544-EC72-E4F4-6CF9-3D82A7F54B65}"/>
              </a:ext>
            </a:extLst>
          </p:cNvPr>
          <p:cNvSpPr txBox="1">
            <a:spLocks/>
          </p:cNvSpPr>
          <p:nvPr/>
        </p:nvSpPr>
        <p:spPr>
          <a:xfrm>
            <a:off x="924443" y="334654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we worked on</a:t>
            </a:r>
          </a:p>
        </p:txBody>
      </p:sp>
    </p:spTree>
    <p:extLst>
      <p:ext uri="{BB962C8B-B14F-4D97-AF65-F5344CB8AC3E}">
        <p14:creationId xmlns:p14="http://schemas.microsoft.com/office/powerpoint/2010/main" val="189732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B608-E261-429C-F158-204B8875497B}"/>
              </a:ext>
            </a:extLst>
          </p:cNvPr>
          <p:cNvSpPr>
            <a:spLocks noGrp="1"/>
          </p:cNvSpPr>
          <p:nvPr>
            <p:ph type="title"/>
          </p:nvPr>
        </p:nvSpPr>
        <p:spPr>
          <a:xfrm>
            <a:off x="820488" y="0"/>
            <a:ext cx="10353762" cy="970450"/>
          </a:xfrm>
        </p:spPr>
        <p:txBody>
          <a:bodyPr/>
          <a:lstStyle/>
          <a:p>
            <a:r>
              <a:rPr lang="en-US" dirty="0"/>
              <a:t>Dataset(UCC)</a:t>
            </a:r>
          </a:p>
        </p:txBody>
      </p:sp>
      <p:pic>
        <p:nvPicPr>
          <p:cNvPr id="7" name="Content Placeholder 6">
            <a:extLst>
              <a:ext uri="{FF2B5EF4-FFF2-40B4-BE49-F238E27FC236}">
                <a16:creationId xmlns:a16="http://schemas.microsoft.com/office/drawing/2014/main" id="{BDB9A179-23B4-470F-2A20-A4AD879A5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9" y="895739"/>
            <a:ext cx="11859208" cy="5859624"/>
          </a:xfrm>
        </p:spPr>
      </p:pic>
    </p:spTree>
    <p:extLst>
      <p:ext uri="{BB962C8B-B14F-4D97-AF65-F5344CB8AC3E}">
        <p14:creationId xmlns:p14="http://schemas.microsoft.com/office/powerpoint/2010/main" val="415563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58B3-131B-BD1C-F09E-51AB9404FA3D}"/>
              </a:ext>
            </a:extLst>
          </p:cNvPr>
          <p:cNvSpPr>
            <a:spLocks noGrp="1"/>
          </p:cNvSpPr>
          <p:nvPr>
            <p:ph type="title"/>
          </p:nvPr>
        </p:nvSpPr>
        <p:spPr>
          <a:xfrm>
            <a:off x="913795" y="0"/>
            <a:ext cx="10353762" cy="970450"/>
          </a:xfrm>
        </p:spPr>
        <p:txBody>
          <a:bodyPr>
            <a:normAutofit fontScale="90000"/>
          </a:bodyPr>
          <a:lstStyle/>
          <a:p>
            <a:r>
              <a:rPr lang="en-US" dirty="0"/>
              <a:t>Training Data 1(UCC)  Inspection</a:t>
            </a:r>
            <a:br>
              <a:rPr lang="en-US" dirty="0"/>
            </a:br>
            <a:r>
              <a:rPr lang="en-US" sz="3600" dirty="0">
                <a:solidFill>
                  <a:srgbClr val="00B0F0"/>
                </a:solidFill>
                <a:latin typeface="Arial" panose="020B0604020202020204" pitchFamily="34" charset="0"/>
                <a:cs typeface="Arial" panose="020B0604020202020204" pitchFamily="34" charset="0"/>
              </a:rPr>
              <a:t>Total row- 35504(Almost 35.5 K)</a:t>
            </a:r>
          </a:p>
        </p:txBody>
      </p:sp>
      <p:pic>
        <p:nvPicPr>
          <p:cNvPr id="3074" name="Picture 2">
            <a:extLst>
              <a:ext uri="{FF2B5EF4-FFF2-40B4-BE49-F238E27FC236}">
                <a16:creationId xmlns:a16="http://schemas.microsoft.com/office/drawing/2014/main" id="{D2FC291E-F5E2-3AF0-E404-79DF28BD19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1085250"/>
            <a:ext cx="10031013" cy="5530154"/>
          </a:xfrm>
          <a:prstGeom prst="rect">
            <a:avLst/>
          </a:prstGeom>
          <a:solidFill>
            <a:schemeClr val="tx2">
              <a:lumMod val="75000"/>
            </a:schemeClr>
          </a:solidFill>
        </p:spPr>
      </p:pic>
    </p:spTree>
    <p:extLst>
      <p:ext uri="{BB962C8B-B14F-4D97-AF65-F5344CB8AC3E}">
        <p14:creationId xmlns:p14="http://schemas.microsoft.com/office/powerpoint/2010/main" val="39761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ADE-1438-5D1D-0D77-41CF674CAC52}"/>
              </a:ext>
            </a:extLst>
          </p:cNvPr>
          <p:cNvSpPr>
            <a:spLocks noGrp="1"/>
          </p:cNvSpPr>
          <p:nvPr>
            <p:ph type="title"/>
          </p:nvPr>
        </p:nvSpPr>
        <p:spPr/>
        <p:txBody>
          <a:bodyPr>
            <a:normAutofit fontScale="90000"/>
          </a:bodyPr>
          <a:lstStyle/>
          <a:p>
            <a:r>
              <a:rPr lang="en-US" dirty="0"/>
              <a:t>Attributes &amp; its meaning regrading unhealthy comment</a:t>
            </a:r>
          </a:p>
        </p:txBody>
      </p:sp>
      <p:sp>
        <p:nvSpPr>
          <p:cNvPr id="3" name="Content Placeholder 2">
            <a:extLst>
              <a:ext uri="{FF2B5EF4-FFF2-40B4-BE49-F238E27FC236}">
                <a16:creationId xmlns:a16="http://schemas.microsoft.com/office/drawing/2014/main" id="{9F87FD1A-73F8-3924-BB1E-B08C4CA32A2A}"/>
              </a:ext>
            </a:extLst>
          </p:cNvPr>
          <p:cNvSpPr>
            <a:spLocks noGrp="1"/>
          </p:cNvSpPr>
          <p:nvPr>
            <p:ph idx="1"/>
          </p:nvPr>
        </p:nvSpPr>
        <p:spPr/>
        <p:txBody>
          <a:bodyPr/>
          <a:lstStyle/>
          <a:p>
            <a:r>
              <a:rPr lang="en-US" dirty="0"/>
              <a:t>Antagonize: </a:t>
            </a:r>
            <a:r>
              <a:rPr lang="en-US" b="0" i="0" dirty="0">
                <a:solidFill>
                  <a:srgbClr val="00B0F0"/>
                </a:solidFill>
                <a:effectLst/>
                <a:latin typeface="arial" panose="020B0604020202020204" pitchFamily="34" charset="0"/>
              </a:rPr>
              <a:t>cause (someone) to become hostile or angry.</a:t>
            </a:r>
            <a:endParaRPr lang="en-US" dirty="0">
              <a:solidFill>
                <a:srgbClr val="00B0F0"/>
              </a:solidFill>
            </a:endParaRPr>
          </a:p>
          <a:p>
            <a:r>
              <a:rPr lang="en-US" dirty="0"/>
              <a:t>Condescending:</a:t>
            </a:r>
            <a:r>
              <a:rPr lang="en-US" b="0" i="0" dirty="0">
                <a:solidFill>
                  <a:srgbClr val="BDC1C6"/>
                </a:solidFill>
                <a:effectLst/>
                <a:latin typeface="arial" panose="020B0604020202020204" pitchFamily="34" charset="0"/>
              </a:rPr>
              <a:t> </a:t>
            </a:r>
            <a:r>
              <a:rPr lang="en-US" b="0" i="0" dirty="0">
                <a:solidFill>
                  <a:srgbClr val="00B0F0"/>
                </a:solidFill>
                <a:effectLst/>
                <a:latin typeface="arial" panose="020B0604020202020204" pitchFamily="34" charset="0"/>
              </a:rPr>
              <a:t>having or showing an attitude of patronizing superiority.</a:t>
            </a:r>
            <a:endParaRPr lang="en-US" dirty="0">
              <a:solidFill>
                <a:srgbClr val="00B0F0"/>
              </a:solidFill>
            </a:endParaRPr>
          </a:p>
          <a:p>
            <a:r>
              <a:rPr lang="en-US" dirty="0"/>
              <a:t>Dismissive: </a:t>
            </a:r>
            <a:r>
              <a:rPr lang="en-US" dirty="0">
                <a:solidFill>
                  <a:srgbClr val="00B0F0"/>
                </a:solidFill>
              </a:rPr>
              <a:t>rejecting someone or something.</a:t>
            </a:r>
          </a:p>
          <a:p>
            <a:r>
              <a:rPr lang="en-US" dirty="0"/>
              <a:t>Generalisation: </a:t>
            </a:r>
            <a:r>
              <a:rPr lang="en-US" b="0" i="0" dirty="0">
                <a:solidFill>
                  <a:srgbClr val="00B0F0"/>
                </a:solidFill>
                <a:effectLst/>
                <a:latin typeface="arial" panose="020B0604020202020204" pitchFamily="34" charset="0"/>
              </a:rPr>
              <a:t>the action of </a:t>
            </a:r>
            <a:r>
              <a:rPr lang="en-US" dirty="0">
                <a:solidFill>
                  <a:srgbClr val="00B0F0"/>
                </a:solidFill>
                <a:effectLst/>
                <a:latin typeface="arial" panose="020B0604020202020204" pitchFamily="34" charset="0"/>
              </a:rPr>
              <a:t>generalizing.</a:t>
            </a:r>
            <a:endParaRPr lang="en-US" dirty="0">
              <a:solidFill>
                <a:srgbClr val="00B0F0"/>
              </a:solidFill>
            </a:endParaRPr>
          </a:p>
          <a:p>
            <a:r>
              <a:rPr lang="en-US" dirty="0"/>
              <a:t>Generalisation_unfair: </a:t>
            </a:r>
            <a:r>
              <a:rPr lang="en-US" dirty="0">
                <a:solidFill>
                  <a:srgbClr val="00B0F0"/>
                </a:solidFill>
              </a:rPr>
              <a:t>not fair category.</a:t>
            </a:r>
          </a:p>
          <a:p>
            <a:r>
              <a:rPr lang="en-US" dirty="0"/>
              <a:t>Hostile:</a:t>
            </a:r>
            <a:r>
              <a:rPr lang="en-US" b="0" i="0" dirty="0">
                <a:solidFill>
                  <a:srgbClr val="BDC1C6"/>
                </a:solidFill>
                <a:effectLst/>
                <a:latin typeface="arial" panose="020B0604020202020204" pitchFamily="34" charset="0"/>
              </a:rPr>
              <a:t> </a:t>
            </a:r>
            <a:r>
              <a:rPr lang="en-US" b="0" i="0" dirty="0">
                <a:solidFill>
                  <a:srgbClr val="00B0F0"/>
                </a:solidFill>
                <a:effectLst/>
                <a:latin typeface="arial" panose="020B0604020202020204" pitchFamily="34" charset="0"/>
              </a:rPr>
              <a:t>showing or feeling opposition or dislike.</a:t>
            </a:r>
            <a:endParaRPr lang="en-US" dirty="0">
              <a:solidFill>
                <a:srgbClr val="00B0F0"/>
              </a:solidFill>
            </a:endParaRPr>
          </a:p>
          <a:p>
            <a:r>
              <a:rPr lang="en-US" dirty="0"/>
              <a:t>Sarcastic:</a:t>
            </a:r>
            <a:r>
              <a:rPr lang="en-US" b="0" i="0" dirty="0">
                <a:solidFill>
                  <a:srgbClr val="BDC1C6"/>
                </a:solidFill>
                <a:effectLst/>
                <a:latin typeface="arial" panose="020B0604020202020204" pitchFamily="34" charset="0"/>
              </a:rPr>
              <a:t> </a:t>
            </a:r>
            <a:r>
              <a:rPr lang="en-US" b="0" i="0" dirty="0">
                <a:solidFill>
                  <a:srgbClr val="00B0F0"/>
                </a:solidFill>
                <a:effectLst/>
                <a:latin typeface="arial" panose="020B0604020202020204" pitchFamily="34" charset="0"/>
              </a:rPr>
              <a:t>marked by or given to using irony in order to mock or convey.</a:t>
            </a:r>
            <a:endParaRPr lang="en-US" dirty="0">
              <a:solidFill>
                <a:srgbClr val="00B0F0"/>
              </a:solidFill>
            </a:endParaRPr>
          </a:p>
          <a:p>
            <a:r>
              <a:rPr lang="en-US" dirty="0"/>
              <a:t>Unhealthy: </a:t>
            </a:r>
            <a:r>
              <a:rPr lang="en-US" dirty="0">
                <a:solidFill>
                  <a:srgbClr val="00B0F0"/>
                </a:solidFill>
              </a:rPr>
              <a:t>not good for health.</a:t>
            </a:r>
          </a:p>
        </p:txBody>
      </p:sp>
    </p:spTree>
    <p:extLst>
      <p:ext uri="{BB962C8B-B14F-4D97-AF65-F5344CB8AC3E}">
        <p14:creationId xmlns:p14="http://schemas.microsoft.com/office/powerpoint/2010/main" val="32461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2FD107-2AC1-4224-273B-E84ACB17F568}"/>
              </a:ext>
            </a:extLst>
          </p:cNvPr>
          <p:cNvSpPr>
            <a:spLocks noGrp="1"/>
          </p:cNvSpPr>
          <p:nvPr>
            <p:ph type="title"/>
          </p:nvPr>
        </p:nvSpPr>
        <p:spPr/>
        <p:txBody>
          <a:bodyPr/>
          <a:lstStyle/>
          <a:p>
            <a:r>
              <a:rPr lang="en-US" dirty="0"/>
              <a:t>Usage of Model</a:t>
            </a:r>
          </a:p>
        </p:txBody>
      </p:sp>
      <p:sp>
        <p:nvSpPr>
          <p:cNvPr id="8" name="Text Placeholder 7">
            <a:extLst>
              <a:ext uri="{FF2B5EF4-FFF2-40B4-BE49-F238E27FC236}">
                <a16:creationId xmlns:a16="http://schemas.microsoft.com/office/drawing/2014/main" id="{56FFDA55-BE68-0964-F776-128B4E306C09}"/>
              </a:ext>
            </a:extLst>
          </p:cNvPr>
          <p:cNvSpPr>
            <a:spLocks noGrp="1"/>
          </p:cNvSpPr>
          <p:nvPr>
            <p:ph type="body" idx="1"/>
          </p:nvPr>
        </p:nvSpPr>
        <p:spPr/>
        <p:txBody>
          <a:bodyPr/>
          <a:lstStyle/>
          <a:p>
            <a:r>
              <a:rPr lang="en-US" dirty="0">
                <a:solidFill>
                  <a:srgbClr val="FFC000"/>
                </a:solidFill>
              </a:rPr>
              <a:t>In theses</a:t>
            </a:r>
          </a:p>
        </p:txBody>
      </p:sp>
      <p:sp>
        <p:nvSpPr>
          <p:cNvPr id="9" name="Content Placeholder 8">
            <a:extLst>
              <a:ext uri="{FF2B5EF4-FFF2-40B4-BE49-F238E27FC236}">
                <a16:creationId xmlns:a16="http://schemas.microsoft.com/office/drawing/2014/main" id="{6FF42F64-058F-E466-8004-F6854FD7F06B}"/>
              </a:ext>
            </a:extLst>
          </p:cNvPr>
          <p:cNvSpPr>
            <a:spLocks noGrp="1"/>
          </p:cNvSpPr>
          <p:nvPr>
            <p:ph sz="half" idx="2"/>
          </p:nvPr>
        </p:nvSpPr>
        <p:spPr/>
        <p:txBody>
          <a:bodyPr/>
          <a:lstStyle/>
          <a:p>
            <a:r>
              <a:rPr lang="en-US" dirty="0">
                <a:solidFill>
                  <a:srgbClr val="00B050"/>
                </a:solidFill>
              </a:rPr>
              <a:t>BERT (bert-base-cased): </a:t>
            </a:r>
            <a:r>
              <a:rPr lang="en-US" dirty="0"/>
              <a:t>12 layers, 768 hidden dimensions,12 heads,110 million parameters)</a:t>
            </a:r>
          </a:p>
          <a:p>
            <a:r>
              <a:rPr lang="en-US" dirty="0">
                <a:solidFill>
                  <a:srgbClr val="00B050"/>
                </a:solidFill>
              </a:rPr>
              <a:t>RoBERTa ( roberta-base): </a:t>
            </a:r>
            <a:r>
              <a:rPr lang="en-US" dirty="0"/>
              <a:t>12 layers, 768 hidden dimensions,12 heads,125 million parameters</a:t>
            </a:r>
            <a:r>
              <a:rPr lang="en-US" dirty="0">
                <a:solidFill>
                  <a:srgbClr val="00B050"/>
                </a:solidFill>
              </a:rPr>
              <a:t> </a:t>
            </a:r>
          </a:p>
          <a:p>
            <a:r>
              <a:rPr lang="en-US" dirty="0">
                <a:solidFill>
                  <a:srgbClr val="00B050"/>
                </a:solidFill>
              </a:rPr>
              <a:t>XLM (xlm-mlm-enfr-1024): </a:t>
            </a:r>
            <a:r>
              <a:rPr lang="en-US" dirty="0"/>
              <a:t>6 layers,1024 hidden dimensions,8 heads,144 million parameters.</a:t>
            </a:r>
            <a:endParaRPr lang="en-US" dirty="0">
              <a:solidFill>
                <a:srgbClr val="00B050"/>
              </a:solidFill>
            </a:endParaRPr>
          </a:p>
        </p:txBody>
      </p:sp>
      <p:sp>
        <p:nvSpPr>
          <p:cNvPr id="10" name="Text Placeholder 9">
            <a:extLst>
              <a:ext uri="{FF2B5EF4-FFF2-40B4-BE49-F238E27FC236}">
                <a16:creationId xmlns:a16="http://schemas.microsoft.com/office/drawing/2014/main" id="{04C0886E-A217-D656-3798-9DEDA63A036C}"/>
              </a:ext>
            </a:extLst>
          </p:cNvPr>
          <p:cNvSpPr>
            <a:spLocks noGrp="1"/>
          </p:cNvSpPr>
          <p:nvPr>
            <p:ph type="body" sz="quarter" idx="3"/>
          </p:nvPr>
        </p:nvSpPr>
        <p:spPr/>
        <p:txBody>
          <a:bodyPr/>
          <a:lstStyle/>
          <a:p>
            <a:r>
              <a:rPr lang="en-US" dirty="0">
                <a:solidFill>
                  <a:srgbClr val="FFC000"/>
                </a:solidFill>
              </a:rPr>
              <a:t>We used</a:t>
            </a:r>
          </a:p>
        </p:txBody>
      </p:sp>
      <p:sp>
        <p:nvSpPr>
          <p:cNvPr id="11" name="Content Placeholder 10">
            <a:extLst>
              <a:ext uri="{FF2B5EF4-FFF2-40B4-BE49-F238E27FC236}">
                <a16:creationId xmlns:a16="http://schemas.microsoft.com/office/drawing/2014/main" id="{29E948EB-33CD-CFC2-BE80-E036D0DA7278}"/>
              </a:ext>
            </a:extLst>
          </p:cNvPr>
          <p:cNvSpPr>
            <a:spLocks noGrp="1"/>
          </p:cNvSpPr>
          <p:nvPr>
            <p:ph sz="quarter" idx="4"/>
          </p:nvPr>
        </p:nvSpPr>
        <p:spPr/>
        <p:txBody>
          <a:bodyPr/>
          <a:lstStyle/>
          <a:p>
            <a:r>
              <a:rPr lang="en-US" dirty="0">
                <a:solidFill>
                  <a:srgbClr val="00B050"/>
                </a:solidFill>
              </a:rPr>
              <a:t>BERT (distilbert-base-uncased): </a:t>
            </a:r>
            <a:r>
              <a:rPr lang="en-US" dirty="0"/>
              <a:t>6 layers, 768 hidden dimensions,12 heads,66 million parameters)</a:t>
            </a:r>
          </a:p>
          <a:p>
            <a:r>
              <a:rPr lang="en-US" dirty="0">
                <a:solidFill>
                  <a:srgbClr val="00B050"/>
                </a:solidFill>
              </a:rPr>
              <a:t>RoBERTa ( distilroberta-base): </a:t>
            </a:r>
            <a:r>
              <a:rPr lang="en-US" dirty="0"/>
              <a:t>6 layers, 768 hidden dimensions,12 heads,82 million parameters</a:t>
            </a:r>
            <a:r>
              <a:rPr lang="en-US" dirty="0">
                <a:solidFill>
                  <a:srgbClr val="00B050"/>
                </a:solidFill>
              </a:rPr>
              <a:t> </a:t>
            </a:r>
          </a:p>
          <a:p>
            <a:r>
              <a:rPr lang="en-US" dirty="0">
                <a:solidFill>
                  <a:srgbClr val="00B050"/>
                </a:solidFill>
              </a:rPr>
              <a:t>XLM (xlm-roberta-base): </a:t>
            </a:r>
            <a:r>
              <a:rPr lang="en-US" dirty="0"/>
              <a:t>12 layers,768 hidden dimensions,8 heads,270 million parameters.</a:t>
            </a:r>
            <a:endParaRPr lang="en-US" dirty="0">
              <a:solidFill>
                <a:srgbClr val="00B050"/>
              </a:solidFill>
            </a:endParaRPr>
          </a:p>
          <a:p>
            <a:endParaRPr lang="en-US" dirty="0"/>
          </a:p>
        </p:txBody>
      </p:sp>
    </p:spTree>
    <p:extLst>
      <p:ext uri="{BB962C8B-B14F-4D97-AF65-F5344CB8AC3E}">
        <p14:creationId xmlns:p14="http://schemas.microsoft.com/office/powerpoint/2010/main" val="1282320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980</TotalTime>
  <Words>988</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Calisto MT</vt:lpstr>
      <vt:lpstr>CMR12</vt:lpstr>
      <vt:lpstr>Wingdings 2</vt:lpstr>
      <vt:lpstr>Slate</vt:lpstr>
      <vt:lpstr>Working Progress of chosen theses for  CSE 596 course.</vt:lpstr>
      <vt:lpstr>About Chosen theses</vt:lpstr>
      <vt:lpstr>Research Objectives of chosen theses</vt:lpstr>
      <vt:lpstr>Our work on chosen theses for this course</vt:lpstr>
      <vt:lpstr>Dataset used in Theses</vt:lpstr>
      <vt:lpstr>Dataset(UCC)</vt:lpstr>
      <vt:lpstr>Training Data 1(UCC)  Inspection Total row- 35504(Almost 35.5 K)</vt:lpstr>
      <vt:lpstr>Attributes &amp; its meaning regrading unhealthy comment</vt:lpstr>
      <vt:lpstr>Usage of Model</vt:lpstr>
      <vt:lpstr>Configuration</vt:lpstr>
      <vt:lpstr>Theses Work about research Question 1</vt:lpstr>
      <vt:lpstr>PowerPoint Presentation</vt:lpstr>
      <vt:lpstr>Our Work on Theses Research Question 1</vt:lpstr>
      <vt:lpstr>Using BERT for Toxic Comment Classification (UCC dataset) Epoch-1,batch size-64</vt:lpstr>
      <vt:lpstr>Using BERT for Toxic Comment Classification (UCC dataset) Epoch-5,batch size-64</vt:lpstr>
      <vt:lpstr>Using BERT for Toxic Comment Classification (UCC dataset) Epoch-10,batch size-64</vt:lpstr>
      <vt:lpstr>Using RoBERTa for Toxic Comment Classification (UCC dataset) Epoch-1,batch size-64</vt:lpstr>
      <vt:lpstr>Using RoBERTa for Toxic Comment Classification (UCC dataset) Epoch-5,batch size-64</vt:lpstr>
      <vt:lpstr>Using RoBERTa for Toxic Comment Classification (UCC dataset) Epoch-10,batch size-64</vt:lpstr>
      <vt:lpstr>Using XLM for Toxic Comment Classification (UCC dataset) Epoch-1,batch size-64</vt:lpstr>
      <vt:lpstr>Using XLM for Toxic Comment Classification (UCC dataset) Epoch-5,batch size-64</vt:lpstr>
      <vt:lpstr>Using XLM for Toxic Comment Classification (UCC dataset) Epoch-10,batch size-64</vt:lpstr>
      <vt:lpstr>Observation about Research Question 1</vt:lpstr>
      <vt:lpstr>Observation about Research Question 2</vt:lpstr>
      <vt:lpstr>Our work for CSE 596</vt:lpstr>
      <vt:lpstr>Our Plan for CSE 597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Sayadul Hoque</dc:creator>
  <cp:lastModifiedBy>Md. Sayadul Hoque</cp:lastModifiedBy>
  <cp:revision>26</cp:revision>
  <dcterms:created xsi:type="dcterms:W3CDTF">2023-03-21T14:56:02Z</dcterms:created>
  <dcterms:modified xsi:type="dcterms:W3CDTF">2023-05-29T20:05:45Z</dcterms:modified>
</cp:coreProperties>
</file>