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73" r:id="rId5"/>
    <p:sldId id="274" r:id="rId6"/>
    <p:sldId id="275" r:id="rId7"/>
    <p:sldId id="278" r:id="rId8"/>
    <p:sldId id="279" r:id="rId9"/>
    <p:sldId id="272" r:id="rId10"/>
    <p:sldId id="271" r:id="rId11"/>
    <p:sldId id="270" r:id="rId12"/>
    <p:sldId id="269" r:id="rId13"/>
    <p:sldId id="268" r:id="rId14"/>
    <p:sldId id="267" r:id="rId15"/>
    <p:sldId id="277" r:id="rId16"/>
    <p:sldId id="27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49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5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6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5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8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4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7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E5EB-59AF-437B-9C15-F75C4A5D337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0427D3-0655-418C-A2A3-55E7FA55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1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88E2-5328-1225-D420-9C566D411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47870"/>
            <a:ext cx="7766936" cy="1998101"/>
          </a:xfrm>
        </p:spPr>
        <p:txBody>
          <a:bodyPr/>
          <a:lstStyle/>
          <a:p>
            <a:pPr algn="ctr"/>
            <a:r>
              <a:rPr lang="en-US" sz="4000" dirty="0"/>
              <a:t>Literature Review Part Presentation of chosen theses for CSE 596 course.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E8CE3-0B18-9720-2CEB-951E637F6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447" y="2746516"/>
            <a:ext cx="7766936" cy="3331028"/>
          </a:xfrm>
        </p:spPr>
        <p:txBody>
          <a:bodyPr>
            <a:normAutofit/>
          </a:bodyPr>
          <a:lstStyle/>
          <a:p>
            <a:pPr algn="ctr"/>
            <a:r>
              <a:rPr lang="en-US" sz="1900" dirty="0">
                <a:solidFill>
                  <a:srgbClr val="00B0F0"/>
                </a:solidFill>
              </a:rPr>
              <a:t>Theses- Using PLM(Pretrained Language Models) for Toxic Comment Classification</a:t>
            </a:r>
          </a:p>
          <a:p>
            <a:pPr algn="ctr"/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Group 5</a:t>
            </a:r>
          </a:p>
          <a:p>
            <a:pPr algn="ctr"/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Members-</a:t>
            </a:r>
          </a:p>
          <a:p>
            <a:pPr algn="ctr"/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Md. Sayadul Hoque (2235106650)</a:t>
            </a:r>
          </a:p>
          <a:p>
            <a:pPr algn="ctr"/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Moinul Hasan Sifat(2235015650)</a:t>
            </a:r>
          </a:p>
          <a:p>
            <a:pPr algn="ctr"/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Bristy Cathrin(2235366650)</a:t>
            </a:r>
          </a:p>
          <a:p>
            <a:pPr algn="ctr"/>
            <a:r>
              <a:rPr lang="en-US" sz="1900" i="1" dirty="0">
                <a:solidFill>
                  <a:schemeClr val="bg1">
                    <a:lumMod val="50000"/>
                  </a:schemeClr>
                </a:solidFill>
              </a:rPr>
              <a:t>Muntaka Sayef(2235082650)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A9A8-F55F-2B07-FC9B-0D96FDF3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09" y="151143"/>
            <a:ext cx="8596668" cy="6202031"/>
          </a:xfrm>
        </p:spPr>
        <p:txBody>
          <a:bodyPr>
            <a:noAutofit/>
          </a:bodyPr>
          <a:lstStyle/>
          <a:p>
            <a:pPr lvl="1"/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Decision tree classifier: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It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consists</a:t>
            </a:r>
            <a:r>
              <a:rPr lang="en-US" sz="1800" b="0" i="0" u="none" strike="noStrike" baseline="0" dirty="0">
                <a:latin typeface="CMR12"/>
              </a:rPr>
              <a:t> of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decision nodes and leaf nodes</a:t>
            </a:r>
            <a:r>
              <a:rPr lang="en-US" sz="1800" b="0" i="0" u="none" strike="noStrike" baseline="0" dirty="0">
                <a:latin typeface="CMR12"/>
              </a:rPr>
              <a:t>.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Each decision node splits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input data into two or more downstream nodes connected to it according to a single feature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The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downstream nodes repeated this step according to another feature until passing the data to leaf nodes</a:t>
            </a:r>
            <a:r>
              <a:rPr lang="en-US" sz="1800" b="0" i="0" u="none" strike="noStrike" baseline="0" dirty="0">
                <a:latin typeface="CMR12"/>
              </a:rPr>
              <a:t>.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Each leaf node </a:t>
            </a:r>
            <a:r>
              <a:rPr lang="en-US" sz="1800" b="0" i="0" u="none" strike="noStrike" baseline="0" dirty="0">
                <a:latin typeface="CMR12"/>
              </a:rPr>
              <a:t>indicates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a class that is the result of an instance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In the context of text classification,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each text document is the input data which will be assigned to a class, i.e., a leaf node, after passing through layers of decision nodes</a:t>
            </a:r>
            <a:r>
              <a:rPr lang="en-US" sz="1800" b="0" i="0" u="none" strike="noStrike" baseline="0" dirty="0">
                <a:latin typeface="CMR12"/>
              </a:rPr>
              <a:t>.</a:t>
            </a:r>
            <a:endParaRPr lang="en-US" sz="1800" dirty="0"/>
          </a:p>
          <a:p>
            <a:pPr lvl="1"/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Support Vector Machine: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It represents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instances as points in a high dimensional</a:t>
            </a:r>
            <a:r>
              <a:rPr lang="en-US" sz="1800" dirty="0">
                <a:solidFill>
                  <a:schemeClr val="accent2"/>
                </a:solidFill>
                <a:latin typeface="CMR12"/>
              </a:rPr>
              <a:t>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feature space </a:t>
            </a:r>
            <a:r>
              <a:rPr lang="en-US" sz="1800" b="0" i="0" u="none" strike="noStrike" baseline="0" dirty="0">
                <a:latin typeface="CMR12"/>
              </a:rPr>
              <a:t>where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each dimension is a feature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The basic concept of Support Vector Machines is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to find the optimal hyper-plane to separate training data points as much as possible according to their classes</a:t>
            </a:r>
            <a:r>
              <a:rPr lang="en-US" sz="1800" b="0" i="0" u="none" strike="noStrike" baseline="0" dirty="0">
                <a:latin typeface="CMR12"/>
              </a:rPr>
              <a:t>.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The points of two classes closest to the decision plane are called the support vector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The machine learning process is to maximize the margin between support vectors from different classes.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586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9981-0AB5-B3F6-09A3-D2765FF9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2400"/>
            <a:ext cx="9258300" cy="5841337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Neural network based methods(deep learning):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0247D-14F0-B0D9-67D8-C7FC8020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1" y="1159907"/>
            <a:ext cx="6019799" cy="38304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8D8BEF-51E1-DB7E-B69F-E74F427F666E}"/>
              </a:ext>
            </a:extLst>
          </p:cNvPr>
          <p:cNvCxnSpPr>
            <a:cxnSpLocks/>
          </p:cNvCxnSpPr>
          <p:nvPr/>
        </p:nvCxnSpPr>
        <p:spPr>
          <a:xfrm>
            <a:off x="2133600" y="942975"/>
            <a:ext cx="41719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E75C0-8D07-8AD3-0F6A-D2CDE5A09B4E}"/>
              </a:ext>
            </a:extLst>
          </p:cNvPr>
          <p:cNvCxnSpPr>
            <a:cxnSpLocks/>
          </p:cNvCxnSpPr>
          <p:nvPr/>
        </p:nvCxnSpPr>
        <p:spPr>
          <a:xfrm flipH="1">
            <a:off x="2133600" y="5343525"/>
            <a:ext cx="3962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8EC592-8590-A784-7DE9-DBB746121708}"/>
              </a:ext>
            </a:extLst>
          </p:cNvPr>
          <p:cNvSpPr txBox="1"/>
          <p:nvPr/>
        </p:nvSpPr>
        <p:spPr>
          <a:xfrm>
            <a:off x="3456994" y="573643"/>
            <a:ext cx="15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3BA6A-D308-3B81-A6AA-9A459CB29B1E}"/>
              </a:ext>
            </a:extLst>
          </p:cNvPr>
          <p:cNvSpPr txBox="1"/>
          <p:nvPr/>
        </p:nvSpPr>
        <p:spPr>
          <a:xfrm>
            <a:off x="3180769" y="5427703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55B20-859A-823C-03B6-89DEB59E33F5}"/>
              </a:ext>
            </a:extLst>
          </p:cNvPr>
          <p:cNvSpPr txBox="1"/>
          <p:nvPr/>
        </p:nvSpPr>
        <p:spPr>
          <a:xfrm>
            <a:off x="7814932" y="1650206"/>
            <a:ext cx="4025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describe:</a:t>
            </a:r>
          </a:p>
          <a:p>
            <a:r>
              <a:rPr lang="en-US" dirty="0"/>
              <a:t>(1)How error or loss function is calculated here?</a:t>
            </a:r>
          </a:p>
          <a:p>
            <a:r>
              <a:rPr lang="en-US" dirty="0"/>
              <a:t>(2)Some loss functions: absolute error, mean squared error, cross entropy loss, negative log likelihood loss, Gaussian negative log likelihood loss</a:t>
            </a:r>
          </a:p>
          <a:p>
            <a:r>
              <a:rPr lang="en-US" dirty="0"/>
              <a:t>(3)What is epoch?</a:t>
            </a:r>
          </a:p>
          <a:p>
            <a:r>
              <a:rPr lang="en-US" dirty="0"/>
              <a:t>(4)What is a good epoch number?</a:t>
            </a:r>
          </a:p>
          <a:p>
            <a:r>
              <a:rPr lang="en-US" dirty="0"/>
              <a:t>(5)What is over-fitting?</a:t>
            </a:r>
          </a:p>
          <a:p>
            <a:r>
              <a:rPr lang="en-US" dirty="0"/>
              <a:t>(6)How regularization can mitigate overfitting?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C13AF-F81B-CF9D-7B78-9037F382CC7B}"/>
              </a:ext>
            </a:extLst>
          </p:cNvPr>
          <p:cNvSpPr txBox="1"/>
          <p:nvPr/>
        </p:nvSpPr>
        <p:spPr>
          <a:xfrm rot="16200000">
            <a:off x="5456134" y="2489835"/>
            <a:ext cx="38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Probability calculation using Sigmoid or SoftMax function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22E217-5619-0223-1B9A-AD2E67476188}"/>
              </a:ext>
            </a:extLst>
          </p:cNvPr>
          <p:cNvSpPr/>
          <p:nvPr/>
        </p:nvSpPr>
        <p:spPr>
          <a:xfrm>
            <a:off x="0" y="806758"/>
            <a:ext cx="2181225" cy="790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Superficial features like shape &amp; color of an image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75FCF0-F169-C3F6-2718-FC122C5AAD85}"/>
              </a:ext>
            </a:extLst>
          </p:cNvPr>
          <p:cNvCxnSpPr>
            <a:cxnSpLocks/>
          </p:cNvCxnSpPr>
          <p:nvPr/>
        </p:nvCxnSpPr>
        <p:spPr>
          <a:xfrm>
            <a:off x="2201208" y="1238620"/>
            <a:ext cx="191433" cy="3124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E333261-BEB2-C332-A679-20A2D9FD819B}"/>
              </a:ext>
            </a:extLst>
          </p:cNvPr>
          <p:cNvSpPr/>
          <p:nvPr/>
        </p:nvSpPr>
        <p:spPr>
          <a:xfrm>
            <a:off x="5869459" y="1202046"/>
            <a:ext cx="1252375" cy="790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Higher level features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4A22CC-94A9-D2E8-037D-C3F7A906E554}"/>
              </a:ext>
            </a:extLst>
          </p:cNvPr>
          <p:cNvCxnSpPr>
            <a:cxnSpLocks/>
          </p:cNvCxnSpPr>
          <p:nvPr/>
        </p:nvCxnSpPr>
        <p:spPr>
          <a:xfrm flipH="1">
            <a:off x="5265694" y="1597334"/>
            <a:ext cx="543749" cy="2695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15AA6CD-0EF5-7376-E60D-9EDDC31773EA}"/>
              </a:ext>
            </a:extLst>
          </p:cNvPr>
          <p:cNvSpPr/>
          <p:nvPr/>
        </p:nvSpPr>
        <p:spPr>
          <a:xfrm>
            <a:off x="-14287" y="5286020"/>
            <a:ext cx="1781175" cy="790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data as batch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9F6CCC3-6087-318A-1FC4-60760F0BB40E}"/>
              </a:ext>
            </a:extLst>
          </p:cNvPr>
          <p:cNvCxnSpPr>
            <a:cxnSpLocks/>
            <a:stCxn id="25" idx="0"/>
            <a:endCxn id="5" idx="1"/>
          </p:cNvCxnSpPr>
          <p:nvPr/>
        </p:nvCxnSpPr>
        <p:spPr>
          <a:xfrm rot="5400000" flipH="1" flipV="1">
            <a:off x="-86263" y="4037706"/>
            <a:ext cx="2210878" cy="2857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7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B967-3312-F2D6-67E7-5C77EDBD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5751"/>
            <a:ext cx="8596668" cy="5755612"/>
          </a:xfrm>
        </p:spPr>
        <p:txBody>
          <a:bodyPr>
            <a:normAutofit/>
          </a:bodyPr>
          <a:lstStyle/>
          <a:p>
            <a:pPr lvl="1"/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Convolutional Neural networks: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7EA9C-AA34-863D-15FD-F07EA1F8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9" y="1173195"/>
            <a:ext cx="8107257" cy="48014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B350E25-8492-888E-FEF8-62E666F575F2}"/>
              </a:ext>
            </a:extLst>
          </p:cNvPr>
          <p:cNvSpPr/>
          <p:nvPr/>
        </p:nvSpPr>
        <p:spPr>
          <a:xfrm>
            <a:off x="5991225" y="992220"/>
            <a:ext cx="1581150" cy="522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Abstract feature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C04F5A-7C37-519E-3A2C-0AE3BD631007}"/>
              </a:ext>
            </a:extLst>
          </p:cNvPr>
          <p:cNvCxnSpPr/>
          <p:nvPr/>
        </p:nvCxnSpPr>
        <p:spPr>
          <a:xfrm flipH="1">
            <a:off x="5962650" y="1533525"/>
            <a:ext cx="800100" cy="1085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7FF8E93-C25E-10FA-7586-2C2F85FEBE7D}"/>
              </a:ext>
            </a:extLst>
          </p:cNvPr>
          <p:cNvSpPr/>
          <p:nvPr/>
        </p:nvSpPr>
        <p:spPr>
          <a:xfrm>
            <a:off x="2294909" y="900922"/>
            <a:ext cx="1581150" cy="63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7X5 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4B70D0-3A2A-4810-F7AA-641C3722B61A}"/>
              </a:ext>
            </a:extLst>
          </p:cNvPr>
          <p:cNvCxnSpPr>
            <a:cxnSpLocks/>
          </p:cNvCxnSpPr>
          <p:nvPr/>
        </p:nvCxnSpPr>
        <p:spPr>
          <a:xfrm>
            <a:off x="1798994" y="1885045"/>
            <a:ext cx="991831" cy="648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2563F7C-737E-49C8-76C2-C1E3524FD98D}"/>
              </a:ext>
            </a:extLst>
          </p:cNvPr>
          <p:cNvSpPr/>
          <p:nvPr/>
        </p:nvSpPr>
        <p:spPr>
          <a:xfrm>
            <a:off x="423247" y="1578817"/>
            <a:ext cx="1581150" cy="63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5d Word vectors as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DF8FE2-A730-8E62-ECE2-505836C942A9}"/>
              </a:ext>
            </a:extLst>
          </p:cNvPr>
          <p:cNvCxnSpPr>
            <a:cxnSpLocks/>
          </p:cNvCxnSpPr>
          <p:nvPr/>
        </p:nvCxnSpPr>
        <p:spPr>
          <a:xfrm>
            <a:off x="3093777" y="1533525"/>
            <a:ext cx="0" cy="1000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06D9B1E-F313-A443-05DC-CBC97402785F}"/>
              </a:ext>
            </a:extLst>
          </p:cNvPr>
          <p:cNvSpPr/>
          <p:nvPr/>
        </p:nvSpPr>
        <p:spPr>
          <a:xfrm>
            <a:off x="7556638" y="1106520"/>
            <a:ext cx="1910071" cy="108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Pooling layer such as max polling &amp; average pooling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EAB334-38E7-2BE7-614A-757C6D625A84}"/>
              </a:ext>
            </a:extLst>
          </p:cNvPr>
          <p:cNvCxnSpPr/>
          <p:nvPr/>
        </p:nvCxnSpPr>
        <p:spPr>
          <a:xfrm flipH="1">
            <a:off x="6929109" y="1990725"/>
            <a:ext cx="800100" cy="1085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9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BB1D-FDC6-A51B-302A-2B6D936B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551"/>
            <a:ext cx="8800041" cy="5831812"/>
          </a:xfrm>
        </p:spPr>
        <p:txBody>
          <a:bodyPr/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Recurrent Neural Networks(RNN):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29157-A0CB-CBE2-B851-059F4CFD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16637"/>
            <a:ext cx="8085666" cy="3523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61EE0-E882-9D7C-9EAC-DD499F84CAED}"/>
              </a:ext>
            </a:extLst>
          </p:cNvPr>
          <p:cNvSpPr txBox="1"/>
          <p:nvPr/>
        </p:nvSpPr>
        <p:spPr>
          <a:xfrm>
            <a:off x="2062482" y="5045407"/>
            <a:ext cx="569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i="0" u="sng" strike="noStrike" baseline="0" dirty="0">
                <a:solidFill>
                  <a:srgbClr val="00B0F0"/>
                </a:solidFill>
                <a:latin typeface="CMTI10"/>
              </a:rPr>
              <a:t>An comparison of data processing methods between non-</a:t>
            </a:r>
          </a:p>
          <a:p>
            <a:pPr algn="ctr"/>
            <a:r>
              <a:rPr lang="en-US" sz="1800" b="1" i="0" u="sng" strike="noStrike" baseline="0" dirty="0">
                <a:solidFill>
                  <a:srgbClr val="00B0F0"/>
                </a:solidFill>
                <a:latin typeface="CMTI10"/>
              </a:rPr>
              <a:t>RNN neural networks and RNN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CA4462-FF19-8C2F-B088-79FF56226DE7}"/>
              </a:ext>
            </a:extLst>
          </p:cNvPr>
          <p:cNvSpPr/>
          <p:nvPr/>
        </p:nvSpPr>
        <p:spPr>
          <a:xfrm>
            <a:off x="5348287" y="209551"/>
            <a:ext cx="1495426" cy="55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D2ACB4-B913-ABEB-C486-184C2CC9EB2C}"/>
              </a:ext>
            </a:extLst>
          </p:cNvPr>
          <p:cNvCxnSpPr>
            <a:stCxn id="7" idx="4"/>
          </p:cNvCxnSpPr>
          <p:nvPr/>
        </p:nvCxnSpPr>
        <p:spPr>
          <a:xfrm flipH="1">
            <a:off x="5947834" y="768726"/>
            <a:ext cx="148166" cy="596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19454E-D393-676F-0DA2-6840ED6B5024}"/>
              </a:ext>
            </a:extLst>
          </p:cNvPr>
          <p:cNvSpPr txBox="1"/>
          <p:nvPr/>
        </p:nvSpPr>
        <p:spPr>
          <a:xfrm>
            <a:off x="8143875" y="721102"/>
            <a:ext cx="404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Information from long distances before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will vanish in the later time steps and the information from the close distances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will dominate.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B4C7-4E65-8FC7-5FF5-96158D07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28601"/>
            <a:ext cx="9210676" cy="5812762"/>
          </a:xfrm>
        </p:spPr>
        <p:txBody>
          <a:bodyPr>
            <a:normAutofit/>
          </a:bodyPr>
          <a:lstStyle/>
          <a:p>
            <a:pPr lvl="1"/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Long Short Term Memory Network(LSTM):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It is a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modified RNN model </a:t>
            </a:r>
            <a:r>
              <a:rPr lang="en-US" sz="1800" b="0" i="0" u="none" strike="noStrike" baseline="0" dirty="0">
                <a:latin typeface="CMR12"/>
              </a:rPr>
              <a:t>which is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good at learning long-term dependencies</a:t>
            </a:r>
            <a:r>
              <a:rPr lang="en-US" sz="1800" b="0" i="0" u="none" strike="noStrike" baseline="0" dirty="0">
                <a:latin typeface="CMR12"/>
              </a:rPr>
              <a:t>. It is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built on top of RNNs with additional functions of “forgetting” less important information and “remembering” useful information for later time steps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The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vanilla LSTM “reads” text from left to right</a:t>
            </a:r>
            <a:r>
              <a:rPr lang="en-US" sz="1800" b="0" i="0" u="none" strike="noStrike" baseline="0" dirty="0">
                <a:latin typeface="CMR12"/>
              </a:rPr>
              <a:t>, just like we humans. To further capture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bidirectional LSTM (bi-LSTM) can “read” text from not only left to right but also right to left</a:t>
            </a:r>
            <a:r>
              <a:rPr lang="en-US" sz="1800" b="0" i="0" u="none" strike="noStrike" baseline="0" dirty="0">
                <a:latin typeface="CMR12"/>
              </a:rPr>
              <a:t>. Therefore, bi-LSTM captures both the previous and following contexts of a word.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A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slight variation of LSTM</a:t>
            </a:r>
            <a:r>
              <a:rPr lang="en-US" sz="1800" b="0" i="0" u="none" strike="noStrike" baseline="0" dirty="0">
                <a:latin typeface="CMR12"/>
              </a:rPr>
              <a:t> is the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BX12"/>
              </a:rPr>
              <a:t>Gated Recurrent Unit (GRU)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2"/>
              </a:rPr>
              <a:t>.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It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combines the “forgetting” function and current word information into a single updating function</a:t>
            </a:r>
            <a:r>
              <a:rPr lang="en-US" sz="1800" b="0" i="0" u="none" strike="noStrike" baseline="0" dirty="0">
                <a:latin typeface="CMR12"/>
              </a:rPr>
              <a:t>. The resulting model is simpler and faster to compute.</a:t>
            </a:r>
          </a:p>
          <a:p>
            <a:pPr algn="l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Attention mechanism in deep learning: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D4E91-2DF5-2FA1-0A70-CDF1CD82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98" y="4128702"/>
            <a:ext cx="6043277" cy="207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42CAC-D08F-09E2-5F62-57BA36463D70}"/>
              </a:ext>
            </a:extLst>
          </p:cNvPr>
          <p:cNvSpPr txBox="1"/>
          <p:nvPr/>
        </p:nvSpPr>
        <p:spPr>
          <a:xfrm>
            <a:off x="1781175" y="6134100"/>
            <a:ext cx="656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sng" strike="noStrike" baseline="0" dirty="0">
                <a:solidFill>
                  <a:srgbClr val="00B0F0"/>
                </a:solidFill>
                <a:latin typeface="CMTI10"/>
              </a:rPr>
              <a:t>A broken down of one single encoder and decoder in Transformer</a:t>
            </a:r>
            <a:endParaRPr lang="en-US" b="1" u="sng" dirty="0">
              <a:solidFill>
                <a:srgbClr val="00B0F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9FC7F6-1736-B775-0F88-856A7942E4D0}"/>
              </a:ext>
            </a:extLst>
          </p:cNvPr>
          <p:cNvSpPr/>
          <p:nvPr/>
        </p:nvSpPr>
        <p:spPr>
          <a:xfrm>
            <a:off x="8601075" y="3757227"/>
            <a:ext cx="319087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latin typeface="CMR12"/>
              </a:rPr>
              <a:t>H</a:t>
            </a:r>
            <a:r>
              <a:rPr lang="en-US" sz="1400" b="0" i="0" u="none" strike="noStrike" baseline="0" dirty="0">
                <a:latin typeface="CMR12"/>
              </a:rPr>
              <a:t>ow strong the input</a:t>
            </a:r>
          </a:p>
          <a:p>
            <a:pPr algn="l"/>
            <a:r>
              <a:rPr lang="en-US" sz="1400" b="0" i="0" u="none" strike="noStrike" baseline="0" dirty="0">
                <a:latin typeface="CMR12"/>
              </a:rPr>
              <a:t>word relates to each word in the rest of entire input text.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EC4FF7-4264-6EFD-C6B4-60A8D53B43AE}"/>
              </a:ext>
            </a:extLst>
          </p:cNvPr>
          <p:cNvCxnSpPr>
            <a:cxnSpLocks/>
          </p:cNvCxnSpPr>
          <p:nvPr/>
        </p:nvCxnSpPr>
        <p:spPr>
          <a:xfrm flipH="1">
            <a:off x="7950825" y="4671627"/>
            <a:ext cx="2245688" cy="493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6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EA3B63-EDB1-0F32-5CAD-401F7A6B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47" y="959795"/>
            <a:ext cx="7624427" cy="3871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8B1DE6-5583-B04D-5340-27170E58F1C9}"/>
              </a:ext>
            </a:extLst>
          </p:cNvPr>
          <p:cNvSpPr txBox="1"/>
          <p:nvPr/>
        </p:nvSpPr>
        <p:spPr>
          <a:xfrm>
            <a:off x="2271713" y="483140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sng" strike="noStrike" baseline="0" dirty="0">
                <a:solidFill>
                  <a:srgbClr val="00B0F0"/>
                </a:solidFill>
                <a:latin typeface="CMTI10"/>
              </a:rPr>
              <a:t>The attention distribution captured by Transformer</a:t>
            </a:r>
            <a:endParaRPr lang="en-US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2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07346C-313B-FF60-251E-CBAD8CA7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5" y="287369"/>
            <a:ext cx="8844030" cy="53038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CCB4BE-87BA-993A-B3BC-69277E83555F}"/>
              </a:ext>
            </a:extLst>
          </p:cNvPr>
          <p:cNvSpPr/>
          <p:nvPr/>
        </p:nvSpPr>
        <p:spPr>
          <a:xfrm>
            <a:off x="8791574" y="4676774"/>
            <a:ext cx="141922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Taking Inputs as word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F39165-D03A-D63F-92F9-C0070C14B20E}"/>
              </a:ext>
            </a:extLst>
          </p:cNvPr>
          <p:cNvSpPr/>
          <p:nvPr/>
        </p:nvSpPr>
        <p:spPr>
          <a:xfrm>
            <a:off x="8096249" y="3429000"/>
            <a:ext cx="26574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Extracting words that are important to the meaning of sentence.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439EC-9CB2-12EB-C4E8-6C48D7D047F8}"/>
              </a:ext>
            </a:extLst>
          </p:cNvPr>
          <p:cNvCxnSpPr/>
          <p:nvPr/>
        </p:nvCxnSpPr>
        <p:spPr>
          <a:xfrm flipH="1">
            <a:off x="7439025" y="3886200"/>
            <a:ext cx="65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3F725-3E13-9293-09CF-3DA43AEBCA26}"/>
              </a:ext>
            </a:extLst>
          </p:cNvPr>
          <p:cNvCxnSpPr>
            <a:cxnSpLocks/>
          </p:cNvCxnSpPr>
          <p:nvPr/>
        </p:nvCxnSpPr>
        <p:spPr>
          <a:xfrm flipH="1" flipV="1">
            <a:off x="7439025" y="4810124"/>
            <a:ext cx="1352549" cy="323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B41C2C4-B2EB-5446-AF13-EFD34FDB2D2B}"/>
              </a:ext>
            </a:extLst>
          </p:cNvPr>
          <p:cNvSpPr/>
          <p:nvPr/>
        </p:nvSpPr>
        <p:spPr>
          <a:xfrm>
            <a:off x="7953374" y="391337"/>
            <a:ext cx="3476626" cy="1466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latin typeface="CMR12"/>
              </a:rPr>
              <a:t>D</a:t>
            </a:r>
            <a:r>
              <a:rPr lang="en-US" sz="1400" b="0" i="0" u="none" strike="noStrike" baseline="0" dirty="0">
                <a:latin typeface="CMR12"/>
              </a:rPr>
              <a:t>ocument representation</a:t>
            </a:r>
          </a:p>
          <a:p>
            <a:pPr algn="l"/>
            <a:r>
              <a:rPr lang="en-US" sz="1400" b="0" i="0" u="none" strike="noStrike" baseline="0" dirty="0">
                <a:latin typeface="CMR12"/>
              </a:rPr>
              <a:t>for the whole text that rewards sentences which are clues to correctly classify a</a:t>
            </a:r>
          </a:p>
          <a:p>
            <a:pPr algn="l"/>
            <a:r>
              <a:rPr lang="en-US" sz="1400" b="0" i="0" u="none" strike="noStrike" baseline="0" dirty="0">
                <a:latin typeface="CMR12"/>
              </a:rPr>
              <a:t>document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E188E-14CF-4F17-9A8A-6F8E5E8649E6}"/>
              </a:ext>
            </a:extLst>
          </p:cNvPr>
          <p:cNvCxnSpPr>
            <a:stCxn id="14" idx="2"/>
          </p:cNvCxnSpPr>
          <p:nvPr/>
        </p:nvCxnSpPr>
        <p:spPr>
          <a:xfrm flipH="1">
            <a:off x="7439025" y="1124761"/>
            <a:ext cx="514349" cy="504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9DD725A-B256-28F3-4004-5BFF5CF6F21D}"/>
              </a:ext>
            </a:extLst>
          </p:cNvPr>
          <p:cNvSpPr/>
          <p:nvPr/>
        </p:nvSpPr>
        <p:spPr>
          <a:xfrm>
            <a:off x="8172450" y="2152650"/>
            <a:ext cx="141922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Taking Inputs as sentence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755E8A-366D-3D8E-B050-4B8B6570D4D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439025" y="2609850"/>
            <a:ext cx="733425" cy="85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C51F26-9123-A46D-62C8-97EB0B3FC96D}"/>
              </a:ext>
            </a:extLst>
          </p:cNvPr>
          <p:cNvSpPr txBox="1"/>
          <p:nvPr/>
        </p:nvSpPr>
        <p:spPr>
          <a:xfrm>
            <a:off x="1900238" y="568856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sng" strike="noStrike" baseline="0" dirty="0">
                <a:solidFill>
                  <a:srgbClr val="00B0F0"/>
                </a:solidFill>
                <a:latin typeface="CMTI10"/>
              </a:rPr>
              <a:t>Hierarchical Attention Network</a:t>
            </a:r>
            <a:endParaRPr lang="en-US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6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23CF-7874-850B-9CBB-1F10D2C3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370" y="158621"/>
            <a:ext cx="8596668" cy="678024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D557-00D5-7EA4-AEE1-2C5F18AC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78" y="836645"/>
            <a:ext cx="4743369" cy="57507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MR12"/>
              </a:rPr>
              <a:t>T</a:t>
            </a:r>
            <a:r>
              <a:rPr lang="en-US" sz="2000" b="0" i="0" u="none" strike="noStrike" baseline="0" dirty="0">
                <a:latin typeface="CMR12"/>
              </a:rPr>
              <a:t>ransfer learning (TL) </a:t>
            </a:r>
            <a:r>
              <a:rPr lang="en-US" sz="2000" dirty="0">
                <a:latin typeface="CMR12"/>
              </a:rPr>
              <a:t>is </a:t>
            </a:r>
            <a:r>
              <a:rPr lang="en-US" sz="2000" b="0" i="0" u="none" strike="noStrike" baseline="0" dirty="0">
                <a:latin typeface="CMR12"/>
              </a:rPr>
              <a:t>a machine learning concept that transfers knowledge learned by one model to a second model targeting a separate task.</a:t>
            </a:r>
          </a:p>
          <a:p>
            <a:r>
              <a:rPr lang="en-US" sz="2000" b="0" i="0" u="none" strike="noStrike" baseline="0" dirty="0">
                <a:latin typeface="CMR12"/>
              </a:rPr>
              <a:t>The first task and its knowledge to be transferred are called the </a:t>
            </a:r>
            <a:r>
              <a:rPr lang="en-US" sz="2000" b="0" i="0" u="none" strike="noStrike" baseline="0" dirty="0">
                <a:solidFill>
                  <a:schemeClr val="accent2"/>
                </a:solidFill>
                <a:latin typeface="CMTI12"/>
              </a:rPr>
              <a:t>source task</a:t>
            </a:r>
            <a:r>
              <a:rPr lang="en-US" sz="2000" dirty="0">
                <a:solidFill>
                  <a:schemeClr val="accent2"/>
                </a:solidFill>
                <a:latin typeface="CMR12"/>
              </a:rPr>
              <a:t> </a:t>
            </a:r>
            <a:r>
              <a:rPr lang="en-US" sz="2000" dirty="0">
                <a:latin typeface="CMR12"/>
              </a:rPr>
              <a:t>&amp;</a:t>
            </a:r>
            <a:r>
              <a:rPr lang="en-US" sz="2000" b="0" i="0" u="none" strike="noStrike" baseline="0" dirty="0">
                <a:latin typeface="CMR12"/>
              </a:rPr>
              <a:t> the second task is usually referred to as the </a:t>
            </a:r>
            <a:r>
              <a:rPr lang="en-US" sz="2000" b="0" i="0" u="none" strike="noStrike" baseline="0" dirty="0">
                <a:solidFill>
                  <a:schemeClr val="accent2"/>
                </a:solidFill>
                <a:latin typeface="CMTI12"/>
              </a:rPr>
              <a:t>target task </a:t>
            </a:r>
            <a:r>
              <a:rPr lang="en-US" sz="2000" b="0" i="0" u="none" strike="noStrike" baseline="0" dirty="0">
                <a:solidFill>
                  <a:schemeClr val="accent2"/>
                </a:solidFill>
                <a:latin typeface="CMR12"/>
              </a:rPr>
              <a:t>or downstream task</a:t>
            </a:r>
            <a:r>
              <a:rPr lang="en-US" sz="2000" b="0" i="0" u="none" strike="noStrike" baseline="0" dirty="0">
                <a:latin typeface="CMR12"/>
              </a:rPr>
              <a:t>.</a:t>
            </a:r>
          </a:p>
          <a:p>
            <a:r>
              <a:rPr lang="en-US" sz="2000" b="0" i="0" u="none" strike="noStrike" baseline="0" dirty="0">
                <a:latin typeface="CMR12"/>
              </a:rPr>
              <a:t>The process of TL typically consists of two stages, </a:t>
            </a:r>
            <a:r>
              <a:rPr lang="en-US" sz="2000" b="0" i="0" u="none" strike="noStrike" baseline="0" dirty="0">
                <a:solidFill>
                  <a:schemeClr val="accent2"/>
                </a:solidFill>
                <a:latin typeface="CMR12"/>
              </a:rPr>
              <a:t>pre-training and adaptation</a:t>
            </a:r>
            <a:r>
              <a:rPr lang="en-US" sz="2000" b="0" i="0" u="none" strike="noStrike" baseline="0" dirty="0">
                <a:latin typeface="CMR12"/>
              </a:rPr>
              <a:t>. 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In the first stage, the model is pre-trained on the source task. 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In the second stage, the pre-trained model is adapted/transferred to a downstream task and trained on the separate training data.</a:t>
            </a:r>
            <a:endParaRPr lang="en-US" sz="1800" dirty="0"/>
          </a:p>
        </p:txBody>
      </p:sp>
      <p:pic>
        <p:nvPicPr>
          <p:cNvPr id="1028" name="Picture 4" descr="Transfer Learning using CNN (VGG16).">
            <a:extLst>
              <a:ext uri="{FF2B5EF4-FFF2-40B4-BE49-F238E27FC236}">
                <a16:creationId xmlns:a16="http://schemas.microsoft.com/office/drawing/2014/main" id="{3CF266F4-52EF-AEFB-C1F2-18CC121B7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41" y="1514668"/>
            <a:ext cx="6746032" cy="3850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1656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213E-F582-A810-FB39-27A91450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98" y="167951"/>
            <a:ext cx="8596668" cy="662474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Pre-training of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1534-0AD5-D754-16A5-9F7267637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757" y="600710"/>
            <a:ext cx="9446379" cy="5656579"/>
          </a:xfrm>
        </p:spPr>
        <p:txBody>
          <a:bodyPr>
            <a:normAutofit fontScale="92500"/>
          </a:bodyPr>
          <a:lstStyle/>
          <a:p>
            <a:pPr algn="l"/>
            <a:r>
              <a:rPr lang="en-US" b="1" u="sng" dirty="0">
                <a:solidFill>
                  <a:schemeClr val="accent2"/>
                </a:solidFill>
              </a:rPr>
              <a:t>Supervised pre-training: 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In supervised pre-training, the model is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pre-trained on another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labelled dataset </a:t>
            </a:r>
            <a:r>
              <a:rPr lang="en-US" sz="1800" b="0" i="0" u="none" strike="noStrike" baseline="0" dirty="0">
                <a:latin typeface="CMR12"/>
              </a:rPr>
              <a:t>that is supposed to be a related task to the target task.</a:t>
            </a:r>
          </a:p>
          <a:p>
            <a:pPr lvl="1"/>
            <a:r>
              <a:rPr lang="en-US" sz="1800" dirty="0">
                <a:latin typeface="CMR12"/>
              </a:rPr>
              <a:t>W</a:t>
            </a:r>
            <a:r>
              <a:rPr lang="en-US" sz="1800" b="0" i="0" u="none" strike="noStrike" baseline="0" dirty="0">
                <a:latin typeface="CMR12"/>
              </a:rPr>
              <a:t>hen the source task has very little in common to the target task, the transferred knowledge may harm the target model, also known as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negative transfer</a:t>
            </a:r>
            <a:r>
              <a:rPr lang="en-US" sz="1800" b="0" i="0" u="none" strike="noStrike" baseline="0" dirty="0">
                <a:latin typeface="CMR12"/>
              </a:rPr>
              <a:t>. For this reason, in many cases only suitable existing tasks are chosen as source tasks for a particular target task.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CoVe is one famous supervised pre-trained model</a:t>
            </a:r>
            <a:r>
              <a:rPr lang="en-US" sz="1800" dirty="0">
                <a:latin typeface="CMR12"/>
              </a:rPr>
              <a:t>.</a:t>
            </a:r>
          </a:p>
          <a:p>
            <a:pPr algn="l"/>
            <a:r>
              <a:rPr lang="en-US" b="1" u="sng" dirty="0">
                <a:solidFill>
                  <a:schemeClr val="accent2"/>
                </a:solidFill>
              </a:rPr>
              <a:t>Distantly supervised pre-training: 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Distantly supervised pre-training is a learning scheme where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the classifier is learned on a weakly labelled training set</a:t>
            </a:r>
            <a:r>
              <a:rPr lang="en-US" sz="1800" b="0" i="0" u="none" strike="noStrike" baseline="0" dirty="0">
                <a:latin typeface="CMR12"/>
              </a:rPr>
              <a:t>. Here, data are labelled automatically based on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heuristics or rules instead of human annotators.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Examples: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Sentiment analysis task</a:t>
            </a:r>
            <a:r>
              <a:rPr lang="en-US" sz="1800" b="0" i="0" u="none" strike="noStrike" baseline="0" dirty="0">
                <a:latin typeface="CMR12"/>
              </a:rPr>
              <a:t> using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emoticons</a:t>
            </a:r>
            <a:r>
              <a:rPr lang="en-US" sz="1800" b="0" i="0" u="none" strike="noStrike" baseline="0" dirty="0">
                <a:latin typeface="CMR12"/>
              </a:rPr>
              <a:t> included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in a comment as comment’s label</a:t>
            </a:r>
            <a:r>
              <a:rPr lang="en-US" sz="1800" b="0" i="0" u="none" strike="noStrike" baseline="0" dirty="0">
                <a:latin typeface="CMR12"/>
              </a:rPr>
              <a:t>,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Product review classification </a:t>
            </a:r>
            <a:r>
              <a:rPr lang="en-US" sz="1800" b="0" i="0" u="none" strike="noStrike" baseline="0" dirty="0">
                <a:latin typeface="CMR12"/>
              </a:rPr>
              <a:t>and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movie review classification </a:t>
            </a:r>
            <a:r>
              <a:rPr lang="en-US" sz="1800" b="0" i="0" u="none" strike="noStrike" baseline="0" dirty="0">
                <a:latin typeface="CMR12"/>
              </a:rPr>
              <a:t>by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taking start ratings as “loose standard” labels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1"/>
            <a:r>
              <a:rPr lang="en-US" sz="1800" dirty="0">
                <a:latin typeface="CMR12"/>
              </a:rPr>
              <a:t>U</a:t>
            </a:r>
            <a:r>
              <a:rPr lang="en-US" sz="1800" b="0" i="0" u="none" strike="noStrike" baseline="0" dirty="0">
                <a:latin typeface="CMR12"/>
              </a:rPr>
              <a:t>sing emoticons,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hashtags or star ratings as labels </a:t>
            </a:r>
            <a:r>
              <a:rPr lang="en-US" sz="1800" b="0" i="0" u="none" strike="noStrike" baseline="0" dirty="0">
                <a:latin typeface="CMR12"/>
              </a:rPr>
              <a:t>is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not that good</a:t>
            </a:r>
            <a:r>
              <a:rPr lang="en-US" sz="1800" b="0" i="0" u="none" strike="noStrike" baseline="0" dirty="0">
                <a:latin typeface="CMR12"/>
              </a:rPr>
              <a:t> for work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as one group could have some mis-classified comments</a:t>
            </a:r>
            <a:r>
              <a:rPr lang="en-US" sz="1800" b="0" i="0" u="none" strike="noStrike" baseline="0" dirty="0">
                <a:latin typeface="CMR12"/>
              </a:rPr>
              <a:t>, i.e., the noisy data, that do not fit in the comments group. For instance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, a positive emoticon </a:t>
            </a:r>
            <a:r>
              <a:rPr lang="en-US" sz="1800" b="0" i="0" u="none" strike="noStrike" baseline="0" dirty="0">
                <a:latin typeface="CMR12"/>
              </a:rPr>
              <a:t>can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indicate sarcasm or a compliment </a:t>
            </a:r>
            <a:r>
              <a:rPr lang="en-US" sz="1800" b="0" i="0" u="none" strike="noStrike" baseline="0" dirty="0">
                <a:latin typeface="CMR12"/>
              </a:rPr>
              <a:t>in an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otherwise negative text</a:t>
            </a:r>
            <a:r>
              <a:rPr lang="en-US" sz="1800" b="0" i="0" u="none" strike="noStrike" baseline="0" dirty="0">
                <a:latin typeface="CMR12"/>
              </a:rPr>
              <a:t>, i.e., a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false positive instance</a:t>
            </a:r>
            <a:r>
              <a:rPr lang="en-US" sz="1700" b="0" i="0" u="none" strike="noStrike" baseline="0" dirty="0">
                <a:latin typeface="CMR12"/>
              </a:rPr>
              <a:t>.</a:t>
            </a:r>
            <a:endParaRPr lang="en-US" sz="17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218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DAA3-69F9-E0F0-8A2C-1B7DC231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903442" y="3757126"/>
            <a:ext cx="6326157" cy="665584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Adaptation of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69E7-60AF-0134-FBE6-7688C732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92" y="363894"/>
            <a:ext cx="8596668" cy="613021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Unsupervised pre-training: 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In contrast to supervised learning, unsupervised learning is a machine learning concept that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does not require pre-existing labels for the training data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1"/>
            <a:r>
              <a:rPr lang="en-US" sz="1800" b="0" i="0" u="none" strike="noStrike" baseline="0" dirty="0">
                <a:latin typeface="CMR12"/>
              </a:rPr>
              <a:t>Two classic examples of unsupervised learning are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clustering and dimension reduction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1"/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Clustering groups data</a:t>
            </a:r>
            <a:r>
              <a:rPr lang="en-US" sz="1800" b="0" i="0" u="none" strike="noStrike" baseline="0" dirty="0">
                <a:latin typeface="CMR12"/>
              </a:rPr>
              <a:t> according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to its features</a:t>
            </a:r>
            <a:r>
              <a:rPr lang="en-US" sz="1800" dirty="0">
                <a:latin typeface="CMR12"/>
              </a:rPr>
              <a:t>.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Dimension reduction </a:t>
            </a:r>
            <a:r>
              <a:rPr lang="en-US" sz="1800" b="0" i="0" u="none" strike="noStrike" baseline="0" dirty="0">
                <a:latin typeface="CMR12"/>
              </a:rPr>
              <a:t>aims to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reduce the number of features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1"/>
            <a:r>
              <a:rPr lang="en-US" sz="1800" dirty="0">
                <a:latin typeface="CMR12"/>
              </a:rPr>
              <a:t>Examples: </a:t>
            </a:r>
            <a:r>
              <a:rPr lang="en-US" sz="1800" dirty="0">
                <a:solidFill>
                  <a:schemeClr val="accent2"/>
                </a:solidFill>
                <a:latin typeface="CMR12"/>
              </a:rPr>
              <a:t>Language Model </a:t>
            </a:r>
            <a:r>
              <a:rPr lang="en-US" sz="1800" dirty="0">
                <a:latin typeface="CMR12"/>
              </a:rPr>
              <a:t>such as </a:t>
            </a:r>
            <a:r>
              <a:rPr lang="en-US" sz="1800" dirty="0">
                <a:solidFill>
                  <a:schemeClr val="accent2"/>
                </a:solidFill>
                <a:latin typeface="CMR12"/>
              </a:rPr>
              <a:t>bidirectional language model &amp; Masked language model</a:t>
            </a:r>
            <a:r>
              <a:rPr lang="en-US" sz="1800" dirty="0">
                <a:latin typeface="CMR12"/>
              </a:rPr>
              <a:t>.</a:t>
            </a:r>
          </a:p>
          <a:p>
            <a:pPr lvl="1"/>
            <a:endParaRPr lang="en-US" sz="1800" dirty="0">
              <a:latin typeface="CMR12"/>
            </a:endParaRPr>
          </a:p>
          <a:p>
            <a:pPr lvl="1"/>
            <a:endParaRPr lang="en-US" sz="1800" dirty="0">
              <a:latin typeface="CMR12"/>
            </a:endParaRPr>
          </a:p>
          <a:p>
            <a:pPr algn="l"/>
            <a:r>
              <a:rPr lang="en-US" dirty="0">
                <a:latin typeface="CMR12"/>
              </a:rPr>
              <a:t>A</a:t>
            </a:r>
            <a:r>
              <a:rPr lang="en-US" sz="1800" b="0" i="0" u="none" strike="noStrike" baseline="0" dirty="0">
                <a:latin typeface="CMR12"/>
              </a:rPr>
              <a:t>daptation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transfers the knowledge learned from the source task to the target task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n-US" dirty="0">
                <a:latin typeface="CMR12"/>
              </a:rPr>
              <a:t>A</a:t>
            </a:r>
            <a:r>
              <a:rPr lang="en-US" sz="1800" b="0" i="0" u="none" strike="noStrike" baseline="0" dirty="0">
                <a:latin typeface="CMR12"/>
              </a:rPr>
              <a:t>daptation techniques into two groups: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features-based transfer and fine-tuning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In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feature-based adaptation</a:t>
            </a:r>
            <a:r>
              <a:rPr lang="en-US" sz="1800" b="0" i="0" u="none" strike="noStrike" baseline="0" dirty="0">
                <a:latin typeface="CMR12"/>
              </a:rPr>
              <a:t>,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the pretrained model is taken as the input, fed into the downstream model.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In contrast,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fine-tuning</a:t>
            </a:r>
            <a:r>
              <a:rPr lang="en-US" sz="1800" b="0" i="0" u="none" strike="noStrike" baseline="0" dirty="0">
                <a:latin typeface="CMR12"/>
              </a:rPr>
              <a:t>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adapts a pre-trained model directly and transfer it on the target task.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3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6D4D-CCBA-2E77-AC7A-6C70815F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7274"/>
            <a:ext cx="8877212" cy="6593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What is Text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0F6F-A093-54EF-D711-1ED7C3B2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1" y="857502"/>
            <a:ext cx="5716555" cy="52111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Text classification is a common task in NLP. It aims to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classify given texts or documents into appropriate categories according to their content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n-US" dirty="0">
                <a:latin typeface="CMR12"/>
              </a:rPr>
              <a:t>There are two types of text classification: (1)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Binary text classification</a:t>
            </a:r>
            <a:r>
              <a:rPr lang="en-US" dirty="0">
                <a:latin typeface="CMR12"/>
              </a:rPr>
              <a:t> (2)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Multi-label text classification</a:t>
            </a:r>
            <a:r>
              <a:rPr lang="en-US" dirty="0">
                <a:latin typeface="CMR12"/>
              </a:rPr>
              <a:t>.</a:t>
            </a:r>
          </a:p>
          <a:p>
            <a:pPr algn="l"/>
            <a:r>
              <a:rPr lang="en-US" dirty="0">
                <a:latin typeface="CMR12"/>
              </a:rPr>
              <a:t>There are two types of dataset for text classification: (1)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“Labelled” dataset for Supervised learning  </a:t>
            </a:r>
            <a:r>
              <a:rPr lang="en-US" dirty="0">
                <a:latin typeface="CMR12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“Un-labelled” dataset for Unsupervised learning</a:t>
            </a:r>
            <a:r>
              <a:rPr lang="en-US" dirty="0">
                <a:latin typeface="CMR12"/>
              </a:rPr>
              <a:t>.</a:t>
            </a:r>
          </a:p>
          <a:p>
            <a:pPr algn="l"/>
            <a:r>
              <a:rPr lang="en-US" dirty="0">
                <a:latin typeface="CMR12"/>
              </a:rPr>
              <a:t>Text classification task consists of: (1)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Data pre-processing </a:t>
            </a:r>
            <a:r>
              <a:rPr lang="en-US" dirty="0">
                <a:latin typeface="CMR12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Feature extraction &amp; representation </a:t>
            </a:r>
            <a:r>
              <a:rPr lang="en-US" dirty="0">
                <a:latin typeface="CMR12"/>
              </a:rPr>
              <a:t>(3)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Model training </a:t>
            </a:r>
            <a:r>
              <a:rPr lang="en-US" dirty="0">
                <a:latin typeface="CMR12"/>
              </a:rPr>
              <a:t>(4)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Model evaluation</a:t>
            </a:r>
            <a:r>
              <a:rPr lang="en-US" dirty="0">
                <a:latin typeface="CMR12"/>
              </a:rPr>
              <a:t>.</a:t>
            </a:r>
          </a:p>
          <a:p>
            <a:pPr algn="l"/>
            <a:r>
              <a:rPr lang="en-US" dirty="0">
                <a:latin typeface="CMR12"/>
              </a:rPr>
              <a:t>Some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common evaluation metrics </a:t>
            </a:r>
            <a:r>
              <a:rPr lang="en-US" dirty="0">
                <a:latin typeface="CMR12"/>
              </a:rPr>
              <a:t>of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model evaluation part(binary classification) </a:t>
            </a:r>
            <a:r>
              <a:rPr lang="en-US" dirty="0">
                <a:latin typeface="CMR12"/>
              </a:rPr>
              <a:t>are: (1)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Recall </a:t>
            </a:r>
            <a:r>
              <a:rPr lang="en-US" dirty="0">
                <a:latin typeface="CMR12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Precision</a:t>
            </a:r>
            <a:r>
              <a:rPr lang="en-US" dirty="0">
                <a:latin typeface="CMR12"/>
              </a:rPr>
              <a:t> (3)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F1 score</a:t>
            </a:r>
            <a:r>
              <a:rPr lang="en-US" dirty="0">
                <a:latin typeface="CMR12"/>
              </a:rPr>
              <a:t>.</a:t>
            </a:r>
          </a:p>
          <a:p>
            <a:r>
              <a:rPr lang="en-US" dirty="0">
                <a:latin typeface="CMR12"/>
              </a:rPr>
              <a:t>Some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common evaluation metrics of model evaluation part(Multi-label&amp; multi class classification)</a:t>
            </a:r>
            <a:r>
              <a:rPr lang="en-US" dirty="0">
                <a:latin typeface="CMR12"/>
              </a:rPr>
              <a:t> are: (1)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Hamming loss </a:t>
            </a:r>
            <a:r>
              <a:rPr lang="en-US" dirty="0">
                <a:latin typeface="CMR12"/>
              </a:rPr>
              <a:t>(2)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Micro average </a:t>
            </a:r>
            <a:r>
              <a:rPr lang="en-US" dirty="0">
                <a:latin typeface="CMR12"/>
              </a:rPr>
              <a:t>(3)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Macro average </a:t>
            </a:r>
            <a:r>
              <a:rPr lang="en-US" dirty="0">
                <a:latin typeface="CMR12"/>
              </a:rPr>
              <a:t>(4) 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Ranking loss</a:t>
            </a:r>
            <a:r>
              <a:rPr lang="en-US" dirty="0">
                <a:solidFill>
                  <a:schemeClr val="tx1"/>
                </a:solidFill>
                <a:latin typeface="CMR12"/>
              </a:rPr>
              <a:t>.</a:t>
            </a:r>
          </a:p>
          <a:p>
            <a:pPr algn="l"/>
            <a:endParaRPr lang="en-US" dirty="0">
              <a:latin typeface="CMR1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FA525-2A9E-442D-33B4-2C1E0374E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969470"/>
            <a:ext cx="5458408" cy="1624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D0AB6-5AF8-EF38-DE5A-54AE66C7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955051"/>
            <a:ext cx="4580017" cy="723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E3AD5-A52F-CA89-CE95-7EC7E126E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4040155"/>
            <a:ext cx="6226628" cy="925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234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D7FE-4FE7-5113-3142-B2DCDE80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2" y="587829"/>
            <a:ext cx="8596668" cy="5831633"/>
          </a:xfrm>
        </p:spPr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Feature-based transfer:</a:t>
            </a:r>
          </a:p>
          <a:p>
            <a:pPr lvl="1"/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In feature-based TL</a:t>
            </a:r>
            <a:r>
              <a:rPr lang="en-US" sz="1800" b="0" i="0" u="none" strike="noStrike" baseline="0" dirty="0">
                <a:latin typeface="CMR12"/>
              </a:rPr>
              <a:t>,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features are transferred as fixed parameters and weights in transferred layers</a:t>
            </a:r>
            <a:r>
              <a:rPr lang="en-US" sz="1800" b="0" i="0" u="none" strike="noStrike" baseline="0" dirty="0">
                <a:latin typeface="CMR12"/>
              </a:rPr>
              <a:t>, known as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feature representations or representations</a:t>
            </a:r>
            <a:r>
              <a:rPr lang="en-US" sz="1800" b="0" i="0" u="none" strike="noStrike" baseline="0" dirty="0">
                <a:latin typeface="CMR12"/>
              </a:rPr>
              <a:t>, from the source task to the target task.</a:t>
            </a:r>
          </a:p>
          <a:p>
            <a:pPr lvl="1"/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Word2Vec and Glove</a:t>
            </a:r>
            <a:r>
              <a:rPr lang="en-US" sz="1800" b="0" i="0" u="none" strike="noStrike" baseline="0" dirty="0">
                <a:latin typeface="CMR12"/>
              </a:rPr>
              <a:t> can be taken as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examples of feature-based adaption</a:t>
            </a:r>
            <a:r>
              <a:rPr lang="en-US" sz="1800" b="0" i="0" u="none" strike="noStrike" baseline="0" dirty="0">
                <a:latin typeface="CMR12"/>
              </a:rPr>
              <a:t>. They are both pre-trained on separate source tasks, i.e., language modelling. The representations learned from the pre-training are saved as fixed-vectors that are fed to different downstream tasks.</a:t>
            </a:r>
          </a:p>
          <a:p>
            <a:pPr algn="l"/>
            <a:r>
              <a:rPr lang="en-US" b="1" u="sng" dirty="0">
                <a:solidFill>
                  <a:schemeClr val="accent2"/>
                </a:solidFill>
                <a:latin typeface="CMR12"/>
              </a:rPr>
              <a:t>Fine Tuning: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  <a:latin typeface="CMR12"/>
              </a:rPr>
              <a:t>F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ine-tuning TL adapts the source task model to the target model and updates the “knowledge” from the pre-trained model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  <a:latin typeface="CMR12"/>
              </a:rPr>
              <a:t>T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he updating mechanism of fine-tuning </a:t>
            </a:r>
            <a:r>
              <a:rPr lang="en-US" sz="1800" b="0" i="0" u="none" strike="noStrike" baseline="0" dirty="0">
                <a:latin typeface="CMR12"/>
              </a:rPr>
              <a:t>has the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risk of forgetting about what features have been learned from pre-training, a challenge termed catastrophic forgetting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1"/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Universal Language Model Finetuning(ULMFiT) </a:t>
            </a:r>
            <a:r>
              <a:rPr lang="en-US" sz="1800" b="0" i="0" u="none" strike="noStrike" baseline="0" dirty="0">
                <a:latin typeface="CMR12"/>
              </a:rPr>
              <a:t>is one of the most popular methods on fine-tuning which can be used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for avoiding catastrophic forgetting</a:t>
            </a:r>
            <a:r>
              <a:rPr lang="en-US" sz="1800" b="0" i="0" u="none" strike="noStrike" baseline="0" dirty="0">
                <a:latin typeface="CMR12"/>
              </a:rPr>
              <a:t>. ULMFiT uses a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gradual unfreezing manner to fine-tune the model</a:t>
            </a:r>
            <a:r>
              <a:rPr lang="en-US" sz="1800" b="0" i="0" u="none" strike="noStrike" baseline="0" dirty="0">
                <a:latin typeface="CMR12"/>
              </a:rPr>
              <a:t>.</a:t>
            </a:r>
            <a:endParaRPr lang="en-US" sz="18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2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88E6-3AFC-EBA4-F5AF-B4C41021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417"/>
            <a:ext cx="8596668" cy="65003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Pre-trained language model(PLM)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80F2-E8F0-853A-0BC0-EEC1E61C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0287"/>
            <a:ext cx="8596668" cy="5509174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Pre-trained language models (PLMs) are language models pre-trained on source tasks and can be transferred to downstream tasks, especially to supervised tasks.</a:t>
            </a:r>
          </a:p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CMR12"/>
              </a:rPr>
              <a:t>Training tasks for PLMs:</a:t>
            </a:r>
          </a:p>
          <a:p>
            <a:pPr lvl="1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MR12"/>
              </a:rPr>
              <a:t>Statistical language model: </a:t>
            </a:r>
            <a:r>
              <a:rPr lang="en-US" sz="1800" dirty="0">
                <a:latin typeface="CMR12"/>
              </a:rPr>
              <a:t>It is a </a:t>
            </a:r>
            <a:r>
              <a:rPr lang="en-US" sz="1800" dirty="0">
                <a:solidFill>
                  <a:schemeClr val="accent2"/>
                </a:solidFill>
                <a:latin typeface="CMR12"/>
              </a:rPr>
              <a:t>neural probabilistic language model </a:t>
            </a:r>
            <a:r>
              <a:rPr lang="en-US" sz="1800" dirty="0">
                <a:latin typeface="CMR12"/>
              </a:rPr>
              <a:t>which </a:t>
            </a:r>
            <a:r>
              <a:rPr lang="en-US" sz="1800" b="0" i="0" u="none" strike="noStrike" baseline="0" dirty="0">
                <a:latin typeface="CMR12"/>
              </a:rPr>
              <a:t>aims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to model the conditional probability of the next word given all the previous ones</a:t>
            </a:r>
            <a:r>
              <a:rPr lang="en-US" sz="1800" b="0" i="0" u="none" strike="noStrike" baseline="0" dirty="0">
                <a:latin typeface="CMR12"/>
              </a:rPr>
              <a:t>.</a:t>
            </a:r>
            <a:endParaRPr lang="en-US" sz="1800" dirty="0">
              <a:latin typeface="CMR12"/>
            </a:endParaRPr>
          </a:p>
          <a:p>
            <a:pPr lvl="1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MR12"/>
              </a:rPr>
              <a:t>Masked language modelling(MLM):</a:t>
            </a:r>
            <a:r>
              <a:rPr lang="en-US" sz="1800" b="0" i="0" u="none" strike="noStrike" baseline="0" dirty="0">
                <a:latin typeface="CMR12"/>
              </a:rPr>
              <a:t>The main idea behind it is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to mask out some random word tokens in the input sentences and then train the model to predict the masked tokens based on the remaining tokens in the sequence</a:t>
            </a:r>
            <a:r>
              <a:rPr lang="en-US" sz="1800" b="0" i="0" u="none" strike="noStrike" baseline="0" dirty="0">
                <a:latin typeface="CMR12"/>
              </a:rPr>
              <a:t>. But it has some limitations.</a:t>
            </a:r>
            <a:endParaRPr lang="en-US" sz="1800" dirty="0">
              <a:latin typeface="CMR12"/>
            </a:endParaRPr>
          </a:p>
          <a:p>
            <a:pPr lvl="1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MR12"/>
              </a:rPr>
              <a:t>Permuted language modelling: </a:t>
            </a:r>
            <a:r>
              <a:rPr lang="en-US" sz="1800" dirty="0">
                <a:latin typeface="CMR12"/>
              </a:rPr>
              <a:t>It </a:t>
            </a:r>
            <a:r>
              <a:rPr lang="en-US" sz="1800" b="0" i="0" u="none" strike="noStrike" baseline="0" dirty="0">
                <a:latin typeface="CMR12"/>
              </a:rPr>
              <a:t>is trained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to predict a token </a:t>
            </a:r>
            <a:r>
              <a:rPr lang="en-US" sz="1800" b="0" i="0" u="none" strike="noStrike" baseline="0" dirty="0">
                <a:latin typeface="CMR12"/>
              </a:rPr>
              <a:t>on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all possible permutation of the remaining tokens in the input sequence</a:t>
            </a:r>
            <a:r>
              <a:rPr lang="en-US" sz="1800" b="0" i="0" u="none" strike="noStrike" baseline="0" dirty="0">
                <a:latin typeface="CMR12"/>
              </a:rPr>
              <a:t>. It aims to capture the high-order and long-range dependency of words in sentences via the different permutations.</a:t>
            </a:r>
            <a:endParaRPr lang="en-US" sz="1800" dirty="0">
              <a:latin typeface="CMR12"/>
            </a:endParaRPr>
          </a:p>
          <a:p>
            <a:pPr lvl="1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MR12"/>
              </a:rPr>
              <a:t>Translation language modelling: </a:t>
            </a:r>
            <a:r>
              <a:rPr lang="en-US" sz="1800" dirty="0">
                <a:latin typeface="CMR12"/>
              </a:rPr>
              <a:t>It </a:t>
            </a:r>
            <a:r>
              <a:rPr lang="en-US" sz="1800" b="0" i="0" u="none" strike="noStrike" baseline="0" dirty="0">
                <a:latin typeface="CMR12"/>
              </a:rPr>
              <a:t>is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an extension of MLM</a:t>
            </a:r>
            <a:r>
              <a:rPr lang="en-US" sz="1800" b="0" i="0" u="none" strike="noStrike" baseline="0" dirty="0">
                <a:latin typeface="CMR12"/>
              </a:rPr>
              <a:t>, which is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trained on pairs of text in different languages</a:t>
            </a:r>
            <a:r>
              <a:rPr lang="en-US" sz="1800" b="0" i="0" u="none" strike="noStrike" baseline="0" dirty="0">
                <a:latin typeface="CMR12"/>
              </a:rPr>
              <a:t>. Its training objective is, as MLM, to predict masked tokens based on context in different languages.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217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5874-D105-26A6-4BD6-FA2A35CA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37" y="68424"/>
            <a:ext cx="8596668" cy="6313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Popular Pre-trained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6DBD-3989-2A4D-96B2-F2744F7E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0425"/>
            <a:ext cx="8596668" cy="5210938"/>
          </a:xfrm>
        </p:spPr>
        <p:txBody>
          <a:bodyPr/>
          <a:lstStyle/>
          <a:p>
            <a:r>
              <a:rPr lang="en-US" dirty="0"/>
              <a:t>BERT</a:t>
            </a:r>
          </a:p>
          <a:p>
            <a:r>
              <a:rPr lang="en-US" dirty="0"/>
              <a:t>RoBERTa</a:t>
            </a:r>
          </a:p>
          <a:p>
            <a:r>
              <a:rPr lang="en-US" dirty="0"/>
              <a:t>XLNet</a:t>
            </a:r>
          </a:p>
          <a:p>
            <a:r>
              <a:rPr lang="en-US" dirty="0"/>
              <a:t>DistilBERT</a:t>
            </a:r>
          </a:p>
          <a:p>
            <a:r>
              <a:rPr lang="en-US" dirty="0"/>
              <a:t>AL-BERT</a:t>
            </a:r>
          </a:p>
          <a:p>
            <a:r>
              <a:rPr lang="en-US" dirty="0"/>
              <a:t>TAPT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B1D0B-53F5-8572-F50C-DE6AE9DB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89" y="814124"/>
            <a:ext cx="8892074" cy="55517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5198589-28B3-2B49-867B-6FCB9E0A201E}"/>
              </a:ext>
            </a:extLst>
          </p:cNvPr>
          <p:cNvSpPr/>
          <p:nvPr/>
        </p:nvSpPr>
        <p:spPr>
          <a:xfrm>
            <a:off x="10193888" y="4095750"/>
            <a:ext cx="188595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Tokenizing 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288909-F7E0-B1C8-0F30-54AD90F98556}"/>
              </a:ext>
            </a:extLst>
          </p:cNvPr>
          <p:cNvCxnSpPr>
            <a:cxnSpLocks/>
          </p:cNvCxnSpPr>
          <p:nvPr/>
        </p:nvCxnSpPr>
        <p:spPr>
          <a:xfrm flipH="1">
            <a:off x="9650963" y="4686356"/>
            <a:ext cx="733425" cy="30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758DAAC-B1CF-B846-B662-608464655BFE}"/>
              </a:ext>
            </a:extLst>
          </p:cNvPr>
          <p:cNvSpPr/>
          <p:nvPr/>
        </p:nvSpPr>
        <p:spPr>
          <a:xfrm>
            <a:off x="10253176" y="5038781"/>
            <a:ext cx="188595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Padded or not Padded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4F6052-12BD-FE93-016D-B21D25D4251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50963" y="5391206"/>
            <a:ext cx="602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10D6978-7AC5-5C84-AD56-C4E98E49EEB2}"/>
              </a:ext>
            </a:extLst>
          </p:cNvPr>
          <p:cNvSpPr/>
          <p:nvPr/>
        </p:nvSpPr>
        <p:spPr>
          <a:xfrm>
            <a:off x="10348663" y="5837200"/>
            <a:ext cx="1790463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Splitting Words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6C7EE-6F6C-4E74-1846-CA452EC7CF31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9650963" y="6119812"/>
            <a:ext cx="697700" cy="69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BAC6115-3101-8FD3-9E58-30C39426C227}"/>
              </a:ext>
            </a:extLst>
          </p:cNvPr>
          <p:cNvSpPr/>
          <p:nvPr/>
        </p:nvSpPr>
        <p:spPr>
          <a:xfrm>
            <a:off x="112162" y="4095750"/>
            <a:ext cx="2781299" cy="10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Checking attention mask value to understand whether it is padded or not padded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B60702-A933-E87D-BF00-D723988A793E}"/>
              </a:ext>
            </a:extLst>
          </p:cNvPr>
          <p:cNvCxnSpPr>
            <a:cxnSpLocks/>
          </p:cNvCxnSpPr>
          <p:nvPr/>
        </p:nvCxnSpPr>
        <p:spPr>
          <a:xfrm flipV="1">
            <a:off x="2917998" y="4229100"/>
            <a:ext cx="1506029" cy="3952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11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9D4-5B18-FD40-0E0F-97310B7D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77" y="493177"/>
            <a:ext cx="8596668" cy="77133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25EC-EA39-E378-C325-F0EF5316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727" y="1779455"/>
            <a:ext cx="6270172" cy="215806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CMBX12"/>
              </a:rPr>
              <a:t>Gap 1: Transferring PLM to TCC tasks.</a:t>
            </a:r>
          </a:p>
          <a:p>
            <a:r>
              <a:rPr lang="en-US" sz="2400" b="0" i="0" u="none" strike="noStrike" baseline="0" dirty="0">
                <a:latin typeface="CMBX12"/>
              </a:rPr>
              <a:t>Gap 2: Identity term bias found in TCC models.</a:t>
            </a:r>
            <a:endParaRPr lang="en-US" sz="2400" dirty="0">
              <a:latin typeface="CMBX12"/>
            </a:endParaRPr>
          </a:p>
          <a:p>
            <a:r>
              <a:rPr lang="en-US" sz="2400" b="0" i="0" u="none" strike="noStrike" baseline="0" dirty="0">
                <a:latin typeface="CMBX12"/>
              </a:rPr>
              <a:t>Gap 3: Debiasing the model to mitigate identity term bias.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68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F6B5-DC2F-EC81-648B-A31B57A7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873" y="2719874"/>
            <a:ext cx="4025296" cy="1007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0220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7454-8B63-2B12-5BFE-17A427CF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075"/>
            <a:ext cx="8596668" cy="668694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Toxic Comment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25E1-A5A7-3C36-3E89-A33C0A4FE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059" y="1725969"/>
            <a:ext cx="7333191" cy="3648075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CMR12"/>
              </a:rPr>
              <a:t>The detection of toxic comments </a:t>
            </a:r>
            <a:r>
              <a:rPr lang="en-US" sz="2000" b="0" i="0" u="none" strike="noStrike" baseline="0" dirty="0">
                <a:solidFill>
                  <a:schemeClr val="accent2"/>
                </a:solidFill>
                <a:latin typeface="CMR12"/>
              </a:rPr>
              <a:t>can be treated as a text classification problem</a:t>
            </a:r>
            <a:r>
              <a:rPr lang="en-US" sz="2000" b="0" i="0" u="none" strike="noStrike" baseline="0" dirty="0">
                <a:latin typeface="CMR12"/>
              </a:rPr>
              <a:t>, which intends </a:t>
            </a:r>
            <a:r>
              <a:rPr lang="en-US" sz="2000" b="0" i="0" u="none" strike="noStrike" baseline="0" dirty="0">
                <a:solidFill>
                  <a:schemeClr val="accent2"/>
                </a:solidFill>
                <a:latin typeface="CMR12"/>
              </a:rPr>
              <a:t>to classify comments into different categories</a:t>
            </a:r>
            <a:r>
              <a:rPr lang="en-US" sz="2000" b="0" i="0" u="none" strike="noStrike" baseline="0" dirty="0">
                <a:latin typeface="CMR12"/>
              </a:rPr>
              <a:t>, which are </a:t>
            </a:r>
            <a:r>
              <a:rPr lang="en-US" sz="2000" b="0" i="0" u="none" strike="noStrike" baseline="0" dirty="0">
                <a:solidFill>
                  <a:schemeClr val="accent2"/>
                </a:solidFill>
                <a:latin typeface="CMR12"/>
              </a:rPr>
              <a:t>categories of toxic comments (e.g., “sexist”, “racist”, “hate speech”, and “abusive language”) </a:t>
            </a:r>
            <a:r>
              <a:rPr lang="en-US" sz="2000" b="0" i="0" u="none" strike="noStrike" baseline="0" dirty="0">
                <a:latin typeface="CMR12"/>
              </a:rPr>
              <a:t>and </a:t>
            </a:r>
            <a:r>
              <a:rPr lang="en-US" sz="2000" b="0" i="0" u="none" strike="noStrike" baseline="0" dirty="0">
                <a:solidFill>
                  <a:schemeClr val="accent2"/>
                </a:solidFill>
                <a:latin typeface="CMR12"/>
              </a:rPr>
              <a:t>categories of non-toxic comments (i.e., “clean” or “healthy” comments), </a:t>
            </a:r>
            <a:r>
              <a:rPr lang="en-US" sz="2000" b="0" i="0" u="none" strike="noStrike" baseline="0" dirty="0">
                <a:latin typeface="CMR12"/>
              </a:rPr>
              <a:t>following the framework of text classification.</a:t>
            </a:r>
            <a:endParaRPr lang="en-US" sz="2000" b="0" i="0" u="none" strike="noStrike" baseline="0" dirty="0">
              <a:solidFill>
                <a:srgbClr val="000000"/>
              </a:solidFill>
              <a:latin typeface="CMR12"/>
            </a:endParaRPr>
          </a:p>
          <a:p>
            <a:r>
              <a:rPr lang="en-US" sz="2000" b="0" i="0" u="none" strike="noStrike" baseline="0" dirty="0">
                <a:latin typeface="CMR12"/>
              </a:rPr>
              <a:t>The goal is to filter out such comments and prevent them from being posted on social media platforms or other online forums. </a:t>
            </a:r>
          </a:p>
          <a:p>
            <a:r>
              <a:rPr lang="en-US" sz="2000" b="0" i="0" u="none" strike="noStrike" baseline="0" dirty="0">
                <a:latin typeface="CMR12"/>
              </a:rPr>
              <a:t>Recently, pre-trained language models such as </a:t>
            </a:r>
            <a:r>
              <a:rPr lang="en-US" sz="2000" b="0" i="0" u="none" strike="noStrike" baseline="0" dirty="0">
                <a:solidFill>
                  <a:schemeClr val="accent2"/>
                </a:solidFill>
                <a:latin typeface="CMR12"/>
              </a:rPr>
              <a:t>BERT, GPT-2, and RoBERTa </a:t>
            </a:r>
            <a:r>
              <a:rPr lang="en-US" sz="2000" b="0" i="0" u="none" strike="noStrike" baseline="0" dirty="0">
                <a:latin typeface="CMR12"/>
              </a:rPr>
              <a:t>have shown promising results for this task.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0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8F33-29E2-6771-174C-648E8956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10" y="24884"/>
            <a:ext cx="8596668" cy="531845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E483-C66C-3EE1-7712-0E7FF24C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1" y="556729"/>
            <a:ext cx="9162661" cy="609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Before discussing different features, Firstly we want to briefly introduce </a:t>
            </a:r>
            <a:r>
              <a:rPr lang="en-GB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how to encode features. One-hot encoding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is a basic approach </a:t>
            </a:r>
            <a:r>
              <a:rPr lang="en-GB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which uses binary identifiers (0 or 1) to indicate the presence or absence of a feature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where each feature is represented as a unique dimension.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(1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 Surface features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(2)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Sentiment Analysis features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(3)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Lexical Resources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(4)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Linguistic Features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(5)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User-based Features</a:t>
            </a: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Surface Features:</a:t>
            </a:r>
          </a:p>
          <a:p>
            <a:pPr marL="400050" lvl="1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There have 2 types of surface features: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2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Skip-gram</a:t>
            </a:r>
            <a:endParaRPr lang="en-US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2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Term Frequency-Inverse Document Frequency (TF-IDF)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38333-2596-09A2-C227-F1F9EAFBD9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0812" y="1750682"/>
            <a:ext cx="6796192" cy="214951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BF7CC6-49B6-E88B-5A3F-E70473180009}"/>
              </a:ext>
            </a:extLst>
          </p:cNvPr>
          <p:cNvSpPr txBox="1">
            <a:spLocks/>
          </p:cNvSpPr>
          <p:nvPr/>
        </p:nvSpPr>
        <p:spPr>
          <a:xfrm>
            <a:off x="646888" y="3810441"/>
            <a:ext cx="8596668" cy="692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Manually Engineered features</a:t>
            </a:r>
          </a:p>
        </p:txBody>
      </p:sp>
    </p:spTree>
    <p:extLst>
      <p:ext uri="{BB962C8B-B14F-4D97-AF65-F5344CB8AC3E}">
        <p14:creationId xmlns:p14="http://schemas.microsoft.com/office/powerpoint/2010/main" val="225109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C3AA-44C1-7332-F5D1-70E028A5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95943"/>
            <a:ext cx="8901403" cy="6662057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Skip-gram: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Skip-gram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 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of the unsupervised learning techniques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the most related words for a given word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Skip-gram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used to predict the context word for a given target word.</a:t>
            </a:r>
            <a:endParaRPr lang="en-US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TF-IDF: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(term frequency-inverse document frequency) is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statistical measure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evaluates how relevant a word is to a document in a collection of documents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is done by multiplying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metrics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times a word appears in a document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inverse document frequency of the word across a set of documents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b="1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Features: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en-GB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 a </a:t>
            </a: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(NLP) technique used to determine whether data is positive, negative or neutral</a:t>
            </a:r>
            <a:r>
              <a:rPr lang="en-GB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 Disliking horror movies is </a:t>
            </a:r>
            <a:r>
              <a:rPr lang="en-GB" sz="1600" i="1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GB" sz="16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uncommon</a:t>
            </a:r>
            <a:r>
              <a:rPr lang="en-GB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Lexical Resources:</a:t>
            </a: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publicly available lexical resources </a:t>
            </a:r>
            <a:r>
              <a:rPr lang="en-US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to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toxic comments which could be predictive</a:t>
            </a:r>
            <a:r>
              <a:rPr lang="en-US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For instance,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Hatebase </a:t>
            </a:r>
            <a:r>
              <a:rPr lang="en-US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lexicon focusing on hate-related terms</a:t>
            </a:r>
            <a:r>
              <a:rPr lang="en-US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includes 3879 terms regarding hate speech towards different nationality, ethnicity, religion, gender, sexual discrimination, disability and minority groups .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HurtLex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hand-crafted lexicon of offensive, aggressive and hateful words</a:t>
            </a:r>
            <a:r>
              <a:rPr lang="en-US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Its original version is in Italian and then it is semi-automatically translated into 67 languages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Linguistic Feature:</a:t>
            </a:r>
            <a:endParaRPr lang="en-US" sz="1600" b="1" u="sng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the complexities in language grammar and syntactic relationships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common for the same words to have different meanings when they appear in different orders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Therefore, linguistic knowledge can be introduced to indicate word relationships.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two popular linguistic features: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Part-of-speech (POS) tagging.</a:t>
            </a:r>
            <a:endParaRPr lang="en-US" sz="1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2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ii. </a:t>
            </a: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Typed dependency parser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3B1-1C53-FF17-371C-97CE5F79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95943"/>
            <a:ext cx="9032033" cy="6372808"/>
          </a:xfrm>
        </p:spPr>
        <p:txBody>
          <a:bodyPr>
            <a:normAutofit lnSpcReduction="10000"/>
          </a:bodyPr>
          <a:lstStyle/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 tagging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 tagging </a:t>
            </a:r>
            <a:r>
              <a:rPr lang="en-GB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 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process of marking up a word in a text (corpus) as corresponding to a particular part of speech, based on both its definition and its context</a:t>
            </a:r>
            <a:r>
              <a:rPr lang="en-GB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Typed dependency parser: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Typed dependency relationship analyses the grammatical structure of a sentence, identifying relationships between words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 I know those people, who are poor.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700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User-based features:</a:t>
            </a:r>
            <a:endParaRPr lang="en-US" sz="1700" b="1" u="sng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ser-based features utilise the user/publisher (i.e., who post the comment) information, such as their age, gender, location, number of friends and social network, conventionally seen as auxiliary features of content-based features.</a:t>
            </a:r>
            <a:endParaRPr lang="en-US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 Put on a wig and lipstick and be who you really are.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GB" sz="1900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features - word embeddings</a:t>
            </a:r>
            <a:endParaRPr lang="en-US" sz="1900" b="1" u="sng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3 types of word embedding: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Context-independent embedding</a:t>
            </a:r>
            <a:endParaRPr lang="en-US" sz="1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ii. </a:t>
            </a: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Context-sensitive embedding</a:t>
            </a:r>
            <a:endParaRPr lang="en-US" sz="1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iii. </a:t>
            </a: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word embeddings to paragraph embeddings</a:t>
            </a:r>
            <a:endParaRPr lang="en-US" sz="1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700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Context-independent embeddings:</a:t>
            </a:r>
            <a:endParaRPr lang="en-US" sz="1700" b="1" u="sng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Contextual embedding</a:t>
            </a:r>
            <a:r>
              <a:rPr lang="en-GB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 a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 used in Natural Language Processing (NLP)</a:t>
            </a:r>
            <a:r>
              <a:rPr lang="en-GB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Contextual embeddings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each word a representation based on its context, thereby capturing uses of words across varied contexts and encoding knowledge that transfers across languages</a:t>
            </a:r>
            <a:r>
              <a:rPr lang="en-GB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type of Context-independent embeddings: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Word2Vec</a:t>
            </a:r>
            <a:endParaRPr lang="en-US" sz="1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GloVe</a:t>
            </a:r>
            <a:endParaRPr lang="en-US" sz="1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8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3D1C-4788-779B-28D9-3191D145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233265"/>
            <a:ext cx="9060024" cy="6531429"/>
          </a:xfrm>
        </p:spPr>
        <p:txBody>
          <a:bodyPr>
            <a:normAutofit/>
          </a:bodyPr>
          <a:lstStyle/>
          <a:p>
            <a:pPr lvl="1"/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Word2Vec: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Word2Vec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is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trained on language modelling tasks which aim to predict the centre word based on the context (Continuous Bag-of-Words Model, as denoted as “CBOW”) or to predict the context of the centre word (Continuous Skipgram Model)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/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/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/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/>
            <a:endParaRPr lang="en-GB" b="1" u="sng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1"/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GloVe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: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GloVe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is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 count-based statistic language model, counting the co-occurrence of words in the context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GloVe is an unsupervised learning algorithm for obtaining vector representations for words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Training is performed on aggregated global word-word co-occurrence statistics from a corpus, and the resulting representations showcase interesting linear substructures of the word vector space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GB" sz="1800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Context-sensitive embeddings:</a:t>
            </a: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Context-sensitive embeddings has two popular embedding systems: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800100" lvl="2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CoVe</a:t>
            </a: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and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Elmo</a:t>
            </a:r>
            <a:r>
              <a:rPr lang="en-GB" sz="1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8C98F-D00B-FC2D-2CD8-8F765065E1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5576" y="1251363"/>
            <a:ext cx="6624734" cy="261151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356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1EE8-955D-FF9A-7F14-3428E56B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65315"/>
            <a:ext cx="9088015" cy="6587411"/>
          </a:xfrm>
        </p:spPr>
        <p:txBody>
          <a:bodyPr/>
          <a:lstStyle/>
          <a:p>
            <a:pPr lvl="1"/>
            <a:r>
              <a:rPr lang="en-GB" sz="1400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CoVe</a:t>
            </a:r>
            <a:r>
              <a:rPr lang="en-GB" sz="1400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or Contextualized Word Vectors</a:t>
            </a:r>
            <a:r>
              <a:rPr lang="en-GB" sz="14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b="0" i="0" u="sng" strike="noStrike" baseline="0" dirty="0">
                <a:solidFill>
                  <a:schemeClr val="accent2">
                    <a:lumMod val="75000"/>
                  </a:schemeClr>
                </a:solidFill>
                <a:latin typeface="CMBX12"/>
              </a:rPr>
              <a:t> </a:t>
            </a:r>
          </a:p>
          <a:p>
            <a:pPr lvl="2"/>
            <a:r>
              <a:rPr lang="en-US" b="0" i="0" u="none" strike="noStrike" baseline="0" dirty="0">
                <a:solidFill>
                  <a:schemeClr val="accent2"/>
                </a:solidFill>
                <a:latin typeface="CMBX12"/>
              </a:rPr>
              <a:t>CoVe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MR12"/>
              </a:rPr>
              <a:t>stands for Contextualized Word Vectors</a:t>
            </a:r>
            <a:r>
              <a:rPr lang="en-US" b="0" i="0" u="none" strike="noStrike" baseline="0" dirty="0">
                <a:latin typeface="CMR12"/>
              </a:rPr>
              <a:t>, derived from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MR12"/>
              </a:rPr>
              <a:t>a English-to-German machine translation model. The sequence-to-sequence</a:t>
            </a:r>
            <a:r>
              <a:rPr lang="en-US" dirty="0">
                <a:solidFill>
                  <a:schemeClr val="accent2"/>
                </a:solidFill>
                <a:latin typeface="CMR12"/>
              </a:rPr>
              <a:t>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MR12"/>
              </a:rPr>
              <a:t>machine translation model consists of an encoder and a decoder</a:t>
            </a:r>
            <a:r>
              <a:rPr lang="en-US" b="0" i="0" u="none" strike="noStrike" baseline="0" dirty="0">
                <a:latin typeface="CMR12"/>
              </a:rPr>
              <a:t>. The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MR12"/>
              </a:rPr>
              <a:t>encoder is pre-trained to encode the sequence of words, i.e., sentence, from the original language (English) to an “intermediate language” (also can be thought as a intermediate representation). </a:t>
            </a:r>
            <a:r>
              <a:rPr lang="en-US" b="0" i="0" u="none" strike="noStrike" baseline="0" dirty="0">
                <a:latin typeface="CMR12"/>
              </a:rPr>
              <a:t>The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MR12"/>
              </a:rPr>
              <a:t>decoder is to decode the “intermediate language” into the target language (German)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MR12"/>
              </a:rPr>
              <a:t>.</a:t>
            </a:r>
            <a:r>
              <a:rPr lang="en-GB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2" indent="0">
              <a:buNone/>
            </a:pPr>
            <a:endParaRPr lang="en-GB" b="1" dirty="0"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800100" lvl="2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Embeddings from Language Models</a:t>
            </a:r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:</a:t>
            </a:r>
          </a:p>
          <a:p>
            <a:pPr lvl="2"/>
            <a:r>
              <a:rPr lang="en-US" b="0" i="0" u="none" strike="noStrike" baseline="0" dirty="0">
                <a:solidFill>
                  <a:schemeClr val="accent2"/>
                </a:solidFill>
                <a:latin typeface="CMBX12"/>
              </a:rPr>
              <a:t>Elmo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MR12"/>
              </a:rPr>
              <a:t>is a newer context-sensitive word embedding model proposed one year after CoVe was published</a:t>
            </a:r>
            <a:r>
              <a:rPr lang="en-US" b="0" i="0" u="none" strike="noStrike" baseline="0" dirty="0">
                <a:latin typeface="CMR12"/>
              </a:rPr>
              <a:t>. Like CoVe, Elmo is derived from a pre-trained model, and is subsequently transferred to the downstream task. The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MR12"/>
              </a:rPr>
              <a:t>main difference is that Elmo trains on an unsupervised language model rather than a supervised translation model utilized by CoVe</a:t>
            </a:r>
            <a:r>
              <a:rPr lang="en-US" b="0" i="0" u="none" strike="noStrike" baseline="0" dirty="0">
                <a:latin typeface="CMR12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GB" sz="1800" b="1" u="sng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From word embeddings to paragraph embeddings: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8D98B-EB9D-3957-EF3B-80C3AD9456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7381" y="3585415"/>
            <a:ext cx="5737614" cy="3207269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56635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32BA-C205-D082-4B29-4A0AA02E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200"/>
            <a:ext cx="8596668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Algorithms for Toxic Comment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B626-4D61-295D-934B-4A8E2A11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6301"/>
            <a:ext cx="8596668" cy="516506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Traditional Machine learning:</a:t>
            </a:r>
          </a:p>
          <a:p>
            <a:pPr lvl="1"/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Logistic Regression: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It is a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special regression </a:t>
            </a:r>
            <a:r>
              <a:rPr lang="en-US" sz="1800" b="0" i="0" u="none" strike="noStrike" baseline="0" dirty="0">
                <a:latin typeface="CMR12"/>
              </a:rPr>
              <a:t>used </a:t>
            </a:r>
            <a:r>
              <a:rPr lang="en-US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MR12"/>
              </a:rPr>
              <a:t>to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model the probability of a certain class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It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leverages the logistic function </a:t>
            </a:r>
            <a:r>
              <a:rPr lang="en-US" sz="1800" b="0" i="0" u="none" strike="noStrike" baseline="0" dirty="0">
                <a:latin typeface="CMR12"/>
              </a:rPr>
              <a:t>to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take any input data and outputs</a:t>
            </a:r>
            <a:r>
              <a:rPr lang="en-US" sz="1800" b="0" i="0" u="none" strike="noStrike" baseline="0" dirty="0">
                <a:latin typeface="CMR12"/>
              </a:rPr>
              <a:t> a value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between zero and one</a:t>
            </a:r>
            <a:r>
              <a:rPr lang="en-US" sz="1800" b="0" i="0" u="none" strike="noStrike" baseline="0" dirty="0">
                <a:latin typeface="CMR12"/>
              </a:rPr>
              <a:t>, which can then be used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to classify an instance by a cut-off value.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</a:rPr>
              <a:t>Naïve Bayes: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This classifier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calculates the probability of an event based on prior knowledge of conditions that might be related to the event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In the task of text classification, </a:t>
            </a:r>
            <a:r>
              <a:rPr lang="en-US" sz="1800" dirty="0">
                <a:latin typeface="CMR12"/>
              </a:rPr>
              <a:t>this </a:t>
            </a:r>
            <a:r>
              <a:rPr lang="en-US" sz="1800" b="0" i="0" u="none" strike="noStrike" baseline="0" dirty="0">
                <a:latin typeface="CMR12"/>
              </a:rPr>
              <a:t>classifier computes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the posterior probability of a class based on the distribution of features in general in the document</a:t>
            </a:r>
            <a:r>
              <a:rPr lang="en-US" sz="1800" b="0" i="0" u="none" strike="noStrike" baseline="0" dirty="0">
                <a:latin typeface="CMR12"/>
              </a:rPr>
              <a:t>.</a:t>
            </a:r>
          </a:p>
          <a:p>
            <a:pPr lvl="2"/>
            <a:r>
              <a:rPr lang="en-US" sz="1800" b="0" i="0" u="none" strike="noStrike" baseline="0" dirty="0">
                <a:latin typeface="CMR12"/>
              </a:rPr>
              <a:t>This works with the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“bag of words” </a:t>
            </a:r>
            <a:r>
              <a:rPr lang="en-US" sz="1800" b="0" i="0" u="none" strike="noStrike" baseline="0" dirty="0">
                <a:latin typeface="CMR12"/>
              </a:rPr>
              <a:t>assumption. In “bag of words”,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a sentence or document </a:t>
            </a:r>
            <a:r>
              <a:rPr lang="en-US" sz="1800" b="0" i="0" u="none" strike="noStrike" baseline="0" dirty="0">
                <a:latin typeface="CMR12"/>
              </a:rPr>
              <a:t>is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represented as the pool of its words</a:t>
            </a:r>
            <a:r>
              <a:rPr lang="en-US" sz="1800" b="0" i="0" u="none" strike="noStrike" baseline="0" dirty="0">
                <a:latin typeface="CMR12"/>
              </a:rPr>
              <a:t>,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CMR12"/>
              </a:rPr>
              <a:t>disregarding grammar and word orders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2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56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854</TotalTime>
  <Words>2874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CMBX12</vt:lpstr>
      <vt:lpstr>CMR12</vt:lpstr>
      <vt:lpstr>CMTI10</vt:lpstr>
      <vt:lpstr>CMTI12</vt:lpstr>
      <vt:lpstr>Trebuchet MS</vt:lpstr>
      <vt:lpstr>Wingdings 3</vt:lpstr>
      <vt:lpstr>Facet</vt:lpstr>
      <vt:lpstr>Literature Review Part Presentation of chosen theses for CSE 596 course.</vt:lpstr>
      <vt:lpstr>What is Text classification?</vt:lpstr>
      <vt:lpstr>Toxic Comment Classification</vt:lpstr>
      <vt:lpstr>Features</vt:lpstr>
      <vt:lpstr>PowerPoint Presentation</vt:lpstr>
      <vt:lpstr>PowerPoint Presentation</vt:lpstr>
      <vt:lpstr>PowerPoint Presentation</vt:lpstr>
      <vt:lpstr>PowerPoint Presentation</vt:lpstr>
      <vt:lpstr>Algorithms for Toxic Comment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Transfer Learning</vt:lpstr>
      <vt:lpstr>Pre-training of Transfer Learning</vt:lpstr>
      <vt:lpstr>Adaptation of transfer learning</vt:lpstr>
      <vt:lpstr>PowerPoint Presentation</vt:lpstr>
      <vt:lpstr>Pre-trained language model(PLM)</vt:lpstr>
      <vt:lpstr>Popular Pre-trained language Models</vt:lpstr>
      <vt:lpstr>Research Gap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Part Presentation of chosen theses for CSE 596 course.</dc:title>
  <dc:creator>Md. Sayadul Hoque</dc:creator>
  <cp:lastModifiedBy>Md. Sayadul Hoque</cp:lastModifiedBy>
  <cp:revision>12</cp:revision>
  <dcterms:created xsi:type="dcterms:W3CDTF">2023-02-27T12:47:26Z</dcterms:created>
  <dcterms:modified xsi:type="dcterms:W3CDTF">2023-03-01T05:45:13Z</dcterms:modified>
</cp:coreProperties>
</file>