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yadul Hoque" userId="c1495c16a4fce293" providerId="LiveId" clId="{2D81F462-0544-4919-894F-9D66281C4EF2}"/>
    <pc:docChg chg="undo custSel addSld modSld">
      <pc:chgData name="Md. Sayadul Hoque" userId="c1495c16a4fce293" providerId="LiveId" clId="{2D81F462-0544-4919-894F-9D66281C4EF2}" dt="2023-02-09T17:06:34.680" v="4175" actId="1076"/>
      <pc:docMkLst>
        <pc:docMk/>
      </pc:docMkLst>
      <pc:sldChg chg="modSp mod">
        <pc:chgData name="Md. Sayadul Hoque" userId="c1495c16a4fce293" providerId="LiveId" clId="{2D81F462-0544-4919-894F-9D66281C4EF2}" dt="2023-02-09T16:11:29.472" v="4166" actId="114"/>
        <pc:sldMkLst>
          <pc:docMk/>
          <pc:sldMk cId="3602405803" sldId="256"/>
        </pc:sldMkLst>
        <pc:spChg chg="mod">
          <ac:chgData name="Md. Sayadul Hoque" userId="c1495c16a4fce293" providerId="LiveId" clId="{2D81F462-0544-4919-894F-9D66281C4EF2}" dt="2023-02-09T16:11:29.472" v="4166" actId="114"/>
          <ac:spMkLst>
            <pc:docMk/>
            <pc:sldMk cId="3602405803" sldId="256"/>
            <ac:spMk id="3" creationId="{05793EE3-49BC-3ECD-53F3-7C6EC5EA913F}"/>
          </ac:spMkLst>
        </pc:spChg>
      </pc:sldChg>
      <pc:sldChg chg="modSp mod">
        <pc:chgData name="Md. Sayadul Hoque" userId="c1495c16a4fce293" providerId="LiveId" clId="{2D81F462-0544-4919-894F-9D66281C4EF2}" dt="2023-02-08T20:25:38.819" v="1239" actId="20577"/>
        <pc:sldMkLst>
          <pc:docMk/>
          <pc:sldMk cId="1347484925" sldId="260"/>
        </pc:sldMkLst>
        <pc:spChg chg="mod">
          <ac:chgData name="Md. Sayadul Hoque" userId="c1495c16a4fce293" providerId="LiveId" clId="{2D81F462-0544-4919-894F-9D66281C4EF2}" dt="2023-02-08T20:25:38.819" v="1239" actId="20577"/>
          <ac:spMkLst>
            <pc:docMk/>
            <pc:sldMk cId="1347484925" sldId="260"/>
            <ac:spMk id="3" creationId="{057D108C-CD27-1B72-10E5-647A979863B3}"/>
          </ac:spMkLst>
        </pc:spChg>
      </pc:sldChg>
      <pc:sldChg chg="modSp mod">
        <pc:chgData name="Md. Sayadul Hoque" userId="c1495c16a4fce293" providerId="LiveId" clId="{2D81F462-0544-4919-894F-9D66281C4EF2}" dt="2023-02-08T20:11:34.796" v="626" actId="20577"/>
        <pc:sldMkLst>
          <pc:docMk/>
          <pc:sldMk cId="3509997153" sldId="261"/>
        </pc:sldMkLst>
        <pc:spChg chg="mod">
          <ac:chgData name="Md. Sayadul Hoque" userId="c1495c16a4fce293" providerId="LiveId" clId="{2D81F462-0544-4919-894F-9D66281C4EF2}" dt="2023-02-08T20:10:02.060" v="610" actId="1076"/>
          <ac:spMkLst>
            <pc:docMk/>
            <pc:sldMk cId="3509997153" sldId="261"/>
            <ac:spMk id="2" creationId="{96308390-C90E-916B-A5A0-03EA06FFBA8D}"/>
          </ac:spMkLst>
        </pc:spChg>
        <pc:spChg chg="mod">
          <ac:chgData name="Md. Sayadul Hoque" userId="c1495c16a4fce293" providerId="LiveId" clId="{2D81F462-0544-4919-894F-9D66281C4EF2}" dt="2023-02-08T20:11:34.796" v="626" actId="20577"/>
          <ac:spMkLst>
            <pc:docMk/>
            <pc:sldMk cId="3509997153" sldId="261"/>
            <ac:spMk id="3" creationId="{2E11BABE-4C82-9829-F783-AE67B5477B99}"/>
          </ac:spMkLst>
        </pc:spChg>
      </pc:sldChg>
      <pc:sldChg chg="modSp new mod">
        <pc:chgData name="Md. Sayadul Hoque" userId="c1495c16a4fce293" providerId="LiveId" clId="{2D81F462-0544-4919-894F-9D66281C4EF2}" dt="2023-02-09T13:24:10.968" v="1280" actId="20577"/>
        <pc:sldMkLst>
          <pc:docMk/>
          <pc:sldMk cId="1629984673" sldId="262"/>
        </pc:sldMkLst>
        <pc:spChg chg="mod">
          <ac:chgData name="Md. Sayadul Hoque" userId="c1495c16a4fce293" providerId="LiveId" clId="{2D81F462-0544-4919-894F-9D66281C4EF2}" dt="2023-02-08T20:22:04.133" v="1122" actId="1076"/>
          <ac:spMkLst>
            <pc:docMk/>
            <pc:sldMk cId="1629984673" sldId="262"/>
            <ac:spMk id="2" creationId="{945AD48C-1297-40CA-E6F4-037BFA150ED8}"/>
          </ac:spMkLst>
        </pc:spChg>
        <pc:spChg chg="mod">
          <ac:chgData name="Md. Sayadul Hoque" userId="c1495c16a4fce293" providerId="LiveId" clId="{2D81F462-0544-4919-894F-9D66281C4EF2}" dt="2023-02-09T13:24:10.968" v="1280" actId="20577"/>
          <ac:spMkLst>
            <pc:docMk/>
            <pc:sldMk cId="1629984673" sldId="262"/>
            <ac:spMk id="3" creationId="{989F8DFC-137B-BF39-6D85-358E532ED8DB}"/>
          </ac:spMkLst>
        </pc:spChg>
      </pc:sldChg>
      <pc:sldChg chg="modSp new mod">
        <pc:chgData name="Md. Sayadul Hoque" userId="c1495c16a4fce293" providerId="LiveId" clId="{2D81F462-0544-4919-894F-9D66281C4EF2}" dt="2023-02-09T13:35:06.516" v="1626" actId="1076"/>
        <pc:sldMkLst>
          <pc:docMk/>
          <pc:sldMk cId="2100702179" sldId="263"/>
        </pc:sldMkLst>
        <pc:spChg chg="mod">
          <ac:chgData name="Md. Sayadul Hoque" userId="c1495c16a4fce293" providerId="LiveId" clId="{2D81F462-0544-4919-894F-9D66281C4EF2}" dt="2023-02-09T13:35:06.516" v="1626" actId="1076"/>
          <ac:spMkLst>
            <pc:docMk/>
            <pc:sldMk cId="2100702179" sldId="263"/>
            <ac:spMk id="2" creationId="{5024A20D-6FD0-827B-6EC6-2735AAC4B445}"/>
          </ac:spMkLst>
        </pc:spChg>
        <pc:spChg chg="mod">
          <ac:chgData name="Md. Sayadul Hoque" userId="c1495c16a4fce293" providerId="LiveId" clId="{2D81F462-0544-4919-894F-9D66281C4EF2}" dt="2023-02-09T13:35:03.344" v="1625" actId="1076"/>
          <ac:spMkLst>
            <pc:docMk/>
            <pc:sldMk cId="2100702179" sldId="263"/>
            <ac:spMk id="3" creationId="{527F0C50-CEFA-CC38-4AC6-E4242E13CFDB}"/>
          </ac:spMkLst>
        </pc:spChg>
      </pc:sldChg>
      <pc:sldChg chg="modSp new mod">
        <pc:chgData name="Md. Sayadul Hoque" userId="c1495c16a4fce293" providerId="LiveId" clId="{2D81F462-0544-4919-894F-9D66281C4EF2}" dt="2023-02-09T13:53:04.148" v="2214" actId="207"/>
        <pc:sldMkLst>
          <pc:docMk/>
          <pc:sldMk cId="4261258837" sldId="264"/>
        </pc:sldMkLst>
        <pc:spChg chg="mod">
          <ac:chgData name="Md. Sayadul Hoque" userId="c1495c16a4fce293" providerId="LiveId" clId="{2D81F462-0544-4919-894F-9D66281C4EF2}" dt="2023-02-09T13:52:25.515" v="2206" actId="1076"/>
          <ac:spMkLst>
            <pc:docMk/>
            <pc:sldMk cId="4261258837" sldId="264"/>
            <ac:spMk id="2" creationId="{971DF007-0921-8B86-92CA-78889FE434C5}"/>
          </ac:spMkLst>
        </pc:spChg>
        <pc:spChg chg="mod">
          <ac:chgData name="Md. Sayadul Hoque" userId="c1495c16a4fce293" providerId="LiveId" clId="{2D81F462-0544-4919-894F-9D66281C4EF2}" dt="2023-02-09T13:53:04.148" v="2214" actId="207"/>
          <ac:spMkLst>
            <pc:docMk/>
            <pc:sldMk cId="4261258837" sldId="264"/>
            <ac:spMk id="3" creationId="{C08B2111-213C-5F29-603F-21B73EE500C2}"/>
          </ac:spMkLst>
        </pc:spChg>
      </pc:sldChg>
      <pc:sldChg chg="modSp new mod">
        <pc:chgData name="Md. Sayadul Hoque" userId="c1495c16a4fce293" providerId="LiveId" clId="{2D81F462-0544-4919-894F-9D66281C4EF2}" dt="2023-02-09T17:06:34.680" v="4175" actId="1076"/>
        <pc:sldMkLst>
          <pc:docMk/>
          <pc:sldMk cId="176507484" sldId="265"/>
        </pc:sldMkLst>
        <pc:spChg chg="mod">
          <ac:chgData name="Md. Sayadul Hoque" userId="c1495c16a4fce293" providerId="LiveId" clId="{2D81F462-0544-4919-894F-9D66281C4EF2}" dt="2023-02-09T17:06:34.680" v="4175" actId="1076"/>
          <ac:spMkLst>
            <pc:docMk/>
            <pc:sldMk cId="176507484" sldId="265"/>
            <ac:spMk id="2" creationId="{87EC9284-770F-1C12-49CC-85A5D6A684CC}"/>
          </ac:spMkLst>
        </pc:spChg>
        <pc:spChg chg="mod">
          <ac:chgData name="Md. Sayadul Hoque" userId="c1495c16a4fce293" providerId="LiveId" clId="{2D81F462-0544-4919-894F-9D66281C4EF2}" dt="2023-02-09T17:06:32.495" v="4174" actId="1076"/>
          <ac:spMkLst>
            <pc:docMk/>
            <pc:sldMk cId="176507484" sldId="265"/>
            <ac:spMk id="3" creationId="{52FE1677-2127-C3F5-2AA7-D571E4E53E9A}"/>
          </ac:spMkLst>
        </pc:spChg>
      </pc:sldChg>
      <pc:sldChg chg="modSp new mod">
        <pc:chgData name="Md. Sayadul Hoque" userId="c1495c16a4fce293" providerId="LiveId" clId="{2D81F462-0544-4919-894F-9D66281C4EF2}" dt="2023-02-09T14:32:36.446" v="2672" actId="1076"/>
        <pc:sldMkLst>
          <pc:docMk/>
          <pc:sldMk cId="2087733158" sldId="266"/>
        </pc:sldMkLst>
        <pc:spChg chg="mod">
          <ac:chgData name="Md. Sayadul Hoque" userId="c1495c16a4fce293" providerId="LiveId" clId="{2D81F462-0544-4919-894F-9D66281C4EF2}" dt="2023-02-09T13:58:32.245" v="2424" actId="20577"/>
          <ac:spMkLst>
            <pc:docMk/>
            <pc:sldMk cId="2087733158" sldId="266"/>
            <ac:spMk id="2" creationId="{7BDF438A-AAC5-B4EC-126F-8CEDED2F485A}"/>
          </ac:spMkLst>
        </pc:spChg>
        <pc:spChg chg="mod">
          <ac:chgData name="Md. Sayadul Hoque" userId="c1495c16a4fce293" providerId="LiveId" clId="{2D81F462-0544-4919-894F-9D66281C4EF2}" dt="2023-02-09T14:32:36.446" v="2672" actId="1076"/>
          <ac:spMkLst>
            <pc:docMk/>
            <pc:sldMk cId="2087733158" sldId="266"/>
            <ac:spMk id="3" creationId="{31CEA964-89CD-5A65-1296-83ED84CE3976}"/>
          </ac:spMkLst>
        </pc:spChg>
      </pc:sldChg>
      <pc:sldChg chg="modSp new mod">
        <pc:chgData name="Md. Sayadul Hoque" userId="c1495c16a4fce293" providerId="LiveId" clId="{2D81F462-0544-4919-894F-9D66281C4EF2}" dt="2023-02-09T14:41:19.577" v="3081" actId="207"/>
        <pc:sldMkLst>
          <pc:docMk/>
          <pc:sldMk cId="3233310153" sldId="267"/>
        </pc:sldMkLst>
        <pc:spChg chg="mod">
          <ac:chgData name="Md. Sayadul Hoque" userId="c1495c16a4fce293" providerId="LiveId" clId="{2D81F462-0544-4919-894F-9D66281C4EF2}" dt="2023-02-09T14:40:28.518" v="3063" actId="1076"/>
          <ac:spMkLst>
            <pc:docMk/>
            <pc:sldMk cId="3233310153" sldId="267"/>
            <ac:spMk id="2" creationId="{46EC2473-F643-E79E-2139-14F49123E219}"/>
          </ac:spMkLst>
        </pc:spChg>
        <pc:spChg chg="mod">
          <ac:chgData name="Md. Sayadul Hoque" userId="c1495c16a4fce293" providerId="LiveId" clId="{2D81F462-0544-4919-894F-9D66281C4EF2}" dt="2023-02-09T14:41:19.577" v="3081" actId="207"/>
          <ac:spMkLst>
            <pc:docMk/>
            <pc:sldMk cId="3233310153" sldId="267"/>
            <ac:spMk id="3" creationId="{8B081BFA-BEE0-8990-950E-A64870FCDAD2}"/>
          </ac:spMkLst>
        </pc:spChg>
      </pc:sldChg>
      <pc:sldChg chg="modSp new mod">
        <pc:chgData name="Md. Sayadul Hoque" userId="c1495c16a4fce293" providerId="LiveId" clId="{2D81F462-0544-4919-894F-9D66281C4EF2}" dt="2023-02-09T14:54:16.048" v="4018" actId="1076"/>
        <pc:sldMkLst>
          <pc:docMk/>
          <pc:sldMk cId="1793389486" sldId="268"/>
        </pc:sldMkLst>
        <pc:spChg chg="mod">
          <ac:chgData name="Md. Sayadul Hoque" userId="c1495c16a4fce293" providerId="LiveId" clId="{2D81F462-0544-4919-894F-9D66281C4EF2}" dt="2023-02-09T14:42:05.378" v="3154" actId="20577"/>
          <ac:spMkLst>
            <pc:docMk/>
            <pc:sldMk cId="1793389486" sldId="268"/>
            <ac:spMk id="2" creationId="{3CCF4277-3056-31D1-A0E3-3608115E84E3}"/>
          </ac:spMkLst>
        </pc:spChg>
        <pc:spChg chg="mod">
          <ac:chgData name="Md. Sayadul Hoque" userId="c1495c16a4fce293" providerId="LiveId" clId="{2D81F462-0544-4919-894F-9D66281C4EF2}" dt="2023-02-09T14:54:16.048" v="4018" actId="1076"/>
          <ac:spMkLst>
            <pc:docMk/>
            <pc:sldMk cId="1793389486" sldId="268"/>
            <ac:spMk id="3" creationId="{1848DBDE-749B-9518-16BE-FEC57CB344DE}"/>
          </ac:spMkLst>
        </pc:spChg>
      </pc:sldChg>
      <pc:sldChg chg="modSp new mod">
        <pc:chgData name="Md. Sayadul Hoque" userId="c1495c16a4fce293" providerId="LiveId" clId="{2D81F462-0544-4919-894F-9D66281C4EF2}" dt="2023-02-09T14:58:17.213" v="4120" actId="255"/>
        <pc:sldMkLst>
          <pc:docMk/>
          <pc:sldMk cId="1563079661" sldId="269"/>
        </pc:sldMkLst>
        <pc:spChg chg="mod">
          <ac:chgData name="Md. Sayadul Hoque" userId="c1495c16a4fce293" providerId="LiveId" clId="{2D81F462-0544-4919-894F-9D66281C4EF2}" dt="2023-02-09T14:55:00.296" v="4091" actId="20577"/>
          <ac:spMkLst>
            <pc:docMk/>
            <pc:sldMk cId="1563079661" sldId="269"/>
            <ac:spMk id="2" creationId="{32270177-17E6-A0A5-85F3-DE88E09CCE42}"/>
          </ac:spMkLst>
        </pc:spChg>
        <pc:spChg chg="mod">
          <ac:chgData name="Md. Sayadul Hoque" userId="c1495c16a4fce293" providerId="LiveId" clId="{2D81F462-0544-4919-894F-9D66281C4EF2}" dt="2023-02-09T14:58:17.213" v="4120" actId="255"/>
          <ac:spMkLst>
            <pc:docMk/>
            <pc:sldMk cId="1563079661" sldId="269"/>
            <ac:spMk id="3" creationId="{8F2A60DA-6F8F-9AE4-ECEB-A30729BFB9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4FE69-28CD-4986-A382-7162209CF09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28485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4FE69-28CD-4986-A382-7162209CF09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203595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4FE69-28CD-4986-A382-7162209CF09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279558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4FE69-28CD-4986-A382-7162209CF09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E2ACC-6DB5-4B0E-9349-A35ABAB4949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420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4FE69-28CD-4986-A382-7162209CF09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40731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4FE69-28CD-4986-A382-7162209CF092}"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3792346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4FE69-28CD-4986-A382-7162209CF092}"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376342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4FE69-28CD-4986-A382-7162209CF09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3410270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4FE69-28CD-4986-A382-7162209CF09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197257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4FE69-28CD-4986-A382-7162209CF09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181927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4FE69-28CD-4986-A382-7162209CF09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170013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4FE69-28CD-4986-A382-7162209CF09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13476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4FE69-28CD-4986-A382-7162209CF092}"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115475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4FE69-28CD-4986-A382-7162209CF092}"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178588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4FE69-28CD-4986-A382-7162209CF092}"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208945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4FE69-28CD-4986-A382-7162209CF09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166490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4FE69-28CD-4986-A382-7162209CF09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E2ACC-6DB5-4B0E-9349-A35ABAB49491}" type="slidenum">
              <a:rPr lang="en-US" smtClean="0"/>
              <a:t>‹#›</a:t>
            </a:fld>
            <a:endParaRPr lang="en-US"/>
          </a:p>
        </p:txBody>
      </p:sp>
    </p:spTree>
    <p:extLst>
      <p:ext uri="{BB962C8B-B14F-4D97-AF65-F5344CB8AC3E}">
        <p14:creationId xmlns:p14="http://schemas.microsoft.com/office/powerpoint/2010/main" val="224432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814FE69-28CD-4986-A382-7162209CF092}" type="datetimeFigureOut">
              <a:rPr lang="en-US" smtClean="0"/>
              <a:t>2/10/2023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AE2ACC-6DB5-4B0E-9349-A35ABAB49491}" type="slidenum">
              <a:rPr lang="en-US" smtClean="0"/>
              <a:t>‹#›</a:t>
            </a:fld>
            <a:endParaRPr lang="en-US"/>
          </a:p>
        </p:txBody>
      </p:sp>
    </p:spTree>
    <p:extLst>
      <p:ext uri="{BB962C8B-B14F-4D97-AF65-F5344CB8AC3E}">
        <p14:creationId xmlns:p14="http://schemas.microsoft.com/office/powerpoint/2010/main" val="20340600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file/d/14Nc_qYFxCj06BgGRcOgb5ZfhYAAH_NRi/view?usp=share_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2E88-E1D2-0E53-5050-88C39A6B0554}"/>
              </a:ext>
            </a:extLst>
          </p:cNvPr>
          <p:cNvSpPr>
            <a:spLocks noGrp="1"/>
          </p:cNvSpPr>
          <p:nvPr>
            <p:ph type="ctrTitle"/>
          </p:nvPr>
        </p:nvSpPr>
        <p:spPr>
          <a:xfrm>
            <a:off x="1307940" y="917893"/>
            <a:ext cx="9440034" cy="1828801"/>
          </a:xfrm>
        </p:spPr>
        <p:txBody>
          <a:bodyPr>
            <a:normAutofit fontScale="90000"/>
          </a:bodyPr>
          <a:lstStyle/>
          <a:p>
            <a:br>
              <a:rPr lang="en-US" dirty="0"/>
            </a:br>
            <a:r>
              <a:rPr lang="en-US" sz="3100" dirty="0"/>
              <a:t>Process of Toxic Comment Classification using different machine learning and deep neural network methods &amp; discussion of using pre-trained language models for toxic comment classification.</a:t>
            </a:r>
          </a:p>
        </p:txBody>
      </p:sp>
      <p:sp>
        <p:nvSpPr>
          <p:cNvPr id="3" name="Subtitle 2">
            <a:extLst>
              <a:ext uri="{FF2B5EF4-FFF2-40B4-BE49-F238E27FC236}">
                <a16:creationId xmlns:a16="http://schemas.microsoft.com/office/drawing/2014/main" id="{05793EE3-49BC-3ECD-53F3-7C6EC5EA913F}"/>
              </a:ext>
            </a:extLst>
          </p:cNvPr>
          <p:cNvSpPr>
            <a:spLocks noGrp="1"/>
          </p:cNvSpPr>
          <p:nvPr>
            <p:ph type="subTitle" idx="1"/>
          </p:nvPr>
        </p:nvSpPr>
        <p:spPr>
          <a:xfrm>
            <a:off x="1375983" y="3051492"/>
            <a:ext cx="9440034" cy="3205873"/>
          </a:xfrm>
        </p:spPr>
        <p:txBody>
          <a:bodyPr>
            <a:normAutofit fontScale="92500" lnSpcReduction="20000"/>
          </a:bodyPr>
          <a:lstStyle/>
          <a:p>
            <a:r>
              <a:rPr lang="en-US" sz="3200" dirty="0">
                <a:solidFill>
                  <a:srgbClr val="00B050"/>
                </a:solidFill>
              </a:rPr>
              <a:t>CSE 596(Recent advances in CSE)</a:t>
            </a:r>
          </a:p>
          <a:p>
            <a:r>
              <a:rPr lang="en-US" sz="3200" dirty="0">
                <a:solidFill>
                  <a:srgbClr val="00B050"/>
                </a:solidFill>
              </a:rPr>
              <a:t>Group 5</a:t>
            </a:r>
          </a:p>
          <a:p>
            <a:r>
              <a:rPr lang="en-US" sz="2200" i="1" dirty="0">
                <a:solidFill>
                  <a:srgbClr val="00B0F0"/>
                </a:solidFill>
              </a:rPr>
              <a:t>Members-</a:t>
            </a:r>
          </a:p>
          <a:p>
            <a:r>
              <a:rPr lang="en-US" sz="2200" i="1" dirty="0">
                <a:solidFill>
                  <a:srgbClr val="00B0F0"/>
                </a:solidFill>
              </a:rPr>
              <a:t>Md. Sayadul Hoque (2235106650)</a:t>
            </a:r>
          </a:p>
          <a:p>
            <a:r>
              <a:rPr lang="en-US" sz="2200" i="1" dirty="0">
                <a:solidFill>
                  <a:srgbClr val="00B0F0"/>
                </a:solidFill>
              </a:rPr>
              <a:t>Moinul Hasan Sifat(2235015650)</a:t>
            </a:r>
          </a:p>
          <a:p>
            <a:r>
              <a:rPr lang="en-US" sz="2200" i="1" dirty="0">
                <a:solidFill>
                  <a:srgbClr val="00B0F0"/>
                </a:solidFill>
              </a:rPr>
              <a:t>Bristy Cathrin(2235366650)</a:t>
            </a:r>
          </a:p>
          <a:p>
            <a:r>
              <a:rPr lang="en-US" sz="2200" i="1" dirty="0">
                <a:solidFill>
                  <a:srgbClr val="00B0F0"/>
                </a:solidFill>
              </a:rPr>
              <a:t>Muntaka Sayef(2235082650)</a:t>
            </a:r>
          </a:p>
          <a:p>
            <a:endParaRPr lang="en-US" dirty="0"/>
          </a:p>
        </p:txBody>
      </p:sp>
    </p:spTree>
    <p:extLst>
      <p:ext uri="{BB962C8B-B14F-4D97-AF65-F5344CB8AC3E}">
        <p14:creationId xmlns:p14="http://schemas.microsoft.com/office/powerpoint/2010/main" val="360240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9284-770F-1C12-49CC-85A5D6A684CC}"/>
              </a:ext>
            </a:extLst>
          </p:cNvPr>
          <p:cNvSpPr>
            <a:spLocks noGrp="1"/>
          </p:cNvSpPr>
          <p:nvPr>
            <p:ph type="title"/>
          </p:nvPr>
        </p:nvSpPr>
        <p:spPr>
          <a:xfrm>
            <a:off x="438665" y="797858"/>
            <a:ext cx="10353762" cy="970450"/>
          </a:xfrm>
        </p:spPr>
        <p:txBody>
          <a:bodyPr/>
          <a:lstStyle/>
          <a:p>
            <a:r>
              <a:rPr lang="en-US" dirty="0"/>
              <a:t>Methodology</a:t>
            </a:r>
          </a:p>
        </p:txBody>
      </p:sp>
      <p:sp>
        <p:nvSpPr>
          <p:cNvPr id="3" name="Content Placeholder 2">
            <a:extLst>
              <a:ext uri="{FF2B5EF4-FFF2-40B4-BE49-F238E27FC236}">
                <a16:creationId xmlns:a16="http://schemas.microsoft.com/office/drawing/2014/main" id="{52FE1677-2127-C3F5-2AA7-D571E4E53E9A}"/>
              </a:ext>
            </a:extLst>
          </p:cNvPr>
          <p:cNvSpPr>
            <a:spLocks noGrp="1"/>
          </p:cNvSpPr>
          <p:nvPr>
            <p:ph idx="1"/>
          </p:nvPr>
        </p:nvSpPr>
        <p:spPr>
          <a:xfrm>
            <a:off x="2599764" y="2216543"/>
            <a:ext cx="6320119" cy="2149269"/>
          </a:xfrm>
        </p:spPr>
        <p:txBody>
          <a:bodyPr>
            <a:normAutofit/>
          </a:bodyPr>
          <a:lstStyle/>
          <a:p>
            <a:pPr lvl="1"/>
            <a:r>
              <a:rPr lang="en-US" sz="2400" dirty="0">
                <a:solidFill>
                  <a:srgbClr val="00B0F0"/>
                </a:solidFill>
              </a:rPr>
              <a:t>Brief discussion and examples about the Identity bias problem in TCC.</a:t>
            </a:r>
          </a:p>
          <a:p>
            <a:pPr lvl="1"/>
            <a:r>
              <a:rPr lang="en-US" sz="2400" dirty="0">
                <a:solidFill>
                  <a:srgbClr val="00B0F0"/>
                </a:solidFill>
              </a:rPr>
              <a:t>Brief discussion and Experiments about mitigating the identity bias problem in TCC. </a:t>
            </a:r>
          </a:p>
        </p:txBody>
      </p:sp>
    </p:spTree>
    <p:extLst>
      <p:ext uri="{BB962C8B-B14F-4D97-AF65-F5344CB8AC3E}">
        <p14:creationId xmlns:p14="http://schemas.microsoft.com/office/powerpoint/2010/main" val="17650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438A-AAC5-B4EC-126F-8CEDED2F485A}"/>
              </a:ext>
            </a:extLst>
          </p:cNvPr>
          <p:cNvSpPr>
            <a:spLocks noGrp="1"/>
          </p:cNvSpPr>
          <p:nvPr>
            <p:ph type="title"/>
          </p:nvPr>
        </p:nvSpPr>
        <p:spPr/>
        <p:txBody>
          <a:bodyPr/>
          <a:lstStyle/>
          <a:p>
            <a:r>
              <a:rPr lang="en-US" dirty="0"/>
              <a:t>Result and Analysis</a:t>
            </a:r>
          </a:p>
        </p:txBody>
      </p:sp>
      <p:sp>
        <p:nvSpPr>
          <p:cNvPr id="3" name="Content Placeholder 2">
            <a:extLst>
              <a:ext uri="{FF2B5EF4-FFF2-40B4-BE49-F238E27FC236}">
                <a16:creationId xmlns:a16="http://schemas.microsoft.com/office/drawing/2014/main" id="{31CEA964-89CD-5A65-1296-83ED84CE3976}"/>
              </a:ext>
            </a:extLst>
          </p:cNvPr>
          <p:cNvSpPr>
            <a:spLocks noGrp="1"/>
          </p:cNvSpPr>
          <p:nvPr>
            <p:ph idx="1"/>
          </p:nvPr>
        </p:nvSpPr>
        <p:spPr>
          <a:xfrm>
            <a:off x="1506070" y="1795201"/>
            <a:ext cx="9350189" cy="4058751"/>
          </a:xfrm>
        </p:spPr>
        <p:txBody>
          <a:bodyPr/>
          <a:lstStyle/>
          <a:p>
            <a:r>
              <a:rPr lang="en-US" sz="2400" dirty="0"/>
              <a:t>In the thesis that we took inspiration from, the author discussed about “result and analysis part” differently for</a:t>
            </a:r>
          </a:p>
          <a:p>
            <a:pPr lvl="1"/>
            <a:r>
              <a:rPr lang="en-US" sz="2400" dirty="0">
                <a:solidFill>
                  <a:srgbClr val="00B0F0"/>
                </a:solidFill>
                <a:latin typeface="CMBX12"/>
              </a:rPr>
              <a:t>T</a:t>
            </a:r>
            <a:r>
              <a:rPr lang="en-US" sz="2400" b="0" i="0" u="none" strike="noStrike" baseline="0" dirty="0">
                <a:solidFill>
                  <a:srgbClr val="00B0F0"/>
                </a:solidFill>
                <a:latin typeface="CMBX12"/>
              </a:rPr>
              <a:t>ransferring pre-trained language models for toxic comment classification tasks</a:t>
            </a:r>
            <a:endParaRPr lang="en-US" sz="2400" dirty="0"/>
          </a:p>
          <a:p>
            <a:pPr lvl="1"/>
            <a:r>
              <a:rPr lang="en-US" sz="2400" dirty="0">
                <a:solidFill>
                  <a:srgbClr val="00B0F0"/>
                </a:solidFill>
              </a:rPr>
              <a:t>Identity bias problem in TCC.</a:t>
            </a:r>
          </a:p>
          <a:p>
            <a:pPr lvl="1"/>
            <a:r>
              <a:rPr lang="en-US" sz="2400" dirty="0">
                <a:solidFill>
                  <a:srgbClr val="00B0F0"/>
                </a:solidFill>
              </a:rPr>
              <a:t>Mitigating the identity bias problem in TCC. </a:t>
            </a:r>
          </a:p>
          <a:p>
            <a:endParaRPr lang="en-US" dirty="0"/>
          </a:p>
        </p:txBody>
      </p:sp>
    </p:spTree>
    <p:extLst>
      <p:ext uri="{BB962C8B-B14F-4D97-AF65-F5344CB8AC3E}">
        <p14:creationId xmlns:p14="http://schemas.microsoft.com/office/powerpoint/2010/main" val="208773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2473-F643-E79E-2139-14F49123E219}"/>
              </a:ext>
            </a:extLst>
          </p:cNvPr>
          <p:cNvSpPr>
            <a:spLocks noGrp="1"/>
          </p:cNvSpPr>
          <p:nvPr>
            <p:ph type="title"/>
          </p:nvPr>
        </p:nvSpPr>
        <p:spPr>
          <a:xfrm>
            <a:off x="644854" y="161365"/>
            <a:ext cx="10353762" cy="970450"/>
          </a:xfrm>
        </p:spPr>
        <p:txBody>
          <a:bodyPr/>
          <a:lstStyle/>
          <a:p>
            <a:r>
              <a:rPr lang="en-US" dirty="0"/>
              <a:t>Conclusion</a:t>
            </a:r>
          </a:p>
        </p:txBody>
      </p:sp>
      <p:sp>
        <p:nvSpPr>
          <p:cNvPr id="3" name="Content Placeholder 2">
            <a:extLst>
              <a:ext uri="{FF2B5EF4-FFF2-40B4-BE49-F238E27FC236}">
                <a16:creationId xmlns:a16="http://schemas.microsoft.com/office/drawing/2014/main" id="{8B081BFA-BEE0-8990-950E-A64870FCDAD2}"/>
              </a:ext>
            </a:extLst>
          </p:cNvPr>
          <p:cNvSpPr>
            <a:spLocks noGrp="1"/>
          </p:cNvSpPr>
          <p:nvPr>
            <p:ph idx="1"/>
          </p:nvPr>
        </p:nvSpPr>
        <p:spPr>
          <a:xfrm>
            <a:off x="752431" y="1221461"/>
            <a:ext cx="10353762" cy="4964186"/>
          </a:xfrm>
        </p:spPr>
        <p:txBody>
          <a:bodyPr>
            <a:noAutofit/>
          </a:bodyPr>
          <a:lstStyle/>
          <a:p>
            <a:r>
              <a:rPr lang="en-US" sz="1800" dirty="0"/>
              <a:t>In the conclusion part of the thesis we took inspiration from, the author discussed about:</a:t>
            </a:r>
          </a:p>
          <a:p>
            <a:pPr lvl="1"/>
            <a:r>
              <a:rPr lang="en-US" dirty="0">
                <a:solidFill>
                  <a:srgbClr val="00B0F0"/>
                </a:solidFill>
              </a:rPr>
              <a:t>Synopsis of thesis</a:t>
            </a:r>
          </a:p>
          <a:p>
            <a:pPr lvl="1"/>
            <a:r>
              <a:rPr lang="en-US" dirty="0">
                <a:solidFill>
                  <a:srgbClr val="00B0F0"/>
                </a:solidFill>
              </a:rPr>
              <a:t>Findings of thesis</a:t>
            </a:r>
          </a:p>
          <a:p>
            <a:pPr lvl="1"/>
            <a:r>
              <a:rPr lang="en-US" dirty="0">
                <a:solidFill>
                  <a:srgbClr val="00B0F0"/>
                </a:solidFill>
              </a:rPr>
              <a:t>Answer of some research questions.</a:t>
            </a:r>
          </a:p>
          <a:p>
            <a:pPr lvl="2"/>
            <a:r>
              <a:rPr lang="en-US" sz="1800" b="0" i="0" u="none" strike="noStrike" baseline="0" dirty="0">
                <a:latin typeface="CMBX12"/>
              </a:rPr>
              <a:t>How to configure a PLM-based TCC classifier that achieves optimal performance and efficiency?</a:t>
            </a:r>
          </a:p>
          <a:p>
            <a:pPr lvl="2"/>
            <a:r>
              <a:rPr lang="en-US" sz="1800" b="0" i="0" u="none" strike="noStrike" baseline="0" dirty="0">
                <a:latin typeface="CMBX12"/>
              </a:rPr>
              <a:t>What are the limitations of SOTA PLM-based classifier for TCC?</a:t>
            </a:r>
          </a:p>
          <a:p>
            <a:pPr lvl="2"/>
            <a:r>
              <a:rPr lang="en-US" sz="1800" b="0" i="0" u="none" strike="noStrike" baseline="0" dirty="0">
                <a:latin typeface="CMBX12"/>
              </a:rPr>
              <a:t>How to handle the identity term bias found in TCC models?</a:t>
            </a:r>
            <a:endParaRPr lang="en-US" sz="1800" dirty="0"/>
          </a:p>
          <a:p>
            <a:pPr lvl="1"/>
            <a:r>
              <a:rPr lang="en-US" dirty="0">
                <a:solidFill>
                  <a:srgbClr val="00B0F0"/>
                </a:solidFill>
              </a:rPr>
              <a:t>Contributions of that thesis.</a:t>
            </a:r>
          </a:p>
          <a:p>
            <a:pPr lvl="1"/>
            <a:r>
              <a:rPr lang="en-US" dirty="0">
                <a:solidFill>
                  <a:srgbClr val="00B0F0"/>
                </a:solidFill>
              </a:rPr>
              <a:t>Future work plan.</a:t>
            </a:r>
          </a:p>
          <a:p>
            <a:pPr lvl="1"/>
            <a:r>
              <a:rPr lang="en-US" dirty="0">
                <a:solidFill>
                  <a:srgbClr val="00B0F0"/>
                </a:solidFill>
              </a:rPr>
              <a:t>Some individual studies about the thesis subject.</a:t>
            </a:r>
          </a:p>
          <a:p>
            <a:pPr lvl="1"/>
            <a:r>
              <a:rPr lang="en-US" dirty="0">
                <a:solidFill>
                  <a:srgbClr val="00B0F0"/>
                </a:solidFill>
              </a:rPr>
              <a:t>Overall Research direction.</a:t>
            </a:r>
          </a:p>
          <a:p>
            <a:pPr lvl="1"/>
            <a:r>
              <a:rPr lang="en-US" dirty="0">
                <a:solidFill>
                  <a:srgbClr val="00B0F0"/>
                </a:solidFill>
              </a:rPr>
              <a:t>Closing statement.</a:t>
            </a:r>
          </a:p>
        </p:txBody>
      </p:sp>
    </p:spTree>
    <p:extLst>
      <p:ext uri="{BB962C8B-B14F-4D97-AF65-F5344CB8AC3E}">
        <p14:creationId xmlns:p14="http://schemas.microsoft.com/office/powerpoint/2010/main" val="323331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4277-3056-31D1-A0E3-3608115E84E3}"/>
              </a:ext>
            </a:extLst>
          </p:cNvPr>
          <p:cNvSpPr>
            <a:spLocks noGrp="1"/>
          </p:cNvSpPr>
          <p:nvPr>
            <p:ph type="title"/>
          </p:nvPr>
        </p:nvSpPr>
        <p:spPr/>
        <p:txBody>
          <a:bodyPr>
            <a:normAutofit fontScale="90000"/>
          </a:bodyPr>
          <a:lstStyle/>
          <a:p>
            <a:r>
              <a:rPr lang="en-US" dirty="0"/>
              <a:t>Our target of work from the thesis we took inspiration from</a:t>
            </a:r>
          </a:p>
        </p:txBody>
      </p:sp>
      <p:sp>
        <p:nvSpPr>
          <p:cNvPr id="3" name="Content Placeholder 2">
            <a:extLst>
              <a:ext uri="{FF2B5EF4-FFF2-40B4-BE49-F238E27FC236}">
                <a16:creationId xmlns:a16="http://schemas.microsoft.com/office/drawing/2014/main" id="{1848DBDE-749B-9518-16BE-FEC57CB344DE}"/>
              </a:ext>
            </a:extLst>
          </p:cNvPr>
          <p:cNvSpPr>
            <a:spLocks noGrp="1"/>
          </p:cNvSpPr>
          <p:nvPr>
            <p:ph idx="1"/>
          </p:nvPr>
        </p:nvSpPr>
        <p:spPr>
          <a:xfrm>
            <a:off x="1125609" y="1990165"/>
            <a:ext cx="9940781" cy="3747247"/>
          </a:xfrm>
        </p:spPr>
        <p:txBody>
          <a:bodyPr/>
          <a:lstStyle/>
          <a:p>
            <a:r>
              <a:rPr lang="en-US" dirty="0"/>
              <a:t>We will try to understand the whole thesis work InshaAllah.</a:t>
            </a:r>
          </a:p>
          <a:p>
            <a:r>
              <a:rPr lang="en-US" dirty="0"/>
              <a:t>We will try to practically implement some machine learning and deep neural network methods for toxic comment classification and observe the accuracy of the result that will get from those methods InshaAllah.</a:t>
            </a:r>
          </a:p>
          <a:p>
            <a:r>
              <a:rPr lang="en-US" dirty="0"/>
              <a:t>Then we will try to research deeply about PLM for the TCC method and the limitation of this way of working for TCC InshaAllah. This research section is actually a core part of the thesis that we took inspiration from.</a:t>
            </a:r>
          </a:p>
          <a:p>
            <a:r>
              <a:rPr lang="en-US" dirty="0"/>
              <a:t>Then we will study about author’s raw work about mitigating a limitation named “Identity term bias problem for TCC” part and will try to understand the effectiveness of that work.</a:t>
            </a:r>
          </a:p>
          <a:p>
            <a:endParaRPr lang="en-US" dirty="0"/>
          </a:p>
          <a:p>
            <a:endParaRPr lang="en-US" dirty="0"/>
          </a:p>
        </p:txBody>
      </p:sp>
    </p:spTree>
    <p:extLst>
      <p:ext uri="{BB962C8B-B14F-4D97-AF65-F5344CB8AC3E}">
        <p14:creationId xmlns:p14="http://schemas.microsoft.com/office/powerpoint/2010/main" val="179338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0177-17E6-A0A5-85F3-DE88E09CCE42}"/>
              </a:ext>
            </a:extLst>
          </p:cNvPr>
          <p:cNvSpPr>
            <a:spLocks noGrp="1"/>
          </p:cNvSpPr>
          <p:nvPr>
            <p:ph type="title"/>
          </p:nvPr>
        </p:nvSpPr>
        <p:spPr/>
        <p:txBody>
          <a:bodyPr>
            <a:normAutofit fontScale="90000"/>
          </a:bodyPr>
          <a:lstStyle/>
          <a:p>
            <a:r>
              <a:rPr lang="en-US" dirty="0"/>
              <a:t>Link to download the thesis that we took inspiration from</a:t>
            </a:r>
          </a:p>
        </p:txBody>
      </p:sp>
      <p:sp>
        <p:nvSpPr>
          <p:cNvPr id="3" name="Content Placeholder 2">
            <a:extLst>
              <a:ext uri="{FF2B5EF4-FFF2-40B4-BE49-F238E27FC236}">
                <a16:creationId xmlns:a16="http://schemas.microsoft.com/office/drawing/2014/main" id="{8F2A60DA-6F8F-9AE4-ECEB-A30729BFB9DC}"/>
              </a:ext>
            </a:extLst>
          </p:cNvPr>
          <p:cNvSpPr>
            <a:spLocks noGrp="1"/>
          </p:cNvSpPr>
          <p:nvPr>
            <p:ph idx="1"/>
          </p:nvPr>
        </p:nvSpPr>
        <p:spPr>
          <a:xfrm>
            <a:off x="2106706" y="2321859"/>
            <a:ext cx="6660775" cy="3496235"/>
          </a:xfrm>
        </p:spPr>
        <p:txBody>
          <a:bodyPr/>
          <a:lstStyle/>
          <a:p>
            <a:pPr marL="36900" indent="0" algn="ctr">
              <a:buNone/>
            </a:pPr>
            <a:r>
              <a:rPr lang="en-US" dirty="0">
                <a:solidFill>
                  <a:srgbClr val="00B0F0"/>
                </a:solidFill>
                <a:hlinkClick r:id="rId2"/>
              </a:rPr>
              <a:t>Click here.</a:t>
            </a:r>
            <a:endParaRPr lang="en-US" dirty="0">
              <a:solidFill>
                <a:srgbClr val="00B0F0"/>
              </a:solidFill>
            </a:endParaRPr>
          </a:p>
          <a:p>
            <a:pPr marL="36900" indent="0" algn="ctr">
              <a:buNone/>
            </a:pPr>
            <a:endParaRPr lang="en-US" dirty="0">
              <a:solidFill>
                <a:srgbClr val="00B0F0"/>
              </a:solidFill>
            </a:endParaRPr>
          </a:p>
          <a:p>
            <a:pPr marL="36900" indent="0" algn="ctr">
              <a:buNone/>
            </a:pPr>
            <a:r>
              <a:rPr lang="en-US" sz="6600" dirty="0">
                <a:solidFill>
                  <a:srgbClr val="00B0F0"/>
                </a:solidFill>
              </a:rPr>
              <a:t>Thank You.</a:t>
            </a:r>
          </a:p>
        </p:txBody>
      </p:sp>
    </p:spTree>
    <p:extLst>
      <p:ext uri="{BB962C8B-B14F-4D97-AF65-F5344CB8AC3E}">
        <p14:creationId xmlns:p14="http://schemas.microsoft.com/office/powerpoint/2010/main" val="156307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73AE-45A7-BEF6-7276-B34B3BB511B5}"/>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80A4671F-4EC5-9AA9-3A75-E6E4AD450060}"/>
              </a:ext>
            </a:extLst>
          </p:cNvPr>
          <p:cNvSpPr>
            <a:spLocks noGrp="1"/>
          </p:cNvSpPr>
          <p:nvPr>
            <p:ph idx="1"/>
          </p:nvPr>
        </p:nvSpPr>
        <p:spPr>
          <a:xfrm>
            <a:off x="1550893" y="1947602"/>
            <a:ext cx="8927769" cy="4058751"/>
          </a:xfrm>
        </p:spPr>
        <p:txBody>
          <a:bodyPr>
            <a:normAutofit/>
          </a:bodyPr>
          <a:lstStyle/>
          <a:p>
            <a:pPr marL="36900" indent="0" algn="ctr">
              <a:buNone/>
            </a:pPr>
            <a:r>
              <a:rPr lang="en-US" dirty="0"/>
              <a:t>We took inspiration from a PhD. Theses named </a:t>
            </a:r>
            <a:r>
              <a:rPr lang="en-US" dirty="0">
                <a:solidFill>
                  <a:srgbClr val="00B0F0"/>
                </a:solidFill>
              </a:rPr>
              <a:t>“</a:t>
            </a:r>
            <a:r>
              <a:rPr lang="en-US" b="0" i="0" u="none" strike="noStrike" baseline="0" dirty="0">
                <a:solidFill>
                  <a:srgbClr val="00B0F0"/>
                </a:solidFill>
              </a:rPr>
              <a:t>Using Pre-trained Language Models for Toxic Comment Classification” </a:t>
            </a:r>
            <a:r>
              <a:rPr lang="en-US" b="0" i="0" u="none" strike="noStrike" baseline="0" dirty="0"/>
              <a:t>which was done by </a:t>
            </a:r>
            <a:r>
              <a:rPr lang="en-US" b="0" i="0" u="none" strike="noStrike" baseline="0" dirty="0">
                <a:solidFill>
                  <a:srgbClr val="00B0F0"/>
                </a:solidFill>
              </a:rPr>
              <a:t>Zhixue Zhao </a:t>
            </a:r>
            <a:r>
              <a:rPr lang="en-US" b="0" i="0" u="none" strike="noStrike" baseline="0" dirty="0"/>
              <a:t>in </a:t>
            </a:r>
            <a:r>
              <a:rPr lang="en-US" b="0" i="0" u="none" strike="noStrike" baseline="0" dirty="0">
                <a:solidFill>
                  <a:srgbClr val="00B0F0"/>
                </a:solidFill>
              </a:rPr>
              <a:t>“University of Sheffield” </a:t>
            </a:r>
            <a:r>
              <a:rPr lang="en-US" b="0" i="0" u="none" strike="noStrike" baseline="0" dirty="0"/>
              <a:t>under supervision of </a:t>
            </a:r>
            <a:r>
              <a:rPr lang="de-DE" b="0" i="0" u="none" strike="noStrike" baseline="0" dirty="0">
                <a:solidFill>
                  <a:srgbClr val="00B0F0"/>
                </a:solidFill>
              </a:rPr>
              <a:t>Dr Ziqi Zhang and Dr Frank Hopfgartner</a:t>
            </a:r>
            <a:r>
              <a:rPr lang="de-DE" b="0" i="0" u="none" strike="noStrike" baseline="0" dirty="0"/>
              <a:t>. </a:t>
            </a:r>
            <a:r>
              <a:rPr lang="en-US" b="0" i="0" u="none" strike="noStrike" baseline="0" dirty="0"/>
              <a:t>“University of Sheffield” </a:t>
            </a:r>
            <a:r>
              <a:rPr lang="de-DE" b="0" i="0" u="none" strike="noStrike" baseline="0" dirty="0"/>
              <a:t>is ranked </a:t>
            </a:r>
            <a:r>
              <a:rPr lang="de-DE" b="0" i="0" u="none" strike="noStrike" baseline="0" dirty="0">
                <a:solidFill>
                  <a:srgbClr val="00B0F0"/>
                </a:solidFill>
              </a:rPr>
              <a:t>46th in world </a:t>
            </a:r>
            <a:r>
              <a:rPr lang="de-DE" b="0" i="0" u="none" strike="noStrike" baseline="0" dirty="0"/>
              <a:t>and </a:t>
            </a:r>
            <a:r>
              <a:rPr lang="de-DE" b="0" i="0" u="none" strike="noStrike" baseline="0" dirty="0">
                <a:solidFill>
                  <a:srgbClr val="00B0F0"/>
                </a:solidFill>
              </a:rPr>
              <a:t>15 th in UK</a:t>
            </a:r>
            <a:r>
              <a:rPr lang="de-DE" b="0" i="0" u="none" strike="noStrike" baseline="0" dirty="0"/>
              <a:t>. And this theses was done in </a:t>
            </a:r>
            <a:r>
              <a:rPr lang="de-DE" b="0" i="0" u="none" strike="noStrike" baseline="0" dirty="0">
                <a:solidFill>
                  <a:srgbClr val="00B0F0"/>
                </a:solidFill>
              </a:rPr>
              <a:t>2022</a:t>
            </a:r>
            <a:r>
              <a:rPr lang="de-DE" b="0" i="0" u="none" strike="noStrike" baseline="0" dirty="0"/>
              <a:t>.</a:t>
            </a:r>
            <a:endParaRPr lang="en-US" dirty="0"/>
          </a:p>
        </p:txBody>
      </p:sp>
    </p:spTree>
    <p:extLst>
      <p:ext uri="{BB962C8B-B14F-4D97-AF65-F5344CB8AC3E}">
        <p14:creationId xmlns:p14="http://schemas.microsoft.com/office/powerpoint/2010/main" val="305179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74A5-68B9-A624-2EB6-144A45A1F93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5C6113F-5239-A1D7-B663-48EDF5529F9E}"/>
              </a:ext>
            </a:extLst>
          </p:cNvPr>
          <p:cNvSpPr>
            <a:spLocks noGrp="1"/>
          </p:cNvSpPr>
          <p:nvPr>
            <p:ph idx="1"/>
          </p:nvPr>
        </p:nvSpPr>
        <p:spPr/>
        <p:txBody>
          <a:bodyPr>
            <a:normAutofit/>
          </a:bodyPr>
          <a:lstStyle/>
          <a:p>
            <a:r>
              <a:rPr lang="en-US" sz="2400" b="0" i="0" u="none" strike="noStrike" baseline="0" dirty="0">
                <a:latin typeface="CMR12"/>
              </a:rPr>
              <a:t> Nowadays we post and write so many things online and we also share our different stories </a:t>
            </a:r>
            <a:r>
              <a:rPr lang="en-US" sz="2400" dirty="0">
                <a:latin typeface="CMR12"/>
              </a:rPr>
              <a:t>of life on social media through social media status, pictures, reels, etc. where commenting is a prime feature for viewers. So, doing toxic comments online can happen intentionally or unintentionally by users which should not happen. Classifying these toxic comments is a necessary field to work on in this era. This work is still developing by using different methods by researchers and some social media sites are providing toxic comment classification technology with limited criteria for users already. This toxic comment classification technology can be an extremely needed feature for social media sites, especially in future days. </a:t>
            </a:r>
            <a:endParaRPr lang="en-US" sz="2400" b="0" i="0" u="none" strike="noStrike" baseline="0" dirty="0">
              <a:latin typeface="CMR12"/>
            </a:endParaRPr>
          </a:p>
        </p:txBody>
      </p:sp>
    </p:spTree>
    <p:extLst>
      <p:ext uri="{BB962C8B-B14F-4D97-AF65-F5344CB8AC3E}">
        <p14:creationId xmlns:p14="http://schemas.microsoft.com/office/powerpoint/2010/main" val="371601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F80B-39F1-967E-67B4-45DD1F1B7C8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0DE2974-669F-BA3B-F147-8B617969E1C4}"/>
              </a:ext>
            </a:extLst>
          </p:cNvPr>
          <p:cNvSpPr>
            <a:spLocks noGrp="1"/>
          </p:cNvSpPr>
          <p:nvPr>
            <p:ph idx="1"/>
          </p:nvPr>
        </p:nvSpPr>
        <p:spPr>
          <a:xfrm>
            <a:off x="913795" y="1893814"/>
            <a:ext cx="10353762" cy="4058751"/>
          </a:xfrm>
        </p:spPr>
        <p:txBody>
          <a:bodyPr>
            <a:normAutofit lnSpcReduction="10000"/>
          </a:bodyPr>
          <a:lstStyle/>
          <a:p>
            <a:r>
              <a:rPr lang="en-US" sz="2400" b="0" i="0" u="none" strike="noStrike" baseline="0" dirty="0">
                <a:latin typeface="CMR12"/>
              </a:rPr>
              <a:t>Toxic comment detection &amp; classification is a core natural language processing task for classification of online toxic comments.</a:t>
            </a:r>
          </a:p>
          <a:p>
            <a:r>
              <a:rPr lang="en-US" sz="2400" dirty="0">
                <a:latin typeface="CMR12"/>
              </a:rPr>
              <a:t>There are so many traditional machine learning methods and advanced deep neural network methods for toxic comment classification. All are discussed in the literature review part of our chosen theses from which we took inspiration.</a:t>
            </a:r>
          </a:p>
          <a:p>
            <a:r>
              <a:rPr lang="en-US" sz="2400" dirty="0">
                <a:latin typeface="CMR12"/>
              </a:rPr>
              <a:t>In the thesis that we took inspiration from, the author discussed about using Pre-trained language models(PLM) for toxic comment classification(TLC) and he also discussed about some limitations of PLM for TCC. The author also discussed about a novel method for reducing some limitations of using PLM for TCC.</a:t>
            </a:r>
            <a:endParaRPr lang="en-US" sz="2400" dirty="0"/>
          </a:p>
          <a:p>
            <a:endParaRPr lang="en-US" dirty="0"/>
          </a:p>
        </p:txBody>
      </p:sp>
    </p:spTree>
    <p:extLst>
      <p:ext uri="{BB962C8B-B14F-4D97-AF65-F5344CB8AC3E}">
        <p14:creationId xmlns:p14="http://schemas.microsoft.com/office/powerpoint/2010/main" val="340322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1ED7-7D8A-B035-156D-90FFF7324BF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057D108C-CD27-1B72-10E5-647A979863B3}"/>
              </a:ext>
            </a:extLst>
          </p:cNvPr>
          <p:cNvSpPr>
            <a:spLocks noGrp="1"/>
          </p:cNvSpPr>
          <p:nvPr>
            <p:ph idx="1"/>
          </p:nvPr>
        </p:nvSpPr>
        <p:spPr/>
        <p:txBody>
          <a:bodyPr/>
          <a:lstStyle/>
          <a:p>
            <a:r>
              <a:rPr lang="en-US" sz="2400" dirty="0"/>
              <a:t>In this section of the thesis that we took inspiration from, the author discussed about:</a:t>
            </a:r>
          </a:p>
          <a:p>
            <a:pPr lvl="1"/>
            <a:r>
              <a:rPr lang="en-US" sz="2400" dirty="0">
                <a:solidFill>
                  <a:srgbClr val="00B0F0"/>
                </a:solidFill>
              </a:rPr>
              <a:t>Different data pre-processing techniques for toxic comment datasets.</a:t>
            </a:r>
          </a:p>
          <a:p>
            <a:pPr lvl="1"/>
            <a:r>
              <a:rPr lang="en-US" sz="2400" dirty="0">
                <a:solidFill>
                  <a:srgbClr val="00B0F0"/>
                </a:solidFill>
              </a:rPr>
              <a:t>Feature extraction and representation techniques.</a:t>
            </a:r>
          </a:p>
          <a:p>
            <a:pPr lvl="1"/>
            <a:r>
              <a:rPr lang="en-US" sz="2400" dirty="0">
                <a:solidFill>
                  <a:srgbClr val="00B0F0"/>
                </a:solidFill>
              </a:rPr>
              <a:t>Different types of machine learning and deep neural network model training.</a:t>
            </a:r>
          </a:p>
          <a:p>
            <a:pPr lvl="1"/>
            <a:r>
              <a:rPr lang="en-US" sz="2400" dirty="0">
                <a:solidFill>
                  <a:srgbClr val="00B0F0"/>
                </a:solidFill>
              </a:rPr>
              <a:t>Model evaluation techniques.</a:t>
            </a:r>
          </a:p>
          <a:p>
            <a:pPr lvl="1"/>
            <a:r>
              <a:rPr lang="en-US" sz="2400" dirty="0">
                <a:solidFill>
                  <a:srgbClr val="00B0F0"/>
                </a:solidFill>
              </a:rPr>
              <a:t>Transfer Learning for TCC.</a:t>
            </a:r>
          </a:p>
          <a:p>
            <a:pPr marL="450000" lvl="1" indent="0">
              <a:buNone/>
            </a:pPr>
            <a:endParaRPr lang="en-US" dirty="0"/>
          </a:p>
        </p:txBody>
      </p:sp>
    </p:spTree>
    <p:extLst>
      <p:ext uri="{BB962C8B-B14F-4D97-AF65-F5344CB8AC3E}">
        <p14:creationId xmlns:p14="http://schemas.microsoft.com/office/powerpoint/2010/main" val="134748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8390-C90E-916B-A5A0-03EA06FFBA8D}"/>
              </a:ext>
            </a:extLst>
          </p:cNvPr>
          <p:cNvSpPr>
            <a:spLocks noGrp="1"/>
          </p:cNvSpPr>
          <p:nvPr>
            <p:ph type="title"/>
          </p:nvPr>
        </p:nvSpPr>
        <p:spPr>
          <a:xfrm>
            <a:off x="913795" y="170329"/>
            <a:ext cx="10353762" cy="970450"/>
          </a:xfrm>
        </p:spPr>
        <p:txBody>
          <a:bodyPr/>
          <a:lstStyle/>
          <a:p>
            <a:r>
              <a:rPr lang="en-US" dirty="0"/>
              <a:t>Literature Review</a:t>
            </a:r>
          </a:p>
        </p:txBody>
      </p:sp>
      <p:sp>
        <p:nvSpPr>
          <p:cNvPr id="3" name="Content Placeholder 2">
            <a:extLst>
              <a:ext uri="{FF2B5EF4-FFF2-40B4-BE49-F238E27FC236}">
                <a16:creationId xmlns:a16="http://schemas.microsoft.com/office/drawing/2014/main" id="{2E11BABE-4C82-9829-F783-AE67B5477B99}"/>
              </a:ext>
            </a:extLst>
          </p:cNvPr>
          <p:cNvSpPr>
            <a:spLocks noGrp="1"/>
          </p:cNvSpPr>
          <p:nvPr>
            <p:ph idx="1"/>
          </p:nvPr>
        </p:nvSpPr>
        <p:spPr>
          <a:xfrm>
            <a:off x="913795" y="1228165"/>
            <a:ext cx="10353762" cy="5047129"/>
          </a:xfrm>
        </p:spPr>
        <p:txBody>
          <a:bodyPr>
            <a:normAutofit fontScale="92500" lnSpcReduction="20000"/>
          </a:bodyPr>
          <a:lstStyle/>
          <a:p>
            <a:r>
              <a:rPr lang="en-US" sz="2400" dirty="0"/>
              <a:t>As a </a:t>
            </a:r>
            <a:r>
              <a:rPr lang="en-US" sz="2400" dirty="0">
                <a:solidFill>
                  <a:srgbClr val="00B0F0"/>
                </a:solidFill>
              </a:rPr>
              <a:t>data pre-processing technique </a:t>
            </a:r>
            <a:r>
              <a:rPr lang="en-US" sz="2400" dirty="0"/>
              <a:t>author discussed- </a:t>
            </a:r>
          </a:p>
          <a:p>
            <a:pPr lvl="1"/>
            <a:r>
              <a:rPr lang="en-US" sz="2200" dirty="0"/>
              <a:t>Stop words removal,</a:t>
            </a:r>
            <a:r>
              <a:rPr lang="en-US" sz="2200" b="0" i="0" u="none" strike="noStrike" baseline="0" dirty="0">
                <a:latin typeface="CMR12"/>
              </a:rPr>
              <a:t> stemming, and lemmatization.</a:t>
            </a:r>
          </a:p>
          <a:p>
            <a:r>
              <a:rPr lang="en-US" sz="2400" dirty="0">
                <a:latin typeface="CMR12"/>
              </a:rPr>
              <a:t>For </a:t>
            </a:r>
            <a:r>
              <a:rPr lang="en-US" sz="2400" dirty="0">
                <a:solidFill>
                  <a:srgbClr val="00B0F0"/>
                </a:solidFill>
                <a:latin typeface="CMR12"/>
              </a:rPr>
              <a:t>Feature extraction &amp; representation</a:t>
            </a:r>
            <a:r>
              <a:rPr lang="en-US" sz="2400" dirty="0">
                <a:latin typeface="CMR12"/>
              </a:rPr>
              <a:t>, author discussed-</a:t>
            </a:r>
          </a:p>
          <a:p>
            <a:pPr lvl="1"/>
            <a:r>
              <a:rPr lang="en-US" sz="2200" b="0" i="0" u="none" strike="noStrike" baseline="0" dirty="0">
                <a:latin typeface="CMR12"/>
              </a:rPr>
              <a:t>Surface features.</a:t>
            </a:r>
          </a:p>
          <a:p>
            <a:pPr lvl="1"/>
            <a:r>
              <a:rPr lang="en-US" sz="2200" dirty="0">
                <a:latin typeface="CMR12"/>
              </a:rPr>
              <a:t>Sentiment analysis features.</a:t>
            </a:r>
          </a:p>
          <a:p>
            <a:pPr lvl="1"/>
            <a:r>
              <a:rPr lang="en-US" sz="2200" b="0" i="0" u="none" strike="noStrike" baseline="0" dirty="0">
                <a:latin typeface="CMR12"/>
              </a:rPr>
              <a:t>Lexical resources.</a:t>
            </a:r>
          </a:p>
          <a:p>
            <a:pPr lvl="1"/>
            <a:r>
              <a:rPr lang="en-US" sz="2200" dirty="0">
                <a:latin typeface="CMR12"/>
              </a:rPr>
              <a:t>Linguistic features.</a:t>
            </a:r>
          </a:p>
          <a:p>
            <a:pPr lvl="1"/>
            <a:r>
              <a:rPr lang="en-US" sz="2200" b="0" i="0" u="none" strike="noStrike" baseline="0" dirty="0">
                <a:latin typeface="CMR12"/>
              </a:rPr>
              <a:t>User-based features.</a:t>
            </a:r>
          </a:p>
          <a:p>
            <a:pPr lvl="1"/>
            <a:r>
              <a:rPr lang="en-US" sz="2200" dirty="0">
                <a:latin typeface="CMR12"/>
              </a:rPr>
              <a:t>Abstract features</a:t>
            </a:r>
          </a:p>
          <a:p>
            <a:pPr lvl="2"/>
            <a:r>
              <a:rPr lang="en-US" sz="2000" b="0" i="0" u="none" strike="noStrike" baseline="0" dirty="0">
                <a:latin typeface="CMR12"/>
              </a:rPr>
              <a:t>Word embedding techniques-</a:t>
            </a:r>
          </a:p>
          <a:p>
            <a:pPr lvl="3"/>
            <a:r>
              <a:rPr lang="en-US" sz="2200" dirty="0">
                <a:latin typeface="CMR12"/>
              </a:rPr>
              <a:t>Context-independent embeddings such as </a:t>
            </a:r>
            <a:r>
              <a:rPr lang="en-US" sz="2200" b="0" i="0" u="none" strike="noStrike" baseline="0" dirty="0">
                <a:latin typeface="CMR12"/>
              </a:rPr>
              <a:t>Word2Vec and </a:t>
            </a:r>
            <a:r>
              <a:rPr lang="en-US" sz="2200" b="0" i="0" u="none" strike="noStrike" baseline="0" dirty="0" err="1">
                <a:latin typeface="CMR12"/>
              </a:rPr>
              <a:t>GloVe</a:t>
            </a:r>
            <a:r>
              <a:rPr lang="en-US" sz="2200" b="0" i="0" u="none" strike="noStrike" baseline="0" dirty="0">
                <a:latin typeface="CMR12"/>
              </a:rPr>
              <a:t>.</a:t>
            </a:r>
          </a:p>
          <a:p>
            <a:pPr lvl="3"/>
            <a:r>
              <a:rPr lang="en-US" sz="2200" b="0" i="0" u="none" strike="noStrike" baseline="0" dirty="0">
                <a:latin typeface="CMR12"/>
              </a:rPr>
              <a:t>Context–sensitive embeddings such as Elmo.</a:t>
            </a:r>
          </a:p>
          <a:p>
            <a:pPr lvl="2"/>
            <a:r>
              <a:rPr lang="en-US" sz="2200" b="0" i="0" u="none" strike="noStrike" baseline="0" dirty="0">
                <a:latin typeface="CMR12"/>
              </a:rPr>
              <a:t>Word embeddings to Paragraph Embeddings. </a:t>
            </a:r>
          </a:p>
        </p:txBody>
      </p:sp>
    </p:spTree>
    <p:extLst>
      <p:ext uri="{BB962C8B-B14F-4D97-AF65-F5344CB8AC3E}">
        <p14:creationId xmlns:p14="http://schemas.microsoft.com/office/powerpoint/2010/main" val="350999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D48C-1297-40CA-E6F4-037BFA150ED8}"/>
              </a:ext>
            </a:extLst>
          </p:cNvPr>
          <p:cNvSpPr>
            <a:spLocks noGrp="1"/>
          </p:cNvSpPr>
          <p:nvPr>
            <p:ph type="title"/>
          </p:nvPr>
        </p:nvSpPr>
        <p:spPr>
          <a:xfrm>
            <a:off x="913795" y="124375"/>
            <a:ext cx="10353762" cy="970450"/>
          </a:xfrm>
        </p:spPr>
        <p:txBody>
          <a:bodyPr/>
          <a:lstStyle/>
          <a:p>
            <a:r>
              <a:rPr lang="en-US" dirty="0"/>
              <a:t>Literature Review</a:t>
            </a:r>
          </a:p>
        </p:txBody>
      </p:sp>
      <p:sp>
        <p:nvSpPr>
          <p:cNvPr id="3" name="Content Placeholder 2">
            <a:extLst>
              <a:ext uri="{FF2B5EF4-FFF2-40B4-BE49-F238E27FC236}">
                <a16:creationId xmlns:a16="http://schemas.microsoft.com/office/drawing/2014/main" id="{989F8DFC-137B-BF39-6D85-358E532ED8DB}"/>
              </a:ext>
            </a:extLst>
          </p:cNvPr>
          <p:cNvSpPr>
            <a:spLocks noGrp="1"/>
          </p:cNvSpPr>
          <p:nvPr>
            <p:ph idx="1"/>
          </p:nvPr>
        </p:nvSpPr>
        <p:spPr>
          <a:xfrm>
            <a:off x="913795" y="1248355"/>
            <a:ext cx="10353762" cy="4964186"/>
          </a:xfrm>
        </p:spPr>
        <p:txBody>
          <a:bodyPr>
            <a:normAutofit fontScale="92500" lnSpcReduction="10000"/>
          </a:bodyPr>
          <a:lstStyle/>
          <a:p>
            <a:r>
              <a:rPr lang="en-US" dirty="0"/>
              <a:t>As </a:t>
            </a:r>
            <a:r>
              <a:rPr lang="en-US" dirty="0">
                <a:solidFill>
                  <a:srgbClr val="00B0F0"/>
                </a:solidFill>
              </a:rPr>
              <a:t>different types of machine learning and deep neural network model training for toxic comment classification, </a:t>
            </a:r>
            <a:r>
              <a:rPr lang="en-US" dirty="0"/>
              <a:t>author discussed-</a:t>
            </a:r>
          </a:p>
          <a:p>
            <a:pPr lvl="1"/>
            <a:r>
              <a:rPr lang="en-US" sz="2000" dirty="0"/>
              <a:t>Traditional machine learning-</a:t>
            </a:r>
          </a:p>
          <a:p>
            <a:pPr lvl="2"/>
            <a:r>
              <a:rPr lang="en-US" sz="2000" dirty="0"/>
              <a:t>Logistic regression.</a:t>
            </a:r>
          </a:p>
          <a:p>
            <a:pPr lvl="2"/>
            <a:r>
              <a:rPr lang="en-US" sz="2000" dirty="0"/>
              <a:t>Naïve Bayes.</a:t>
            </a:r>
          </a:p>
          <a:p>
            <a:pPr lvl="2"/>
            <a:r>
              <a:rPr lang="en-US" sz="2000" dirty="0"/>
              <a:t>Decision tree classifier.</a:t>
            </a:r>
          </a:p>
          <a:p>
            <a:pPr lvl="2"/>
            <a:r>
              <a:rPr lang="en-US" sz="2000" dirty="0"/>
              <a:t>Support Vector Machine.</a:t>
            </a:r>
          </a:p>
          <a:p>
            <a:pPr lvl="1"/>
            <a:r>
              <a:rPr lang="en-US" sz="2000" dirty="0"/>
              <a:t>Neural network-based methods</a:t>
            </a:r>
          </a:p>
          <a:p>
            <a:pPr lvl="2"/>
            <a:r>
              <a:rPr lang="en-US" sz="2000" dirty="0"/>
              <a:t>Feed Forward Neural Networks(FNNs).</a:t>
            </a:r>
          </a:p>
          <a:p>
            <a:pPr lvl="2"/>
            <a:r>
              <a:rPr lang="en-US" sz="2000" dirty="0"/>
              <a:t>Convolution Neural Networks(CNNs).</a:t>
            </a:r>
          </a:p>
          <a:p>
            <a:pPr lvl="2"/>
            <a:r>
              <a:rPr lang="en-US" sz="2000" dirty="0"/>
              <a:t>Recurrent Neural Networks(RNNs)- Bi directional LSTM, Gated Recurrent Unit(GRU)</a:t>
            </a:r>
          </a:p>
          <a:p>
            <a:pPr lvl="2"/>
            <a:r>
              <a:rPr lang="en-US" sz="2000" dirty="0"/>
              <a:t>Long Short-Term Memory Networks(LSTM).</a:t>
            </a:r>
          </a:p>
          <a:p>
            <a:pPr marL="3690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162998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20D-6FD0-827B-6EC6-2735AAC4B445}"/>
              </a:ext>
            </a:extLst>
          </p:cNvPr>
          <p:cNvSpPr>
            <a:spLocks noGrp="1"/>
          </p:cNvSpPr>
          <p:nvPr>
            <p:ph type="title"/>
          </p:nvPr>
        </p:nvSpPr>
        <p:spPr>
          <a:xfrm>
            <a:off x="662783" y="1021977"/>
            <a:ext cx="10353762" cy="970450"/>
          </a:xfrm>
        </p:spPr>
        <p:txBody>
          <a:bodyPr/>
          <a:lstStyle/>
          <a:p>
            <a:r>
              <a:rPr lang="en-US" dirty="0"/>
              <a:t>Literature Review</a:t>
            </a:r>
          </a:p>
        </p:txBody>
      </p:sp>
      <p:sp>
        <p:nvSpPr>
          <p:cNvPr id="3" name="Content Placeholder 2">
            <a:extLst>
              <a:ext uri="{FF2B5EF4-FFF2-40B4-BE49-F238E27FC236}">
                <a16:creationId xmlns:a16="http://schemas.microsoft.com/office/drawing/2014/main" id="{527F0C50-CEFA-CC38-4AC6-E4242E13CFDB}"/>
              </a:ext>
            </a:extLst>
          </p:cNvPr>
          <p:cNvSpPr>
            <a:spLocks noGrp="1"/>
          </p:cNvSpPr>
          <p:nvPr>
            <p:ph idx="1"/>
          </p:nvPr>
        </p:nvSpPr>
        <p:spPr>
          <a:xfrm>
            <a:off x="2321254" y="2619955"/>
            <a:ext cx="7199264" cy="4058751"/>
          </a:xfrm>
        </p:spPr>
        <p:txBody>
          <a:bodyPr/>
          <a:lstStyle/>
          <a:p>
            <a:pPr algn="ctr"/>
            <a:r>
              <a:rPr lang="en-US" dirty="0"/>
              <a:t>Author also discussed a lot of criteria for transfer learning and Pretrained Language Models(PLM) in the literature review section. In addition, the author discussed about using PLM for TCC and the identity bias problem for using PLM for TCC in the literature review section.</a:t>
            </a:r>
          </a:p>
        </p:txBody>
      </p:sp>
    </p:spTree>
    <p:extLst>
      <p:ext uri="{BB962C8B-B14F-4D97-AF65-F5344CB8AC3E}">
        <p14:creationId xmlns:p14="http://schemas.microsoft.com/office/powerpoint/2010/main" val="210070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F007-0921-8B86-92CA-78889FE434C5}"/>
              </a:ext>
            </a:extLst>
          </p:cNvPr>
          <p:cNvSpPr>
            <a:spLocks noGrp="1"/>
          </p:cNvSpPr>
          <p:nvPr>
            <p:ph type="title"/>
          </p:nvPr>
        </p:nvSpPr>
        <p:spPr>
          <a:xfrm>
            <a:off x="662783" y="0"/>
            <a:ext cx="10353762" cy="970450"/>
          </a:xfrm>
        </p:spPr>
        <p:txBody>
          <a:bodyPr/>
          <a:lstStyle/>
          <a:p>
            <a:r>
              <a:rPr lang="en-US" dirty="0"/>
              <a:t>Methodology</a:t>
            </a:r>
          </a:p>
        </p:txBody>
      </p:sp>
      <p:sp>
        <p:nvSpPr>
          <p:cNvPr id="3" name="Content Placeholder 2">
            <a:extLst>
              <a:ext uri="{FF2B5EF4-FFF2-40B4-BE49-F238E27FC236}">
                <a16:creationId xmlns:a16="http://schemas.microsoft.com/office/drawing/2014/main" id="{C08B2111-213C-5F29-603F-21B73EE500C2}"/>
              </a:ext>
            </a:extLst>
          </p:cNvPr>
          <p:cNvSpPr>
            <a:spLocks noGrp="1"/>
          </p:cNvSpPr>
          <p:nvPr>
            <p:ph idx="1"/>
          </p:nvPr>
        </p:nvSpPr>
        <p:spPr>
          <a:xfrm>
            <a:off x="919119" y="970450"/>
            <a:ext cx="10353762" cy="5448278"/>
          </a:xfrm>
        </p:spPr>
        <p:txBody>
          <a:bodyPr>
            <a:normAutofit/>
          </a:bodyPr>
          <a:lstStyle/>
          <a:p>
            <a:r>
              <a:rPr lang="en-US" sz="1800" dirty="0"/>
              <a:t>In the methodology section of the thesis that we took inspiration from, the author discussed about-</a:t>
            </a:r>
          </a:p>
          <a:p>
            <a:pPr lvl="1"/>
            <a:r>
              <a:rPr lang="en-US" b="0" i="0" u="none" strike="noStrike" baseline="0" dirty="0">
                <a:solidFill>
                  <a:srgbClr val="00B0F0"/>
                </a:solidFill>
                <a:latin typeface="CMBX12"/>
              </a:rPr>
              <a:t>Improving the effectiveness of transferring pre-trained language models for toxic comment classification tasks</a:t>
            </a:r>
          </a:p>
          <a:p>
            <a:pPr lvl="2"/>
            <a:r>
              <a:rPr lang="en-US" sz="1800" dirty="0">
                <a:latin typeface="CMBX12"/>
              </a:rPr>
              <a:t>Discussion about PLM.</a:t>
            </a:r>
          </a:p>
          <a:p>
            <a:pPr lvl="3"/>
            <a:r>
              <a:rPr lang="en-US" sz="1800" dirty="0">
                <a:latin typeface="CMBX12"/>
              </a:rPr>
              <a:t>Downstream Network Architecture.</a:t>
            </a:r>
          </a:p>
          <a:p>
            <a:pPr lvl="3"/>
            <a:r>
              <a:rPr lang="en-US" sz="1800" dirty="0">
                <a:latin typeface="CMBX12"/>
              </a:rPr>
              <a:t>Linear Classification Layer.</a:t>
            </a:r>
          </a:p>
          <a:p>
            <a:pPr lvl="3"/>
            <a:r>
              <a:rPr lang="en-US" sz="1800" dirty="0">
                <a:latin typeface="CMBX12"/>
              </a:rPr>
              <a:t>CNN+Linear Classification Layer.</a:t>
            </a:r>
          </a:p>
          <a:p>
            <a:pPr lvl="3"/>
            <a:r>
              <a:rPr lang="en-US" sz="1800" dirty="0">
                <a:latin typeface="CMBX12"/>
              </a:rPr>
              <a:t>Bi-directional LSTM+Linear Classification Layer.</a:t>
            </a:r>
          </a:p>
          <a:p>
            <a:pPr lvl="2"/>
            <a:r>
              <a:rPr lang="en-US" sz="1800" dirty="0">
                <a:latin typeface="CMBX12"/>
              </a:rPr>
              <a:t>Some Implementation related discussion</a:t>
            </a:r>
          </a:p>
          <a:p>
            <a:pPr lvl="3"/>
            <a:r>
              <a:rPr lang="en-US" sz="1800" dirty="0">
                <a:latin typeface="CMBX12"/>
              </a:rPr>
              <a:t>Pre processing</a:t>
            </a:r>
          </a:p>
          <a:p>
            <a:pPr lvl="3"/>
            <a:r>
              <a:rPr lang="en-US" sz="1800" dirty="0">
                <a:latin typeface="CMBX12"/>
              </a:rPr>
              <a:t>Hyperparameters</a:t>
            </a:r>
          </a:p>
          <a:p>
            <a:pPr lvl="3"/>
            <a:r>
              <a:rPr lang="en-US" sz="1800" dirty="0">
                <a:latin typeface="CMBX12"/>
              </a:rPr>
              <a:t>Hardware and Implementation </a:t>
            </a:r>
          </a:p>
          <a:p>
            <a:pPr lvl="2"/>
            <a:r>
              <a:rPr lang="en-US" sz="1800" dirty="0">
                <a:latin typeface="CMBX12"/>
              </a:rPr>
              <a:t>Discussion about results of using PLM for TCC and some limitations of using PLM for TCC.</a:t>
            </a:r>
            <a:endParaRPr lang="en-US" sz="1800" dirty="0"/>
          </a:p>
        </p:txBody>
      </p:sp>
    </p:spTree>
    <p:extLst>
      <p:ext uri="{BB962C8B-B14F-4D97-AF65-F5344CB8AC3E}">
        <p14:creationId xmlns:p14="http://schemas.microsoft.com/office/powerpoint/2010/main" val="4261258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649</TotalTime>
  <Words>1014</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Calisto MT</vt:lpstr>
      <vt:lpstr>CMBX12</vt:lpstr>
      <vt:lpstr>CMR12</vt:lpstr>
      <vt:lpstr>Wingdings 2</vt:lpstr>
      <vt:lpstr>Slate</vt:lpstr>
      <vt:lpstr> Process of Toxic Comment Classification using different machine learning and deep neural network methods &amp; discussion of using pre-trained language models for toxic comment classification.</vt:lpstr>
      <vt:lpstr>Inspiration</vt:lpstr>
      <vt:lpstr>Introduction</vt:lpstr>
      <vt:lpstr>Introduction</vt:lpstr>
      <vt:lpstr>Literature Review</vt:lpstr>
      <vt:lpstr>Literature Review</vt:lpstr>
      <vt:lpstr>Literature Review</vt:lpstr>
      <vt:lpstr>Literature Review</vt:lpstr>
      <vt:lpstr>Methodology</vt:lpstr>
      <vt:lpstr>Methodology</vt:lpstr>
      <vt:lpstr>Result and Analysis</vt:lpstr>
      <vt:lpstr>Conclusion</vt:lpstr>
      <vt:lpstr>Our target of work from the thesis we took inspiration from</vt:lpstr>
      <vt:lpstr>Link to download the thesis that we took inspiration from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Pretrained language Model for Toxic Comment Classification</dc:title>
  <dc:creator>Md. Sayadul Hoque</dc:creator>
  <cp:lastModifiedBy>Md. Sayadul Hoque</cp:lastModifiedBy>
  <cp:revision>7</cp:revision>
  <dcterms:created xsi:type="dcterms:W3CDTF">2023-02-04T09:04:48Z</dcterms:created>
  <dcterms:modified xsi:type="dcterms:W3CDTF">2023-02-10T13:50:26Z</dcterms:modified>
</cp:coreProperties>
</file>