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snapToGrid="0">
      <p:cViewPr>
        <p:scale>
          <a:sx n="75" d="100"/>
          <a:sy n="75"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8E2D92-7F29-4C37-892B-870407A756E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246841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E2D92-7F29-4C37-892B-870407A756E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408848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E2D92-7F29-4C37-892B-870407A756E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315882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E2D92-7F29-4C37-892B-870407A756E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54C42-6087-4581-90AD-BB924C061CA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795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8E2D92-7F29-4C37-892B-870407A756E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1649158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8E2D92-7F29-4C37-892B-870407A756E4}"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1946942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8E2D92-7F29-4C37-892B-870407A756E4}"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30435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E2D92-7F29-4C37-892B-870407A756E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631408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E2D92-7F29-4C37-892B-870407A756E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165624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8E2D92-7F29-4C37-892B-870407A756E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261204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E2D92-7F29-4C37-892B-870407A756E4}"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307164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8E2D92-7F29-4C37-892B-870407A756E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335570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8E2D92-7F29-4C37-892B-870407A756E4}"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3999815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8E2D92-7F29-4C37-892B-870407A756E4}"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360622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E2D92-7F29-4C37-892B-870407A756E4}"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30657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E2D92-7F29-4C37-892B-870407A756E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7467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E2D92-7F29-4C37-892B-870407A756E4}"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54C42-6087-4581-90AD-BB924C061CAA}" type="slidenum">
              <a:rPr lang="en-US" smtClean="0"/>
              <a:t>‹#›</a:t>
            </a:fld>
            <a:endParaRPr lang="en-US"/>
          </a:p>
        </p:txBody>
      </p:sp>
    </p:spTree>
    <p:extLst>
      <p:ext uri="{BB962C8B-B14F-4D97-AF65-F5344CB8AC3E}">
        <p14:creationId xmlns:p14="http://schemas.microsoft.com/office/powerpoint/2010/main" val="405411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58E2D92-7F29-4C37-892B-870407A756E4}" type="datetimeFigureOut">
              <a:rPr lang="en-US" smtClean="0"/>
              <a:t>9/11/2022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854C42-6087-4581-90AD-BB924C061CAA}" type="slidenum">
              <a:rPr lang="en-US" smtClean="0"/>
              <a:t>‹#›</a:t>
            </a:fld>
            <a:endParaRPr lang="en-US"/>
          </a:p>
        </p:txBody>
      </p:sp>
    </p:spTree>
    <p:extLst>
      <p:ext uri="{BB962C8B-B14F-4D97-AF65-F5344CB8AC3E}">
        <p14:creationId xmlns:p14="http://schemas.microsoft.com/office/powerpoint/2010/main" val="1717217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E80A-1CB9-99F2-F5E6-3310C20C226F}"/>
              </a:ext>
            </a:extLst>
          </p:cNvPr>
          <p:cNvSpPr>
            <a:spLocks noGrp="1"/>
          </p:cNvSpPr>
          <p:nvPr>
            <p:ph type="title"/>
          </p:nvPr>
        </p:nvSpPr>
        <p:spPr>
          <a:xfrm>
            <a:off x="1005235" y="365759"/>
            <a:ext cx="10353762" cy="970450"/>
          </a:xfrm>
        </p:spPr>
        <p:txBody>
          <a:bodyPr/>
          <a:lstStyle/>
          <a:p>
            <a:r>
              <a:rPr lang="en-US" dirty="0"/>
              <a:t>MongoDB</a:t>
            </a:r>
          </a:p>
        </p:txBody>
      </p:sp>
      <p:sp>
        <p:nvSpPr>
          <p:cNvPr id="3" name="Content Placeholder 2">
            <a:extLst>
              <a:ext uri="{FF2B5EF4-FFF2-40B4-BE49-F238E27FC236}">
                <a16:creationId xmlns:a16="http://schemas.microsoft.com/office/drawing/2014/main" id="{3E67230C-CE75-C470-2619-DE4FA2C08210}"/>
              </a:ext>
            </a:extLst>
          </p:cNvPr>
          <p:cNvSpPr>
            <a:spLocks noGrp="1"/>
          </p:cNvSpPr>
          <p:nvPr>
            <p:ph idx="1"/>
          </p:nvPr>
        </p:nvSpPr>
        <p:spPr>
          <a:xfrm>
            <a:off x="919119" y="1471749"/>
            <a:ext cx="10353762" cy="4058751"/>
          </a:xfrm>
        </p:spPr>
        <p:txBody>
          <a:bodyPr/>
          <a:lstStyle/>
          <a:p>
            <a:pPr marL="36900" indent="0" algn="ctr">
              <a:buNone/>
            </a:pPr>
            <a:r>
              <a:rPr lang="en-US" dirty="0"/>
              <a:t>MongoDB is a open-source document database that provides high performance, high availability and automatic scaling.</a:t>
            </a:r>
          </a:p>
          <a:p>
            <a:pPr marL="36900" indent="0" algn="ctr">
              <a:buNone/>
            </a:pPr>
            <a:endParaRPr lang="en-US" dirty="0"/>
          </a:p>
          <a:p>
            <a:pPr marL="36900" indent="0" algn="ctr">
              <a:buNone/>
            </a:pPr>
            <a:r>
              <a:rPr lang="en-US" sz="2400" b="1" dirty="0"/>
              <a:t>Document Database</a:t>
            </a:r>
          </a:p>
          <a:p>
            <a:pPr marL="36900" indent="0" algn="ctr">
              <a:buNone/>
            </a:pPr>
            <a:r>
              <a:rPr lang="en-US" dirty="0"/>
              <a:t>A record in MongoDB is a document, which is a data structure composed of field and value pairs. MongoDB documents are similar to JSON objects. The values of fields may include other documents, arrays, and arrays of documents.</a:t>
            </a:r>
          </a:p>
          <a:p>
            <a:pPr marL="36900" indent="0" algn="ctr">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A589FFFF-87DF-5BCF-17F9-1B020AA4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491" y="4720875"/>
            <a:ext cx="5429250" cy="1619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5896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66BA-4F22-D1CD-420E-6672376A50EB}"/>
              </a:ext>
            </a:extLst>
          </p:cNvPr>
          <p:cNvSpPr>
            <a:spLocks noGrp="1"/>
          </p:cNvSpPr>
          <p:nvPr>
            <p:ph type="title"/>
          </p:nvPr>
        </p:nvSpPr>
        <p:spPr>
          <a:xfrm>
            <a:off x="913795" y="374468"/>
            <a:ext cx="10353762" cy="970450"/>
          </a:xfrm>
        </p:spPr>
        <p:txBody>
          <a:bodyPr/>
          <a:lstStyle/>
          <a:p>
            <a:r>
              <a:rPr lang="en-US" dirty="0"/>
              <a:t>MongoDB</a:t>
            </a:r>
          </a:p>
        </p:txBody>
      </p:sp>
      <p:sp>
        <p:nvSpPr>
          <p:cNvPr id="3" name="Content Placeholder 2">
            <a:extLst>
              <a:ext uri="{FF2B5EF4-FFF2-40B4-BE49-F238E27FC236}">
                <a16:creationId xmlns:a16="http://schemas.microsoft.com/office/drawing/2014/main" id="{CD1D4E70-D627-5506-FE6D-63DC485EDBF2}"/>
              </a:ext>
            </a:extLst>
          </p:cNvPr>
          <p:cNvSpPr>
            <a:spLocks noGrp="1"/>
          </p:cNvSpPr>
          <p:nvPr>
            <p:ph idx="1"/>
          </p:nvPr>
        </p:nvSpPr>
        <p:spPr>
          <a:xfrm>
            <a:off x="913795" y="1471192"/>
            <a:ext cx="10353762" cy="4864294"/>
          </a:xfrm>
        </p:spPr>
        <p:txBody>
          <a:bodyPr>
            <a:normAutofit/>
          </a:bodyPr>
          <a:lstStyle/>
          <a:p>
            <a:pPr marL="36900" indent="0" algn="ctr">
              <a:spcAft>
                <a:spcPts val="1200"/>
              </a:spcAft>
              <a:buNone/>
            </a:pPr>
            <a:r>
              <a:rPr lang="en-US" b="1" dirty="0"/>
              <a:t>The advantages of using documents are:</a:t>
            </a:r>
          </a:p>
          <a:p>
            <a:r>
              <a:rPr lang="en-US" dirty="0"/>
              <a:t>Documents correspond to native data types in many programming languages.</a:t>
            </a:r>
          </a:p>
          <a:p>
            <a:r>
              <a:rPr lang="en-US" dirty="0"/>
              <a:t>Embedded documents and arrays reduce need for expensive joins.</a:t>
            </a:r>
          </a:p>
          <a:p>
            <a:r>
              <a:rPr lang="en-US" dirty="0"/>
              <a:t>Dynamic schema supports fluent polymorphism.</a:t>
            </a:r>
          </a:p>
          <a:p>
            <a:pPr marL="36900" indent="0" algn="ctr">
              <a:spcAft>
                <a:spcPts val="1200"/>
              </a:spcAft>
              <a:buNone/>
            </a:pPr>
            <a:r>
              <a:rPr lang="en-US" sz="2400" b="1" dirty="0"/>
              <a:t>Features:</a:t>
            </a:r>
          </a:p>
          <a:p>
            <a:r>
              <a:rPr lang="en-US" dirty="0"/>
              <a:t>High Performance</a:t>
            </a:r>
          </a:p>
          <a:p>
            <a:r>
              <a:rPr lang="en-US" dirty="0"/>
              <a:t>Query API</a:t>
            </a:r>
          </a:p>
          <a:p>
            <a:r>
              <a:rPr lang="en-US" dirty="0"/>
              <a:t>High Availability</a:t>
            </a:r>
          </a:p>
          <a:p>
            <a:r>
              <a:rPr lang="en-US" dirty="0"/>
              <a:t>Horizontal Scalability</a:t>
            </a:r>
          </a:p>
          <a:p>
            <a:r>
              <a:rPr lang="en-US" dirty="0"/>
              <a:t>Support for Multiple Storage Engines</a:t>
            </a:r>
          </a:p>
        </p:txBody>
      </p:sp>
    </p:spTree>
    <p:extLst>
      <p:ext uri="{BB962C8B-B14F-4D97-AF65-F5344CB8AC3E}">
        <p14:creationId xmlns:p14="http://schemas.microsoft.com/office/powerpoint/2010/main" val="151056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4A80-3481-10A8-C628-CF27A3F4C0AE}"/>
              </a:ext>
            </a:extLst>
          </p:cNvPr>
          <p:cNvSpPr>
            <a:spLocks noGrp="1"/>
          </p:cNvSpPr>
          <p:nvPr>
            <p:ph type="title"/>
          </p:nvPr>
        </p:nvSpPr>
        <p:spPr>
          <a:xfrm>
            <a:off x="913795" y="398949"/>
            <a:ext cx="10353762" cy="970450"/>
          </a:xfrm>
        </p:spPr>
        <p:txBody>
          <a:bodyPr/>
          <a:lstStyle/>
          <a:p>
            <a:r>
              <a:rPr lang="en-US" dirty="0"/>
              <a:t>MySQL</a:t>
            </a:r>
          </a:p>
        </p:txBody>
      </p:sp>
      <p:sp>
        <p:nvSpPr>
          <p:cNvPr id="3" name="Content Placeholder 2">
            <a:extLst>
              <a:ext uri="{FF2B5EF4-FFF2-40B4-BE49-F238E27FC236}">
                <a16:creationId xmlns:a16="http://schemas.microsoft.com/office/drawing/2014/main" id="{057A60DF-262E-BA1B-34BF-4410F79E2FE1}"/>
              </a:ext>
            </a:extLst>
          </p:cNvPr>
          <p:cNvSpPr>
            <a:spLocks noGrp="1"/>
          </p:cNvSpPr>
          <p:nvPr>
            <p:ph idx="1"/>
          </p:nvPr>
        </p:nvSpPr>
        <p:spPr>
          <a:xfrm>
            <a:off x="913795" y="1575695"/>
            <a:ext cx="10353762" cy="4058751"/>
          </a:xfrm>
        </p:spPr>
        <p:txBody>
          <a:bodyPr/>
          <a:lstStyle/>
          <a:p>
            <a:pPr marL="36900" indent="0" algn="ctr">
              <a:buNone/>
            </a:pPr>
            <a:r>
              <a:rPr lang="en-US" dirty="0"/>
              <a:t>MySQL is an open-source, fast reliable, and flexible relational database management system, typically used with PHP. This chapter is an introductory chapter about MySQL, what is MySQL, and the main features of MySQL are described here.</a:t>
            </a:r>
          </a:p>
          <a:p>
            <a:pPr marL="36900" indent="0">
              <a:buNone/>
            </a:pPr>
            <a:endParaRPr lang="en-US" dirty="0"/>
          </a:p>
        </p:txBody>
      </p:sp>
      <p:pic>
        <p:nvPicPr>
          <p:cNvPr id="5" name="Picture 4">
            <a:extLst>
              <a:ext uri="{FF2B5EF4-FFF2-40B4-BE49-F238E27FC236}">
                <a16:creationId xmlns:a16="http://schemas.microsoft.com/office/drawing/2014/main" id="{B06C3909-B6F2-6573-6D66-FEE54BF8F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100" y="2991393"/>
            <a:ext cx="5343800" cy="3258651"/>
          </a:xfrm>
          <a:prstGeom prst="rect">
            <a:avLst/>
          </a:prstGeom>
        </p:spPr>
      </p:pic>
    </p:spTree>
    <p:extLst>
      <p:ext uri="{BB962C8B-B14F-4D97-AF65-F5344CB8AC3E}">
        <p14:creationId xmlns:p14="http://schemas.microsoft.com/office/powerpoint/2010/main" val="114595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B8DA-60FC-5897-D3E6-35637C47A4DA}"/>
              </a:ext>
            </a:extLst>
          </p:cNvPr>
          <p:cNvSpPr>
            <a:spLocks noGrp="1"/>
          </p:cNvSpPr>
          <p:nvPr>
            <p:ph type="title"/>
          </p:nvPr>
        </p:nvSpPr>
        <p:spPr>
          <a:xfrm>
            <a:off x="913795" y="361406"/>
            <a:ext cx="10353762" cy="970450"/>
          </a:xfrm>
        </p:spPr>
        <p:txBody>
          <a:bodyPr/>
          <a:lstStyle/>
          <a:p>
            <a:r>
              <a:rPr lang="en-US" dirty="0"/>
              <a:t>MySQL</a:t>
            </a:r>
          </a:p>
        </p:txBody>
      </p:sp>
      <p:sp>
        <p:nvSpPr>
          <p:cNvPr id="3" name="Content Placeholder 2">
            <a:extLst>
              <a:ext uri="{FF2B5EF4-FFF2-40B4-BE49-F238E27FC236}">
                <a16:creationId xmlns:a16="http://schemas.microsoft.com/office/drawing/2014/main" id="{9600F190-5860-6E83-4859-241F25A1026C}"/>
              </a:ext>
            </a:extLst>
          </p:cNvPr>
          <p:cNvSpPr>
            <a:spLocks noGrp="1"/>
          </p:cNvSpPr>
          <p:nvPr>
            <p:ph idx="1"/>
          </p:nvPr>
        </p:nvSpPr>
        <p:spPr>
          <a:xfrm>
            <a:off x="913795" y="1601821"/>
            <a:ext cx="10353762" cy="4537722"/>
          </a:xfrm>
        </p:spPr>
        <p:txBody>
          <a:bodyPr>
            <a:normAutofit/>
          </a:bodyPr>
          <a:lstStyle/>
          <a:p>
            <a:pPr marL="36900" indent="0" algn="ctr">
              <a:spcAft>
                <a:spcPts val="1200"/>
              </a:spcAft>
              <a:buNone/>
            </a:pPr>
            <a:r>
              <a:rPr lang="en-US" sz="2400" b="1" dirty="0"/>
              <a:t>Features:</a:t>
            </a:r>
          </a:p>
          <a:p>
            <a:r>
              <a:rPr lang="en-US" dirty="0"/>
              <a:t>MySQL server design is multi-layered with independent modules.</a:t>
            </a:r>
          </a:p>
          <a:p>
            <a:r>
              <a:rPr lang="en-US" dirty="0"/>
              <a:t>MySQL is fully multithreaded by using kernel threads. It can handle multiple CPUs if they are available.</a:t>
            </a:r>
          </a:p>
          <a:p>
            <a:r>
              <a:rPr lang="en-US" dirty="0"/>
              <a:t>MySQL provides transactional and non-transactional storage engines.</a:t>
            </a:r>
          </a:p>
          <a:p>
            <a:r>
              <a:rPr lang="en-US" dirty="0"/>
              <a:t>MySQL has a high-speed thread-based memory allocation system.</a:t>
            </a:r>
          </a:p>
          <a:p>
            <a:r>
              <a:rPr lang="en-US" dirty="0"/>
              <a:t>MySQL supports in-memory heap table.</a:t>
            </a:r>
          </a:p>
          <a:p>
            <a:r>
              <a:rPr lang="en-US" dirty="0"/>
              <a:t>MySQL Handles large databases.</a:t>
            </a:r>
          </a:p>
          <a:p>
            <a:r>
              <a:rPr lang="en-US" dirty="0"/>
              <a:t>MySQL Server works in client/server or embedded systems.</a:t>
            </a:r>
          </a:p>
          <a:p>
            <a:r>
              <a:rPr lang="en-US" dirty="0"/>
              <a:t>MySQL Works on many different platforms.</a:t>
            </a:r>
          </a:p>
        </p:txBody>
      </p:sp>
    </p:spTree>
    <p:extLst>
      <p:ext uri="{BB962C8B-B14F-4D97-AF65-F5344CB8AC3E}">
        <p14:creationId xmlns:p14="http://schemas.microsoft.com/office/powerpoint/2010/main" val="195278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B8DA-60FC-5897-D3E6-35637C47A4DA}"/>
              </a:ext>
            </a:extLst>
          </p:cNvPr>
          <p:cNvSpPr>
            <a:spLocks noGrp="1"/>
          </p:cNvSpPr>
          <p:nvPr>
            <p:ph type="title"/>
          </p:nvPr>
        </p:nvSpPr>
        <p:spPr>
          <a:xfrm>
            <a:off x="919119" y="228430"/>
            <a:ext cx="10353762" cy="970450"/>
          </a:xfrm>
        </p:spPr>
        <p:txBody>
          <a:bodyPr/>
          <a:lstStyle/>
          <a:p>
            <a:r>
              <a:rPr lang="en-US" dirty="0"/>
              <a:t>Comparison between SQL and NoSQL</a:t>
            </a:r>
          </a:p>
        </p:txBody>
      </p:sp>
      <p:graphicFrame>
        <p:nvGraphicFramePr>
          <p:cNvPr id="4" name="Table 4">
            <a:extLst>
              <a:ext uri="{FF2B5EF4-FFF2-40B4-BE49-F238E27FC236}">
                <a16:creationId xmlns:a16="http://schemas.microsoft.com/office/drawing/2014/main" id="{69371805-1F67-17F2-47AE-0A4C7BB5CE31}"/>
              </a:ext>
            </a:extLst>
          </p:cNvPr>
          <p:cNvGraphicFramePr>
            <a:graphicFrameLocks noGrp="1"/>
          </p:cNvGraphicFramePr>
          <p:nvPr>
            <p:ph idx="1"/>
            <p:extLst>
              <p:ext uri="{D42A27DB-BD31-4B8C-83A1-F6EECF244321}">
                <p14:modId xmlns:p14="http://schemas.microsoft.com/office/powerpoint/2010/main" val="1868776919"/>
              </p:ext>
            </p:extLst>
          </p:nvPr>
        </p:nvGraphicFramePr>
        <p:xfrm>
          <a:off x="1385920" y="1488524"/>
          <a:ext cx="9420160" cy="4917780"/>
        </p:xfrm>
        <a:graphic>
          <a:graphicData uri="http://schemas.openxmlformats.org/drawingml/2006/table">
            <a:tbl>
              <a:tblPr firstRow="1" bandRow="1">
                <a:tableStyleId>{5C22544A-7EE6-4342-B048-85BDC9FD1C3A}</a:tableStyleId>
              </a:tblPr>
              <a:tblGrid>
                <a:gridCol w="4710080">
                  <a:extLst>
                    <a:ext uri="{9D8B030D-6E8A-4147-A177-3AD203B41FA5}">
                      <a16:colId xmlns:a16="http://schemas.microsoft.com/office/drawing/2014/main" val="1604477286"/>
                    </a:ext>
                  </a:extLst>
                </a:gridCol>
                <a:gridCol w="4710080">
                  <a:extLst>
                    <a:ext uri="{9D8B030D-6E8A-4147-A177-3AD203B41FA5}">
                      <a16:colId xmlns:a16="http://schemas.microsoft.com/office/drawing/2014/main" val="2837032778"/>
                    </a:ext>
                  </a:extLst>
                </a:gridCol>
              </a:tblGrid>
              <a:tr h="337404">
                <a:tc>
                  <a:txBody>
                    <a:bodyPr/>
                    <a:lstStyle/>
                    <a:p>
                      <a:pPr algn="ctr"/>
                      <a:r>
                        <a:rPr lang="en-US" sz="1600" dirty="0"/>
                        <a:t>SQL</a:t>
                      </a:r>
                    </a:p>
                  </a:txBody>
                  <a:tcPr marL="83196" marR="83196" marT="41598" marB="41598"/>
                </a:tc>
                <a:tc>
                  <a:txBody>
                    <a:bodyPr/>
                    <a:lstStyle/>
                    <a:p>
                      <a:pPr algn="ctr"/>
                      <a:r>
                        <a:rPr lang="en-US" sz="1600" dirty="0"/>
                        <a:t>NoSQL</a:t>
                      </a:r>
                    </a:p>
                  </a:txBody>
                  <a:tcPr marL="83196" marR="83196" marT="41598" marB="41598"/>
                </a:tc>
                <a:extLst>
                  <a:ext uri="{0D108BD9-81ED-4DB2-BD59-A6C34878D82A}">
                    <a16:rowId xmlns:a16="http://schemas.microsoft.com/office/drawing/2014/main" val="3503099462"/>
                  </a:ext>
                </a:extLst>
              </a:tr>
              <a:tr h="582369">
                <a:tc>
                  <a:txBody>
                    <a:bodyPr/>
                    <a:lstStyle/>
                    <a:p>
                      <a:pPr algn="ctr"/>
                      <a:r>
                        <a:rPr lang="en-US" sz="1600" dirty="0"/>
                        <a:t>Databases are categorized as Relational Database Management System (RDBMS).	</a:t>
                      </a:r>
                    </a:p>
                  </a:txBody>
                  <a:tcPr marL="83196" marR="83196" marT="41598" marB="41598"/>
                </a:tc>
                <a:tc>
                  <a:txBody>
                    <a:bodyPr/>
                    <a:lstStyle/>
                    <a:p>
                      <a:pPr algn="ctr"/>
                      <a:r>
                        <a:rPr lang="en-US" sz="1600" dirty="0"/>
                        <a:t>NoSQL databases are categorized as Non-relational or distributed database system.</a:t>
                      </a:r>
                    </a:p>
                  </a:txBody>
                  <a:tcPr marL="83196" marR="83196" marT="41598" marB="41598"/>
                </a:tc>
                <a:extLst>
                  <a:ext uri="{0D108BD9-81ED-4DB2-BD59-A6C34878D82A}">
                    <a16:rowId xmlns:a16="http://schemas.microsoft.com/office/drawing/2014/main" val="4046017024"/>
                  </a:ext>
                </a:extLst>
              </a:tr>
              <a:tr h="582369">
                <a:tc>
                  <a:txBody>
                    <a:bodyPr/>
                    <a:lstStyle/>
                    <a:p>
                      <a:pPr algn="ctr"/>
                      <a:r>
                        <a:rPr lang="en-US" sz="1600" dirty="0"/>
                        <a:t>SQL databases have fixed or static or predefined schema.	</a:t>
                      </a:r>
                    </a:p>
                  </a:txBody>
                  <a:tcPr marL="83196" marR="83196" marT="41598" marB="41598"/>
                </a:tc>
                <a:tc>
                  <a:txBody>
                    <a:bodyPr/>
                    <a:lstStyle/>
                    <a:p>
                      <a:pPr algn="ctr"/>
                      <a:r>
                        <a:rPr lang="en-US" sz="1600" dirty="0"/>
                        <a:t>NoSQL databases have dynamic schema.</a:t>
                      </a:r>
                    </a:p>
                  </a:txBody>
                  <a:tcPr marL="83196" marR="83196" marT="41598" marB="41598"/>
                </a:tc>
                <a:extLst>
                  <a:ext uri="{0D108BD9-81ED-4DB2-BD59-A6C34878D82A}">
                    <a16:rowId xmlns:a16="http://schemas.microsoft.com/office/drawing/2014/main" val="2484445520"/>
                  </a:ext>
                </a:extLst>
              </a:tr>
              <a:tr h="831955">
                <a:tc>
                  <a:txBody>
                    <a:bodyPr/>
                    <a:lstStyle/>
                    <a:p>
                      <a:pPr algn="ctr"/>
                      <a:r>
                        <a:rPr lang="en-US" sz="1600" dirty="0"/>
                        <a:t>SQL databases display data in form of tables so it is known as table-based database.	</a:t>
                      </a:r>
                    </a:p>
                  </a:txBody>
                  <a:tcPr marL="83196" marR="83196" marT="41598" marB="41598"/>
                </a:tc>
                <a:tc>
                  <a:txBody>
                    <a:bodyPr/>
                    <a:lstStyle/>
                    <a:p>
                      <a:pPr algn="ctr"/>
                      <a:r>
                        <a:rPr lang="en-US" sz="1600" dirty="0"/>
                        <a:t>NoSQL databases display data as collection of key-value pair, documents, graph databases or wide-column stores.</a:t>
                      </a:r>
                    </a:p>
                  </a:txBody>
                  <a:tcPr marL="83196" marR="83196" marT="41598" marB="41598"/>
                </a:tc>
                <a:extLst>
                  <a:ext uri="{0D108BD9-81ED-4DB2-BD59-A6C34878D82A}">
                    <a16:rowId xmlns:a16="http://schemas.microsoft.com/office/drawing/2014/main" val="3274066460"/>
                  </a:ext>
                </a:extLst>
              </a:tr>
              <a:tr h="337404">
                <a:tc>
                  <a:txBody>
                    <a:bodyPr/>
                    <a:lstStyle/>
                    <a:p>
                      <a:pPr algn="ctr"/>
                      <a:r>
                        <a:rPr lang="en-US" sz="1600" dirty="0"/>
                        <a:t>SQL databases are vertically scalable.	</a:t>
                      </a:r>
                    </a:p>
                  </a:txBody>
                  <a:tcPr marL="83196" marR="83196" marT="41598" marB="41598"/>
                </a:tc>
                <a:tc>
                  <a:txBody>
                    <a:bodyPr/>
                    <a:lstStyle/>
                    <a:p>
                      <a:pPr algn="ctr"/>
                      <a:r>
                        <a:rPr lang="en-US" sz="1600" dirty="0"/>
                        <a:t>NoSQL databases are horizontally scalable.</a:t>
                      </a:r>
                    </a:p>
                  </a:txBody>
                  <a:tcPr marL="83196" marR="83196" marT="41598" marB="41598"/>
                </a:tc>
                <a:extLst>
                  <a:ext uri="{0D108BD9-81ED-4DB2-BD59-A6C34878D82A}">
                    <a16:rowId xmlns:a16="http://schemas.microsoft.com/office/drawing/2014/main" val="878887665"/>
                  </a:ext>
                </a:extLst>
              </a:tr>
              <a:tr h="831955">
                <a:tc>
                  <a:txBody>
                    <a:bodyPr/>
                    <a:lstStyle/>
                    <a:p>
                      <a:pPr algn="ctr"/>
                      <a:r>
                        <a:rPr lang="en-US" sz="1600" dirty="0"/>
                        <a:t>SQL databases use a powerful language "Structured Query Language" to define and manipulate the data.	</a:t>
                      </a:r>
                    </a:p>
                  </a:txBody>
                  <a:tcPr marL="83196" marR="83196" marT="41598" marB="41598"/>
                </a:tc>
                <a:tc>
                  <a:txBody>
                    <a:bodyPr/>
                    <a:lstStyle/>
                    <a:p>
                      <a:pPr algn="ctr"/>
                      <a:r>
                        <a:rPr lang="en-US" sz="1600" dirty="0"/>
                        <a:t>In NoSQL databases, collection of documents are used to query the data. It is also called unstructured query language. It varies from database to database.</a:t>
                      </a:r>
                    </a:p>
                  </a:txBody>
                  <a:tcPr marL="83196" marR="83196" marT="41598" marB="41598"/>
                </a:tc>
                <a:extLst>
                  <a:ext uri="{0D108BD9-81ED-4DB2-BD59-A6C34878D82A}">
                    <a16:rowId xmlns:a16="http://schemas.microsoft.com/office/drawing/2014/main" val="3448386110"/>
                  </a:ext>
                </a:extLst>
              </a:tr>
              <a:tr h="831955">
                <a:tc>
                  <a:txBody>
                    <a:bodyPr/>
                    <a:lstStyle/>
                    <a:p>
                      <a:pPr algn="ctr"/>
                      <a:r>
                        <a:rPr lang="en-US" sz="1600" dirty="0"/>
                        <a:t>SQL databases are best suited for complex queries.	</a:t>
                      </a:r>
                    </a:p>
                  </a:txBody>
                  <a:tcPr marL="83196" marR="83196" marT="41598" marB="41598"/>
                </a:tc>
                <a:tc>
                  <a:txBody>
                    <a:bodyPr/>
                    <a:lstStyle/>
                    <a:p>
                      <a:pPr algn="ctr"/>
                      <a:r>
                        <a:rPr lang="en-US" sz="1600" dirty="0"/>
                        <a:t>NoSQL databases are not so good for complex queries because these are not as powerful as SQL queries.</a:t>
                      </a:r>
                    </a:p>
                  </a:txBody>
                  <a:tcPr marL="83196" marR="83196" marT="41598" marB="41598"/>
                </a:tc>
                <a:extLst>
                  <a:ext uri="{0D108BD9-81ED-4DB2-BD59-A6C34878D82A}">
                    <a16:rowId xmlns:a16="http://schemas.microsoft.com/office/drawing/2014/main" val="1134649879"/>
                  </a:ext>
                </a:extLst>
              </a:tr>
              <a:tr h="582369">
                <a:tc>
                  <a:txBody>
                    <a:bodyPr/>
                    <a:lstStyle/>
                    <a:p>
                      <a:pPr algn="ctr"/>
                      <a:r>
                        <a:rPr lang="en-US" sz="1600" dirty="0"/>
                        <a:t>SQL databases are not best suited for hierarchical data storage.	</a:t>
                      </a:r>
                    </a:p>
                  </a:txBody>
                  <a:tcPr marL="83196" marR="83196" marT="41598" marB="41598"/>
                </a:tc>
                <a:tc>
                  <a:txBody>
                    <a:bodyPr/>
                    <a:lstStyle/>
                    <a:p>
                      <a:pPr algn="ctr"/>
                      <a:r>
                        <a:rPr lang="en-US" sz="1600" dirty="0"/>
                        <a:t>NoSQL databases are best suited for hierarchical data storage.</a:t>
                      </a:r>
                    </a:p>
                  </a:txBody>
                  <a:tcPr marL="83196" marR="83196" marT="41598" marB="41598"/>
                </a:tc>
                <a:extLst>
                  <a:ext uri="{0D108BD9-81ED-4DB2-BD59-A6C34878D82A}">
                    <a16:rowId xmlns:a16="http://schemas.microsoft.com/office/drawing/2014/main" val="2689945983"/>
                  </a:ext>
                </a:extLst>
              </a:tr>
            </a:tbl>
          </a:graphicData>
        </a:graphic>
      </p:graphicFrame>
    </p:spTree>
    <p:extLst>
      <p:ext uri="{BB962C8B-B14F-4D97-AF65-F5344CB8AC3E}">
        <p14:creationId xmlns:p14="http://schemas.microsoft.com/office/powerpoint/2010/main" val="29197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5564-AA0F-BBB6-B558-F6560522689F}"/>
              </a:ext>
            </a:extLst>
          </p:cNvPr>
          <p:cNvSpPr>
            <a:spLocks noGrp="1"/>
          </p:cNvSpPr>
          <p:nvPr>
            <p:ph type="title"/>
          </p:nvPr>
        </p:nvSpPr>
        <p:spPr>
          <a:xfrm>
            <a:off x="913795" y="292100"/>
            <a:ext cx="10353762" cy="970450"/>
          </a:xfrm>
        </p:spPr>
        <p:txBody>
          <a:bodyPr>
            <a:normAutofit/>
          </a:bodyPr>
          <a:lstStyle/>
          <a:p>
            <a:r>
              <a:rPr lang="en-US" dirty="0"/>
              <a:t>Examples of SQL and NoSQL</a:t>
            </a:r>
          </a:p>
        </p:txBody>
      </p:sp>
      <p:pic>
        <p:nvPicPr>
          <p:cNvPr id="5" name="Content Placeholder 4">
            <a:extLst>
              <a:ext uri="{FF2B5EF4-FFF2-40B4-BE49-F238E27FC236}">
                <a16:creationId xmlns:a16="http://schemas.microsoft.com/office/drawing/2014/main" id="{CD20B6DF-A2F5-C9A7-82F6-42E5FF096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572" y="3035300"/>
            <a:ext cx="6426200" cy="3213100"/>
          </a:xfrm>
        </p:spPr>
      </p:pic>
      <p:graphicFrame>
        <p:nvGraphicFramePr>
          <p:cNvPr id="6" name="Table 6">
            <a:extLst>
              <a:ext uri="{FF2B5EF4-FFF2-40B4-BE49-F238E27FC236}">
                <a16:creationId xmlns:a16="http://schemas.microsoft.com/office/drawing/2014/main" id="{6C683C3A-6D25-F145-A280-3081B369D1A6}"/>
              </a:ext>
            </a:extLst>
          </p:cNvPr>
          <p:cNvGraphicFramePr>
            <a:graphicFrameLocks noGrp="1"/>
          </p:cNvGraphicFramePr>
          <p:nvPr>
            <p:extLst>
              <p:ext uri="{D42A27DB-BD31-4B8C-83A1-F6EECF244321}">
                <p14:modId xmlns:p14="http://schemas.microsoft.com/office/powerpoint/2010/main" val="1334315106"/>
              </p:ext>
            </p:extLst>
          </p:nvPr>
        </p:nvGraphicFramePr>
        <p:xfrm>
          <a:off x="2601860" y="1639467"/>
          <a:ext cx="6977625" cy="896915"/>
        </p:xfrm>
        <a:graphic>
          <a:graphicData uri="http://schemas.openxmlformats.org/drawingml/2006/table">
            <a:tbl>
              <a:tblPr firstRow="1" bandRow="1">
                <a:tableStyleId>{5C22544A-7EE6-4342-B048-85BDC9FD1C3A}</a:tableStyleId>
              </a:tblPr>
              <a:tblGrid>
                <a:gridCol w="3580604">
                  <a:extLst>
                    <a:ext uri="{9D8B030D-6E8A-4147-A177-3AD203B41FA5}">
                      <a16:colId xmlns:a16="http://schemas.microsoft.com/office/drawing/2014/main" val="1635341774"/>
                    </a:ext>
                  </a:extLst>
                </a:gridCol>
                <a:gridCol w="3397021">
                  <a:extLst>
                    <a:ext uri="{9D8B030D-6E8A-4147-A177-3AD203B41FA5}">
                      <a16:colId xmlns:a16="http://schemas.microsoft.com/office/drawing/2014/main" val="1283899626"/>
                    </a:ext>
                  </a:extLst>
                </a:gridCol>
              </a:tblGrid>
              <a:tr h="347427">
                <a:tc>
                  <a:txBody>
                    <a:bodyPr/>
                    <a:lstStyle/>
                    <a:p>
                      <a:pPr algn="ctr"/>
                      <a:r>
                        <a:rPr lang="en-US" sz="1500" b="0" dirty="0"/>
                        <a:t>SQL</a:t>
                      </a:r>
                    </a:p>
                  </a:txBody>
                  <a:tcPr marL="78498" marR="78498" marT="39249" marB="39249"/>
                </a:tc>
                <a:tc>
                  <a:txBody>
                    <a:bodyPr/>
                    <a:lstStyle/>
                    <a:p>
                      <a:pPr algn="ctr"/>
                      <a:r>
                        <a:rPr lang="en-US" sz="1500" b="0" kern="1200" dirty="0">
                          <a:solidFill>
                            <a:schemeClr val="lt1"/>
                          </a:solidFill>
                          <a:latin typeface="+mn-lt"/>
                          <a:ea typeface="+mn-ea"/>
                          <a:cs typeface="+mn-cs"/>
                        </a:rPr>
                        <a:t>NoSQL</a:t>
                      </a:r>
                    </a:p>
                  </a:txBody>
                  <a:tcPr marL="78498" marR="78498" marT="39249" marB="39249"/>
                </a:tc>
                <a:extLst>
                  <a:ext uri="{0D108BD9-81ED-4DB2-BD59-A6C34878D82A}">
                    <a16:rowId xmlns:a16="http://schemas.microsoft.com/office/drawing/2014/main" val="257836532"/>
                  </a:ext>
                </a:extLst>
              </a:tr>
              <a:tr h="549488">
                <a:tc>
                  <a:txBody>
                    <a:bodyPr/>
                    <a:lstStyle/>
                    <a:p>
                      <a:pPr algn="ctr"/>
                      <a:r>
                        <a:rPr lang="en-US" sz="1500" b="0" dirty="0"/>
                        <a:t>MySQL, Oracle, SQLite, PostgreSQL and MS-SQL	</a:t>
                      </a:r>
                    </a:p>
                  </a:txBody>
                  <a:tcPr marL="78498" marR="78498" marT="39249" marB="39249"/>
                </a:tc>
                <a:tc>
                  <a:txBody>
                    <a:bodyPr/>
                    <a:lstStyle/>
                    <a:p>
                      <a:pPr algn="ctr"/>
                      <a:r>
                        <a:rPr lang="en-US" sz="1500" b="0" kern="1200" dirty="0">
                          <a:solidFill>
                            <a:schemeClr val="dk1"/>
                          </a:solidFill>
                          <a:latin typeface="+mn-lt"/>
                          <a:ea typeface="+mn-ea"/>
                          <a:cs typeface="+mn-cs"/>
                        </a:rPr>
                        <a:t>MongoDB, Bigtable, Redis, Raven DB, Cassandra, HBase, Neo4j, CouchDB</a:t>
                      </a:r>
                    </a:p>
                  </a:txBody>
                  <a:tcPr marL="78498" marR="78498" marT="39249" marB="39249"/>
                </a:tc>
                <a:extLst>
                  <a:ext uri="{0D108BD9-81ED-4DB2-BD59-A6C34878D82A}">
                    <a16:rowId xmlns:a16="http://schemas.microsoft.com/office/drawing/2014/main" val="399883100"/>
                  </a:ext>
                </a:extLst>
              </a:tr>
            </a:tbl>
          </a:graphicData>
        </a:graphic>
      </p:graphicFrame>
    </p:spTree>
    <p:extLst>
      <p:ext uri="{BB962C8B-B14F-4D97-AF65-F5344CB8AC3E}">
        <p14:creationId xmlns:p14="http://schemas.microsoft.com/office/powerpoint/2010/main" val="3906740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54</TotalTime>
  <Words>462</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MongoDB</vt:lpstr>
      <vt:lpstr>MongoDB</vt:lpstr>
      <vt:lpstr>MySQL</vt:lpstr>
      <vt:lpstr>MySQL</vt:lpstr>
      <vt:lpstr>Comparison between SQL and NoSQL</vt:lpstr>
      <vt:lpstr>Examples of SQL and NoSQL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Sayf Brahim</dc:creator>
  <cp:lastModifiedBy>Sayf Brahim</cp:lastModifiedBy>
  <cp:revision>1</cp:revision>
  <dcterms:created xsi:type="dcterms:W3CDTF">2022-09-11T10:37:03Z</dcterms:created>
  <dcterms:modified xsi:type="dcterms:W3CDTF">2022-09-11T11:31:13Z</dcterms:modified>
</cp:coreProperties>
</file>