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14"/>
  </p:notesMasterIdLst>
  <p:sldIdLst>
    <p:sldId id="256" r:id="rId5"/>
    <p:sldId id="257" r:id="rId6"/>
    <p:sldId id="262" r:id="rId7"/>
    <p:sldId id="259" r:id="rId8"/>
    <p:sldId id="260" r:id="rId9"/>
    <p:sldId id="261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A6A001-72A4-4A9E-ABBD-8748D6D9386A}" v="160" dt="2024-12-05T01:43:07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2C767E-A67E-4B9D-814A-EEBE499C60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073DF30-359D-4C28-8E47-42A53929CC8A}">
      <dgm:prSet/>
      <dgm:spPr/>
      <dgm:t>
        <a:bodyPr/>
        <a:lstStyle/>
        <a:p>
          <a:pPr>
            <a:defRPr cap="all"/>
          </a:pPr>
          <a:r>
            <a:rPr lang="en-US" b="0" i="0" baseline="0" dirty="0"/>
            <a:t>Objective: Predict used car prices and provide interval estimates for new cars.</a:t>
          </a:r>
          <a:endParaRPr lang="en-US" dirty="0"/>
        </a:p>
      </dgm:t>
    </dgm:pt>
    <dgm:pt modelId="{DC234A53-355F-4594-83A4-1BF1CC6CA7EA}" type="parTrans" cxnId="{7D62FA39-01CF-4666-A467-BE40E8C02D41}">
      <dgm:prSet/>
      <dgm:spPr/>
      <dgm:t>
        <a:bodyPr/>
        <a:lstStyle/>
        <a:p>
          <a:endParaRPr lang="en-US"/>
        </a:p>
      </dgm:t>
    </dgm:pt>
    <dgm:pt modelId="{F226FCB3-F38D-4B47-BBDC-601870FD5A56}" type="sibTrans" cxnId="{7D62FA39-01CF-4666-A467-BE40E8C02D41}">
      <dgm:prSet/>
      <dgm:spPr/>
      <dgm:t>
        <a:bodyPr/>
        <a:lstStyle/>
        <a:p>
          <a:endParaRPr lang="en-US"/>
        </a:p>
      </dgm:t>
    </dgm:pt>
    <dgm:pt modelId="{22321272-7644-4722-BC49-072406EFC60D}">
      <dgm:prSet/>
      <dgm:spPr/>
      <dgm:t>
        <a:bodyPr/>
        <a:lstStyle/>
        <a:p>
          <a:pPr>
            <a:defRPr cap="all"/>
          </a:pPr>
          <a:r>
            <a:rPr lang="en-US" b="0" i="0" baseline="0" dirty="0"/>
            <a:t>Dataset summary: 94 used cars with 10 ATTRIBUTES</a:t>
          </a:r>
          <a:endParaRPr lang="en-US" dirty="0"/>
        </a:p>
      </dgm:t>
    </dgm:pt>
    <dgm:pt modelId="{8B32CB38-6F1D-4EDA-9C14-0C3043B3D710}" type="parTrans" cxnId="{43322D5A-9467-4800-B365-69C6FFD09C09}">
      <dgm:prSet/>
      <dgm:spPr/>
      <dgm:t>
        <a:bodyPr/>
        <a:lstStyle/>
        <a:p>
          <a:endParaRPr lang="en-US"/>
        </a:p>
      </dgm:t>
    </dgm:pt>
    <dgm:pt modelId="{D629A758-223A-400B-8EBE-FD1D24DFA985}" type="sibTrans" cxnId="{43322D5A-9467-4800-B365-69C6FFD09C09}">
      <dgm:prSet/>
      <dgm:spPr/>
      <dgm:t>
        <a:bodyPr/>
        <a:lstStyle/>
        <a:p>
          <a:endParaRPr lang="en-US"/>
        </a:p>
      </dgm:t>
    </dgm:pt>
    <dgm:pt modelId="{FC57D881-ADB4-442D-9E9B-3758798D7910}">
      <dgm:prSet/>
      <dgm:spPr/>
      <dgm:t>
        <a:bodyPr/>
        <a:lstStyle/>
        <a:p>
          <a:pPr>
            <a:defRPr cap="all"/>
          </a:pPr>
          <a:r>
            <a:rPr lang="en-US" b="0" i="0" baseline="0"/>
            <a:t>Business value: Supports pricing decisions and uncertainty estimation. </a:t>
          </a:r>
          <a:endParaRPr lang="en-US"/>
        </a:p>
      </dgm:t>
    </dgm:pt>
    <dgm:pt modelId="{7037C45A-9F86-4F3D-8B5F-C310F8110D71}" type="parTrans" cxnId="{D91C4CD0-49CF-4F35-B61C-4BD74D45C9D7}">
      <dgm:prSet/>
      <dgm:spPr/>
      <dgm:t>
        <a:bodyPr/>
        <a:lstStyle/>
        <a:p>
          <a:endParaRPr lang="en-US"/>
        </a:p>
      </dgm:t>
    </dgm:pt>
    <dgm:pt modelId="{ED91AB37-79A5-402E-BBE3-2D9D58CEA421}" type="sibTrans" cxnId="{D91C4CD0-49CF-4F35-B61C-4BD74D45C9D7}">
      <dgm:prSet/>
      <dgm:spPr/>
      <dgm:t>
        <a:bodyPr/>
        <a:lstStyle/>
        <a:p>
          <a:endParaRPr lang="en-US"/>
        </a:p>
      </dgm:t>
    </dgm:pt>
    <dgm:pt modelId="{8C49DAC9-C6DC-4B4F-AD56-7542177A30B9}" type="pres">
      <dgm:prSet presAssocID="{FD2C767E-A67E-4B9D-814A-EEBE499C60B9}" presName="root" presStyleCnt="0">
        <dgm:presLayoutVars>
          <dgm:dir/>
          <dgm:resizeHandles val="exact"/>
        </dgm:presLayoutVars>
      </dgm:prSet>
      <dgm:spPr/>
    </dgm:pt>
    <dgm:pt modelId="{B44EF211-5658-42BB-83E2-7B4CEE7C263E}" type="pres">
      <dgm:prSet presAssocID="{F073DF30-359D-4C28-8E47-42A53929CC8A}" presName="compNode" presStyleCnt="0"/>
      <dgm:spPr/>
    </dgm:pt>
    <dgm:pt modelId="{9F7D68DB-650D-4AD1-9573-69C11A51D782}" type="pres">
      <dgm:prSet presAssocID="{F073DF30-359D-4C28-8E47-42A53929CC8A}" presName="iconBgRect" presStyleLbl="bgShp" presStyleIdx="0" presStyleCnt="3"/>
      <dgm:spPr/>
    </dgm:pt>
    <dgm:pt modelId="{CBD5726D-4020-43F9-9A67-D5F1AAE8587A}" type="pres">
      <dgm:prSet presAssocID="{F073DF30-359D-4C28-8E47-42A53929CC8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61A44DD3-1003-4982-8E2A-1F61D58FD58D}" type="pres">
      <dgm:prSet presAssocID="{F073DF30-359D-4C28-8E47-42A53929CC8A}" presName="spaceRect" presStyleCnt="0"/>
      <dgm:spPr/>
    </dgm:pt>
    <dgm:pt modelId="{11F36D44-DC96-48F2-8EFF-1629483B6A88}" type="pres">
      <dgm:prSet presAssocID="{F073DF30-359D-4C28-8E47-42A53929CC8A}" presName="textRect" presStyleLbl="revTx" presStyleIdx="0" presStyleCnt="3">
        <dgm:presLayoutVars>
          <dgm:chMax val="1"/>
          <dgm:chPref val="1"/>
        </dgm:presLayoutVars>
      </dgm:prSet>
      <dgm:spPr/>
    </dgm:pt>
    <dgm:pt modelId="{D413C86C-415B-4D61-B441-3D7B479578E2}" type="pres">
      <dgm:prSet presAssocID="{F226FCB3-F38D-4B47-BBDC-601870FD5A56}" presName="sibTrans" presStyleCnt="0"/>
      <dgm:spPr/>
    </dgm:pt>
    <dgm:pt modelId="{3F8B2A5A-80E0-4A26-9C7C-FD990E15C23B}" type="pres">
      <dgm:prSet presAssocID="{22321272-7644-4722-BC49-072406EFC60D}" presName="compNode" presStyleCnt="0"/>
      <dgm:spPr/>
    </dgm:pt>
    <dgm:pt modelId="{EE736F46-7EBE-408D-8691-E9C9C0808CBC}" type="pres">
      <dgm:prSet presAssocID="{22321272-7644-4722-BC49-072406EFC60D}" presName="iconBgRect" presStyleLbl="bgShp" presStyleIdx="1" presStyleCnt="3"/>
      <dgm:spPr/>
    </dgm:pt>
    <dgm:pt modelId="{7BE50519-8092-4DD1-A995-A986E17672E4}" type="pres">
      <dgm:prSet presAssocID="{22321272-7644-4722-BC49-072406EFC60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8A138E8-F220-409A-A2D2-A2EF77D75889}" type="pres">
      <dgm:prSet presAssocID="{22321272-7644-4722-BC49-072406EFC60D}" presName="spaceRect" presStyleCnt="0"/>
      <dgm:spPr/>
    </dgm:pt>
    <dgm:pt modelId="{1A4FF43D-FCEF-42FE-B348-21C7140378DC}" type="pres">
      <dgm:prSet presAssocID="{22321272-7644-4722-BC49-072406EFC60D}" presName="textRect" presStyleLbl="revTx" presStyleIdx="1" presStyleCnt="3">
        <dgm:presLayoutVars>
          <dgm:chMax val="1"/>
          <dgm:chPref val="1"/>
        </dgm:presLayoutVars>
      </dgm:prSet>
      <dgm:spPr/>
    </dgm:pt>
    <dgm:pt modelId="{53FDBC0D-8682-4C10-A009-337EEE64EFB4}" type="pres">
      <dgm:prSet presAssocID="{D629A758-223A-400B-8EBE-FD1D24DFA985}" presName="sibTrans" presStyleCnt="0"/>
      <dgm:spPr/>
    </dgm:pt>
    <dgm:pt modelId="{C44CA1F0-2577-414E-9165-7D558871B9BB}" type="pres">
      <dgm:prSet presAssocID="{FC57D881-ADB4-442D-9E9B-3758798D7910}" presName="compNode" presStyleCnt="0"/>
      <dgm:spPr/>
    </dgm:pt>
    <dgm:pt modelId="{E0AFA0A5-83CD-4186-84B3-DAA9B1586FB6}" type="pres">
      <dgm:prSet presAssocID="{FC57D881-ADB4-442D-9E9B-3758798D7910}" presName="iconBgRect" presStyleLbl="bgShp" presStyleIdx="2" presStyleCnt="3"/>
      <dgm:spPr/>
    </dgm:pt>
    <dgm:pt modelId="{94EA52BD-A054-47B1-BB76-572A18629B11}" type="pres">
      <dgm:prSet presAssocID="{FC57D881-ADB4-442D-9E9B-3758798D791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uro"/>
        </a:ext>
      </dgm:extLst>
    </dgm:pt>
    <dgm:pt modelId="{D4A9C6E7-F971-424A-B518-C23AAE3634C0}" type="pres">
      <dgm:prSet presAssocID="{FC57D881-ADB4-442D-9E9B-3758798D7910}" presName="spaceRect" presStyleCnt="0"/>
      <dgm:spPr/>
    </dgm:pt>
    <dgm:pt modelId="{6D158842-E041-4543-AF23-E42706C1AAE4}" type="pres">
      <dgm:prSet presAssocID="{FC57D881-ADB4-442D-9E9B-3758798D791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D62FA39-01CF-4666-A467-BE40E8C02D41}" srcId="{FD2C767E-A67E-4B9D-814A-EEBE499C60B9}" destId="{F073DF30-359D-4C28-8E47-42A53929CC8A}" srcOrd="0" destOrd="0" parTransId="{DC234A53-355F-4594-83A4-1BF1CC6CA7EA}" sibTransId="{F226FCB3-F38D-4B47-BBDC-601870FD5A56}"/>
    <dgm:cxn modelId="{70272650-1146-4726-B6A2-F2B8C4895608}" type="presOf" srcId="{22321272-7644-4722-BC49-072406EFC60D}" destId="{1A4FF43D-FCEF-42FE-B348-21C7140378DC}" srcOrd="0" destOrd="0" presId="urn:microsoft.com/office/officeart/2018/5/layout/IconCircleLabelList"/>
    <dgm:cxn modelId="{1CC07877-29C4-43C9-AF02-8FDAA6E8D49D}" type="presOf" srcId="{FD2C767E-A67E-4B9D-814A-EEBE499C60B9}" destId="{8C49DAC9-C6DC-4B4F-AD56-7542177A30B9}" srcOrd="0" destOrd="0" presId="urn:microsoft.com/office/officeart/2018/5/layout/IconCircleLabelList"/>
    <dgm:cxn modelId="{43322D5A-9467-4800-B365-69C6FFD09C09}" srcId="{FD2C767E-A67E-4B9D-814A-EEBE499C60B9}" destId="{22321272-7644-4722-BC49-072406EFC60D}" srcOrd="1" destOrd="0" parTransId="{8B32CB38-6F1D-4EDA-9C14-0C3043B3D710}" sibTransId="{D629A758-223A-400B-8EBE-FD1D24DFA985}"/>
    <dgm:cxn modelId="{EDC4F4A4-30AB-4957-BAE4-3442ECF2019A}" type="presOf" srcId="{F073DF30-359D-4C28-8E47-42A53929CC8A}" destId="{11F36D44-DC96-48F2-8EFF-1629483B6A88}" srcOrd="0" destOrd="0" presId="urn:microsoft.com/office/officeart/2018/5/layout/IconCircleLabelList"/>
    <dgm:cxn modelId="{628EEABF-4783-4271-B0FD-45F7AE920F91}" type="presOf" srcId="{FC57D881-ADB4-442D-9E9B-3758798D7910}" destId="{6D158842-E041-4543-AF23-E42706C1AAE4}" srcOrd="0" destOrd="0" presId="urn:microsoft.com/office/officeart/2018/5/layout/IconCircleLabelList"/>
    <dgm:cxn modelId="{D91C4CD0-49CF-4F35-B61C-4BD74D45C9D7}" srcId="{FD2C767E-A67E-4B9D-814A-EEBE499C60B9}" destId="{FC57D881-ADB4-442D-9E9B-3758798D7910}" srcOrd="2" destOrd="0" parTransId="{7037C45A-9F86-4F3D-8B5F-C310F8110D71}" sibTransId="{ED91AB37-79A5-402E-BBE3-2D9D58CEA421}"/>
    <dgm:cxn modelId="{CFD1FDAF-2F54-44B8-87F3-3154B8EAFFA2}" type="presParOf" srcId="{8C49DAC9-C6DC-4B4F-AD56-7542177A30B9}" destId="{B44EF211-5658-42BB-83E2-7B4CEE7C263E}" srcOrd="0" destOrd="0" presId="urn:microsoft.com/office/officeart/2018/5/layout/IconCircleLabelList"/>
    <dgm:cxn modelId="{818BC243-51B3-48CE-B819-6F79A307C71B}" type="presParOf" srcId="{B44EF211-5658-42BB-83E2-7B4CEE7C263E}" destId="{9F7D68DB-650D-4AD1-9573-69C11A51D782}" srcOrd="0" destOrd="0" presId="urn:microsoft.com/office/officeart/2018/5/layout/IconCircleLabelList"/>
    <dgm:cxn modelId="{EFB07FDD-8778-4619-992D-C0CE80610290}" type="presParOf" srcId="{B44EF211-5658-42BB-83E2-7B4CEE7C263E}" destId="{CBD5726D-4020-43F9-9A67-D5F1AAE8587A}" srcOrd="1" destOrd="0" presId="urn:microsoft.com/office/officeart/2018/5/layout/IconCircleLabelList"/>
    <dgm:cxn modelId="{C77D4697-79A8-42CB-B868-4F40C5F70126}" type="presParOf" srcId="{B44EF211-5658-42BB-83E2-7B4CEE7C263E}" destId="{61A44DD3-1003-4982-8E2A-1F61D58FD58D}" srcOrd="2" destOrd="0" presId="urn:microsoft.com/office/officeart/2018/5/layout/IconCircleLabelList"/>
    <dgm:cxn modelId="{FFF9882F-1637-4775-A7C9-E1FB71CF9DC7}" type="presParOf" srcId="{B44EF211-5658-42BB-83E2-7B4CEE7C263E}" destId="{11F36D44-DC96-48F2-8EFF-1629483B6A88}" srcOrd="3" destOrd="0" presId="urn:microsoft.com/office/officeart/2018/5/layout/IconCircleLabelList"/>
    <dgm:cxn modelId="{EF89E49E-9D2D-4A21-9993-7A3266FCA6E9}" type="presParOf" srcId="{8C49DAC9-C6DC-4B4F-AD56-7542177A30B9}" destId="{D413C86C-415B-4D61-B441-3D7B479578E2}" srcOrd="1" destOrd="0" presId="urn:microsoft.com/office/officeart/2018/5/layout/IconCircleLabelList"/>
    <dgm:cxn modelId="{67A5CA12-2D92-4775-9306-F8596EA2DD1E}" type="presParOf" srcId="{8C49DAC9-C6DC-4B4F-AD56-7542177A30B9}" destId="{3F8B2A5A-80E0-4A26-9C7C-FD990E15C23B}" srcOrd="2" destOrd="0" presId="urn:microsoft.com/office/officeart/2018/5/layout/IconCircleLabelList"/>
    <dgm:cxn modelId="{5EFFE152-9E47-42EB-9287-95DC8B3FCE94}" type="presParOf" srcId="{3F8B2A5A-80E0-4A26-9C7C-FD990E15C23B}" destId="{EE736F46-7EBE-408D-8691-E9C9C0808CBC}" srcOrd="0" destOrd="0" presId="urn:microsoft.com/office/officeart/2018/5/layout/IconCircleLabelList"/>
    <dgm:cxn modelId="{A169774B-191B-4225-B717-01AC43F6B3FA}" type="presParOf" srcId="{3F8B2A5A-80E0-4A26-9C7C-FD990E15C23B}" destId="{7BE50519-8092-4DD1-A995-A986E17672E4}" srcOrd="1" destOrd="0" presId="urn:microsoft.com/office/officeart/2018/5/layout/IconCircleLabelList"/>
    <dgm:cxn modelId="{9FFA63B1-0BD5-47DA-9227-986F3FD4833F}" type="presParOf" srcId="{3F8B2A5A-80E0-4A26-9C7C-FD990E15C23B}" destId="{88A138E8-F220-409A-A2D2-A2EF77D75889}" srcOrd="2" destOrd="0" presId="urn:microsoft.com/office/officeart/2018/5/layout/IconCircleLabelList"/>
    <dgm:cxn modelId="{C4FBE04D-7F70-4CC8-B541-D9D43AA5B64F}" type="presParOf" srcId="{3F8B2A5A-80E0-4A26-9C7C-FD990E15C23B}" destId="{1A4FF43D-FCEF-42FE-B348-21C7140378DC}" srcOrd="3" destOrd="0" presId="urn:microsoft.com/office/officeart/2018/5/layout/IconCircleLabelList"/>
    <dgm:cxn modelId="{A4222471-421C-4880-991F-8526EBE2EC4F}" type="presParOf" srcId="{8C49DAC9-C6DC-4B4F-AD56-7542177A30B9}" destId="{53FDBC0D-8682-4C10-A009-337EEE64EFB4}" srcOrd="3" destOrd="0" presId="urn:microsoft.com/office/officeart/2018/5/layout/IconCircleLabelList"/>
    <dgm:cxn modelId="{E9214249-2A8E-455F-A5B7-0584D206AD76}" type="presParOf" srcId="{8C49DAC9-C6DC-4B4F-AD56-7542177A30B9}" destId="{C44CA1F0-2577-414E-9165-7D558871B9BB}" srcOrd="4" destOrd="0" presId="urn:microsoft.com/office/officeart/2018/5/layout/IconCircleLabelList"/>
    <dgm:cxn modelId="{5CE3F0A4-6247-4931-8A4D-AF9B287FC1EA}" type="presParOf" srcId="{C44CA1F0-2577-414E-9165-7D558871B9BB}" destId="{E0AFA0A5-83CD-4186-84B3-DAA9B1586FB6}" srcOrd="0" destOrd="0" presId="urn:microsoft.com/office/officeart/2018/5/layout/IconCircleLabelList"/>
    <dgm:cxn modelId="{40AE76DF-6F4D-473B-912A-9B1CE0D63D1F}" type="presParOf" srcId="{C44CA1F0-2577-414E-9165-7D558871B9BB}" destId="{94EA52BD-A054-47B1-BB76-572A18629B11}" srcOrd="1" destOrd="0" presId="urn:microsoft.com/office/officeart/2018/5/layout/IconCircleLabelList"/>
    <dgm:cxn modelId="{614726D3-C37A-4DF0-90C8-CB2699AE2E6F}" type="presParOf" srcId="{C44CA1F0-2577-414E-9165-7D558871B9BB}" destId="{D4A9C6E7-F971-424A-B518-C23AAE3634C0}" srcOrd="2" destOrd="0" presId="urn:microsoft.com/office/officeart/2018/5/layout/IconCircleLabelList"/>
    <dgm:cxn modelId="{BD0D8EE2-8143-4045-BE87-495AE9824900}" type="presParOf" srcId="{C44CA1F0-2577-414E-9165-7D558871B9BB}" destId="{6D158842-E041-4543-AF23-E42706C1AAE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212D8A-B95B-4AA4-8A9F-70562E19DE5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A207EF-B095-4559-A2C7-2EA86A6D44FF}">
      <dgm:prSet/>
      <dgm:spPr/>
      <dgm:t>
        <a:bodyPr/>
        <a:lstStyle/>
        <a:p>
          <a:r>
            <a:rPr lang="en-US" b="1"/>
            <a:t>Residual Plot Analysis:</a:t>
          </a:r>
          <a:endParaRPr lang="en-US"/>
        </a:p>
      </dgm:t>
    </dgm:pt>
    <dgm:pt modelId="{57E9FB96-51E6-44B4-9372-BB19EB5782E8}" type="parTrans" cxnId="{651E35D8-9E35-4563-921B-ED77A0525CD4}">
      <dgm:prSet/>
      <dgm:spPr/>
      <dgm:t>
        <a:bodyPr/>
        <a:lstStyle/>
        <a:p>
          <a:endParaRPr lang="en-US"/>
        </a:p>
      </dgm:t>
    </dgm:pt>
    <dgm:pt modelId="{63DA69DD-9722-4E8D-8A51-0AD96AD4A13B}" type="sibTrans" cxnId="{651E35D8-9E35-4563-921B-ED77A0525CD4}">
      <dgm:prSet/>
      <dgm:spPr/>
      <dgm:t>
        <a:bodyPr/>
        <a:lstStyle/>
        <a:p>
          <a:endParaRPr lang="en-US"/>
        </a:p>
      </dgm:t>
    </dgm:pt>
    <dgm:pt modelId="{9268C8A7-D985-4B6E-9C56-2523B660B934}">
      <dgm:prSet/>
      <dgm:spPr/>
      <dgm:t>
        <a:bodyPr/>
        <a:lstStyle/>
        <a:p>
          <a:r>
            <a:rPr lang="en-US"/>
            <a:t>This plot shows the residuals (difference between actual and predicted prices) against the predicted sale prices.</a:t>
          </a:r>
        </a:p>
      </dgm:t>
    </dgm:pt>
    <dgm:pt modelId="{B791EC64-DD13-4A31-B07B-9AD312A21054}" type="parTrans" cxnId="{9C4C1B40-0C2F-4809-88E2-E0C9F5F849F0}">
      <dgm:prSet/>
      <dgm:spPr/>
      <dgm:t>
        <a:bodyPr/>
        <a:lstStyle/>
        <a:p>
          <a:endParaRPr lang="en-US"/>
        </a:p>
      </dgm:t>
    </dgm:pt>
    <dgm:pt modelId="{2AF4F41B-7CF0-4697-8C1C-7AD12E259FB3}" type="sibTrans" cxnId="{9C4C1B40-0C2F-4809-88E2-E0C9F5F849F0}">
      <dgm:prSet/>
      <dgm:spPr/>
      <dgm:t>
        <a:bodyPr/>
        <a:lstStyle/>
        <a:p>
          <a:endParaRPr lang="en-US"/>
        </a:p>
      </dgm:t>
    </dgm:pt>
    <dgm:pt modelId="{598F4052-9899-48F3-8CFF-E6B134B77DC1}">
      <dgm:prSet/>
      <dgm:spPr/>
      <dgm:t>
        <a:bodyPr/>
        <a:lstStyle/>
        <a:p>
          <a:r>
            <a:rPr lang="en-US" dirty="0"/>
            <a:t>The residuals show some increasing spread as the predicted prices grow up.</a:t>
          </a:r>
        </a:p>
      </dgm:t>
    </dgm:pt>
    <dgm:pt modelId="{AA01DA6F-F4DE-40E6-9B60-FFD2B8229A25}" type="parTrans" cxnId="{4DC428BC-A111-4ABC-A9AF-D36BC66DC97C}">
      <dgm:prSet/>
      <dgm:spPr/>
      <dgm:t>
        <a:bodyPr/>
        <a:lstStyle/>
        <a:p>
          <a:endParaRPr lang="en-US"/>
        </a:p>
      </dgm:t>
    </dgm:pt>
    <dgm:pt modelId="{012D9EC8-A1B9-4D92-9446-1C33F6142A10}" type="sibTrans" cxnId="{4DC428BC-A111-4ABC-A9AF-D36BC66DC97C}">
      <dgm:prSet/>
      <dgm:spPr/>
      <dgm:t>
        <a:bodyPr/>
        <a:lstStyle/>
        <a:p>
          <a:endParaRPr lang="en-US"/>
        </a:p>
      </dgm:t>
    </dgm:pt>
    <dgm:pt modelId="{C4A612AF-0D97-408E-9452-17F15893F564}">
      <dgm:prSet/>
      <dgm:spPr/>
      <dgm:t>
        <a:bodyPr/>
        <a:lstStyle/>
        <a:p>
          <a:r>
            <a:rPr lang="en-US" b="1"/>
            <a:t>Evaluation Metrics:</a:t>
          </a:r>
          <a:endParaRPr lang="en-US"/>
        </a:p>
      </dgm:t>
    </dgm:pt>
    <dgm:pt modelId="{256EB2C9-1251-4EA5-B5BE-70ED4C15304F}" type="parTrans" cxnId="{903C4D70-70B5-4B5A-8A2D-0C855FAABC89}">
      <dgm:prSet/>
      <dgm:spPr/>
      <dgm:t>
        <a:bodyPr/>
        <a:lstStyle/>
        <a:p>
          <a:endParaRPr lang="en-US"/>
        </a:p>
      </dgm:t>
    </dgm:pt>
    <dgm:pt modelId="{F6A60D79-1398-4288-85B6-7085F6FCCDF9}" type="sibTrans" cxnId="{903C4D70-70B5-4B5A-8A2D-0C855FAABC89}">
      <dgm:prSet/>
      <dgm:spPr/>
      <dgm:t>
        <a:bodyPr/>
        <a:lstStyle/>
        <a:p>
          <a:endParaRPr lang="en-US"/>
        </a:p>
      </dgm:t>
    </dgm:pt>
    <dgm:pt modelId="{5DD003AC-DABF-4B26-9670-5955EAF8C236}">
      <dgm:prSet/>
      <dgm:spPr/>
      <dgm:t>
        <a:bodyPr/>
        <a:lstStyle/>
        <a:p>
          <a:r>
            <a:rPr lang="en-US" b="1"/>
            <a:t>MAE (Mean Absolute Error): </a:t>
          </a:r>
          <a:r>
            <a:rPr lang="en-US"/>
            <a:t>₹368,185.1 - The average absolute difference between actual and predicted prices.</a:t>
          </a:r>
        </a:p>
      </dgm:t>
    </dgm:pt>
    <dgm:pt modelId="{CB59ED7F-B2E1-478C-A43E-981EBD6E5E6B}" type="parTrans" cxnId="{789FE0C7-8639-4C5C-B988-196E877EF0EE}">
      <dgm:prSet/>
      <dgm:spPr/>
      <dgm:t>
        <a:bodyPr/>
        <a:lstStyle/>
        <a:p>
          <a:endParaRPr lang="en-US"/>
        </a:p>
      </dgm:t>
    </dgm:pt>
    <dgm:pt modelId="{E65C5C3E-C151-4A4B-B8CC-C20D218AB5CC}" type="sibTrans" cxnId="{789FE0C7-8639-4C5C-B988-196E877EF0EE}">
      <dgm:prSet/>
      <dgm:spPr/>
      <dgm:t>
        <a:bodyPr/>
        <a:lstStyle/>
        <a:p>
          <a:endParaRPr lang="en-US"/>
        </a:p>
      </dgm:t>
    </dgm:pt>
    <dgm:pt modelId="{2AD38AB9-3902-4948-B6B6-E058FA649455}">
      <dgm:prSet/>
      <dgm:spPr/>
      <dgm:t>
        <a:bodyPr/>
        <a:lstStyle/>
        <a:p>
          <a:r>
            <a:rPr lang="en-US" b="1"/>
            <a:t>RMSE (Root Mean Square Error): </a:t>
          </a:r>
          <a:r>
            <a:rPr lang="en-US"/>
            <a:t>₹444,295.7 - Highlights the model's prediction error, giving higher weight to larger errors.</a:t>
          </a:r>
        </a:p>
      </dgm:t>
    </dgm:pt>
    <dgm:pt modelId="{B26B140C-0FCA-4F55-AD9A-301FD9F1AE86}" type="parTrans" cxnId="{1754D38F-C14C-4AA4-9F7B-684AB31F5A2A}">
      <dgm:prSet/>
      <dgm:spPr/>
      <dgm:t>
        <a:bodyPr/>
        <a:lstStyle/>
        <a:p>
          <a:endParaRPr lang="en-US"/>
        </a:p>
      </dgm:t>
    </dgm:pt>
    <dgm:pt modelId="{B8317BB9-77CF-4B0D-98EB-1CB69DC674FC}" type="sibTrans" cxnId="{1754D38F-C14C-4AA4-9F7B-684AB31F5A2A}">
      <dgm:prSet/>
      <dgm:spPr/>
      <dgm:t>
        <a:bodyPr/>
        <a:lstStyle/>
        <a:p>
          <a:endParaRPr lang="en-US"/>
        </a:p>
      </dgm:t>
    </dgm:pt>
    <dgm:pt modelId="{F276E2C2-BEC4-4F58-9274-E12F7D63B9FA}">
      <dgm:prSet/>
      <dgm:spPr/>
      <dgm:t>
        <a:bodyPr/>
        <a:lstStyle/>
        <a:p>
          <a:r>
            <a:rPr lang="en-US" b="1"/>
            <a:t>MAPE (Mean Absolute Percentage Error): </a:t>
          </a:r>
          <a:r>
            <a:rPr lang="en-US"/>
            <a:t>25.21% - Indicates that, on average, the model's predictions deviate by 25.21% from actual prices</a:t>
          </a:r>
        </a:p>
      </dgm:t>
    </dgm:pt>
    <dgm:pt modelId="{8DBE76BF-7F4C-4B00-B6BC-3F7C3C49E3B5}" type="parTrans" cxnId="{E1688997-4D1A-49D3-945A-8408B98237F2}">
      <dgm:prSet/>
      <dgm:spPr/>
      <dgm:t>
        <a:bodyPr/>
        <a:lstStyle/>
        <a:p>
          <a:endParaRPr lang="en-US"/>
        </a:p>
      </dgm:t>
    </dgm:pt>
    <dgm:pt modelId="{25F9D6CE-F27A-4191-BD5E-3B49B37A70C9}" type="sibTrans" cxnId="{E1688997-4D1A-49D3-945A-8408B98237F2}">
      <dgm:prSet/>
      <dgm:spPr/>
      <dgm:t>
        <a:bodyPr/>
        <a:lstStyle/>
        <a:p>
          <a:endParaRPr lang="en-US"/>
        </a:p>
      </dgm:t>
    </dgm:pt>
    <dgm:pt modelId="{C0F90D7F-8284-47EA-9A51-95B74A3C3447}" type="pres">
      <dgm:prSet presAssocID="{52212D8A-B95B-4AA4-8A9F-70562E19DE5C}" presName="linear" presStyleCnt="0">
        <dgm:presLayoutVars>
          <dgm:animLvl val="lvl"/>
          <dgm:resizeHandles val="exact"/>
        </dgm:presLayoutVars>
      </dgm:prSet>
      <dgm:spPr/>
    </dgm:pt>
    <dgm:pt modelId="{58CCFDD4-BFC4-4188-80E9-235645F371F0}" type="pres">
      <dgm:prSet presAssocID="{75A207EF-B095-4559-A2C7-2EA86A6D44F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0990CC0-3DC0-43CA-A721-F76D2D25F6B7}" type="pres">
      <dgm:prSet presAssocID="{75A207EF-B095-4559-A2C7-2EA86A6D44FF}" presName="childText" presStyleLbl="revTx" presStyleIdx="0" presStyleCnt="2">
        <dgm:presLayoutVars>
          <dgm:bulletEnabled val="1"/>
        </dgm:presLayoutVars>
      </dgm:prSet>
      <dgm:spPr/>
    </dgm:pt>
    <dgm:pt modelId="{508B0876-3238-473A-93EE-C485FDE470E9}" type="pres">
      <dgm:prSet presAssocID="{C4A612AF-0D97-408E-9452-17F15893F56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D3FA679-7937-49FB-B11E-5A13E00DFC83}" type="pres">
      <dgm:prSet presAssocID="{C4A612AF-0D97-408E-9452-17F15893F56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C4C1B40-0C2F-4809-88E2-E0C9F5F849F0}" srcId="{75A207EF-B095-4559-A2C7-2EA86A6D44FF}" destId="{9268C8A7-D985-4B6E-9C56-2523B660B934}" srcOrd="0" destOrd="0" parTransId="{B791EC64-DD13-4A31-B07B-9AD312A21054}" sibTransId="{2AF4F41B-7CF0-4697-8C1C-7AD12E259FB3}"/>
    <dgm:cxn modelId="{30EA4148-7156-4E64-BE64-A895C2C24C47}" type="presOf" srcId="{75A207EF-B095-4559-A2C7-2EA86A6D44FF}" destId="{58CCFDD4-BFC4-4188-80E9-235645F371F0}" srcOrd="0" destOrd="0" presId="urn:microsoft.com/office/officeart/2005/8/layout/vList2"/>
    <dgm:cxn modelId="{6E896470-A3E0-4025-A97C-AE6DB0467233}" type="presOf" srcId="{C4A612AF-0D97-408E-9452-17F15893F564}" destId="{508B0876-3238-473A-93EE-C485FDE470E9}" srcOrd="0" destOrd="0" presId="urn:microsoft.com/office/officeart/2005/8/layout/vList2"/>
    <dgm:cxn modelId="{903C4D70-70B5-4B5A-8A2D-0C855FAABC89}" srcId="{52212D8A-B95B-4AA4-8A9F-70562E19DE5C}" destId="{C4A612AF-0D97-408E-9452-17F15893F564}" srcOrd="1" destOrd="0" parTransId="{256EB2C9-1251-4EA5-B5BE-70ED4C15304F}" sibTransId="{F6A60D79-1398-4288-85B6-7085F6FCCDF9}"/>
    <dgm:cxn modelId="{5345F353-BE9E-4E20-A80F-44B5F02A85E4}" type="presOf" srcId="{52212D8A-B95B-4AA4-8A9F-70562E19DE5C}" destId="{C0F90D7F-8284-47EA-9A51-95B74A3C3447}" srcOrd="0" destOrd="0" presId="urn:microsoft.com/office/officeart/2005/8/layout/vList2"/>
    <dgm:cxn modelId="{1754D38F-C14C-4AA4-9F7B-684AB31F5A2A}" srcId="{C4A612AF-0D97-408E-9452-17F15893F564}" destId="{2AD38AB9-3902-4948-B6B6-E058FA649455}" srcOrd="1" destOrd="0" parTransId="{B26B140C-0FCA-4F55-AD9A-301FD9F1AE86}" sibTransId="{B8317BB9-77CF-4B0D-98EB-1CB69DC674FC}"/>
    <dgm:cxn modelId="{E1688997-4D1A-49D3-945A-8408B98237F2}" srcId="{C4A612AF-0D97-408E-9452-17F15893F564}" destId="{F276E2C2-BEC4-4F58-9274-E12F7D63B9FA}" srcOrd="2" destOrd="0" parTransId="{8DBE76BF-7F4C-4B00-B6BC-3F7C3C49E3B5}" sibTransId="{25F9D6CE-F27A-4191-BD5E-3B49B37A70C9}"/>
    <dgm:cxn modelId="{18D6A99D-EC44-466A-BB41-CD3EA213CFB1}" type="presOf" srcId="{2AD38AB9-3902-4948-B6B6-E058FA649455}" destId="{BD3FA679-7937-49FB-B11E-5A13E00DFC83}" srcOrd="0" destOrd="1" presId="urn:microsoft.com/office/officeart/2005/8/layout/vList2"/>
    <dgm:cxn modelId="{DF9479AE-E6E0-4B5F-8ACF-2585981E5CAD}" type="presOf" srcId="{5DD003AC-DABF-4B26-9670-5955EAF8C236}" destId="{BD3FA679-7937-49FB-B11E-5A13E00DFC83}" srcOrd="0" destOrd="0" presId="urn:microsoft.com/office/officeart/2005/8/layout/vList2"/>
    <dgm:cxn modelId="{4DC428BC-A111-4ABC-A9AF-D36BC66DC97C}" srcId="{75A207EF-B095-4559-A2C7-2EA86A6D44FF}" destId="{598F4052-9899-48F3-8CFF-E6B134B77DC1}" srcOrd="1" destOrd="0" parTransId="{AA01DA6F-F4DE-40E6-9B60-FFD2B8229A25}" sibTransId="{012D9EC8-A1B9-4D92-9446-1C33F6142A10}"/>
    <dgm:cxn modelId="{789FE0C7-8639-4C5C-B988-196E877EF0EE}" srcId="{C4A612AF-0D97-408E-9452-17F15893F564}" destId="{5DD003AC-DABF-4B26-9670-5955EAF8C236}" srcOrd="0" destOrd="0" parTransId="{CB59ED7F-B2E1-478C-A43E-981EBD6E5E6B}" sibTransId="{E65C5C3E-C151-4A4B-B8CC-C20D218AB5CC}"/>
    <dgm:cxn modelId="{1A78EDC7-D592-410A-83D1-5A8E4CDAF6CE}" type="presOf" srcId="{598F4052-9899-48F3-8CFF-E6B134B77DC1}" destId="{70990CC0-3DC0-43CA-A721-F76D2D25F6B7}" srcOrd="0" destOrd="1" presId="urn:microsoft.com/office/officeart/2005/8/layout/vList2"/>
    <dgm:cxn modelId="{A55005CB-50D9-465A-ACBA-1446748732AB}" type="presOf" srcId="{9268C8A7-D985-4B6E-9C56-2523B660B934}" destId="{70990CC0-3DC0-43CA-A721-F76D2D25F6B7}" srcOrd="0" destOrd="0" presId="urn:microsoft.com/office/officeart/2005/8/layout/vList2"/>
    <dgm:cxn modelId="{651E35D8-9E35-4563-921B-ED77A0525CD4}" srcId="{52212D8A-B95B-4AA4-8A9F-70562E19DE5C}" destId="{75A207EF-B095-4559-A2C7-2EA86A6D44FF}" srcOrd="0" destOrd="0" parTransId="{57E9FB96-51E6-44B4-9372-BB19EB5782E8}" sibTransId="{63DA69DD-9722-4E8D-8A51-0AD96AD4A13B}"/>
    <dgm:cxn modelId="{F1A185E2-60C3-4C24-A9A3-484029D21BAA}" type="presOf" srcId="{F276E2C2-BEC4-4F58-9274-E12F7D63B9FA}" destId="{BD3FA679-7937-49FB-B11E-5A13E00DFC83}" srcOrd="0" destOrd="2" presId="urn:microsoft.com/office/officeart/2005/8/layout/vList2"/>
    <dgm:cxn modelId="{4D3D1D2D-F7C1-4FF9-9DCB-7EAF1821C9AC}" type="presParOf" srcId="{C0F90D7F-8284-47EA-9A51-95B74A3C3447}" destId="{58CCFDD4-BFC4-4188-80E9-235645F371F0}" srcOrd="0" destOrd="0" presId="urn:microsoft.com/office/officeart/2005/8/layout/vList2"/>
    <dgm:cxn modelId="{C14ACCD4-9F9D-4E8F-A046-E6755E4FF12C}" type="presParOf" srcId="{C0F90D7F-8284-47EA-9A51-95B74A3C3447}" destId="{70990CC0-3DC0-43CA-A721-F76D2D25F6B7}" srcOrd="1" destOrd="0" presId="urn:microsoft.com/office/officeart/2005/8/layout/vList2"/>
    <dgm:cxn modelId="{49855522-2BA3-4438-83C7-1228CE379C82}" type="presParOf" srcId="{C0F90D7F-8284-47EA-9A51-95B74A3C3447}" destId="{508B0876-3238-473A-93EE-C485FDE470E9}" srcOrd="2" destOrd="0" presId="urn:microsoft.com/office/officeart/2005/8/layout/vList2"/>
    <dgm:cxn modelId="{76E55A5B-CA5A-4847-B1D7-7BC66A69DEC1}" type="presParOf" srcId="{C0F90D7F-8284-47EA-9A51-95B74A3C3447}" destId="{BD3FA679-7937-49FB-B11E-5A13E00DFC8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D68DB-650D-4AD1-9573-69C11A51D782}">
      <dsp:nvSpPr>
        <dsp:cNvPr id="0" name=""/>
        <dsp:cNvSpPr/>
      </dsp:nvSpPr>
      <dsp:spPr>
        <a:xfrm>
          <a:off x="831091" y="18849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D5726D-4020-43F9-9A67-D5F1AAE8587A}">
      <dsp:nvSpPr>
        <dsp:cNvPr id="0" name=""/>
        <dsp:cNvSpPr/>
      </dsp:nvSpPr>
      <dsp:spPr>
        <a:xfrm>
          <a:off x="1225967" y="413724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F36D44-DC96-48F2-8EFF-1629483B6A88}">
      <dsp:nvSpPr>
        <dsp:cNvPr id="0" name=""/>
        <dsp:cNvSpPr/>
      </dsp:nvSpPr>
      <dsp:spPr>
        <a:xfrm>
          <a:off x="238779" y="244885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baseline="0" dirty="0"/>
            <a:t>Objective: Predict used car prices and provide interval estimates for new cars.</a:t>
          </a:r>
          <a:endParaRPr lang="en-US" sz="1700" kern="1200" dirty="0"/>
        </a:p>
      </dsp:txBody>
      <dsp:txXfrm>
        <a:off x="238779" y="2448850"/>
        <a:ext cx="3037500" cy="720000"/>
      </dsp:txXfrm>
    </dsp:sp>
    <dsp:sp modelId="{EE736F46-7EBE-408D-8691-E9C9C0808CBC}">
      <dsp:nvSpPr>
        <dsp:cNvPr id="0" name=""/>
        <dsp:cNvSpPr/>
      </dsp:nvSpPr>
      <dsp:spPr>
        <a:xfrm>
          <a:off x="4400154" y="18849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E50519-8092-4DD1-A995-A986E17672E4}">
      <dsp:nvSpPr>
        <dsp:cNvPr id="0" name=""/>
        <dsp:cNvSpPr/>
      </dsp:nvSpPr>
      <dsp:spPr>
        <a:xfrm>
          <a:off x="4795029" y="413724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FF43D-FCEF-42FE-B348-21C7140378DC}">
      <dsp:nvSpPr>
        <dsp:cNvPr id="0" name=""/>
        <dsp:cNvSpPr/>
      </dsp:nvSpPr>
      <dsp:spPr>
        <a:xfrm>
          <a:off x="3807842" y="244885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baseline="0" dirty="0"/>
            <a:t>Dataset summary: 94 used cars with 10 ATTRIBUTES</a:t>
          </a:r>
          <a:endParaRPr lang="en-US" sz="1700" kern="1200" dirty="0"/>
        </a:p>
      </dsp:txBody>
      <dsp:txXfrm>
        <a:off x="3807842" y="2448850"/>
        <a:ext cx="3037500" cy="720000"/>
      </dsp:txXfrm>
    </dsp:sp>
    <dsp:sp modelId="{E0AFA0A5-83CD-4186-84B3-DAA9B1586FB6}">
      <dsp:nvSpPr>
        <dsp:cNvPr id="0" name=""/>
        <dsp:cNvSpPr/>
      </dsp:nvSpPr>
      <dsp:spPr>
        <a:xfrm>
          <a:off x="7969217" y="18849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EA52BD-A054-47B1-BB76-572A18629B11}">
      <dsp:nvSpPr>
        <dsp:cNvPr id="0" name=""/>
        <dsp:cNvSpPr/>
      </dsp:nvSpPr>
      <dsp:spPr>
        <a:xfrm>
          <a:off x="8364092" y="413724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58842-E041-4543-AF23-E42706C1AAE4}">
      <dsp:nvSpPr>
        <dsp:cNvPr id="0" name=""/>
        <dsp:cNvSpPr/>
      </dsp:nvSpPr>
      <dsp:spPr>
        <a:xfrm>
          <a:off x="7376904" y="244885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baseline="0"/>
            <a:t>Business value: Supports pricing decisions and uncertainty estimation. </a:t>
          </a:r>
          <a:endParaRPr lang="en-US" sz="1700" kern="1200"/>
        </a:p>
      </dsp:txBody>
      <dsp:txXfrm>
        <a:off x="7376904" y="2448850"/>
        <a:ext cx="303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CFDD4-BFC4-4188-80E9-235645F371F0}">
      <dsp:nvSpPr>
        <dsp:cNvPr id="0" name=""/>
        <dsp:cNvSpPr/>
      </dsp:nvSpPr>
      <dsp:spPr>
        <a:xfrm>
          <a:off x="0" y="95003"/>
          <a:ext cx="5791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Residual Plot Analysis:</a:t>
          </a:r>
          <a:endParaRPr lang="en-US" sz="2300" kern="1200"/>
        </a:p>
      </dsp:txBody>
      <dsp:txXfrm>
        <a:off x="26930" y="121933"/>
        <a:ext cx="5737340" cy="497795"/>
      </dsp:txXfrm>
    </dsp:sp>
    <dsp:sp modelId="{70990CC0-3DC0-43CA-A721-F76D2D25F6B7}">
      <dsp:nvSpPr>
        <dsp:cNvPr id="0" name=""/>
        <dsp:cNvSpPr/>
      </dsp:nvSpPr>
      <dsp:spPr>
        <a:xfrm>
          <a:off x="0" y="646658"/>
          <a:ext cx="5791200" cy="1356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87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This plot shows the residuals (difference between actual and predicted prices) against the predicted sale prices.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The residuals show some increasing spread as the predicted prices grow up.</a:t>
          </a:r>
        </a:p>
      </dsp:txBody>
      <dsp:txXfrm>
        <a:off x="0" y="646658"/>
        <a:ext cx="5791200" cy="1356885"/>
      </dsp:txXfrm>
    </dsp:sp>
    <dsp:sp modelId="{508B0876-3238-473A-93EE-C485FDE470E9}">
      <dsp:nvSpPr>
        <dsp:cNvPr id="0" name=""/>
        <dsp:cNvSpPr/>
      </dsp:nvSpPr>
      <dsp:spPr>
        <a:xfrm>
          <a:off x="0" y="2003544"/>
          <a:ext cx="5791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Evaluation Metrics:</a:t>
          </a:r>
          <a:endParaRPr lang="en-US" sz="2300" kern="1200"/>
        </a:p>
      </dsp:txBody>
      <dsp:txXfrm>
        <a:off x="26930" y="2030474"/>
        <a:ext cx="5737340" cy="497795"/>
      </dsp:txXfrm>
    </dsp:sp>
    <dsp:sp modelId="{BD3FA679-7937-49FB-B11E-5A13E00DFC83}">
      <dsp:nvSpPr>
        <dsp:cNvPr id="0" name=""/>
        <dsp:cNvSpPr/>
      </dsp:nvSpPr>
      <dsp:spPr>
        <a:xfrm>
          <a:off x="0" y="2555199"/>
          <a:ext cx="5791200" cy="2428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87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/>
            <a:t>MAE (Mean Absolute Error): </a:t>
          </a:r>
          <a:r>
            <a:rPr lang="en-US" sz="1800" kern="1200"/>
            <a:t>₹368,185.1 - The average absolute difference between actual and predicted prices.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/>
            <a:t>RMSE (Root Mean Square Error): </a:t>
          </a:r>
          <a:r>
            <a:rPr lang="en-US" sz="1800" kern="1200"/>
            <a:t>₹444,295.7 - Highlights the model's prediction error, giving higher weight to larger errors.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/>
            <a:t>MAPE (Mean Absolute Percentage Error): </a:t>
          </a:r>
          <a:r>
            <a:rPr lang="en-US" sz="1800" kern="1200"/>
            <a:t>25.21% - Indicates that, on average, the model's predictions deviate by 25.21% from actual prices</a:t>
          </a:r>
        </a:p>
      </dsp:txBody>
      <dsp:txXfrm>
        <a:off x="0" y="2555199"/>
        <a:ext cx="5791200" cy="2428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961F5-709E-43B8-81B5-9F8A6E01B66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A4C3B-F5B5-4D39-AE52-935B7DFF5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8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A4C3B-F5B5-4D39-AE52-935B7DFF59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79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12/4/2024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5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7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2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8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0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9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2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7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E2B33-A292-A9DC-BBD5-95F1C612C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Predicting Car Prices: A Data-Driven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65105-5AB0-7098-5467-F04B0A0CC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614" y="4466845"/>
            <a:ext cx="4655719" cy="882904"/>
          </a:xfrm>
        </p:spPr>
        <p:txBody>
          <a:bodyPr>
            <a:normAutofit/>
          </a:bodyPr>
          <a:lstStyle/>
          <a:p>
            <a:r>
              <a:rPr lang="en-US" dirty="0"/>
              <a:t>	By Saiem Amin</a:t>
            </a:r>
          </a:p>
        </p:txBody>
      </p:sp>
      <p:pic>
        <p:nvPicPr>
          <p:cNvPr id="4" name="Picture 3" descr="Large car parking lot from above">
            <a:extLst>
              <a:ext uri="{FF2B5EF4-FFF2-40B4-BE49-F238E27FC236}">
                <a16:creationId xmlns:a16="http://schemas.microsoft.com/office/drawing/2014/main" id="{30BCFB6A-06CA-4E35-6D8C-809EBD7EDB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53" r="36798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12E8ED90-6D42-AE40-963A-3924EE207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5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3091C-B2B3-6BAA-E825-263972B1A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Rectangle 1">
            <a:extLst>
              <a:ext uri="{FF2B5EF4-FFF2-40B4-BE49-F238E27FC236}">
                <a16:creationId xmlns:a16="http://schemas.microsoft.com/office/drawing/2014/main" id="{D823EFBF-E1B8-DE89-CB7E-0C9E81E8C3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081225"/>
              </p:ext>
            </p:extLst>
          </p:nvPr>
        </p:nvGraphicFramePr>
        <p:xfrm>
          <a:off x="565149" y="2692400"/>
          <a:ext cx="10653184" cy="318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91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109E4-A6DA-961E-D6DE-F9EF72A4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788025" cy="14465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Model Selection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FD94A79-C821-C6CD-1074-A971A3D3F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905000"/>
            <a:ext cx="5788025" cy="46101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800" b="1" dirty="0"/>
              <a:t>Overview of the process: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Started with all predictors (</a:t>
            </a:r>
            <a:r>
              <a:rPr lang="en-US" sz="1800" dirty="0" err="1"/>
              <a:t>KmDriven</a:t>
            </a:r>
            <a:r>
              <a:rPr lang="en-US" sz="1800" dirty="0"/>
              <a:t>, </a:t>
            </a:r>
            <a:r>
              <a:rPr lang="en-US" sz="1800" dirty="0" err="1"/>
              <a:t>FuelType</a:t>
            </a:r>
            <a:r>
              <a:rPr lang="en-US" sz="1800" dirty="0"/>
              <a:t>, Transmission, Mileage, Engine, Power, Age, Seats).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Used statistical tests (5% significance, forward selection, and AIC) to identify weak predictors.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Removed predictors: Engine, Seats, and Age.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800" b="1" dirty="0"/>
              <a:t>Final model: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Predictors: Power, Transmission, </a:t>
            </a:r>
            <a:r>
              <a:rPr lang="en-US" sz="1800" dirty="0" err="1"/>
              <a:t>FuelType</a:t>
            </a:r>
            <a:r>
              <a:rPr lang="en-US" sz="1800" dirty="0"/>
              <a:t>, </a:t>
            </a:r>
            <a:r>
              <a:rPr lang="en-US" sz="1800" dirty="0" err="1"/>
              <a:t>KmDriven</a:t>
            </a:r>
            <a:r>
              <a:rPr lang="en-US" sz="1800" dirty="0"/>
              <a:t>, and Mileage.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800" b="1" dirty="0"/>
              <a:t>Remedies: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Validated assumptions using diagnostic plots</a:t>
            </a:r>
            <a:r>
              <a:rPr lang="en-US" sz="1600" dirty="0"/>
              <a:t>.</a:t>
            </a:r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5053899A-4F7D-78E0-DEB2-CD2A2E7D7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5395" y="1497220"/>
            <a:ext cx="4127230" cy="4127230"/>
          </a:xfrm>
          <a:prstGeom prst="rect">
            <a:avLst/>
          </a:prstGeom>
        </p:spPr>
      </p:pic>
      <p:sp>
        <p:nvSpPr>
          <p:cNvPr id="12" name="Cross 11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ross 79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96FA2-FB78-5562-A84F-1D846CA7D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Relationship Between Price and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KmDriven</a:t>
            </a: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23460D-D1C9-420C-BB16-D5F67575D4BA}"/>
              </a:ext>
            </a:extLst>
          </p:cNvPr>
          <p:cNvSpPr txBox="1"/>
          <p:nvPr/>
        </p:nvSpPr>
        <p:spPr>
          <a:xfrm>
            <a:off x="565150" y="2691638"/>
            <a:ext cx="4114799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Observation:</a:t>
            </a:r>
          </a:p>
          <a:p>
            <a:pPr>
              <a:spcAft>
                <a:spcPts val="600"/>
              </a:spcAft>
            </a:pPr>
            <a:r>
              <a:rPr lang="en-US" dirty="0"/>
              <a:t>"The plot shows a weak negative relationship between kilometers driven and price."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Analysis:</a:t>
            </a:r>
          </a:p>
          <a:p>
            <a:pPr>
              <a:spcAft>
                <a:spcPts val="600"/>
              </a:spcAft>
            </a:pPr>
            <a:r>
              <a:rPr lang="en-US" dirty="0"/>
              <a:t>"The trendline indicates that buyers may not place significant emphasis on how much the car has been driven when determining its price.”</a:t>
            </a:r>
          </a:p>
        </p:txBody>
      </p:sp>
      <p:pic>
        <p:nvPicPr>
          <p:cNvPr id="47" name="Content Placeholder 46" descr="A graph of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73635F2B-C86B-51D2-9ADC-0A1FCA84E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708" y="1792219"/>
            <a:ext cx="6140141" cy="393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9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47DD8-94E4-35CC-DBC7-DC360C2C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Relationship Between Price and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KmDriven</a:t>
            </a: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AC8C8C-1037-DB90-DC6C-F62D276193BE}"/>
              </a:ext>
            </a:extLst>
          </p:cNvPr>
          <p:cNvSpPr txBox="1"/>
          <p:nvPr/>
        </p:nvSpPr>
        <p:spPr>
          <a:xfrm>
            <a:off x="565150" y="2691638"/>
            <a:ext cx="4854575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Observation: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"The plot shows a negative relationship between mileage (fuel efficiency) and price."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Analysis: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"As mileage increases, the price tends to decrease. This suggests that cars with higher fuel efficiency may be priced lower, potentially due to other trade-offs like lower power or luxury features."</a:t>
            </a:r>
          </a:p>
        </p:txBody>
      </p:sp>
      <p:pic>
        <p:nvPicPr>
          <p:cNvPr id="7" name="Content Placeholder 6" descr="A graph with black dots and a blue line&#10;&#10;Description automatically generated">
            <a:extLst>
              <a:ext uri="{FF2B5EF4-FFF2-40B4-BE49-F238E27FC236}">
                <a16:creationId xmlns:a16="http://schemas.microsoft.com/office/drawing/2014/main" id="{38A206BF-6673-DEAB-6C91-990017089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709" y="1792220"/>
            <a:ext cx="5731624" cy="353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43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356D8-EC0B-63A0-8076-C7E847B7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Relationship Between Price and Power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15EA2B-C598-8204-46B2-9595FC84B1F2}"/>
              </a:ext>
            </a:extLst>
          </p:cNvPr>
          <p:cNvSpPr txBox="1"/>
          <p:nvPr/>
        </p:nvSpPr>
        <p:spPr>
          <a:xfrm>
            <a:off x="565150" y="2691638"/>
            <a:ext cx="4114799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Observation: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"The plot shows a strong positive relationship between power and price."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Analysis: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"As power increases, the price also increases. This trend suggests that more powerful cars are valued higher, likely due to their performance and appeal to buyers seeking high-end features."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Insight: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"Power appears to be a key determinant of price, making it one of the strongest predictors in the model."</a:t>
            </a:r>
          </a:p>
        </p:txBody>
      </p:sp>
      <p:pic>
        <p:nvPicPr>
          <p:cNvPr id="7" name="Content Placeholder 6" descr="A graph with a line and dots&#10;&#10;Description automatically generated">
            <a:extLst>
              <a:ext uri="{FF2B5EF4-FFF2-40B4-BE49-F238E27FC236}">
                <a16:creationId xmlns:a16="http://schemas.microsoft.com/office/drawing/2014/main" id="{0943EE27-C4DA-F76E-0571-D1DACA64F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709" y="1792220"/>
            <a:ext cx="5731624" cy="353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7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7766F-F288-2028-E09D-661AAB55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76021"/>
            <a:ext cx="3609983" cy="14465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Interpretation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D113C3-13ED-0A2D-23F9-B040F1068CCD}"/>
              </a:ext>
            </a:extLst>
          </p:cNvPr>
          <p:cNvSpPr txBox="1"/>
          <p:nvPr/>
        </p:nvSpPr>
        <p:spPr>
          <a:xfrm>
            <a:off x="565150" y="2691638"/>
            <a:ext cx="3609983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Effect Type: </a:t>
            </a:r>
            <a:r>
              <a:rPr lang="en-US" dirty="0"/>
              <a:t>Indicates whether the predictor has a positive or negative effect on the price.</a:t>
            </a:r>
          </a:p>
          <a:p>
            <a:pPr indent="-228600">
              <a:spcAft>
                <a:spcPts val="600"/>
              </a:spcAft>
              <a:buFont typeface="System Font Regular"/>
              <a:buChar char="–"/>
            </a:pPr>
            <a:endParaRPr lang="en-US" dirty="0"/>
          </a:p>
          <a:p>
            <a:pPr marL="4000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Interpretation: </a:t>
            </a:r>
            <a:r>
              <a:rPr lang="en-US" dirty="0"/>
              <a:t>Explains the impact of a one-unit increase in each predictor on the sale price.</a:t>
            </a:r>
          </a:p>
        </p:txBody>
      </p:sp>
      <p:pic>
        <p:nvPicPr>
          <p:cNvPr id="7" name="Content Placeholder 6" descr="A screenshot of a graph&#10;&#10;Description automatically generated">
            <a:extLst>
              <a:ext uri="{FF2B5EF4-FFF2-40B4-BE49-F238E27FC236}">
                <a16:creationId xmlns:a16="http://schemas.microsoft.com/office/drawing/2014/main" id="{780EAE9D-376D-3E8D-457D-32B0018E3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007" y="1770401"/>
            <a:ext cx="4474464" cy="3739896"/>
          </a:xfrm>
          <a:prstGeom prst="rect">
            <a:avLst/>
          </a:prstGeom>
        </p:spPr>
      </p:pic>
      <p:pic>
        <p:nvPicPr>
          <p:cNvPr id="4" name="Picture 3" descr="A diagram of a price&#10;&#10;Description automatically generated with medium confidence">
            <a:extLst>
              <a:ext uri="{FF2B5EF4-FFF2-40B4-BE49-F238E27FC236}">
                <a16:creationId xmlns:a16="http://schemas.microsoft.com/office/drawing/2014/main" id="{EE0FCA8E-0CE6-E265-3479-B82DEFD27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659" y="2651271"/>
            <a:ext cx="3205348" cy="1978157"/>
          </a:xfrm>
          <a:prstGeom prst="rect">
            <a:avLst/>
          </a:prstGeom>
        </p:spPr>
      </p:pic>
      <p:sp>
        <p:nvSpPr>
          <p:cNvPr id="80" name="Cross 79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B2B93-955B-AE2E-EA67-80FCDF409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" y="166496"/>
            <a:ext cx="8035926" cy="890779"/>
          </a:xfrm>
        </p:spPr>
        <p:txBody>
          <a:bodyPr/>
          <a:lstStyle/>
          <a:p>
            <a:r>
              <a:rPr lang="en-US" dirty="0"/>
              <a:t>Predictive Ability of the Model</a:t>
            </a:r>
          </a:p>
        </p:txBody>
      </p:sp>
      <p:pic>
        <p:nvPicPr>
          <p:cNvPr id="5" name="Content Placeholder 4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4C6EAB1E-D8F2-A969-CC17-AB66404C1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812" y="1927996"/>
            <a:ext cx="5165255" cy="3187700"/>
          </a:xfrm>
        </p:spPr>
      </p:pic>
      <p:pic>
        <p:nvPicPr>
          <p:cNvPr id="8" name="Picture 7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284FF5E0-A471-8E33-6615-B17803C36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918" y="5206590"/>
            <a:ext cx="1171739" cy="609685"/>
          </a:xfrm>
          <a:prstGeom prst="rect">
            <a:avLst/>
          </a:prstGeom>
        </p:spPr>
      </p:pic>
      <p:graphicFrame>
        <p:nvGraphicFramePr>
          <p:cNvPr id="11" name="TextBox 5">
            <a:extLst>
              <a:ext uri="{FF2B5EF4-FFF2-40B4-BE49-F238E27FC236}">
                <a16:creationId xmlns:a16="http://schemas.microsoft.com/office/drawing/2014/main" id="{288CC6E8-BD1E-1C3F-06AE-A85BCA5252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7470106"/>
              </p:ext>
            </p:extLst>
          </p:nvPr>
        </p:nvGraphicFramePr>
        <p:xfrm>
          <a:off x="203199" y="1057275"/>
          <a:ext cx="5791200" cy="50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32448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9E0A5-8835-3B7F-9C34-096CA50A8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253355"/>
            <a:ext cx="4114799" cy="1446550"/>
          </a:xfrm>
        </p:spPr>
        <p:txBody>
          <a:bodyPr>
            <a:normAutofit/>
          </a:bodyPr>
          <a:lstStyle/>
          <a:p>
            <a:r>
              <a:rPr lang="en-US" dirty="0"/>
              <a:t>Conclusion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D6594-7266-6B3A-57F7-F94F5836F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114799" cy="31885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Key Predictors: </a:t>
            </a:r>
            <a:r>
              <a:rPr lang="en-US" sz="2000" dirty="0"/>
              <a:t>Power, Transmission, </a:t>
            </a:r>
            <a:r>
              <a:rPr lang="en-US" sz="2000" dirty="0" err="1"/>
              <a:t>FuelType</a:t>
            </a:r>
            <a:r>
              <a:rPr lang="en-US" sz="2000" dirty="0"/>
              <a:t>, </a:t>
            </a:r>
            <a:r>
              <a:rPr lang="en-US" sz="2000" dirty="0" err="1"/>
              <a:t>KmDriven</a:t>
            </a:r>
            <a:r>
              <a:rPr lang="en-US" sz="2000" dirty="0"/>
              <a:t>, and Mileage.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Model Insights</a:t>
            </a:r>
            <a:r>
              <a:rPr lang="en-US" sz="2000" dirty="0"/>
              <a:t>: Accurate predictions with interval estimates reflecting uncertainty..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Next </a:t>
            </a:r>
            <a:r>
              <a:rPr lang="en-US" sz="2000" b="1" dirty="0" err="1"/>
              <a:t>Steps:</a:t>
            </a:r>
            <a:r>
              <a:rPr lang="en-US" sz="2000" dirty="0" err="1"/>
              <a:t>Evaluate</a:t>
            </a:r>
            <a:r>
              <a:rPr lang="en-US" sz="2000" dirty="0"/>
              <a:t> buyer behavior or add more predictors (e.g., brand, condition) to further refine predictions.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2443DC-D86B-7A67-8932-197017D52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709" y="2123626"/>
            <a:ext cx="5731624" cy="287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01629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RegularSeedLeftStep">
      <a:dk1>
        <a:srgbClr val="000000"/>
      </a:dk1>
      <a:lt1>
        <a:srgbClr val="FFFFFF"/>
      </a:lt1>
      <a:dk2>
        <a:srgbClr val="21253D"/>
      </a:dk2>
      <a:lt2>
        <a:srgbClr val="E2E8E6"/>
      </a:lt2>
      <a:accent1>
        <a:srgbClr val="C34D7C"/>
      </a:accent1>
      <a:accent2>
        <a:srgbClr val="B13B9B"/>
      </a:accent2>
      <a:accent3>
        <a:srgbClr val="A84DC3"/>
      </a:accent3>
      <a:accent4>
        <a:srgbClr val="653BB1"/>
      </a:accent4>
      <a:accent5>
        <a:srgbClr val="4D54C3"/>
      </a:accent5>
      <a:accent6>
        <a:srgbClr val="3B74B1"/>
      </a:accent6>
      <a:hlink>
        <a:srgbClr val="31946D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C7C15DB259434BA0E91DE084355CB6" ma:contentTypeVersion="15" ma:contentTypeDescription="Create a new document." ma:contentTypeScope="" ma:versionID="de3f2491cede424133fee21de267ed42">
  <xsd:schema xmlns:xsd="http://www.w3.org/2001/XMLSchema" xmlns:xs="http://www.w3.org/2001/XMLSchema" xmlns:p="http://schemas.microsoft.com/office/2006/metadata/properties" xmlns:ns3="9db24ca6-aab3-4290-9ec2-ee95cd6905f4" xmlns:ns4="75833c4a-901d-449d-b6b4-0a2096030708" targetNamespace="http://schemas.microsoft.com/office/2006/metadata/properties" ma:root="true" ma:fieldsID="fa01849cb8ffb5743de16343ef248049" ns3:_="" ns4:_="">
    <xsd:import namespace="9db24ca6-aab3-4290-9ec2-ee95cd6905f4"/>
    <xsd:import namespace="75833c4a-901d-449d-b6b4-0a209603070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b24ca6-aab3-4290-9ec2-ee95cd6905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33c4a-901d-449d-b6b4-0a209603070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db24ca6-aab3-4290-9ec2-ee95cd6905f4" xsi:nil="true"/>
  </documentManagement>
</p:properties>
</file>

<file path=customXml/itemProps1.xml><?xml version="1.0" encoding="utf-8"?>
<ds:datastoreItem xmlns:ds="http://schemas.openxmlformats.org/officeDocument/2006/customXml" ds:itemID="{2F61EA22-83C9-4B1E-9160-753CAFB548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2CCA79-4C3C-4AD7-A66B-309709051E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b24ca6-aab3-4290-9ec2-ee95cd6905f4"/>
    <ds:schemaRef ds:uri="75833c4a-901d-449d-b6b4-0a20960307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B0075C-EA8A-490D-8FB0-67AE37D34772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  <ds:schemaRef ds:uri="75833c4a-901d-449d-b6b4-0a2096030708"/>
    <ds:schemaRef ds:uri="9db24ca6-aab3-4290-9ec2-ee95cd6905f4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7cf48d45-3ddb-4389-a9c1-c115526eb52e}" enabled="0" method="" siteId="{7cf48d45-3ddb-4389-a9c1-c115526eb52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516</Words>
  <Application>Microsoft Office PowerPoint</Application>
  <PresentationFormat>Widescreen</PresentationFormat>
  <Paragraphs>49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Arial</vt:lpstr>
      <vt:lpstr>Seaford Display</vt:lpstr>
      <vt:lpstr>System Font Regular</vt:lpstr>
      <vt:lpstr>Tenorite</vt:lpstr>
      <vt:lpstr>Wingdings</vt:lpstr>
      <vt:lpstr>MadridVTI</vt:lpstr>
      <vt:lpstr>Predicting Car Prices: A Data-Driven Approach</vt:lpstr>
      <vt:lpstr>PROBLEM STATEMENT</vt:lpstr>
      <vt:lpstr>Model Selection</vt:lpstr>
      <vt:lpstr>Relationship Between Price and KmDriven</vt:lpstr>
      <vt:lpstr>Relationship Between Price and KmDriven</vt:lpstr>
      <vt:lpstr>Relationship Between Price and Power</vt:lpstr>
      <vt:lpstr>Model Interpretation</vt:lpstr>
      <vt:lpstr>Predictive Ability of the Model</vt:lpstr>
      <vt:lpstr>Conclusion and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Amin, Saiem Ahmed</dc:creator>
  <cp:lastModifiedBy>Amin, Saiem Ahmed</cp:lastModifiedBy>
  <cp:revision>2</cp:revision>
  <dcterms:created xsi:type="dcterms:W3CDTF">2024-12-04T04:45:16Z</dcterms:created>
  <dcterms:modified xsi:type="dcterms:W3CDTF">2024-12-05T01:50:41Z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0x01010022C7C15DB259434BA0E91DE084355CB6</vt:lpwstr>
  </property>
</Properties>
</file>