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aif-Amer/Data-Glacier/blob/main/week2/data.ipynb" TargetMode="Externa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B3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7331" y="0"/>
            <a:ext cx="2325468" cy="2325467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10"/>
          <p:cNvSpPr txBox="1"/>
          <p:nvPr/>
        </p:nvSpPr>
        <p:spPr>
          <a:xfrm>
            <a:off x="870856" y="2380343"/>
            <a:ext cx="8709607" cy="2730759"/>
          </a:xfrm>
          <a:prstGeom prst="rect">
            <a:avLst/>
          </a:prstGeom>
          <a:solidFill>
            <a:srgbClr val="3B3B3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6600">
                <a:solidFill>
                  <a:srgbClr val="FF6600"/>
                </a:solidFill>
              </a:defRPr>
            </a:pPr>
            <a:r>
              <a:t>Exploratory Data Analysis</a:t>
            </a:r>
          </a:p>
          <a:p>
            <a:pPr>
              <a:defRPr sz="4000"/>
            </a:pPr>
            <a:r>
              <a:t>G2M Insight for Cab Investment Firm</a:t>
            </a:r>
          </a:p>
          <a:p>
            <a:pPr>
              <a:defRPr sz="4000"/>
            </a:pPr>
          </a:p>
          <a:p>
            <a:pPr>
              <a:defRPr b="1" sz="2800"/>
            </a:pPr>
            <a:r>
              <a:t>3/21/2025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ctrTitle"/>
          </p:nvPr>
        </p:nvSpPr>
        <p:spPr>
          <a:xfrm>
            <a:off x="-1" y="-1"/>
            <a:ext cx="5733143" cy="6858003"/>
          </a:xfrm>
          <a:prstGeom prst="rect">
            <a:avLst/>
          </a:prstGeom>
          <a:solidFill>
            <a:srgbClr val="3B3B3B"/>
          </a:solidFill>
        </p:spPr>
        <p:txBody>
          <a:bodyPr anchor="t"/>
          <a:lstStyle/>
          <a:p>
            <a:pPr/>
            <a:br/>
            <a:br/>
            <a:br/>
            <a:r>
              <a:rPr>
                <a:solidFill>
                  <a:srgbClr val="FF6600"/>
                </a:solidFill>
              </a:rPr>
              <a:t>Executive Summary</a:t>
            </a:r>
          </a:p>
        </p:txBody>
      </p:sp>
      <p:sp>
        <p:nvSpPr>
          <p:cNvPr id="98" name="Subtitle 2"/>
          <p:cNvSpPr txBox="1"/>
          <p:nvPr>
            <p:ph type="subTitle" idx="1"/>
          </p:nvPr>
        </p:nvSpPr>
        <p:spPr>
          <a:xfrm>
            <a:off x="5733142" y="-1"/>
            <a:ext cx="6458858" cy="685800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6600"/>
                </a:solidFill>
              </a:defRPr>
            </a:pPr>
          </a:p>
          <a:p>
            <a:pPr algn="just">
              <a:defRPr>
                <a:solidFill>
                  <a:srgbClr val="FF6600"/>
                </a:solidFill>
              </a:defRPr>
            </a:pPr>
            <a:r>
              <a:t>   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t>         </a:t>
            </a:r>
          </a:p>
          <a:p>
            <a:pPr algn="just">
              <a:lnSpc>
                <a:spcPct val="120000"/>
              </a:lnSpc>
              <a:defRPr sz="2800">
                <a:solidFill>
                  <a:srgbClr val="FF6600"/>
                </a:solidFill>
              </a:defRPr>
            </a:pPr>
            <a:r>
              <a:t>XYZ, a private firm in the U.S., is exploring an investment in the cab industry due to its rapid growth. The firm is considering two competing cab companies and wants to make a data-driven decision on which company would be the better investment opportunity.</a:t>
            </a:r>
          </a:p>
        </p:txBody>
      </p:sp>
      <p:pic>
        <p:nvPicPr>
          <p:cNvPr id="9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863771"/>
            <a:ext cx="1654627" cy="994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ctrTitle"/>
          </p:nvPr>
        </p:nvSpPr>
        <p:spPr>
          <a:xfrm>
            <a:off x="-1" y="-1"/>
            <a:ext cx="5733143" cy="6858003"/>
          </a:xfrm>
          <a:prstGeom prst="rect">
            <a:avLst/>
          </a:prstGeom>
          <a:solidFill>
            <a:srgbClr val="3B3B3B"/>
          </a:solidFill>
        </p:spPr>
        <p:txBody>
          <a:bodyPr anchor="t"/>
          <a:lstStyle/>
          <a:p>
            <a:pPr/>
            <a:br/>
            <a:br/>
            <a:br/>
            <a:r>
              <a:rPr>
                <a:solidFill>
                  <a:srgbClr val="FF6600"/>
                </a:solidFill>
              </a:rPr>
              <a:t>Problem Statement</a:t>
            </a:r>
          </a:p>
        </p:txBody>
      </p:sp>
      <p:sp>
        <p:nvSpPr>
          <p:cNvPr id="102" name="Subtitle 2"/>
          <p:cNvSpPr txBox="1"/>
          <p:nvPr>
            <p:ph type="subTitle" idx="1"/>
          </p:nvPr>
        </p:nvSpPr>
        <p:spPr>
          <a:xfrm>
            <a:off x="5733142" y="-1"/>
            <a:ext cx="6458858" cy="685800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6600"/>
                </a:solidFill>
              </a:defRPr>
            </a:pPr>
          </a:p>
          <a:p>
            <a:pPr algn="just">
              <a:defRPr>
                <a:solidFill>
                  <a:srgbClr val="FF6600"/>
                </a:solidFill>
              </a:defRPr>
            </a:pPr>
            <a:r>
              <a:t>   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t>         </a:t>
            </a:r>
          </a:p>
          <a:p>
            <a:pPr marL="457200" indent="-317500" algn="l" defTabSz="457200">
              <a:lnSpc>
                <a:spcPct val="15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Char char="•"/>
              <a:defRPr b="1" sz="2300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Which cab company dominates the highest number of major cities?</a:t>
            </a:r>
            <a:endParaRPr b="0"/>
          </a:p>
          <a:p>
            <a:pPr marL="457200" indent="-317500" algn="l" defTabSz="457200">
              <a:lnSpc>
                <a:spcPct val="15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Char char="•"/>
              <a:defRPr b="1" sz="2300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Which cab company has a majority market share</a:t>
            </a:r>
            <a:endParaRPr b="0"/>
          </a:p>
          <a:p>
            <a:pPr marL="457200" indent="-317500" algn="l" defTabSz="457200">
              <a:lnSpc>
                <a:spcPct val="15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Char char="•"/>
              <a:defRPr b="1" sz="2300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does the Revenue from the Cab companies vary with time</a:t>
            </a:r>
          </a:p>
        </p:txBody>
      </p:sp>
      <p:pic>
        <p:nvPicPr>
          <p:cNvPr id="1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863771"/>
            <a:ext cx="1654627" cy="994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1"/>
          <p:cNvSpPr txBox="1"/>
          <p:nvPr>
            <p:ph type="ctrTitle"/>
          </p:nvPr>
        </p:nvSpPr>
        <p:spPr>
          <a:xfrm>
            <a:off x="-1" y="-1"/>
            <a:ext cx="5733143" cy="6858003"/>
          </a:xfrm>
          <a:prstGeom prst="rect">
            <a:avLst/>
          </a:prstGeom>
          <a:solidFill>
            <a:srgbClr val="3B3B3B"/>
          </a:solidFill>
        </p:spPr>
        <p:txBody>
          <a:bodyPr anchor="t"/>
          <a:lstStyle/>
          <a:p>
            <a:pPr/>
            <a:br/>
            <a:br/>
            <a:br/>
            <a:r>
              <a:rPr>
                <a:solidFill>
                  <a:srgbClr val="FF6600"/>
                </a:solidFill>
              </a:rPr>
              <a:t>Approach</a:t>
            </a:r>
          </a:p>
        </p:txBody>
      </p:sp>
      <p:sp>
        <p:nvSpPr>
          <p:cNvPr id="106" name="Subtitle 2"/>
          <p:cNvSpPr txBox="1"/>
          <p:nvPr>
            <p:ph type="subTitle" idx="1"/>
          </p:nvPr>
        </p:nvSpPr>
        <p:spPr>
          <a:xfrm>
            <a:off x="5733142" y="-1"/>
            <a:ext cx="6458858" cy="685800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6600"/>
                </a:solidFill>
              </a:defRPr>
            </a:pPr>
          </a:p>
          <a:p>
            <a:pPr algn="just">
              <a:defRPr>
                <a:solidFill>
                  <a:srgbClr val="FF6600"/>
                </a:solidFill>
              </a:defRPr>
            </a:pPr>
            <a:r>
              <a:t>   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t>Using Pandas, Matplotlib and Seaborn I merged the data sets together and used the master data set to solve the questions I stated in the pervious slide.</a:t>
            </a:r>
          </a:p>
        </p:txBody>
      </p:sp>
      <p:pic>
        <p:nvPicPr>
          <p:cNvPr id="10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863771"/>
            <a:ext cx="1654627" cy="994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ctrTitle"/>
          </p:nvPr>
        </p:nvSpPr>
        <p:spPr>
          <a:xfrm>
            <a:off x="-1" y="-1"/>
            <a:ext cx="5733143" cy="6858003"/>
          </a:xfrm>
          <a:prstGeom prst="rect">
            <a:avLst/>
          </a:prstGeom>
          <a:solidFill>
            <a:srgbClr val="3B3B3B"/>
          </a:solidFill>
        </p:spPr>
        <p:txBody>
          <a:bodyPr anchor="t"/>
          <a:lstStyle/>
          <a:p>
            <a:pPr/>
            <a:br/>
            <a:br/>
            <a:br/>
            <a:r>
              <a:rPr>
                <a:solidFill>
                  <a:srgbClr val="FF6600"/>
                </a:solidFill>
              </a:rPr>
              <a:t>EDA</a:t>
            </a:r>
          </a:p>
        </p:txBody>
      </p:sp>
      <p:sp>
        <p:nvSpPr>
          <p:cNvPr id="110" name="Subtitle 2"/>
          <p:cNvSpPr txBox="1"/>
          <p:nvPr>
            <p:ph type="subTitle" idx="1"/>
          </p:nvPr>
        </p:nvSpPr>
        <p:spPr>
          <a:xfrm>
            <a:off x="5733142" y="-1"/>
            <a:ext cx="6458858" cy="685800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6600"/>
                </a:solidFill>
              </a:defRPr>
            </a:pPr>
          </a:p>
          <a:p>
            <a:pPr algn="just">
              <a:defRPr>
                <a:solidFill>
                  <a:srgbClr val="FF6600"/>
                </a:solidFill>
              </a:defRPr>
            </a:pPr>
            <a:r>
              <a:t>   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https://github.com/Saif-Amer/Data-Glacier/blob/main/week2/data.ipynb</a:t>
            </a:r>
          </a:p>
        </p:txBody>
      </p:sp>
      <p:pic>
        <p:nvPicPr>
          <p:cNvPr id="111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5863771"/>
            <a:ext cx="1654627" cy="994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ctrTitle"/>
          </p:nvPr>
        </p:nvSpPr>
        <p:spPr>
          <a:xfrm>
            <a:off x="-1" y="-1"/>
            <a:ext cx="5733143" cy="6858003"/>
          </a:xfrm>
          <a:prstGeom prst="rect">
            <a:avLst/>
          </a:prstGeom>
          <a:solidFill>
            <a:srgbClr val="3B3B3B"/>
          </a:solidFill>
        </p:spPr>
        <p:txBody>
          <a:bodyPr anchor="t"/>
          <a:lstStyle/>
          <a:p>
            <a:pPr/>
            <a:br/>
            <a:br/>
            <a:br/>
            <a:r>
              <a:rPr>
                <a:solidFill>
                  <a:srgbClr val="FF6600"/>
                </a:solidFill>
              </a:rPr>
              <a:t>EDA Summary</a:t>
            </a:r>
          </a:p>
        </p:txBody>
      </p:sp>
      <p:sp>
        <p:nvSpPr>
          <p:cNvPr id="114" name="Subtitle 2"/>
          <p:cNvSpPr txBox="1"/>
          <p:nvPr>
            <p:ph type="subTitle" idx="1"/>
          </p:nvPr>
        </p:nvSpPr>
        <p:spPr>
          <a:xfrm>
            <a:off x="5733142" y="-1"/>
            <a:ext cx="6458858" cy="685800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6600"/>
                </a:solidFill>
              </a:defRPr>
            </a:pPr>
          </a:p>
          <a:p>
            <a:pPr algn="just">
              <a:defRPr>
                <a:solidFill>
                  <a:srgbClr val="FF6600"/>
                </a:solidFill>
              </a:defRPr>
            </a:pPr>
            <a:r>
              <a:t>   </a:t>
            </a:r>
          </a:p>
          <a:p>
            <a:pPr algn="just">
              <a:defRPr sz="2800">
                <a:solidFill>
                  <a:srgbClr val="FF6600"/>
                </a:solidFill>
              </a:defRPr>
            </a:pPr>
          </a:p>
          <a:p>
            <a:pPr algn="l" defTabSz="457200">
              <a:lnSpc>
                <a:spcPct val="100000"/>
              </a:lnSpc>
              <a:spcBef>
                <a:spcPts val="1300"/>
              </a:spcBef>
              <a:defRPr sz="1679">
                <a:solidFill>
                  <a:srgbClr val="000000">
                    <a:alpha val="87059"/>
                  </a:srgb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Hypothesis 1: Which cab company dominates the most cities?</a:t>
            </a:r>
          </a:p>
          <a:p>
            <a:pPr marL="457200" indent="-317500" algn="l" defTabSz="457200">
              <a:lnSpc>
                <a:spcPct val="10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Char char="•"/>
              <a:defRPr sz="1679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the Analysis we found that the Yellow Cab dominates more major US cities then the Pink Cab, so it we will assume that it has more market share as well</a:t>
            </a:r>
          </a:p>
          <a:p>
            <a:pPr algn="l" defTabSz="457200">
              <a:lnSpc>
                <a:spcPct val="100000"/>
              </a:lnSpc>
              <a:spcBef>
                <a:spcPts val="1300"/>
              </a:spcBef>
              <a:defRPr sz="1679">
                <a:solidFill>
                  <a:srgbClr val="000000">
                    <a:alpha val="87059"/>
                  </a:srgb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Hypothesis 2: Which cab company has the most Market Share in the country</a:t>
            </a:r>
          </a:p>
          <a:p>
            <a:pPr marL="457200" indent="-317500" algn="l" defTabSz="457200">
              <a:lnSpc>
                <a:spcPct val="10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Char char="•"/>
              <a:defRPr sz="1679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the Analysis for this hypothesis we found that Yellow Cab has 82% of the marketshare in the country and about triple the amount of rides ordered</a:t>
            </a:r>
          </a:p>
          <a:p>
            <a:pPr algn="l" defTabSz="457200">
              <a:lnSpc>
                <a:spcPct val="100000"/>
              </a:lnSpc>
              <a:spcBef>
                <a:spcPts val="1300"/>
              </a:spcBef>
              <a:defRPr sz="1679">
                <a:solidFill>
                  <a:srgbClr val="000000">
                    <a:alpha val="87059"/>
                  </a:srgb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Hypothesis 3: How does cab company revenue vary with time</a:t>
            </a:r>
          </a:p>
          <a:p>
            <a:pPr marL="457200" indent="-317500" algn="l" defTabSz="457200">
              <a:lnSpc>
                <a:spcPct val="10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Char char="•"/>
              <a:defRPr sz="1679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the Analysis for this hypothesis we found that the revune is very cyclical, but is currently on an upwards trajectory, so now would be a good time to invest in them</a:t>
            </a:r>
          </a:p>
        </p:txBody>
      </p:sp>
      <p:pic>
        <p:nvPicPr>
          <p:cNvPr id="11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863771"/>
            <a:ext cx="1654627" cy="994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1"/>
          <p:cNvSpPr txBox="1"/>
          <p:nvPr>
            <p:ph type="ctrTitle"/>
          </p:nvPr>
        </p:nvSpPr>
        <p:spPr>
          <a:xfrm>
            <a:off x="-1" y="-1"/>
            <a:ext cx="5733143" cy="6858003"/>
          </a:xfrm>
          <a:prstGeom prst="rect">
            <a:avLst/>
          </a:prstGeom>
          <a:solidFill>
            <a:srgbClr val="3B3B3B"/>
          </a:solidFill>
        </p:spPr>
        <p:txBody>
          <a:bodyPr anchor="t"/>
          <a:lstStyle/>
          <a:p>
            <a:pPr/>
            <a:br/>
            <a:br/>
            <a:br/>
            <a:r>
              <a:rPr sz="5800">
                <a:solidFill>
                  <a:srgbClr val="FF6600"/>
                </a:solidFill>
              </a:rPr>
              <a:t>Recommendations</a:t>
            </a:r>
          </a:p>
        </p:txBody>
      </p:sp>
      <p:sp>
        <p:nvSpPr>
          <p:cNvPr id="118" name="Subtitle 2"/>
          <p:cNvSpPr txBox="1"/>
          <p:nvPr>
            <p:ph type="subTitle" idx="1"/>
          </p:nvPr>
        </p:nvSpPr>
        <p:spPr>
          <a:xfrm>
            <a:off x="5733142" y="-1"/>
            <a:ext cx="6458858" cy="685800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6600"/>
                </a:solidFill>
              </a:defRPr>
            </a:pPr>
          </a:p>
          <a:p>
            <a:pPr algn="just">
              <a:defRPr>
                <a:solidFill>
                  <a:srgbClr val="FF6600"/>
                </a:solidFill>
              </a:defRPr>
            </a:pPr>
            <a:r>
              <a:t>   </a:t>
            </a:r>
          </a:p>
          <a:p>
            <a:pPr algn="just">
              <a:defRPr>
                <a:solidFill>
                  <a:srgbClr val="FF6600"/>
                </a:solidFill>
              </a:defRPr>
            </a:pPr>
          </a:p>
          <a:p>
            <a:pPr marL="457200" indent="-317500" algn="l" defTabSz="457200">
              <a:lnSpc>
                <a:spcPct val="10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Char char="•"/>
              <a:defRPr sz="2300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Based on the analysis, XYZ should invest in Yellow Cab</a:t>
            </a:r>
          </a:p>
          <a:p>
            <a:pPr marL="457200" indent="-317500" algn="l" defTabSz="457200">
              <a:lnSpc>
                <a:spcPct val="10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Char char="•"/>
              <a:defRPr sz="2300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Supporting reasons:</a:t>
            </a:r>
          </a:p>
          <a:p>
            <a:pPr lvl="1" marL="914400" indent="-317500" algn="l" defTabSz="457200">
              <a:lnSpc>
                <a:spcPct val="10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AutoNum type="arabicPeriod" startAt="1"/>
              <a:defRPr sz="2300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Has a larger presence in more Major US cities</a:t>
            </a:r>
          </a:p>
          <a:p>
            <a:pPr lvl="1" marL="914400" indent="-317500" algn="l" defTabSz="457200">
              <a:lnSpc>
                <a:spcPct val="10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AutoNum type="arabicPeriod" startAt="1"/>
              <a:defRPr sz="2300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Has higher Country Marketshare so it would have a better return on investment in the long run</a:t>
            </a:r>
          </a:p>
          <a:p>
            <a:pPr lvl="1" marL="914400" indent="-317500" algn="l" defTabSz="457200">
              <a:lnSpc>
                <a:spcPct val="100000"/>
              </a:lnSpc>
              <a:spcBef>
                <a:spcPts val="0"/>
              </a:spcBef>
              <a:buClr>
                <a:srgbClr val="000000">
                  <a:alpha val="87059"/>
                </a:srgbClr>
              </a:buClr>
              <a:buSzPct val="100000"/>
              <a:buFont typeface="Helvetica Neue"/>
              <a:buAutoNum type="arabicPeriod" startAt="1"/>
              <a:defRPr sz="2300">
                <a:solidFill>
                  <a:srgbClr val="000000">
                    <a:alpha val="87059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cab companies in general are on an upwards trajectory so its a good time to invest in them</a:t>
            </a:r>
          </a:p>
        </p:txBody>
      </p:sp>
      <p:pic>
        <p:nvPicPr>
          <p:cNvPr id="11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863771"/>
            <a:ext cx="1654627" cy="994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ctrTitle"/>
          </p:nvPr>
        </p:nvSpPr>
        <p:spPr>
          <a:xfrm>
            <a:off x="-1" y="-1"/>
            <a:ext cx="5733143" cy="6858003"/>
          </a:xfrm>
          <a:prstGeom prst="rect">
            <a:avLst/>
          </a:prstGeom>
          <a:solidFill>
            <a:srgbClr val="3B3B3B"/>
          </a:solidFill>
        </p:spPr>
        <p:txBody>
          <a:bodyPr anchor="t"/>
          <a:lstStyle/>
          <a:p>
            <a:pPr>
              <a:defRPr>
                <a:solidFill>
                  <a:srgbClr val="FF6600"/>
                </a:solidFill>
              </a:defRPr>
            </a:pPr>
          </a:p>
        </p:txBody>
      </p:sp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863771"/>
            <a:ext cx="1654627" cy="994233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Subtitle 5"/>
          <p:cNvSpPr txBox="1"/>
          <p:nvPr>
            <p:ph type="subTitle" sz="quarter" idx="1"/>
          </p:nvPr>
        </p:nvSpPr>
        <p:spPr>
          <a:xfrm>
            <a:off x="5152569" y="2481943"/>
            <a:ext cx="5558975" cy="1655762"/>
          </a:xfrm>
          <a:prstGeom prst="rect">
            <a:avLst/>
          </a:prstGeom>
        </p:spPr>
        <p:txBody>
          <a:bodyPr/>
          <a:lstStyle>
            <a:lvl1pPr>
              <a:defRPr sz="6600">
                <a:solidFill>
                  <a:srgbClr val="FF6600"/>
                </a:solidFill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