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 Light" charset="1" panose="00000400000000000000"/>
      <p:regular r:id="rId10"/>
    </p:embeddedFont>
    <p:embeddedFont>
      <p:font typeface="Montserrat Light Bold" charset="1" panose="00000800000000000000"/>
      <p:regular r:id="rId11"/>
    </p:embeddedFont>
    <p:embeddedFont>
      <p:font typeface="Montserrat Light Italics" charset="1" panose="00000400000000000000"/>
      <p:regular r:id="rId12"/>
    </p:embeddedFont>
    <p:embeddedFont>
      <p:font typeface="Montserrat Light Bold Italics" charset="1" panose="00000800000000000000"/>
      <p:regular r:id="rId13"/>
    </p:embeddedFont>
    <p:embeddedFont>
      <p:font typeface="Codec Pro ExtraBold" charset="1" panose="00000700000000000000"/>
      <p:regular r:id="rId14"/>
    </p:embeddedFont>
    <p:embeddedFont>
      <p:font typeface="Codec Pro ExtraBold Bold" charset="1" panose="000009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  <p:embeddedFont>
      <p:font typeface="Canva Sans Italics" charset="1" panose="020B0503030501040103"/>
      <p:regular r:id="rId18"/>
    </p:embeddedFont>
    <p:embeddedFont>
      <p:font typeface="Canva Sans Bold Italics" charset="1" panose="020B08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Medium Italics" charset="1" panose="020B0603030501040103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svg" Type="http://schemas.openxmlformats.org/officeDocument/2006/relationships/image"/><Relationship Id="rId2" Target="../media/image10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2" Target="https://www.cipd.org/uk/knowledge/factsheets/pestle-analysis-factsheet/" TargetMode="External" Type="http://schemas.openxmlformats.org/officeDocument/2006/relationships/hyperlink"/><Relationship Id="rId3" Target="https://www.businessnewsdaily.com/5512-pest-analysis-definition-examples-template.html" TargetMode="External" Type="http://schemas.openxmlformats.org/officeDocument/2006/relationships/hyperlink"/><Relationship Id="rId4" Target="https://www.mindtools.com/amtbj63/swot-analysis" TargetMode="External" Type="http://schemas.openxmlformats.org/officeDocument/2006/relationships/hyperlink"/><Relationship Id="rId5" Target="https://jordantimes.com/news/local/100-million-plastic-bags-discarded-jordans-environment-every-year-%E2%80%94-environment-ministry" TargetMode="External" Type="http://schemas.openxmlformats.org/officeDocument/2006/relationships/hyperlink"/><Relationship Id="rId6" Target="https://en.wikipedia.org/wiki/Plastics_industry" TargetMode="External" Type="http://schemas.openxmlformats.org/officeDocument/2006/relationships/hyperlink"/><Relationship Id="rId7" Target="https://www.nrdc.org/stories/single-use-plastics-101" TargetMode="External" Type="http://schemas.openxmlformats.org/officeDocument/2006/relationships/hyperlink"/><Relationship Id="rId8" Target="https://refillmybottle.com/top-9-benefits-of-reducing-recycling-of-plastic-waste-at-office/" TargetMode="External" Type="http://schemas.openxmlformats.org/officeDocument/2006/relationships/hyperlink"/><Relationship Id="rId9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jpe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74764" y="-207071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84715" y="9009597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52928" y="3206708"/>
            <a:ext cx="3459096" cy="569486"/>
            <a:chOff x="0" y="0"/>
            <a:chExt cx="825638" cy="13592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25638" cy="135928"/>
            </a:xfrm>
            <a:custGeom>
              <a:avLst/>
              <a:gdLst/>
              <a:ahLst/>
              <a:cxnLst/>
              <a:rect r="r" b="b" t="t" l="l"/>
              <a:pathLst>
                <a:path h="135928" w="825638">
                  <a:moveTo>
                    <a:pt x="40286" y="0"/>
                  </a:moveTo>
                  <a:lnTo>
                    <a:pt x="785351" y="0"/>
                  </a:lnTo>
                  <a:cubicBezTo>
                    <a:pt x="807601" y="0"/>
                    <a:pt x="825638" y="18037"/>
                    <a:pt x="825638" y="40286"/>
                  </a:cubicBezTo>
                  <a:lnTo>
                    <a:pt x="825638" y="95642"/>
                  </a:lnTo>
                  <a:cubicBezTo>
                    <a:pt x="825638" y="117891"/>
                    <a:pt x="807601" y="135928"/>
                    <a:pt x="785351" y="135928"/>
                  </a:cubicBezTo>
                  <a:lnTo>
                    <a:pt x="40286" y="135928"/>
                  </a:lnTo>
                  <a:cubicBezTo>
                    <a:pt x="18037" y="135928"/>
                    <a:pt x="0" y="117891"/>
                    <a:pt x="0" y="95642"/>
                  </a:cubicBezTo>
                  <a:lnTo>
                    <a:pt x="0" y="40286"/>
                  </a:lnTo>
                  <a:cubicBezTo>
                    <a:pt x="0" y="18037"/>
                    <a:pt x="18037" y="0"/>
                    <a:pt x="40286" y="0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25638" cy="154978"/>
            </a:xfrm>
            <a:prstGeom prst="rect">
              <a:avLst/>
            </a:prstGeom>
          </p:spPr>
          <p:txBody>
            <a:bodyPr anchor="ctr" rtlCol="false" tIns="56055" lIns="56055" bIns="56055" rIns="56055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Montserrat Light"/>
                </a:rPr>
                <a:t>Bootcamp Part 1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52928" y="7025026"/>
            <a:ext cx="8553855" cy="573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5"/>
              </a:lnSpc>
            </a:pPr>
            <a:r>
              <a:rPr lang="en-US" sz="3289" spc="164">
                <a:solidFill>
                  <a:srgbClr val="1C5739"/>
                </a:solidFill>
                <a:latin typeface="Open Sauce"/>
              </a:rPr>
              <a:t>CreatiForce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2928" y="4040995"/>
            <a:ext cx="10756200" cy="324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070"/>
              </a:lnSpc>
            </a:pPr>
            <a:r>
              <a:rPr lang="en-US" sz="8406">
                <a:solidFill>
                  <a:srgbClr val="1C5739"/>
                </a:solidFill>
                <a:latin typeface="Codec Pro ExtraBold"/>
              </a:rPr>
              <a:t>JORDAN PLASTIC POLLUTION AS   AN OPPORTUNITY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158608" y="3600450"/>
            <a:ext cx="18288000" cy="3086100"/>
            <a:chOff x="0" y="0"/>
            <a:chExt cx="481659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86068" y="-1808676"/>
            <a:ext cx="3172137" cy="4114800"/>
          </a:xfrm>
          <a:custGeom>
            <a:avLst/>
            <a:gdLst/>
            <a:ahLst/>
            <a:cxnLst/>
            <a:rect r="r" b="b" t="t" l="l"/>
            <a:pathLst>
              <a:path h="4114800" w="3172137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74585" y="9258300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84715" y="-413585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30761" y="-1269715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58288" y="933450"/>
            <a:ext cx="412239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1C5739"/>
                </a:solidFill>
                <a:latin typeface="Canva Sans Bold"/>
              </a:rPr>
              <a:t>STRENGTHS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39377" y="933450"/>
            <a:ext cx="44603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1C5739"/>
                </a:solidFill>
                <a:latin typeface="Canva Sans Bold"/>
              </a:rPr>
              <a:t>WEAKNESSES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866214"/>
            <a:ext cx="744234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Adaptability (4 / 6)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 </a:t>
            </a:r>
            <a:r>
              <a:rPr lang="en-US" sz="3399">
                <a:solidFill>
                  <a:srgbClr val="1C5739"/>
                </a:solidFill>
                <a:latin typeface="Canva Sans"/>
              </a:rPr>
              <a:t>Leadership (3 / 6)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Teamwork (6 / 6)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Effective Communication (5 / 6)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845658" y="3319780"/>
            <a:ext cx="744234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Comfortable with failure </a:t>
            </a:r>
            <a:r>
              <a:rPr lang="en-US" sz="3399">
                <a:solidFill>
                  <a:srgbClr val="1C5739"/>
                </a:solidFill>
                <a:latin typeface="Canva Sans"/>
              </a:rPr>
              <a:t> (3 / 6)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 Self Motivation</a:t>
            </a:r>
            <a:r>
              <a:rPr lang="en-US" sz="3399">
                <a:solidFill>
                  <a:srgbClr val="1C5739"/>
                </a:solidFill>
                <a:latin typeface="Canva Sans"/>
              </a:rPr>
              <a:t> (2 / 6)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1C5739"/>
                </a:solidFill>
                <a:latin typeface="Canva Sans"/>
              </a:rPr>
              <a:t>Long Term Focus</a:t>
            </a:r>
            <a:r>
              <a:rPr lang="en-US" sz="3399">
                <a:solidFill>
                  <a:srgbClr val="1C5739"/>
                </a:solidFill>
                <a:latin typeface="Canva Sans"/>
              </a:rPr>
              <a:t> (4/ 6)</a:t>
            </a:r>
          </a:p>
          <a:p>
            <a:pPr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651700" y="4398294"/>
            <a:ext cx="4356575" cy="2767837"/>
          </a:xfrm>
          <a:custGeom>
            <a:avLst/>
            <a:gdLst/>
            <a:ahLst/>
            <a:cxnLst/>
            <a:rect r="r" b="b" t="t" l="l"/>
            <a:pathLst>
              <a:path h="2767837" w="4356575">
                <a:moveTo>
                  <a:pt x="0" y="0"/>
                </a:moveTo>
                <a:lnTo>
                  <a:pt x="4356575" y="0"/>
                </a:lnTo>
                <a:lnTo>
                  <a:pt x="4356575" y="2767836"/>
                </a:lnTo>
                <a:lnTo>
                  <a:pt x="0" y="2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3086100"/>
            <a:chOff x="0" y="0"/>
            <a:chExt cx="481659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669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RAGHAD AL ARANKI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80502" y="1698223"/>
            <a:ext cx="7845600" cy="872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62"/>
              </a:lnSpc>
              <a:spcBef>
                <a:spcPct val="0"/>
              </a:spcBef>
            </a:pPr>
            <a:r>
              <a:rPr lang="en-US" sz="5921" spc="207">
                <a:solidFill>
                  <a:srgbClr val="FFFFFF"/>
                </a:solidFill>
                <a:latin typeface="Codec Pro ExtraBold"/>
              </a:rPr>
              <a:t>Our Team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586068" y="-1808676"/>
            <a:ext cx="3172137" cy="4114800"/>
          </a:xfrm>
          <a:custGeom>
            <a:avLst/>
            <a:gdLst/>
            <a:ahLst/>
            <a:cxnLst/>
            <a:rect r="r" b="b" t="t" l="l"/>
            <a:pathLst>
              <a:path h="4114800" w="3172137">
                <a:moveTo>
                  <a:pt x="0" y="0"/>
                </a:moveTo>
                <a:lnTo>
                  <a:pt x="3172136" y="0"/>
                </a:lnTo>
                <a:lnTo>
                  <a:pt x="317213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74585" y="9258300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384715" y="-413585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173094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RAGHAD AL ARANKI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1750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RAGHAD AL ARANKI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2398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RAGHAD AL ARANKI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271183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RAGHAD AL ARANKI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5400000">
            <a:off x="2360399" y="4398294"/>
            <a:ext cx="4356575" cy="2767837"/>
          </a:xfrm>
          <a:custGeom>
            <a:avLst/>
            <a:gdLst/>
            <a:ahLst/>
            <a:cxnLst/>
            <a:rect r="r" b="b" t="t" l="l"/>
            <a:pathLst>
              <a:path h="2767837" w="4356575">
                <a:moveTo>
                  <a:pt x="0" y="0"/>
                </a:moveTo>
                <a:lnTo>
                  <a:pt x="4356575" y="0"/>
                </a:lnTo>
                <a:lnTo>
                  <a:pt x="4356575" y="2767836"/>
                </a:lnTo>
                <a:lnTo>
                  <a:pt x="0" y="2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5423511" y="4398294"/>
            <a:ext cx="4356575" cy="2767837"/>
          </a:xfrm>
          <a:custGeom>
            <a:avLst/>
            <a:gdLst/>
            <a:ahLst/>
            <a:cxnLst/>
            <a:rect r="r" b="b" t="t" l="l"/>
            <a:pathLst>
              <a:path h="2767837" w="4356575">
                <a:moveTo>
                  <a:pt x="0" y="0"/>
                </a:moveTo>
                <a:lnTo>
                  <a:pt x="4356574" y="0"/>
                </a:lnTo>
                <a:lnTo>
                  <a:pt x="4356574" y="2767836"/>
                </a:lnTo>
                <a:lnTo>
                  <a:pt x="0" y="2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8505672" y="4398294"/>
            <a:ext cx="4356575" cy="2767837"/>
          </a:xfrm>
          <a:custGeom>
            <a:avLst/>
            <a:gdLst/>
            <a:ahLst/>
            <a:cxnLst/>
            <a:rect r="r" b="b" t="t" l="l"/>
            <a:pathLst>
              <a:path h="2767837" w="4356575">
                <a:moveTo>
                  <a:pt x="0" y="0"/>
                </a:moveTo>
                <a:lnTo>
                  <a:pt x="4356575" y="0"/>
                </a:lnTo>
                <a:lnTo>
                  <a:pt x="4356575" y="2767836"/>
                </a:lnTo>
                <a:lnTo>
                  <a:pt x="0" y="2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11563771" y="4398294"/>
            <a:ext cx="4356575" cy="2767837"/>
          </a:xfrm>
          <a:custGeom>
            <a:avLst/>
            <a:gdLst/>
            <a:ahLst/>
            <a:cxnLst/>
            <a:rect r="r" b="b" t="t" l="l"/>
            <a:pathLst>
              <a:path h="2767837" w="4356575">
                <a:moveTo>
                  <a:pt x="0" y="0"/>
                </a:moveTo>
                <a:lnTo>
                  <a:pt x="4356575" y="0"/>
                </a:lnTo>
                <a:lnTo>
                  <a:pt x="4356575" y="2767836"/>
                </a:lnTo>
                <a:lnTo>
                  <a:pt x="0" y="2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14629214" y="4398294"/>
            <a:ext cx="4356575" cy="2767837"/>
          </a:xfrm>
          <a:custGeom>
            <a:avLst/>
            <a:gdLst/>
            <a:ahLst/>
            <a:cxnLst/>
            <a:rect r="r" b="b" t="t" l="l"/>
            <a:pathLst>
              <a:path h="2767837" w="4356575">
                <a:moveTo>
                  <a:pt x="0" y="0"/>
                </a:moveTo>
                <a:lnTo>
                  <a:pt x="4356574" y="0"/>
                </a:lnTo>
                <a:lnTo>
                  <a:pt x="4356574" y="2767836"/>
                </a:lnTo>
                <a:lnTo>
                  <a:pt x="0" y="276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154768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ELIAS FAKHOURY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54532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SAIF HADDAD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38141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KAMEEL NEMAT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460585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ZAID BESANI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60235" y="5248812"/>
            <a:ext cx="2731184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538" spc="176">
                <a:solidFill>
                  <a:srgbClr val="FFFBFB"/>
                </a:solidFill>
                <a:latin typeface="Open Sauce"/>
              </a:rPr>
              <a:t>BODUR AL DAHLEH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3977" y="1596132"/>
            <a:ext cx="6318695" cy="87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62"/>
              </a:lnSpc>
              <a:spcBef>
                <a:spcPct val="0"/>
              </a:spcBef>
            </a:pPr>
            <a:r>
              <a:rPr lang="en-US" sz="5921" spc="207">
                <a:solidFill>
                  <a:srgbClr val="040506"/>
                </a:solidFill>
                <a:latin typeface="Codec Pro Extra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3977" y="3072354"/>
            <a:ext cx="12901668" cy="539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>
                <a:solidFill>
                  <a:srgbClr val="231F20"/>
                </a:solidFill>
                <a:latin typeface="Open Sauce"/>
              </a:rPr>
              <a:t>CIPD (2023). PESTLE Analysis. [online] CIPD. Available at: </a:t>
            </a:r>
            <a:r>
              <a:rPr lang="en-US" sz="1489" spc="145" u="sng">
                <a:solidFill>
                  <a:srgbClr val="231F20"/>
                </a:solidFill>
                <a:latin typeface="Open Sauce"/>
                <a:hlinkClick r:id="rId2" tooltip="https://www.cipd.org/uk/knowledge/factsheets/pestle-analysis-factsheet/"/>
              </a:rPr>
              <a:t>https://www.cipd.org/uk/knowledge/factsheets/pestle-analysis-factsheet/</a:t>
            </a:r>
            <a:r>
              <a:rPr lang="en-US" sz="1489" spc="145">
                <a:solidFill>
                  <a:srgbClr val="231F20"/>
                </a:solidFill>
                <a:latin typeface="Open Sauce"/>
              </a:rPr>
              <a:t>.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>
                <a:solidFill>
                  <a:srgbClr val="231F20"/>
                </a:solidFill>
                <a:latin typeface="Open Sauce"/>
              </a:rPr>
              <a:t>Fairlie, M. (2022). What is a PEST Analysis? [online] Business News Daily. Available at: </a:t>
            </a:r>
            <a:r>
              <a:rPr lang="en-US" sz="1489" spc="145" u="sng">
                <a:solidFill>
                  <a:srgbClr val="231F20"/>
                </a:solidFill>
                <a:latin typeface="Open Sauce"/>
                <a:hlinkClick r:id="rId3" tooltip="https://www.businessnewsdaily.com/5512-pest-analysis-definition-examples-template.html"/>
              </a:rPr>
              <a:t>https://www.businessnewsdaily.com/5512-pest-analysis-definition-examples-template.html</a:t>
            </a:r>
            <a:r>
              <a:rPr lang="en-US" sz="1489" spc="145">
                <a:solidFill>
                  <a:srgbClr val="231F20"/>
                </a:solidFill>
                <a:latin typeface="Open Sauce"/>
              </a:rPr>
              <a:t>.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>
                <a:solidFill>
                  <a:srgbClr val="231F20"/>
                </a:solidFill>
                <a:latin typeface="Open Sauce"/>
                <a:cs typeface="Open Sauce"/>
              </a:rPr>
              <a:t>‌Mind Tools Content Team (2023). SWOT Analysis. [online] Mindtools. Available at: </a:t>
            </a:r>
            <a:r>
              <a:rPr lang="en-US" sz="1489" spc="145" u="sng">
                <a:solidFill>
                  <a:srgbClr val="231F20"/>
                </a:solidFill>
                <a:latin typeface="Open Sauce"/>
                <a:hlinkClick r:id="rId4" tooltip="https://www.mindtools.com/amtbj63/swot-analysis"/>
              </a:rPr>
              <a:t>https://www.mindtools.com/amtbj63/swot-analysis</a:t>
            </a:r>
            <a:r>
              <a:rPr lang="en-US" sz="1489" spc="145">
                <a:solidFill>
                  <a:srgbClr val="231F20"/>
                </a:solidFill>
                <a:latin typeface="Open Sauce"/>
              </a:rPr>
              <a:t>.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 u="sng">
                <a:solidFill>
                  <a:srgbClr val="231F20"/>
                </a:solidFill>
                <a:latin typeface="Open Sauce"/>
                <a:hlinkClick r:id="rId5" tooltip="https://jordantimes.com/news/local/100-million-plastic-bags-discarded-jordans-environment-every-year-%E2%80%94-environment-ministry"/>
              </a:rPr>
              <a:t>https://jordantimes.com/news/local/100-million-plastic-bags-discarded-jordans-environment-every-year-—-environment-ministry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<![CDATA[https://www.semrush.com/blog/understanding-porters-five-forces-model/?kw=&cmp=WW_SRCH_DSA_Blog_EN&label=dsa_pagefeed&Network=g&Device=c&utm_content=683809892542&kwid=dsa-2263819779999&cmpid=18352133756&agpid=165018205668&BU=Core&extid=105115186981&adpos=&gad_source=1&gclid=Cj0KCQjwk6SwBhDPARIsAJ59GweYH6b80Dh5LQUJelZ8r1jC3U_pJVO-2BC9J0tbOuNWqayjnO-BNzkaAndsEALw_wcB ]]>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Wikipedia Contributors (2019). Plastics industry. [online] Wikipedia. Available at: </a:t>
            </a:r>
            <a:r>
              <a:rPr lang="en-US" sz="1489" spc="145" u="sng">
                <a:solidFill>
                  <a:srgbClr val="231F20"/>
                </a:solidFill>
                <a:latin typeface="Open Sauce"/>
                <a:hlinkClick r:id="rId6" tooltip="https://en.wikipedia.org/wiki/Plastics_industry"/>
              </a:rPr>
              <a:t>https://en.wikipedia.org/wiki/Plastics_industry</a:t>
            </a: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.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Lindwall, C. (2020). Single-use plastics 101. [online] Natural Resources Defense Council. Available at: </a:t>
            </a:r>
            <a:r>
              <a:rPr lang="en-US" sz="1489" spc="145" u="sng">
                <a:solidFill>
                  <a:srgbClr val="231F20"/>
                </a:solidFill>
                <a:latin typeface="Open Sauce"/>
                <a:hlinkClick r:id="rId7" tooltip="https://www.nrdc.org/stories/single-use-plastics-101"/>
              </a:rPr>
              <a:t>https://www.nrdc.org/stories/single-use-plastics-101</a:t>
            </a: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.</a:t>
            </a:r>
          </a:p>
          <a:p>
            <a:pPr marL="321525" indent="-160762" lvl="1">
              <a:lnSpc>
                <a:spcPts val="2055"/>
              </a:lnSpc>
              <a:buFont typeface="Arial"/>
              <a:buChar char="•"/>
            </a:pP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Anon, (n.d.). Top 9 Benefits of Reducing &amp; Recycling of Plastic Waste at Office – RefillMyBottle. [online] Available at: </a:t>
            </a:r>
            <a:r>
              <a:rPr lang="en-US" sz="1489" spc="145" u="sng">
                <a:solidFill>
                  <a:srgbClr val="231F20"/>
                </a:solidFill>
                <a:latin typeface="Open Sauce"/>
                <a:hlinkClick r:id="rId8" tooltip="https://refillmybottle.com/top-9-benefits-of-reducing-recycling-of-plastic-waste-at-office/"/>
              </a:rPr>
              <a:t>https://refillmybottle.com/top-9-benefits-of-reducing-recycling-of-plastic-waste-at-office/</a:t>
            </a:r>
            <a:r>
              <a:rPr lang="en-US" sz="1489" spc="145" u="sng">
                <a:solidFill>
                  <a:srgbClr val="231F20"/>
                </a:solidFill>
                <a:latin typeface="Open Sauce"/>
              </a:rPr>
              <a:t>.</a:t>
            </a:r>
          </a:p>
          <a:p>
            <a:pPr marL="0" indent="0" lvl="0">
              <a:lnSpc>
                <a:spcPts val="2055"/>
              </a:lnSpc>
              <a:spcBef>
                <a:spcPct val="0"/>
              </a:spcBef>
            </a:pPr>
            <a:r>
              <a:rPr lang="en-US" sz="1489" spc="145">
                <a:solidFill>
                  <a:srgbClr val="231F20"/>
                </a:solidFill>
                <a:latin typeface="Open Sauce"/>
              </a:rPr>
              <a:t>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-305814" y="-323115"/>
            <a:ext cx="8744064" cy="2511931"/>
          </a:xfrm>
          <a:custGeom>
            <a:avLst/>
            <a:gdLst/>
            <a:ahLst/>
            <a:cxnLst/>
            <a:rect r="r" b="b" t="t" l="l"/>
            <a:pathLst>
              <a:path h="2511931" w="8744064">
                <a:moveTo>
                  <a:pt x="0" y="0"/>
                </a:moveTo>
                <a:lnTo>
                  <a:pt x="8744064" y="0"/>
                </a:lnTo>
                <a:lnTo>
                  <a:pt x="8744064" y="2511931"/>
                </a:lnTo>
                <a:lnTo>
                  <a:pt x="0" y="25119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22364" y="4131493"/>
            <a:ext cx="5435861" cy="210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02"/>
              </a:lnSpc>
            </a:pPr>
            <a:r>
              <a:rPr lang="en-US" sz="8174" spc="882">
                <a:solidFill>
                  <a:srgbClr val="1C5739"/>
                </a:solidFill>
                <a:latin typeface="Codec Pro ExtraBold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826432">
            <a:off x="-18353104" y="-3567159"/>
            <a:ext cx="21026341" cy="12831921"/>
            <a:chOff x="0" y="0"/>
            <a:chExt cx="5537802" cy="33796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37802" cy="3379601"/>
            </a:xfrm>
            <a:custGeom>
              <a:avLst/>
              <a:gdLst/>
              <a:ahLst/>
              <a:cxnLst/>
              <a:rect r="r" b="b" t="t" l="l"/>
              <a:pathLst>
                <a:path h="3379601" w="5537802">
                  <a:moveTo>
                    <a:pt x="0" y="0"/>
                  </a:moveTo>
                  <a:lnTo>
                    <a:pt x="5537802" y="0"/>
                  </a:lnTo>
                  <a:lnTo>
                    <a:pt x="5537802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5537802" cy="33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773821">
            <a:off x="13200895" y="4565150"/>
            <a:ext cx="313833" cy="8482349"/>
            <a:chOff x="0" y="0"/>
            <a:chExt cx="82656" cy="22340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656" cy="2234034"/>
            </a:xfrm>
            <a:custGeom>
              <a:avLst/>
              <a:gdLst/>
              <a:ahLst/>
              <a:cxnLst/>
              <a:rect r="r" b="b" t="t" l="l"/>
              <a:pathLst>
                <a:path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773821">
            <a:off x="3741572" y="-4834013"/>
            <a:ext cx="313833" cy="8482349"/>
            <a:chOff x="0" y="0"/>
            <a:chExt cx="82656" cy="22340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656" cy="2234034"/>
            </a:xfrm>
            <a:custGeom>
              <a:avLst/>
              <a:gdLst/>
              <a:ahLst/>
              <a:cxnLst/>
              <a:rect r="r" b="b" t="t" l="l"/>
              <a:pathLst>
                <a:path h="2234034" w="82656">
                  <a:moveTo>
                    <a:pt x="0" y="0"/>
                  </a:moveTo>
                  <a:lnTo>
                    <a:pt x="82656" y="0"/>
                  </a:lnTo>
                  <a:lnTo>
                    <a:pt x="82656" y="2234034"/>
                  </a:lnTo>
                  <a:lnTo>
                    <a:pt x="0" y="2234034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82656" cy="2253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2627" y="2901697"/>
            <a:ext cx="1400485" cy="6837732"/>
            <a:chOff x="0" y="0"/>
            <a:chExt cx="368852" cy="18008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2" cy="1800884"/>
            </a:xfrm>
            <a:custGeom>
              <a:avLst/>
              <a:gdLst/>
              <a:ahLst/>
              <a:cxnLst/>
              <a:rect r="r" b="b" t="t" l="l"/>
              <a:pathLst>
                <a:path h="180088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800884"/>
                  </a:lnTo>
                  <a:lnTo>
                    <a:pt x="0" y="1800884"/>
                  </a:ln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8852" cy="18199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93216" y="1235140"/>
            <a:ext cx="5408984" cy="7713185"/>
            <a:chOff x="0" y="0"/>
            <a:chExt cx="1424588" cy="20314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4588" cy="2031456"/>
            </a:xfrm>
            <a:custGeom>
              <a:avLst/>
              <a:gdLst/>
              <a:ahLst/>
              <a:cxnLst/>
              <a:rect r="r" b="b" t="t" l="l"/>
              <a:pathLst>
                <a:path h="2031456" w="1424588">
                  <a:moveTo>
                    <a:pt x="0" y="0"/>
                  </a:moveTo>
                  <a:lnTo>
                    <a:pt x="1424588" y="0"/>
                  </a:lnTo>
                  <a:lnTo>
                    <a:pt x="1424588" y="2031456"/>
                  </a:lnTo>
                  <a:lnTo>
                    <a:pt x="0" y="2031456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424588" cy="20505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698915" y="8697813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514701" y="2145603"/>
            <a:ext cx="4744599" cy="5995795"/>
          </a:xfrm>
          <a:custGeom>
            <a:avLst/>
            <a:gdLst/>
            <a:ahLst/>
            <a:cxnLst/>
            <a:rect r="r" b="b" t="t" l="l"/>
            <a:pathLst>
              <a:path h="5995795" w="4744599">
                <a:moveTo>
                  <a:pt x="0" y="0"/>
                </a:moveTo>
                <a:lnTo>
                  <a:pt x="4744599" y="0"/>
                </a:lnTo>
                <a:lnTo>
                  <a:pt x="4744599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59" t="0" r="-13411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00737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Pest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13112" y="1316966"/>
            <a:ext cx="5661991" cy="143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58"/>
              </a:lnSpc>
            </a:pPr>
            <a:r>
              <a:rPr lang="en-US" sz="7868" spc="771">
                <a:solidFill>
                  <a:srgbClr val="231F20"/>
                </a:solidFill>
                <a:latin typeface="Codec Pro Extra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24659" y="3168035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24659" y="3965154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24659" y="4846311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24659" y="5643430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044260" y="6435807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44260" y="7266771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44260" y="8152596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07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00737" y="3333137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Introduction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400737" y="4127355"/>
            <a:ext cx="6076629" cy="856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benefits of this opportunity and its viability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00737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Expected Challenges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00737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Swot Analysis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00737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Porter’s 5 Forces Analysis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400737" y="827926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Evaluation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044260" y="8847921"/>
            <a:ext cx="937219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spc="350">
                <a:solidFill>
                  <a:srgbClr val="FFFFFF"/>
                </a:solidFill>
                <a:latin typeface="Codec Pro ExtraBold Italics"/>
              </a:rPr>
              <a:t>08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00737" y="897149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Open Sauce"/>
              </a:rPr>
              <a:t>Entrepreneurial skills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2105" y="18712"/>
            <a:ext cx="9551719" cy="5372843"/>
            <a:chOff x="0" y="0"/>
            <a:chExt cx="6089457" cy="34253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89457" cy="3425320"/>
            </a:xfrm>
            <a:custGeom>
              <a:avLst/>
              <a:gdLst/>
              <a:ahLst/>
              <a:cxnLst/>
              <a:rect r="r" b="b" t="t" l="l"/>
              <a:pathLst>
                <a:path h="3425320" w="6089457">
                  <a:moveTo>
                    <a:pt x="0" y="3425320"/>
                  </a:moveTo>
                  <a:lnTo>
                    <a:pt x="0" y="0"/>
                  </a:lnTo>
                  <a:lnTo>
                    <a:pt x="6089457" y="0"/>
                  </a:lnTo>
                  <a:cubicBezTo>
                    <a:pt x="4059638" y="1141773"/>
                    <a:pt x="2029819" y="2283546"/>
                    <a:pt x="0" y="3425320"/>
                  </a:cubicBez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89457" cy="3425320"/>
            </a:xfrm>
            <a:custGeom>
              <a:avLst/>
              <a:gdLst/>
              <a:ahLst/>
              <a:cxnLst/>
              <a:rect r="r" b="b" t="t" l="l"/>
              <a:pathLst>
                <a:path h="3425320" w="6089457">
                  <a:moveTo>
                    <a:pt x="0" y="3425320"/>
                  </a:moveTo>
                  <a:lnTo>
                    <a:pt x="0" y="0"/>
                  </a:lnTo>
                  <a:lnTo>
                    <a:pt x="6089457" y="0"/>
                  </a:lnTo>
                  <a:cubicBezTo>
                    <a:pt x="4059638" y="1141773"/>
                    <a:pt x="2029819" y="2283546"/>
                    <a:pt x="0" y="3425320"/>
                  </a:cubicBezTo>
                  <a:close/>
                </a:path>
              </a:pathLst>
            </a:custGeom>
            <a:blipFill>
              <a:blip r:embed="rId2"/>
              <a:stretch>
                <a:fillRect l="0" t="-128" r="0" b="-128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660488">
            <a:off x="-4233206" y="5189176"/>
            <a:ext cx="8282376" cy="404757"/>
            <a:chOff x="0" y="0"/>
            <a:chExt cx="2181367" cy="1066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1366" cy="106603"/>
            </a:xfrm>
            <a:custGeom>
              <a:avLst/>
              <a:gdLst/>
              <a:ahLst/>
              <a:cxnLst/>
              <a:rect r="r" b="b" t="t" l="l"/>
              <a:pathLst>
                <a:path h="106603" w="2181366">
                  <a:moveTo>
                    <a:pt x="0" y="0"/>
                  </a:moveTo>
                  <a:lnTo>
                    <a:pt x="2181366" y="0"/>
                  </a:lnTo>
                  <a:lnTo>
                    <a:pt x="2181366" y="106603"/>
                  </a:lnTo>
                  <a:lnTo>
                    <a:pt x="0" y="106603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81367" cy="125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747322">
            <a:off x="3921959" y="1003562"/>
            <a:ext cx="8282376" cy="111180"/>
            <a:chOff x="0" y="0"/>
            <a:chExt cx="2181367" cy="292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1366" cy="29282"/>
            </a:xfrm>
            <a:custGeom>
              <a:avLst/>
              <a:gdLst/>
              <a:ahLst/>
              <a:cxnLst/>
              <a:rect r="r" b="b" t="t" l="l"/>
              <a:pathLst>
                <a:path h="29282" w="2181366">
                  <a:moveTo>
                    <a:pt x="0" y="0"/>
                  </a:moveTo>
                  <a:lnTo>
                    <a:pt x="2181366" y="0"/>
                  </a:lnTo>
                  <a:lnTo>
                    <a:pt x="2181366" y="29282"/>
                  </a:lnTo>
                  <a:lnTo>
                    <a:pt x="0" y="2928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2181367" cy="48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691275" y="3234562"/>
            <a:ext cx="4486336" cy="1594049"/>
            <a:chOff x="0" y="0"/>
            <a:chExt cx="4073040" cy="1447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73017" cy="1447165"/>
            </a:xfrm>
            <a:custGeom>
              <a:avLst/>
              <a:gdLst/>
              <a:ahLst/>
              <a:cxnLst/>
              <a:rect r="r" b="b" t="t" l="l"/>
              <a:pathLst>
                <a:path h="1447165" w="4073017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558786" y="2670884"/>
            <a:ext cx="2264977" cy="2276962"/>
            <a:chOff x="0" y="0"/>
            <a:chExt cx="2056320" cy="20672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56384" cy="2067181"/>
            </a:xfrm>
            <a:custGeom>
              <a:avLst/>
              <a:gdLst/>
              <a:ahLst/>
              <a:cxnLst/>
              <a:rect r="r" b="b" t="t" l="l"/>
              <a:pathLst>
                <a:path h="2067181" w="2056384">
                  <a:moveTo>
                    <a:pt x="0" y="1033590"/>
                  </a:moveTo>
                  <a:cubicBezTo>
                    <a:pt x="0" y="462752"/>
                    <a:pt x="460375" y="0"/>
                    <a:pt x="1028192" y="0"/>
                  </a:cubicBezTo>
                  <a:cubicBezTo>
                    <a:pt x="1596009" y="0"/>
                    <a:pt x="2056384" y="462752"/>
                    <a:pt x="2056384" y="1033590"/>
                  </a:cubicBezTo>
                  <a:cubicBezTo>
                    <a:pt x="2056384" y="1604429"/>
                    <a:pt x="1596009" y="2067181"/>
                    <a:pt x="1028192" y="2067181"/>
                  </a:cubicBezTo>
                  <a:cubicBezTo>
                    <a:pt x="460375" y="2067181"/>
                    <a:pt x="0" y="1604429"/>
                    <a:pt x="0" y="1033590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928304" y="5087942"/>
            <a:ext cx="4490302" cy="1596428"/>
            <a:chOff x="0" y="0"/>
            <a:chExt cx="4076640" cy="14493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76573" cy="1449324"/>
            </a:xfrm>
            <a:custGeom>
              <a:avLst/>
              <a:gdLst/>
              <a:ahLst/>
              <a:cxnLst/>
              <a:rect r="r" b="b" t="t" l="l"/>
              <a:pathLst>
                <a:path h="1449324" w="4076573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633824" y="4599780"/>
            <a:ext cx="2267356" cy="2265770"/>
            <a:chOff x="0" y="0"/>
            <a:chExt cx="2058480" cy="20570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8416" cy="2057146"/>
            </a:xfrm>
            <a:custGeom>
              <a:avLst/>
              <a:gdLst/>
              <a:ahLst/>
              <a:cxnLst/>
              <a:rect r="r" b="b" t="t" l="l"/>
              <a:pathLst>
                <a:path h="2057146" w="205841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501564" y="6875076"/>
            <a:ext cx="4489509" cy="1594842"/>
            <a:chOff x="0" y="0"/>
            <a:chExt cx="4075920" cy="144792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75811" cy="1447927"/>
            </a:xfrm>
            <a:custGeom>
              <a:avLst/>
              <a:gdLst/>
              <a:ahLst/>
              <a:cxnLst/>
              <a:rect r="r" b="b" t="t" l="l"/>
              <a:pathLst>
                <a:path h="1447927" w="4075811">
                  <a:moveTo>
                    <a:pt x="335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927"/>
                    <a:pt x="0" y="1447927"/>
                    <a:pt x="0" y="1447927"/>
                  </a:cubicBezTo>
                  <a:cubicBezTo>
                    <a:pt x="3351530" y="1447927"/>
                    <a:pt x="3351530" y="1447927"/>
                    <a:pt x="3351530" y="1447927"/>
                  </a:cubicBezTo>
                  <a:cubicBezTo>
                    <a:pt x="3750564" y="1447927"/>
                    <a:pt x="4075811" y="1122807"/>
                    <a:pt x="4075811" y="724027"/>
                  </a:cubicBezTo>
                  <a:cubicBezTo>
                    <a:pt x="4075811" y="325247"/>
                    <a:pt x="3750564" y="0"/>
                    <a:pt x="335153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7865535" y="6443183"/>
            <a:ext cx="2264184" cy="2264184"/>
            <a:chOff x="0" y="0"/>
            <a:chExt cx="2055600" cy="2055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55622" cy="2055622"/>
            </a:xfrm>
            <a:custGeom>
              <a:avLst/>
              <a:gdLst/>
              <a:ahLst/>
              <a:cxnLst/>
              <a:rect r="r" b="b" t="t" l="l"/>
              <a:pathLst>
                <a:path h="2055622" w="2055622">
                  <a:moveTo>
                    <a:pt x="0" y="1027811"/>
                  </a:moveTo>
                  <a:cubicBezTo>
                    <a:pt x="0" y="460121"/>
                    <a:pt x="460121" y="0"/>
                    <a:pt x="1027811" y="0"/>
                  </a:cubicBezTo>
                  <a:cubicBezTo>
                    <a:pt x="1595501" y="0"/>
                    <a:pt x="2055622" y="460121"/>
                    <a:pt x="2055622" y="1027811"/>
                  </a:cubicBezTo>
                  <a:cubicBezTo>
                    <a:pt x="2055622" y="1595501"/>
                    <a:pt x="1595501" y="2055622"/>
                    <a:pt x="1027811" y="2055622"/>
                  </a:cubicBezTo>
                  <a:cubicBezTo>
                    <a:pt x="460121" y="2055622"/>
                    <a:pt x="0" y="1595501"/>
                    <a:pt x="0" y="1027811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1707881" y="2823196"/>
            <a:ext cx="1972338" cy="197233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23" r="0" b="-223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765957" y="4739954"/>
            <a:ext cx="1999022" cy="1944417"/>
            <a:chOff x="0" y="0"/>
            <a:chExt cx="835747" cy="8129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35747" cy="812918"/>
            </a:xfrm>
            <a:custGeom>
              <a:avLst/>
              <a:gdLst/>
              <a:ahLst/>
              <a:cxnLst/>
              <a:rect r="r" b="b" t="t" l="l"/>
              <a:pathLst>
                <a:path h="812918" w="835747">
                  <a:moveTo>
                    <a:pt x="417873" y="0"/>
                  </a:moveTo>
                  <a:cubicBezTo>
                    <a:pt x="187088" y="0"/>
                    <a:pt x="0" y="181978"/>
                    <a:pt x="0" y="406459"/>
                  </a:cubicBezTo>
                  <a:cubicBezTo>
                    <a:pt x="0" y="630940"/>
                    <a:pt x="187088" y="812918"/>
                    <a:pt x="417873" y="812918"/>
                  </a:cubicBezTo>
                  <a:cubicBezTo>
                    <a:pt x="648659" y="812918"/>
                    <a:pt x="835747" y="630940"/>
                    <a:pt x="835747" y="406459"/>
                  </a:cubicBezTo>
                  <a:cubicBezTo>
                    <a:pt x="835747" y="181978"/>
                    <a:pt x="648659" y="0"/>
                    <a:pt x="417873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404" r="0" b="-1404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8026170" y="6588910"/>
            <a:ext cx="1942913" cy="194291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0543360" y="6904735"/>
            <a:ext cx="2732632" cy="394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231"/>
              </a:lnSpc>
              <a:spcBef>
                <a:spcPct val="0"/>
              </a:spcBef>
            </a:pPr>
            <a:r>
              <a:rPr lang="en-US" sz="2341" spc="229">
                <a:solidFill>
                  <a:srgbClr val="1C5739"/>
                </a:solidFill>
                <a:latin typeface="Open Sauce Bold"/>
              </a:rPr>
              <a:t>Awareness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034530" y="5321307"/>
            <a:ext cx="3041175" cy="3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231"/>
              </a:lnSpc>
              <a:spcBef>
                <a:spcPct val="0"/>
              </a:spcBef>
            </a:pPr>
            <a:r>
              <a:rPr lang="en-US" sz="2341" spc="229">
                <a:solidFill>
                  <a:srgbClr val="1C5739"/>
                </a:solidFill>
                <a:latin typeface="Open Sauce Bold"/>
              </a:rPr>
              <a:t>Impact on Jordan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52289" y="3369096"/>
            <a:ext cx="2732632" cy="3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231"/>
              </a:lnSpc>
              <a:spcBef>
                <a:spcPct val="0"/>
              </a:spcBef>
            </a:pPr>
            <a:r>
              <a:rPr lang="en-US" sz="2341" spc="229">
                <a:solidFill>
                  <a:srgbClr val="1C5739"/>
                </a:solidFill>
                <a:latin typeface="Open Sauce Bold"/>
              </a:rPr>
              <a:t>Global Context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01399" y="4850388"/>
            <a:ext cx="5761598" cy="846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28"/>
              </a:lnSpc>
            </a:pPr>
            <a:r>
              <a:rPr lang="en-US" sz="5684" spc="198">
                <a:solidFill>
                  <a:srgbClr val="1C5739"/>
                </a:solidFill>
                <a:latin typeface="Codec Pro ExtraBold"/>
              </a:rPr>
              <a:t>INTRODUCTION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78433" y="5684865"/>
            <a:ext cx="4560740" cy="758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97"/>
              </a:lnSpc>
            </a:pPr>
            <a:r>
              <a:rPr lang="en-US" sz="2244" spc="219">
                <a:solidFill>
                  <a:srgbClr val="231F20"/>
                </a:solidFill>
                <a:latin typeface="Open Sauce Bold"/>
              </a:rPr>
              <a:t>FOCUSING ON PLASTIC MANUFACTURING SECTOR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531694" y="7288656"/>
            <a:ext cx="4429249" cy="1280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521" spc="149">
                <a:solidFill>
                  <a:srgbClr val="231F20"/>
                </a:solidFill>
                <a:latin typeface="Open Sauce Bold"/>
              </a:rPr>
              <a:t>Highlight the need for</a:t>
            </a:r>
          </a:p>
          <a:p>
            <a:pPr algn="ctr">
              <a:lnSpc>
                <a:spcPts val="2099"/>
              </a:lnSpc>
            </a:pPr>
            <a:r>
              <a:rPr lang="en-US" sz="1521" spc="149">
                <a:solidFill>
                  <a:srgbClr val="231F20"/>
                </a:solidFill>
                <a:latin typeface="Open Sauce Bold"/>
              </a:rPr>
              <a:t>increased</a:t>
            </a:r>
          </a:p>
          <a:p>
            <a:pPr algn="ctr">
              <a:lnSpc>
                <a:spcPts val="2099"/>
              </a:lnSpc>
            </a:pPr>
            <a:r>
              <a:rPr lang="en-US" sz="1521" spc="149">
                <a:solidFill>
                  <a:srgbClr val="231F20"/>
                </a:solidFill>
                <a:latin typeface="Open Sauce Bold"/>
              </a:rPr>
              <a:t>understanding and</a:t>
            </a:r>
          </a:p>
          <a:p>
            <a:pPr algn="ctr">
              <a:lnSpc>
                <a:spcPts val="2237"/>
              </a:lnSpc>
            </a:pPr>
            <a:r>
              <a:rPr lang="en-US" sz="1621" spc="158">
                <a:solidFill>
                  <a:srgbClr val="231F20"/>
                </a:solidFill>
                <a:latin typeface="Open Sauce Bold"/>
              </a:rPr>
              <a:t>awareness</a:t>
            </a:r>
          </a:p>
          <a:p>
            <a:pPr>
              <a:lnSpc>
                <a:spcPts val="1961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2199245" y="5704091"/>
            <a:ext cx="2961949" cy="124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545"/>
              </a:lnSpc>
            </a:pPr>
            <a:r>
              <a:rPr lang="en-US" sz="1844" spc="180">
                <a:solidFill>
                  <a:srgbClr val="231F20"/>
                </a:solidFill>
                <a:latin typeface="Open Sauce Bold"/>
              </a:rPr>
              <a:t>100 million of plastic bags discarded each year</a:t>
            </a:r>
          </a:p>
          <a:p>
            <a:pPr>
              <a:lnSpc>
                <a:spcPts val="2545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3855945" y="3780790"/>
            <a:ext cx="3125322" cy="109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79"/>
              </a:lnSpc>
            </a:pPr>
            <a:r>
              <a:rPr lang="en-US" sz="1579" spc="154">
                <a:solidFill>
                  <a:srgbClr val="231F20"/>
                </a:solidFill>
                <a:latin typeface="Open Sauce Bold"/>
              </a:rPr>
              <a:t>Over 300 million tons of</a:t>
            </a:r>
          </a:p>
          <a:p>
            <a:pPr algn="ctr">
              <a:lnSpc>
                <a:spcPts val="2179"/>
              </a:lnSpc>
            </a:pPr>
            <a:r>
              <a:rPr lang="en-US" sz="1579" spc="154">
                <a:solidFill>
                  <a:srgbClr val="231F20"/>
                </a:solidFill>
                <a:latin typeface="Open Sauce Bold"/>
              </a:rPr>
              <a:t>plastic produced</a:t>
            </a:r>
          </a:p>
          <a:p>
            <a:pPr algn="ctr">
              <a:lnSpc>
                <a:spcPts val="2179"/>
              </a:lnSpc>
            </a:pPr>
            <a:r>
              <a:rPr lang="en-US" sz="1579" spc="154">
                <a:solidFill>
                  <a:srgbClr val="231F20"/>
                </a:solidFill>
                <a:latin typeface="Open Sauce Bold"/>
              </a:rPr>
              <a:t>globally each year</a:t>
            </a:r>
          </a:p>
          <a:p>
            <a:pPr algn="ctr">
              <a:lnSpc>
                <a:spcPts val="21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81218" y="0"/>
            <a:ext cx="19048322" cy="3086100"/>
            <a:chOff x="0" y="0"/>
            <a:chExt cx="5016842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16842" cy="812800"/>
            </a:xfrm>
            <a:custGeom>
              <a:avLst/>
              <a:gdLst/>
              <a:ahLst/>
              <a:cxnLst/>
              <a:rect r="r" b="b" t="t" l="l"/>
              <a:pathLst>
                <a:path h="812800" w="5016842">
                  <a:moveTo>
                    <a:pt x="0" y="0"/>
                  </a:moveTo>
                  <a:lnTo>
                    <a:pt x="5016842" y="0"/>
                  </a:lnTo>
                  <a:lnTo>
                    <a:pt x="501684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016842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9623" y="4246298"/>
            <a:ext cx="4473739" cy="1544105"/>
            <a:chOff x="0" y="0"/>
            <a:chExt cx="1178269" cy="4066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8269" cy="406678"/>
            </a:xfrm>
            <a:custGeom>
              <a:avLst/>
              <a:gdLst/>
              <a:ahLst/>
              <a:cxnLst/>
              <a:rect r="r" b="b" t="t" l="l"/>
              <a:pathLst>
                <a:path h="406678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406678"/>
                  </a:lnTo>
                  <a:lnTo>
                    <a:pt x="0" y="40667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178269" cy="463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76"/>
                </a:lnSpc>
              </a:pPr>
              <a:r>
                <a:rPr lang="en-US" sz="2881" spc="28">
                  <a:solidFill>
                    <a:srgbClr val="FFFFFF"/>
                  </a:solidFill>
                  <a:latin typeface="Open Sauce Bold Italics"/>
                </a:rPr>
                <a:t>Environmental</a:t>
              </a:r>
            </a:p>
            <a:p>
              <a:pPr algn="ctr">
                <a:lnSpc>
                  <a:spcPts val="3976"/>
                </a:lnSpc>
              </a:pPr>
              <a:r>
                <a:rPr lang="en-US" sz="2881" spc="28">
                  <a:solidFill>
                    <a:srgbClr val="FFFFFF"/>
                  </a:solidFill>
                  <a:latin typeface="Open Sauce Bold Italics"/>
                </a:rPr>
                <a:t>Benefits</a:t>
              </a:r>
            </a:p>
            <a:p>
              <a:pPr algn="ctr" marL="0" indent="0" lvl="0">
                <a:lnSpc>
                  <a:spcPts val="342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164741" y="215485"/>
            <a:ext cx="15094559" cy="322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1"/>
              </a:lnSpc>
            </a:pPr>
            <a:r>
              <a:rPr lang="en-US" sz="4566" spc="447">
                <a:solidFill>
                  <a:srgbClr val="FFFFFF"/>
                </a:solidFill>
                <a:latin typeface="Codec Pro ExtraBold"/>
              </a:rPr>
              <a:t>Benefits of this</a:t>
            </a:r>
          </a:p>
          <a:p>
            <a:pPr algn="ctr">
              <a:lnSpc>
                <a:spcPts val="6301"/>
              </a:lnSpc>
            </a:pPr>
            <a:r>
              <a:rPr lang="en-US" sz="4566" spc="447">
                <a:solidFill>
                  <a:srgbClr val="FFFFFF"/>
                </a:solidFill>
                <a:latin typeface="Codec Pro ExtraBold"/>
              </a:rPr>
              <a:t>opportunity and its</a:t>
            </a:r>
          </a:p>
          <a:p>
            <a:pPr algn="ctr">
              <a:lnSpc>
                <a:spcPts val="6301"/>
              </a:lnSpc>
            </a:pPr>
            <a:r>
              <a:rPr lang="en-US" sz="4566" spc="447">
                <a:solidFill>
                  <a:srgbClr val="FFFFFF"/>
                </a:solidFill>
                <a:latin typeface="Codec Pro ExtraBold"/>
              </a:rPr>
              <a:t>viability</a:t>
            </a:r>
          </a:p>
          <a:p>
            <a:pPr algn="ctr">
              <a:lnSpc>
                <a:spcPts val="6301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929623" y="7106273"/>
            <a:ext cx="4473739" cy="1896313"/>
            <a:chOff x="0" y="0"/>
            <a:chExt cx="1178269" cy="4994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78269" cy="499440"/>
            </a:xfrm>
            <a:custGeom>
              <a:avLst/>
              <a:gdLst/>
              <a:ahLst/>
              <a:cxnLst/>
              <a:rect r="r" b="b" t="t" l="l"/>
              <a:pathLst>
                <a:path h="499440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499440"/>
                  </a:lnTo>
                  <a:lnTo>
                    <a:pt x="0" y="499440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78269" cy="537540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Conservation of</a:t>
              </a:r>
            </a:p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resrouces and</a:t>
              </a:r>
            </a:p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reducing the land</a:t>
              </a:r>
            </a:p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pollution</a:t>
              </a:r>
            </a:p>
            <a:p>
              <a:pPr algn="ctr" marL="0" indent="0" lvl="0">
                <a:lnSpc>
                  <a:spcPts val="207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906074" y="4246298"/>
            <a:ext cx="4473739" cy="1544105"/>
            <a:chOff x="0" y="0"/>
            <a:chExt cx="1178269" cy="4066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8269" cy="406678"/>
            </a:xfrm>
            <a:custGeom>
              <a:avLst/>
              <a:gdLst/>
              <a:ahLst/>
              <a:cxnLst/>
              <a:rect r="r" b="b" t="t" l="l"/>
              <a:pathLst>
                <a:path h="406678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406678"/>
                  </a:lnTo>
                  <a:lnTo>
                    <a:pt x="0" y="40667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178269" cy="463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76"/>
                </a:lnSpc>
              </a:pPr>
              <a:r>
                <a:rPr lang="en-US" sz="2881" spc="28">
                  <a:solidFill>
                    <a:srgbClr val="FFFFFF"/>
                  </a:solidFill>
                  <a:latin typeface="Open Sauce Bold Italics"/>
                </a:rPr>
                <a:t>Economic</a:t>
              </a:r>
            </a:p>
            <a:p>
              <a:pPr algn="ctr">
                <a:lnSpc>
                  <a:spcPts val="3976"/>
                </a:lnSpc>
              </a:pPr>
              <a:r>
                <a:rPr lang="en-US" sz="2881" spc="28">
                  <a:solidFill>
                    <a:srgbClr val="FFFFFF"/>
                  </a:solidFill>
                  <a:latin typeface="Open Sauce Bold Italics"/>
                </a:rPr>
                <a:t>Benefits</a:t>
              </a:r>
            </a:p>
            <a:p>
              <a:pPr algn="ctr" marL="0" indent="0" lvl="0">
                <a:lnSpc>
                  <a:spcPts val="342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06074" y="7106273"/>
            <a:ext cx="4473739" cy="1896313"/>
            <a:chOff x="0" y="0"/>
            <a:chExt cx="1178269" cy="4994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78269" cy="499440"/>
            </a:xfrm>
            <a:custGeom>
              <a:avLst/>
              <a:gdLst/>
              <a:ahLst/>
              <a:cxnLst/>
              <a:rect r="r" b="b" t="t" l="l"/>
              <a:pathLst>
                <a:path h="499440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499440"/>
                  </a:lnTo>
                  <a:lnTo>
                    <a:pt x="0" y="499440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178269" cy="537540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Cost Saving</a:t>
              </a:r>
            </a:p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Green Jobs</a:t>
              </a:r>
            </a:p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Innovation and investments</a:t>
              </a:r>
            </a:p>
            <a:p>
              <a:pPr algn="ctr" marL="0" indent="0" lvl="0">
                <a:lnSpc>
                  <a:spcPts val="289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84638" y="4246298"/>
            <a:ext cx="4473739" cy="1544105"/>
            <a:chOff x="0" y="0"/>
            <a:chExt cx="1178269" cy="4066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78269" cy="406678"/>
            </a:xfrm>
            <a:custGeom>
              <a:avLst/>
              <a:gdLst/>
              <a:ahLst/>
              <a:cxnLst/>
              <a:rect r="r" b="b" t="t" l="l"/>
              <a:pathLst>
                <a:path h="406678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406678"/>
                  </a:lnTo>
                  <a:lnTo>
                    <a:pt x="0" y="40667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178269" cy="463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76"/>
                </a:lnSpc>
              </a:pPr>
              <a:r>
                <a:rPr lang="en-US" sz="2881" spc="28">
                  <a:solidFill>
                    <a:srgbClr val="FFFFFF"/>
                  </a:solidFill>
                  <a:latin typeface="Open Sauce Bold Italics"/>
                </a:rPr>
                <a:t>Public Health</a:t>
              </a:r>
            </a:p>
            <a:p>
              <a:pPr algn="ctr">
                <a:lnSpc>
                  <a:spcPts val="3976"/>
                </a:lnSpc>
              </a:pPr>
              <a:r>
                <a:rPr lang="en-US" sz="2881" spc="28">
                  <a:solidFill>
                    <a:srgbClr val="FFFFFF"/>
                  </a:solidFill>
                  <a:latin typeface="Open Sauce Bold Italics"/>
                </a:rPr>
                <a:t>Benefits</a:t>
              </a:r>
            </a:p>
            <a:p>
              <a:pPr algn="ctr" marL="0" indent="0" lvl="0">
                <a:lnSpc>
                  <a:spcPts val="342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84638" y="7106273"/>
            <a:ext cx="4473739" cy="1896313"/>
            <a:chOff x="0" y="0"/>
            <a:chExt cx="1178269" cy="4994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78269" cy="499440"/>
            </a:xfrm>
            <a:custGeom>
              <a:avLst/>
              <a:gdLst/>
              <a:ahLst/>
              <a:cxnLst/>
              <a:rect r="r" b="b" t="t" l="l"/>
              <a:pathLst>
                <a:path h="499440" w="1178269">
                  <a:moveTo>
                    <a:pt x="0" y="0"/>
                  </a:moveTo>
                  <a:lnTo>
                    <a:pt x="1178269" y="0"/>
                  </a:lnTo>
                  <a:lnTo>
                    <a:pt x="1178269" y="499440"/>
                  </a:lnTo>
                  <a:lnTo>
                    <a:pt x="0" y="499440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178269" cy="537540"/>
            </a:xfrm>
            <a:prstGeom prst="rect">
              <a:avLst/>
            </a:prstGeom>
          </p:spPr>
          <p:txBody>
            <a:bodyPr anchor="ctr" rtlCol="false" tIns="114300" lIns="114300" bIns="114300" rIns="114300"/>
            <a:lstStyle/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Prevents disease spread.</a:t>
              </a:r>
            </a:p>
            <a:p>
              <a:pPr algn="ctr">
                <a:lnSpc>
                  <a:spcPts val="2897"/>
                </a:lnSpc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Water &amp; Soil Contamination</a:t>
              </a:r>
            </a:p>
            <a:p>
              <a:pPr algn="ctr" marL="0" indent="0" lvl="0">
                <a:lnSpc>
                  <a:spcPts val="2897"/>
                </a:lnSpc>
                <a:spcBef>
                  <a:spcPct val="0"/>
                </a:spcBef>
              </a:pPr>
              <a:r>
                <a:rPr lang="en-US" sz="2099" spc="20">
                  <a:solidFill>
                    <a:srgbClr val="FFFFFF"/>
                  </a:solidFill>
                  <a:latin typeface="Open Sauce Italics"/>
                </a:rPr>
                <a:t>Plastic waste promotes vector breeding, like mosquitoes.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408481" y="-2153153"/>
            <a:ext cx="4116356" cy="4116356"/>
          </a:xfrm>
          <a:custGeom>
            <a:avLst/>
            <a:gdLst/>
            <a:ahLst/>
            <a:cxnLst/>
            <a:rect r="r" b="b" t="t" l="l"/>
            <a:pathLst>
              <a:path h="4116356" w="4116356">
                <a:moveTo>
                  <a:pt x="0" y="0"/>
                </a:moveTo>
                <a:lnTo>
                  <a:pt x="4116355" y="0"/>
                </a:lnTo>
                <a:lnTo>
                  <a:pt x="4116355" y="4116356"/>
                </a:lnTo>
                <a:lnTo>
                  <a:pt x="0" y="41163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2602379" y="0"/>
            <a:ext cx="3256087" cy="3256087"/>
          </a:xfrm>
          <a:custGeom>
            <a:avLst/>
            <a:gdLst/>
            <a:ahLst/>
            <a:cxnLst/>
            <a:rect r="r" b="b" t="t" l="l"/>
            <a:pathLst>
              <a:path h="3256087" w="3256087">
                <a:moveTo>
                  <a:pt x="0" y="0"/>
                </a:moveTo>
                <a:lnTo>
                  <a:pt x="3256087" y="0"/>
                </a:lnTo>
                <a:lnTo>
                  <a:pt x="3256087" y="3256087"/>
                </a:lnTo>
                <a:lnTo>
                  <a:pt x="0" y="32560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92495" y="7573922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87962" y="5985119"/>
            <a:ext cx="2085109" cy="20851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60220" y="1728186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054797" y="-3320771"/>
            <a:ext cx="7687631" cy="768763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604816" y="2651710"/>
            <a:ext cx="1164616" cy="1910409"/>
            <a:chOff x="0" y="0"/>
            <a:chExt cx="1451520" cy="2381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660208" y="3304207"/>
            <a:ext cx="325815" cy="605415"/>
            <a:chOff x="0" y="0"/>
            <a:chExt cx="406080" cy="754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051367" y="2829060"/>
            <a:ext cx="5916664" cy="1537801"/>
            <a:chOff x="0" y="0"/>
            <a:chExt cx="7374240" cy="19166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058225" y="4539589"/>
            <a:ext cx="1165193" cy="1910409"/>
            <a:chOff x="0" y="0"/>
            <a:chExt cx="1452240" cy="23810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9685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745671" y="5192374"/>
            <a:ext cx="325815" cy="605415"/>
            <a:chOff x="0" y="0"/>
            <a:chExt cx="406080" cy="7545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24257" y="-32385"/>
              <a:ext cx="447294" cy="842264"/>
            </a:xfrm>
            <a:custGeom>
              <a:avLst/>
              <a:gdLst/>
              <a:ahLst/>
              <a:cxnLst/>
              <a:rect r="r" b="b" t="t" l="l"/>
              <a:pathLst>
                <a:path h="842264" w="44729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5813988" y="4716939"/>
            <a:ext cx="5918974" cy="1537801"/>
            <a:chOff x="0" y="0"/>
            <a:chExt cx="7377120" cy="19166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434580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4580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397D5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7240808" y="6618717"/>
            <a:ext cx="1164616" cy="1910409"/>
            <a:chOff x="0" y="0"/>
            <a:chExt cx="1451520" cy="23810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7381185" y="7271503"/>
            <a:ext cx="325815" cy="605415"/>
            <a:chOff x="0" y="0"/>
            <a:chExt cx="406080" cy="7545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687359" y="6796067"/>
            <a:ext cx="5916664" cy="1537801"/>
            <a:chOff x="0" y="0"/>
            <a:chExt cx="7374240" cy="19166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08549" y="608376"/>
            <a:ext cx="5605439" cy="317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6"/>
              </a:lnSpc>
            </a:pPr>
            <a:r>
              <a:rPr lang="en-US" sz="5946" spc="582">
                <a:solidFill>
                  <a:srgbClr val="FFFFFF"/>
                </a:solidFill>
                <a:latin typeface="Codec Pro ExtraBold"/>
              </a:rPr>
              <a:t>Expected</a:t>
            </a:r>
          </a:p>
          <a:p>
            <a:pPr algn="ctr">
              <a:lnSpc>
                <a:spcPts val="8206"/>
              </a:lnSpc>
            </a:pPr>
            <a:r>
              <a:rPr lang="en-US" sz="5946" spc="582">
                <a:solidFill>
                  <a:srgbClr val="FFFFFF"/>
                </a:solidFill>
                <a:latin typeface="Codec Pro ExtraBold"/>
              </a:rPr>
              <a:t>Challenges</a:t>
            </a:r>
          </a:p>
          <a:p>
            <a:pPr algn="l" marL="0" indent="0" lvl="0">
              <a:lnSpc>
                <a:spcPts val="8206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8773475" y="3116742"/>
            <a:ext cx="4334488" cy="142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758" spc="270">
                <a:solidFill>
                  <a:srgbClr val="FFFFFF"/>
                </a:solidFill>
                <a:latin typeface="Open Sauce Bold"/>
              </a:rPr>
              <a:t>Governmental Approvals</a:t>
            </a:r>
          </a:p>
          <a:p>
            <a:pPr algn="ctr" marL="0" indent="0" lvl="0">
              <a:lnSpc>
                <a:spcPts val="3806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6355156" y="3161332"/>
            <a:ext cx="979531" cy="79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23418" y="5023737"/>
            <a:ext cx="979531" cy="79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259811" y="7042504"/>
            <a:ext cx="3636065" cy="142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06"/>
              </a:lnSpc>
            </a:pPr>
            <a:r>
              <a:rPr lang="en-US" sz="2758" spc="270">
                <a:solidFill>
                  <a:srgbClr val="FFFFFF"/>
                </a:solidFill>
                <a:latin typeface="Open Sauce Bold"/>
              </a:rPr>
              <a:t>Marketing strategy</a:t>
            </a:r>
          </a:p>
          <a:p>
            <a:pPr algn="l" marL="0" indent="0" lvl="0">
              <a:lnSpc>
                <a:spcPts val="3806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6143068" y="7128628"/>
            <a:ext cx="979531" cy="79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844921" y="4975968"/>
            <a:ext cx="3636065" cy="142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</a:pPr>
            <a:r>
              <a:rPr lang="en-US" sz="2758" spc="270">
                <a:solidFill>
                  <a:srgbClr val="FFFFFF"/>
                </a:solidFill>
                <a:latin typeface="Open Sauce Bold"/>
              </a:rPr>
              <a:t>Cost Effective Solution</a:t>
            </a:r>
          </a:p>
          <a:p>
            <a:pPr algn="ctr" marL="0" indent="0" lvl="0">
              <a:lnSpc>
                <a:spcPts val="380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41712">
            <a:off x="-2852334" y="6109640"/>
            <a:ext cx="8282376" cy="412079"/>
            <a:chOff x="0" y="0"/>
            <a:chExt cx="2181367" cy="1085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1366" cy="108531"/>
            </a:xfrm>
            <a:custGeom>
              <a:avLst/>
              <a:gdLst/>
              <a:ahLst/>
              <a:cxnLst/>
              <a:rect r="r" b="b" t="t" l="l"/>
              <a:pathLst>
                <a:path h="108531" w="2181366">
                  <a:moveTo>
                    <a:pt x="0" y="0"/>
                  </a:moveTo>
                  <a:lnTo>
                    <a:pt x="2181366" y="0"/>
                  </a:lnTo>
                  <a:lnTo>
                    <a:pt x="2181366" y="108531"/>
                  </a:lnTo>
                  <a:lnTo>
                    <a:pt x="0" y="10853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181367" cy="127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1189">
            <a:off x="3650661" y="825964"/>
            <a:ext cx="8282376" cy="111180"/>
            <a:chOff x="0" y="0"/>
            <a:chExt cx="2181367" cy="292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1366" cy="29282"/>
            </a:xfrm>
            <a:custGeom>
              <a:avLst/>
              <a:gdLst/>
              <a:ahLst/>
              <a:cxnLst/>
              <a:rect r="r" b="b" t="t" l="l"/>
              <a:pathLst>
                <a:path h="29282" w="2181366">
                  <a:moveTo>
                    <a:pt x="0" y="0"/>
                  </a:moveTo>
                  <a:lnTo>
                    <a:pt x="2181366" y="0"/>
                  </a:lnTo>
                  <a:lnTo>
                    <a:pt x="2181366" y="29282"/>
                  </a:lnTo>
                  <a:lnTo>
                    <a:pt x="0" y="29282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181367" cy="48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16183" y="1806470"/>
            <a:ext cx="5606250" cy="1991968"/>
            <a:chOff x="0" y="0"/>
            <a:chExt cx="4073040" cy="1447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73017" cy="1447165"/>
            </a:xfrm>
            <a:custGeom>
              <a:avLst/>
              <a:gdLst/>
              <a:ahLst/>
              <a:cxnLst/>
              <a:rect r="r" b="b" t="t" l="l"/>
              <a:pathLst>
                <a:path h="1447165" w="4073017">
                  <a:moveTo>
                    <a:pt x="33492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349244" y="1447165"/>
                    <a:pt x="3349244" y="1447165"/>
                    <a:pt x="3349244" y="1447165"/>
                  </a:cubicBezTo>
                  <a:cubicBezTo>
                    <a:pt x="3747897" y="1447165"/>
                    <a:pt x="4073017" y="1122172"/>
                    <a:pt x="4073017" y="723519"/>
                  </a:cubicBezTo>
                  <a:cubicBezTo>
                    <a:pt x="4073017" y="324866"/>
                    <a:pt x="3747897" y="0"/>
                    <a:pt x="3349244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549676" y="1535047"/>
            <a:ext cx="2264977" cy="2263391"/>
            <a:chOff x="0" y="0"/>
            <a:chExt cx="2056320" cy="2054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56384" cy="2054860"/>
            </a:xfrm>
            <a:custGeom>
              <a:avLst/>
              <a:gdLst/>
              <a:ahLst/>
              <a:cxnLst/>
              <a:rect r="r" b="b" t="t" l="l"/>
              <a:pathLst>
                <a:path h="2054860" w="2056384">
                  <a:moveTo>
                    <a:pt x="0" y="1027430"/>
                  </a:moveTo>
                  <a:cubicBezTo>
                    <a:pt x="0" y="459994"/>
                    <a:pt x="460375" y="0"/>
                    <a:pt x="1028192" y="0"/>
                  </a:cubicBezTo>
                  <a:cubicBezTo>
                    <a:pt x="1596009" y="0"/>
                    <a:pt x="2056384" y="459994"/>
                    <a:pt x="2056384" y="1027430"/>
                  </a:cubicBezTo>
                  <a:cubicBezTo>
                    <a:pt x="2056384" y="1594866"/>
                    <a:pt x="1596009" y="2054860"/>
                    <a:pt x="1028192" y="2054860"/>
                  </a:cubicBezTo>
                  <a:cubicBezTo>
                    <a:pt x="460375" y="2054860"/>
                    <a:pt x="0" y="1594866"/>
                    <a:pt x="0" y="1027430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062737" y="3896750"/>
            <a:ext cx="5086062" cy="1808238"/>
            <a:chOff x="0" y="0"/>
            <a:chExt cx="4076640" cy="14493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76573" cy="1449324"/>
            </a:xfrm>
            <a:custGeom>
              <a:avLst/>
              <a:gdLst/>
              <a:ahLst/>
              <a:cxnLst/>
              <a:rect r="r" b="b" t="t" l="l"/>
              <a:pathLst>
                <a:path h="1449324" w="4076573">
                  <a:moveTo>
                    <a:pt x="335216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9324"/>
                    <a:pt x="0" y="1449324"/>
                    <a:pt x="0" y="1449324"/>
                  </a:cubicBezTo>
                  <a:cubicBezTo>
                    <a:pt x="3352165" y="1449324"/>
                    <a:pt x="3352165" y="1449324"/>
                    <a:pt x="3352165" y="1449324"/>
                  </a:cubicBezTo>
                  <a:cubicBezTo>
                    <a:pt x="3751199" y="1449324"/>
                    <a:pt x="4076573" y="1123823"/>
                    <a:pt x="4076573" y="724662"/>
                  </a:cubicBezTo>
                  <a:cubicBezTo>
                    <a:pt x="4076573" y="325501"/>
                    <a:pt x="3751199" y="0"/>
                    <a:pt x="3352165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6857639" y="3439217"/>
            <a:ext cx="2267356" cy="2265770"/>
            <a:chOff x="0" y="0"/>
            <a:chExt cx="2058480" cy="20570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58416" cy="2057146"/>
            </a:xfrm>
            <a:custGeom>
              <a:avLst/>
              <a:gdLst/>
              <a:ahLst/>
              <a:cxnLst/>
              <a:rect r="r" b="b" t="t" l="l"/>
              <a:pathLst>
                <a:path h="2057146" w="2058416">
                  <a:moveTo>
                    <a:pt x="0" y="1028573"/>
                  </a:moveTo>
                  <a:cubicBezTo>
                    <a:pt x="0" y="460502"/>
                    <a:pt x="460756" y="0"/>
                    <a:pt x="1029208" y="0"/>
                  </a:cubicBezTo>
                  <a:cubicBezTo>
                    <a:pt x="1597660" y="0"/>
                    <a:pt x="2058416" y="460502"/>
                    <a:pt x="2058416" y="1028573"/>
                  </a:cubicBezTo>
                  <a:cubicBezTo>
                    <a:pt x="2058416" y="1596644"/>
                    <a:pt x="1597660" y="2057146"/>
                    <a:pt x="1029208" y="2057146"/>
                  </a:cubicBezTo>
                  <a:cubicBezTo>
                    <a:pt x="460756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325144" y="5752508"/>
            <a:ext cx="5399433" cy="1918082"/>
            <a:chOff x="0" y="0"/>
            <a:chExt cx="4075920" cy="144792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75811" cy="1447927"/>
            </a:xfrm>
            <a:custGeom>
              <a:avLst/>
              <a:gdLst/>
              <a:ahLst/>
              <a:cxnLst/>
              <a:rect r="r" b="b" t="t" l="l"/>
              <a:pathLst>
                <a:path h="1447927" w="4075811">
                  <a:moveTo>
                    <a:pt x="335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927"/>
                    <a:pt x="0" y="1447927"/>
                    <a:pt x="0" y="1447927"/>
                  </a:cubicBezTo>
                  <a:cubicBezTo>
                    <a:pt x="3351530" y="1447927"/>
                    <a:pt x="3351530" y="1447927"/>
                    <a:pt x="3351530" y="1447927"/>
                  </a:cubicBezTo>
                  <a:cubicBezTo>
                    <a:pt x="3750564" y="1447927"/>
                    <a:pt x="4075811" y="1122807"/>
                    <a:pt x="4075811" y="724027"/>
                  </a:cubicBezTo>
                  <a:cubicBezTo>
                    <a:pt x="4075811" y="325247"/>
                    <a:pt x="3750564" y="0"/>
                    <a:pt x="3351530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146341" y="5288416"/>
            <a:ext cx="2264184" cy="2264184"/>
            <a:chOff x="0" y="0"/>
            <a:chExt cx="2055600" cy="2055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55622" cy="2055622"/>
            </a:xfrm>
            <a:custGeom>
              <a:avLst/>
              <a:gdLst/>
              <a:ahLst/>
              <a:cxnLst/>
              <a:rect r="r" b="b" t="t" l="l"/>
              <a:pathLst>
                <a:path h="2055622" w="2055622">
                  <a:moveTo>
                    <a:pt x="0" y="1027811"/>
                  </a:moveTo>
                  <a:cubicBezTo>
                    <a:pt x="0" y="460121"/>
                    <a:pt x="460121" y="0"/>
                    <a:pt x="1027811" y="0"/>
                  </a:cubicBezTo>
                  <a:cubicBezTo>
                    <a:pt x="1595501" y="0"/>
                    <a:pt x="2055622" y="460121"/>
                    <a:pt x="2055622" y="1027811"/>
                  </a:cubicBezTo>
                  <a:cubicBezTo>
                    <a:pt x="2055622" y="1595501"/>
                    <a:pt x="1595501" y="2055622"/>
                    <a:pt x="1027811" y="2055622"/>
                  </a:cubicBezTo>
                  <a:cubicBezTo>
                    <a:pt x="460121" y="2055622"/>
                    <a:pt x="0" y="1595501"/>
                    <a:pt x="0" y="1027811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4487626" y="7602716"/>
            <a:ext cx="5476751" cy="1896014"/>
            <a:chOff x="0" y="0"/>
            <a:chExt cx="4180324" cy="1447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180256" cy="1447165"/>
            </a:xfrm>
            <a:custGeom>
              <a:avLst/>
              <a:gdLst/>
              <a:ahLst/>
              <a:cxnLst/>
              <a:rect r="r" b="b" t="t" l="l"/>
              <a:pathLst>
                <a:path h="1447165" w="4180256">
                  <a:moveTo>
                    <a:pt x="34374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447165"/>
                    <a:pt x="0" y="1447165"/>
                    <a:pt x="0" y="1447165"/>
                  </a:cubicBezTo>
                  <a:cubicBezTo>
                    <a:pt x="3437421" y="1447165"/>
                    <a:pt x="3437421" y="1447165"/>
                    <a:pt x="3437421" y="1447165"/>
                  </a:cubicBezTo>
                  <a:cubicBezTo>
                    <a:pt x="3846690" y="1447165"/>
                    <a:pt x="4180256" y="1122172"/>
                    <a:pt x="4180256" y="723519"/>
                  </a:cubicBezTo>
                  <a:cubicBezTo>
                    <a:pt x="4180256" y="324866"/>
                    <a:pt x="3846690" y="0"/>
                    <a:pt x="3437421" y="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3355930" y="7112745"/>
            <a:ext cx="2263391" cy="2265770"/>
            <a:chOff x="0" y="0"/>
            <a:chExt cx="2054880" cy="20570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054860" cy="2057146"/>
            </a:xfrm>
            <a:custGeom>
              <a:avLst/>
              <a:gdLst/>
              <a:ahLst/>
              <a:cxnLst/>
              <a:rect r="r" b="b" t="t" l="l"/>
              <a:pathLst>
                <a:path h="2057146" w="2054860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693721" y="7863516"/>
            <a:ext cx="3891813" cy="753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17"/>
              </a:lnSpc>
            </a:pPr>
            <a:r>
              <a:rPr lang="en-US" sz="2186" spc="214">
                <a:solidFill>
                  <a:srgbClr val="231F20"/>
                </a:solidFill>
                <a:latin typeface="Open Sauce Bold"/>
              </a:rPr>
              <a:t>Technological Factor:</a:t>
            </a:r>
          </a:p>
          <a:p>
            <a:pPr>
              <a:lnSpc>
                <a:spcPts val="3017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9425995" y="2235325"/>
            <a:ext cx="799426" cy="880347"/>
          </a:xfrm>
          <a:custGeom>
            <a:avLst/>
            <a:gdLst/>
            <a:ahLst/>
            <a:cxnLst/>
            <a:rect r="r" b="b" t="t" l="l"/>
            <a:pathLst>
              <a:path h="880347" w="799426">
                <a:moveTo>
                  <a:pt x="0" y="0"/>
                </a:moveTo>
                <a:lnTo>
                  <a:pt x="799426" y="0"/>
                </a:lnTo>
                <a:lnTo>
                  <a:pt x="799426" y="880346"/>
                </a:lnTo>
                <a:lnTo>
                  <a:pt x="0" y="880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810298" y="5974378"/>
            <a:ext cx="1029692" cy="892261"/>
          </a:xfrm>
          <a:custGeom>
            <a:avLst/>
            <a:gdLst/>
            <a:ahLst/>
            <a:cxnLst/>
            <a:rect r="r" b="b" t="t" l="l"/>
            <a:pathLst>
              <a:path h="892261" w="1029692">
                <a:moveTo>
                  <a:pt x="0" y="0"/>
                </a:moveTo>
                <a:lnTo>
                  <a:pt x="1029692" y="0"/>
                </a:lnTo>
                <a:lnTo>
                  <a:pt x="1029692" y="892260"/>
                </a:lnTo>
                <a:lnTo>
                  <a:pt x="0" y="892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141915" y="7670590"/>
            <a:ext cx="724731" cy="1065909"/>
          </a:xfrm>
          <a:custGeom>
            <a:avLst/>
            <a:gdLst/>
            <a:ahLst/>
            <a:cxnLst/>
            <a:rect r="r" b="b" t="t" l="l"/>
            <a:pathLst>
              <a:path h="1065909" w="724731">
                <a:moveTo>
                  <a:pt x="0" y="0"/>
                </a:moveTo>
                <a:lnTo>
                  <a:pt x="724731" y="0"/>
                </a:lnTo>
                <a:lnTo>
                  <a:pt x="724731" y="1065909"/>
                </a:lnTo>
                <a:lnTo>
                  <a:pt x="0" y="1065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7490884" y="4069093"/>
            <a:ext cx="1000866" cy="988796"/>
          </a:xfrm>
          <a:custGeom>
            <a:avLst/>
            <a:gdLst/>
            <a:ahLst/>
            <a:cxnLst/>
            <a:rect r="r" b="b" t="t" l="l"/>
            <a:pathLst>
              <a:path h="988796" w="1000866">
                <a:moveTo>
                  <a:pt x="0" y="0"/>
                </a:moveTo>
                <a:lnTo>
                  <a:pt x="1000867" y="0"/>
                </a:lnTo>
                <a:lnTo>
                  <a:pt x="1000867" y="988796"/>
                </a:lnTo>
                <a:lnTo>
                  <a:pt x="0" y="9887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639627" y="6029653"/>
            <a:ext cx="2732632" cy="79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1"/>
              </a:lnSpc>
            </a:pPr>
            <a:r>
              <a:rPr lang="en-US" sz="2341" spc="229">
                <a:solidFill>
                  <a:srgbClr val="231F20"/>
                </a:solidFill>
                <a:latin typeface="Open Sauce Bold"/>
              </a:rPr>
              <a:t>Social Factor:</a:t>
            </a:r>
          </a:p>
          <a:p>
            <a:pPr algn="l" marL="0" indent="0" lvl="1">
              <a:lnSpc>
                <a:spcPts val="3231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260931" y="4030993"/>
            <a:ext cx="3107444" cy="80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1"/>
              </a:lnSpc>
            </a:pPr>
            <a:r>
              <a:rPr lang="en-US" sz="2341" spc="229">
                <a:solidFill>
                  <a:srgbClr val="231F20"/>
                </a:solidFill>
                <a:latin typeface="Open Sauce Bold"/>
              </a:rPr>
              <a:t>Economic Factor:</a:t>
            </a:r>
          </a:p>
          <a:p>
            <a:pPr algn="l" marL="0" indent="0" lvl="1">
              <a:lnSpc>
                <a:spcPts val="3231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1318816" y="2090485"/>
            <a:ext cx="3659967" cy="79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31"/>
              </a:lnSpc>
            </a:pPr>
            <a:r>
              <a:rPr lang="en-US" sz="2341" spc="229">
                <a:solidFill>
                  <a:srgbClr val="231F20"/>
                </a:solidFill>
                <a:latin typeface="Open Sauce Bold"/>
              </a:rPr>
              <a:t>Political Factor:</a:t>
            </a:r>
          </a:p>
          <a:p>
            <a:pPr algn="l" marL="0" indent="0" lvl="1">
              <a:lnSpc>
                <a:spcPts val="3231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-2503999">
            <a:off x="-1642482" y="1385156"/>
            <a:ext cx="9941985" cy="2863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5"/>
              </a:lnSpc>
            </a:pPr>
            <a:r>
              <a:rPr lang="en-US" sz="7641" spc="267">
                <a:solidFill>
                  <a:srgbClr val="1C5739"/>
                </a:solidFill>
                <a:latin typeface="Codec Pro ExtraBold"/>
              </a:rPr>
              <a:t>PEST</a:t>
            </a:r>
          </a:p>
          <a:p>
            <a:pPr algn="ctr">
              <a:lnSpc>
                <a:spcPts val="7565"/>
              </a:lnSpc>
            </a:pPr>
            <a:r>
              <a:rPr lang="en-US" sz="7641" spc="267">
                <a:solidFill>
                  <a:srgbClr val="1C5739"/>
                </a:solidFill>
                <a:latin typeface="Codec Pro ExtraBold"/>
              </a:rPr>
              <a:t>Analysis</a:t>
            </a:r>
          </a:p>
          <a:p>
            <a:pPr>
              <a:lnSpc>
                <a:spcPts val="6338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5619321" y="8217055"/>
            <a:ext cx="4345055" cy="1558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Limited Solutions for Plastic Reduction</a:t>
            </a:r>
          </a:p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Digital Engagement for Awareness</a:t>
            </a:r>
          </a:p>
          <a:p>
            <a:pPr>
              <a:lnSpc>
                <a:spcPts val="2545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639627" y="6451169"/>
            <a:ext cx="4277755" cy="124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Health &amp; Environmental Concerns</a:t>
            </a:r>
          </a:p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Community Action</a:t>
            </a:r>
          </a:p>
          <a:p>
            <a:pPr>
              <a:lnSpc>
                <a:spcPts val="2545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9124996" y="4454114"/>
            <a:ext cx="3860815" cy="92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Cost of Mismanagement</a:t>
            </a:r>
          </a:p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Tourism at Risk</a:t>
            </a:r>
          </a:p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Market for recyclables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878180" y="2479528"/>
            <a:ext cx="4215261" cy="1243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Minimal effective regulations on manufactures.</a:t>
            </a:r>
          </a:p>
          <a:p>
            <a:pPr marL="398206" indent="-199103" lvl="1">
              <a:lnSpc>
                <a:spcPts val="2545"/>
              </a:lnSpc>
              <a:buFont typeface="Arial"/>
              <a:buChar char="•"/>
            </a:pPr>
            <a:r>
              <a:rPr lang="en-US" sz="1844" spc="180">
                <a:solidFill>
                  <a:srgbClr val="231F20"/>
                </a:solidFill>
                <a:latin typeface="Open Sauce"/>
              </a:rPr>
              <a:t>Lack of Enforcement.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7183" y="2292571"/>
            <a:ext cx="11193634" cy="7326012"/>
          </a:xfrm>
          <a:custGeom>
            <a:avLst/>
            <a:gdLst/>
            <a:ahLst/>
            <a:cxnLst/>
            <a:rect r="r" b="b" t="t" l="l"/>
            <a:pathLst>
              <a:path h="7326012" w="11193634">
                <a:moveTo>
                  <a:pt x="0" y="0"/>
                </a:moveTo>
                <a:lnTo>
                  <a:pt x="11193634" y="0"/>
                </a:lnTo>
                <a:lnTo>
                  <a:pt x="11193634" y="7326012"/>
                </a:lnTo>
                <a:lnTo>
                  <a:pt x="0" y="7326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08" r="0" b="-688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7974" y="441466"/>
            <a:ext cx="97872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1C5739"/>
                </a:solidFill>
                <a:latin typeface="Canva Sans Bold"/>
              </a:rPr>
              <a:t>SWOT ANALYSIS.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3184" y="1564644"/>
            <a:ext cx="12388055" cy="8551282"/>
          </a:xfrm>
          <a:custGeom>
            <a:avLst/>
            <a:gdLst/>
            <a:ahLst/>
            <a:cxnLst/>
            <a:rect r="r" b="b" t="t" l="l"/>
            <a:pathLst>
              <a:path h="8551282" w="12388055">
                <a:moveTo>
                  <a:pt x="0" y="0"/>
                </a:moveTo>
                <a:lnTo>
                  <a:pt x="12388055" y="0"/>
                </a:lnTo>
                <a:lnTo>
                  <a:pt x="12388055" y="8551282"/>
                </a:lnTo>
                <a:lnTo>
                  <a:pt x="0" y="855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74" t="0" r="-1194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1487" y="359406"/>
            <a:ext cx="14639752" cy="1205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83"/>
              </a:lnSpc>
              <a:spcBef>
                <a:spcPct val="0"/>
              </a:spcBef>
            </a:pPr>
            <a:r>
              <a:rPr lang="en-US" sz="7059">
                <a:solidFill>
                  <a:srgbClr val="1C5739"/>
                </a:solidFill>
                <a:latin typeface="Canva Sans Bold"/>
              </a:rPr>
              <a:t>PORTER’S 5 FORCES ANALYSIS.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92495" y="7573922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87962" y="5985119"/>
            <a:ext cx="2085109" cy="208510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60220" y="1728186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20" y="0"/>
                </a:lnTo>
                <a:lnTo>
                  <a:pt x="4687320" y="4687319"/>
                </a:lnTo>
                <a:lnTo>
                  <a:pt x="0" y="46873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302686" y="-3196937"/>
            <a:ext cx="8100504" cy="810050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84331" y="2074992"/>
            <a:ext cx="1164616" cy="1910409"/>
            <a:chOff x="0" y="0"/>
            <a:chExt cx="1451520" cy="2381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24708" y="2727778"/>
            <a:ext cx="325815" cy="605415"/>
            <a:chOff x="0" y="0"/>
            <a:chExt cx="406080" cy="754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230882" y="2252342"/>
            <a:ext cx="5916664" cy="1537801"/>
            <a:chOff x="0" y="0"/>
            <a:chExt cx="7374240" cy="19166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1506413" y="4630681"/>
            <a:ext cx="1165193" cy="1910409"/>
            <a:chOff x="0" y="0"/>
            <a:chExt cx="1452240" cy="23810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19685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2193859" y="5283467"/>
            <a:ext cx="325815" cy="605415"/>
            <a:chOff x="0" y="0"/>
            <a:chExt cx="406080" cy="7545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24257" y="-32385"/>
              <a:ext cx="447294" cy="842264"/>
            </a:xfrm>
            <a:custGeom>
              <a:avLst/>
              <a:gdLst/>
              <a:ahLst/>
              <a:cxnLst/>
              <a:rect r="r" b="b" t="t" l="l"/>
              <a:pathLst>
                <a:path h="842264" w="44729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97D5A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262176" y="4808031"/>
            <a:ext cx="5918974" cy="1537801"/>
            <a:chOff x="0" y="0"/>
            <a:chExt cx="7377120" cy="19166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434580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4580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397D5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7355819" y="7064965"/>
            <a:ext cx="1160270" cy="1910409"/>
            <a:chOff x="0" y="0"/>
            <a:chExt cx="1446103" cy="23810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-19812"/>
              <a:ext cx="1468799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68799">
                  <a:moveTo>
                    <a:pt x="1389383" y="1366393"/>
                  </a:moveTo>
                  <a:lnTo>
                    <a:pt x="393876" y="2365883"/>
                  </a:lnTo>
                  <a:cubicBezTo>
                    <a:pt x="314670" y="2444877"/>
                    <a:pt x="186246" y="2444877"/>
                    <a:pt x="106914" y="2365883"/>
                  </a:cubicBezTo>
                  <a:lnTo>
                    <a:pt x="0" y="2258441"/>
                  </a:lnTo>
                  <a:lnTo>
                    <a:pt x="887960" y="1366393"/>
                  </a:lnTo>
                  <a:cubicBezTo>
                    <a:pt x="967165" y="1286891"/>
                    <a:pt x="967165" y="1157859"/>
                    <a:pt x="887960" y="1078357"/>
                  </a:cubicBezTo>
                  <a:lnTo>
                    <a:pt x="0" y="186944"/>
                  </a:lnTo>
                  <a:lnTo>
                    <a:pt x="107041" y="79502"/>
                  </a:lnTo>
                  <a:cubicBezTo>
                    <a:pt x="186246" y="0"/>
                    <a:pt x="314670" y="0"/>
                    <a:pt x="394002" y="79502"/>
                  </a:cubicBezTo>
                  <a:lnTo>
                    <a:pt x="1389509" y="1078357"/>
                  </a:lnTo>
                  <a:cubicBezTo>
                    <a:pt x="1468799" y="1157859"/>
                    <a:pt x="1468799" y="1286891"/>
                    <a:pt x="1389509" y="1366393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7495673" y="7717751"/>
            <a:ext cx="324599" cy="605415"/>
            <a:chOff x="0" y="0"/>
            <a:chExt cx="404565" cy="7545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-32385"/>
              <a:ext cx="445144" cy="842137"/>
            </a:xfrm>
            <a:custGeom>
              <a:avLst/>
              <a:gdLst/>
              <a:ahLst/>
              <a:cxnLst/>
              <a:rect r="r" b="b" t="t" l="l"/>
              <a:pathLst>
                <a:path h="842137" w="445144">
                  <a:moveTo>
                    <a:pt x="349085" y="246126"/>
                  </a:moveTo>
                  <a:lnTo>
                    <a:pt x="164737" y="60960"/>
                  </a:lnTo>
                  <a:cubicBezTo>
                    <a:pt x="10400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004" y="842137"/>
                    <a:pt x="164737" y="781177"/>
                  </a:cubicBezTo>
                  <a:lnTo>
                    <a:pt x="349085" y="596138"/>
                  </a:lnTo>
                  <a:cubicBezTo>
                    <a:pt x="445144" y="499237"/>
                    <a:pt x="445144" y="342519"/>
                    <a:pt x="349085" y="246126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7800704" y="7242315"/>
            <a:ext cx="5894584" cy="1537801"/>
            <a:chOff x="0" y="0"/>
            <a:chExt cx="7346721" cy="19166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403632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03632">
                  <a:moveTo>
                    <a:pt x="6440809" y="0"/>
                  </a:moveTo>
                  <a:lnTo>
                    <a:pt x="0" y="0"/>
                  </a:lnTo>
                  <a:lnTo>
                    <a:pt x="834692" y="837565"/>
                  </a:lnTo>
                  <a:cubicBezTo>
                    <a:pt x="874042" y="877062"/>
                    <a:pt x="894286" y="929386"/>
                    <a:pt x="894286" y="981583"/>
                  </a:cubicBezTo>
                  <a:cubicBezTo>
                    <a:pt x="894286" y="1033780"/>
                    <a:pt x="874675" y="1085596"/>
                    <a:pt x="834692" y="1125601"/>
                  </a:cubicBezTo>
                  <a:lnTo>
                    <a:pt x="633" y="1963166"/>
                  </a:lnTo>
                  <a:lnTo>
                    <a:pt x="6440303" y="1963166"/>
                  </a:lnTo>
                  <a:lnTo>
                    <a:pt x="7403632" y="981583"/>
                  </a:lnTo>
                  <a:lnTo>
                    <a:pt x="6440809" y="0"/>
                  </a:lnTo>
                  <a:close/>
                </a:path>
              </a:pathLst>
            </a:custGeom>
            <a:solidFill>
              <a:srgbClr val="1C5739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9884" y="1341953"/>
            <a:ext cx="6152292" cy="110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06"/>
              </a:lnSpc>
              <a:spcBef>
                <a:spcPct val="0"/>
              </a:spcBef>
            </a:pPr>
            <a:r>
              <a:rPr lang="en-US" sz="5946" spc="582">
                <a:solidFill>
                  <a:srgbClr val="FFFFFF"/>
                </a:solidFill>
                <a:latin typeface="Codec Pro ExtraBold"/>
              </a:rPr>
              <a:t>EVALUATIONS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04713" y="1690086"/>
            <a:ext cx="3636065" cy="83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58" spc="240">
                <a:solidFill>
                  <a:srgbClr val="1C5739"/>
                </a:solidFill>
                <a:latin typeface="Open Sauce Bold"/>
              </a:rPr>
              <a:t>Evaluation of PEST</a:t>
            </a:r>
          </a:p>
          <a:p>
            <a:pPr algn="l" marL="0" indent="0" lvl="0">
              <a:lnSpc>
                <a:spcPts val="3392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6686591" y="2584903"/>
            <a:ext cx="979531" cy="79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671606" y="5114829"/>
            <a:ext cx="979531" cy="79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630388" y="7387933"/>
            <a:ext cx="4592002" cy="123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3"/>
              </a:lnSpc>
              <a:spcBef>
                <a:spcPct val="0"/>
              </a:spcBef>
            </a:pPr>
            <a:r>
              <a:rPr lang="en-US" sz="2429" spc="238">
                <a:solidFill>
                  <a:srgbClr val="FFFFFF"/>
                </a:solidFill>
                <a:latin typeface="Canva Sans"/>
              </a:rPr>
              <a:t>EVALUATING PORTERS AS A TOOL AND HOW DID WE USED IT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262176" y="7574876"/>
            <a:ext cx="975875" cy="799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47"/>
              </a:lnSpc>
              <a:spcBef>
                <a:spcPct val="0"/>
              </a:spcBef>
            </a:pPr>
            <a:r>
              <a:rPr lang="en-US" sz="4381" spc="429">
                <a:solidFill>
                  <a:srgbClr val="231F20"/>
                </a:solidFill>
                <a:latin typeface="Codec Pro ExtraBold"/>
              </a:rPr>
              <a:t>03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306537" y="4892366"/>
            <a:ext cx="4012857" cy="123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3"/>
              </a:lnSpc>
              <a:spcBef>
                <a:spcPct val="0"/>
              </a:spcBef>
            </a:pPr>
            <a:r>
              <a:rPr lang="en-US" sz="2429" spc="238">
                <a:solidFill>
                  <a:srgbClr val="FDFBFB"/>
                </a:solidFill>
                <a:latin typeface="Canva Sans"/>
              </a:rPr>
              <a:t>EVALUATING SWOT AS A TOOL AND HOW DID WE USED IT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203246" y="9277016"/>
            <a:ext cx="3622496" cy="123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12"/>
              </a:lnSpc>
              <a:spcBef>
                <a:spcPct val="0"/>
              </a:spcBef>
            </a:pPr>
            <a:r>
              <a:rPr lang="en-US" sz="1458" spc="142">
                <a:solidFill>
                  <a:srgbClr val="FFFFFF"/>
                </a:solidFill>
                <a:latin typeface="Open Sauce"/>
              </a:rPr>
              <a:t>Lorem ipsum dolor sit amet, consectetur adipiscing elit. Duis vulputate nulla at ante rhoncus, vel efficitur felis condimentum. Proin odio odio.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821628" y="2396285"/>
            <a:ext cx="4429559" cy="127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5"/>
              </a:lnSpc>
            </a:pPr>
            <a:r>
              <a:rPr lang="en-US" sz="2432">
                <a:solidFill>
                  <a:srgbClr val="FFFFFF"/>
                </a:solidFill>
                <a:latin typeface="Canva Sans Bold"/>
              </a:rPr>
              <a:t>EVALUATING PEST AS A TOOL </a:t>
            </a:r>
          </a:p>
          <a:p>
            <a:pPr algn="ctr" marL="0" indent="0" lvl="0">
              <a:lnSpc>
                <a:spcPts val="3405"/>
              </a:lnSpc>
              <a:spcBef>
                <a:spcPct val="0"/>
              </a:spcBef>
            </a:pPr>
            <a:r>
              <a:rPr lang="en-US" sz="2432">
                <a:solidFill>
                  <a:srgbClr val="FFFFFF"/>
                </a:solidFill>
                <a:latin typeface="Canva Sans Bold"/>
              </a:rPr>
              <a:t>AND HOW DID WE USED IT</a:t>
            </a:r>
            <a:r>
              <a:rPr lang="en-US" sz="2432">
                <a:solidFill>
                  <a:srgbClr val="FFFFFF"/>
                </a:solidFill>
                <a:latin typeface="Canva Sans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87616" y="4200162"/>
            <a:ext cx="3928248" cy="83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58" spc="240">
                <a:solidFill>
                  <a:srgbClr val="1C5739"/>
                </a:solidFill>
                <a:latin typeface="Open Sauce Bold"/>
              </a:rPr>
              <a:t>Evaluation of SWOT</a:t>
            </a:r>
          </a:p>
          <a:p>
            <a:pPr algn="l" marL="0" indent="0" lvl="0">
              <a:lnSpc>
                <a:spcPts val="3392"/>
              </a:lnSpc>
              <a:spcBef>
                <a:spcPct val="0"/>
              </a:spcBef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8273152" y="6734767"/>
            <a:ext cx="4287833" cy="83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92"/>
              </a:lnSpc>
            </a:pPr>
            <a:r>
              <a:rPr lang="en-US" sz="2458" spc="240">
                <a:solidFill>
                  <a:srgbClr val="1C5739"/>
                </a:solidFill>
                <a:latin typeface="Open Sauce Bold"/>
              </a:rPr>
              <a:t>Evaluation of PORTERS</a:t>
            </a:r>
          </a:p>
          <a:p>
            <a:pPr algn="l" marL="0" indent="0" lvl="0">
              <a:lnSpc>
                <a:spcPts val="33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DAGBFG53FS8</dc:identifier>
  <dcterms:modified xsi:type="dcterms:W3CDTF">2011-08-01T06:04:30Z</dcterms:modified>
  <cp:revision>1</cp:revision>
  <dc:title>Green minimalist professional Business Proposal Presentation</dc:title>
</cp:coreProperties>
</file>