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82" r:id="rId8"/>
    <p:sldId id="263" r:id="rId9"/>
    <p:sldId id="262" r:id="rId10"/>
    <p:sldId id="283" r:id="rId11"/>
    <p:sldId id="264" r:id="rId12"/>
    <p:sldId id="267" r:id="rId13"/>
    <p:sldId id="272" r:id="rId14"/>
    <p:sldId id="273" r:id="rId15"/>
    <p:sldId id="288" r:id="rId16"/>
    <p:sldId id="289" r:id="rId17"/>
    <p:sldId id="284" r:id="rId18"/>
    <p:sldId id="285" r:id="rId19"/>
    <p:sldId id="286" r:id="rId20"/>
    <p:sldId id="287" r:id="rId21"/>
    <p:sldId id="271" r:id="rId22"/>
    <p:sldId id="270" r:id="rId23"/>
    <p:sldId id="290" r:id="rId24"/>
    <p:sldId id="274" r:id="rId25"/>
    <p:sldId id="275" r:id="rId26"/>
    <p:sldId id="294" r:id="rId27"/>
    <p:sldId id="291" r:id="rId28"/>
    <p:sldId id="293" r:id="rId29"/>
    <p:sldId id="292" r:id="rId30"/>
    <p:sldId id="295" r:id="rId31"/>
    <p:sldId id="277" r:id="rId32"/>
    <p:sldId id="297" r:id="rId33"/>
    <p:sldId id="298" r:id="rId34"/>
    <p:sldId id="299" r:id="rId35"/>
    <p:sldId id="279" r:id="rId36"/>
    <p:sldId id="296" r:id="rId37"/>
    <p:sldId id="278"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8D6-7480-0C43-908A-98449D182B6B}"/>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966534F6-7C43-7031-4C51-9DDFFD61EB2A}"/>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A11081-1749-CB56-6C79-31BA89ED65A0}"/>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2A7008AB-08EE-4595-8972-D9C4DB328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40990-54AE-58FF-7033-854E3E3BCCB6}"/>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7867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154C-6EC5-4F2E-1D7F-F38133C02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51DEA1-34C6-10D8-3117-06472AC63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EF39B-AA5A-1D3C-6772-E495521C9122}"/>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0C3F0477-E249-A8E2-01C5-E819D95CF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982FC-9B09-395F-28F6-08E57A3CEFB7}"/>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7717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6A2B7-A18F-709E-0042-686DB527A6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89236E-BDC1-D087-B370-DFDEE0AE7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F3F76-8B16-B4D2-81A8-90A3C1488B09}"/>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A19694D2-AFF1-F0F1-5252-A4734C2B0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E7576-81A6-E995-21C8-6BDC48E93B78}"/>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41244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125D-1951-A7F7-9D24-701C35D03C0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A342C56-D115-50EE-A22D-52C7AA9D03E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6D7979-6AF0-D93A-9E90-7C8FC76B389E}"/>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C2F9A0C8-7743-EC7E-D18F-700AB082B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0AE3A-86AF-C2C3-8833-96B33887E838}"/>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74426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0D72-BEE3-B448-9702-C401834CFBFB}"/>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469CEAB-4AA2-B8C9-467D-34A8C6C92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EA955-D2AF-75F2-C741-C40C378DF76C}"/>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41C4693D-4B7E-1F8B-1A7B-45118BFB6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A3A5F-7069-6CAE-60B1-05CDBC642846}"/>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114856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C8AB-1D5A-6172-6423-8E8757F53D4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35F96ED-1BEF-570B-D18D-4E1BF093BDBA}"/>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5742A44-9263-629D-DA0E-B35BE4E5F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B1411-779A-A527-3106-EBADADEA8B9A}"/>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6" name="Footer Placeholder 5">
            <a:extLst>
              <a:ext uri="{FF2B5EF4-FFF2-40B4-BE49-F238E27FC236}">
                <a16:creationId xmlns:a16="http://schemas.microsoft.com/office/drawing/2014/main" id="{A2AE607C-BE37-A306-80AC-CF213D3AC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2FE2A-F12D-5141-110C-B7DBFC1BD1BD}"/>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187292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CAA4-6E0E-8D77-160C-C463E0B9A8BB}"/>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FD80C5D-FBCB-76D2-8CB1-5C23C159A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50957-2BFF-7B36-9D57-C22B2BF68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3D32C-5D2F-46D7-585B-57C5813D6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724DB-CE30-6842-65DA-7DD108341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2C0A6-81E0-056F-BBFE-BF0350B1F256}"/>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8" name="Footer Placeholder 7">
            <a:extLst>
              <a:ext uri="{FF2B5EF4-FFF2-40B4-BE49-F238E27FC236}">
                <a16:creationId xmlns:a16="http://schemas.microsoft.com/office/drawing/2014/main" id="{D3CBD07C-5B64-5055-15B0-9A2B58CE9C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B105BC-210D-FA18-D2E3-FD8800DA6219}"/>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95304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B6C5-24BC-AB94-F2DD-7F70538BC85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6754BC6-7B4B-7B9E-A98E-A240AE79CCE6}"/>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4" name="Footer Placeholder 3">
            <a:extLst>
              <a:ext uri="{FF2B5EF4-FFF2-40B4-BE49-F238E27FC236}">
                <a16:creationId xmlns:a16="http://schemas.microsoft.com/office/drawing/2014/main" id="{5DF72EFB-0226-97EC-21F0-DD672D91E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D2426-AD99-2D86-18C9-A7DD95A78285}"/>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71713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7DE0-5DCF-B3CB-32C8-73AAFECB1B1A}"/>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3" name="Footer Placeholder 2">
            <a:extLst>
              <a:ext uri="{FF2B5EF4-FFF2-40B4-BE49-F238E27FC236}">
                <a16:creationId xmlns:a16="http://schemas.microsoft.com/office/drawing/2014/main" id="{725DD478-AA36-E12C-B86B-138CB3F4E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4EE4DB-5555-0968-23BE-4D3262D2D5A1}"/>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09594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0FA8-5D3B-DD59-CDB4-E0D10B845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0EF45-9F8F-4A7E-35EF-7E0B6ECDC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66F93-DB41-5851-16C8-3EB3E92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E546A-BBC1-FAA7-BF8E-B11EF58E4A3D}"/>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6" name="Footer Placeholder 5">
            <a:extLst>
              <a:ext uri="{FF2B5EF4-FFF2-40B4-BE49-F238E27FC236}">
                <a16:creationId xmlns:a16="http://schemas.microsoft.com/office/drawing/2014/main" id="{AF2E4C93-CA81-F5A1-EAD2-9AE14D6DC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E1554-4E93-FF0E-F254-884986E4E079}"/>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32741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0D5-B61D-E706-C38E-42D75BE03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EF02D-58B4-77EB-42C7-231E20E86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360E84-798E-7EC2-B3E5-2718B363D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4C7A9-E904-6522-1885-3C11E77F2B18}"/>
              </a:ext>
            </a:extLst>
          </p:cNvPr>
          <p:cNvSpPr>
            <a:spLocks noGrp="1"/>
          </p:cNvSpPr>
          <p:nvPr>
            <p:ph type="dt" sz="half" idx="10"/>
          </p:nvPr>
        </p:nvSpPr>
        <p:spPr/>
        <p:txBody>
          <a:bodyPr/>
          <a:lstStyle/>
          <a:p>
            <a:fld id="{2B28DF06-F919-4C62-94A7-79700EC39F97}" type="datetimeFigureOut">
              <a:rPr lang="en-US" smtClean="0"/>
              <a:t>8/15/23</a:t>
            </a:fld>
            <a:endParaRPr lang="en-US"/>
          </a:p>
        </p:txBody>
      </p:sp>
      <p:sp>
        <p:nvSpPr>
          <p:cNvPr id="6" name="Footer Placeholder 5">
            <a:extLst>
              <a:ext uri="{FF2B5EF4-FFF2-40B4-BE49-F238E27FC236}">
                <a16:creationId xmlns:a16="http://schemas.microsoft.com/office/drawing/2014/main" id="{D4F833A4-470A-7144-118D-6EDB41584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4DC47-4DFA-77EC-2A06-D773C15432BE}"/>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8905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C6C3D-FAAD-1CB2-7373-944C778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FDDC88-606D-9B27-FDCF-DAF94B6F2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00E5F1D-C8D8-FDAE-332C-9BEA92C03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8DF06-F919-4C62-94A7-79700EC39F97}" type="datetimeFigureOut">
              <a:rPr lang="en-US" smtClean="0"/>
              <a:t>8/15/23</a:t>
            </a:fld>
            <a:endParaRPr lang="en-US"/>
          </a:p>
        </p:txBody>
      </p:sp>
      <p:sp>
        <p:nvSpPr>
          <p:cNvPr id="5" name="Footer Placeholder 4">
            <a:extLst>
              <a:ext uri="{FF2B5EF4-FFF2-40B4-BE49-F238E27FC236}">
                <a16:creationId xmlns:a16="http://schemas.microsoft.com/office/drawing/2014/main" id="{38570DA7-E378-4BD5-F728-2D79C8A4A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25784C-ED85-352A-AC52-355085339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427F-854F-427C-A1EB-95538949DA0B}" type="slidenum">
              <a:rPr lang="en-US" smtClean="0"/>
              <a:t>‹#›</a:t>
            </a:fld>
            <a:endParaRPr lang="en-US"/>
          </a:p>
        </p:txBody>
      </p:sp>
    </p:spTree>
    <p:extLst>
      <p:ext uri="{BB962C8B-B14F-4D97-AF65-F5344CB8AC3E}">
        <p14:creationId xmlns:p14="http://schemas.microsoft.com/office/powerpoint/2010/main" val="78793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C426-0432-5C08-F5CB-E5B6EAAA6530}"/>
              </a:ext>
            </a:extLst>
          </p:cNvPr>
          <p:cNvSpPr>
            <a:spLocks noGrp="1"/>
          </p:cNvSpPr>
          <p:nvPr>
            <p:ph type="ctrTitle"/>
          </p:nvPr>
        </p:nvSpPr>
        <p:spPr/>
        <p:txBody>
          <a:bodyPr>
            <a:normAutofit/>
          </a:bodyPr>
          <a:lstStyle/>
          <a:p>
            <a:r>
              <a:rPr lang="en-GB" sz="4400" dirty="0"/>
              <a:t>Data Analytics for Secure Decision-Making in Network Management</a:t>
            </a:r>
            <a:endParaRPr lang="en-US" sz="4400" dirty="0"/>
          </a:p>
        </p:txBody>
      </p:sp>
      <p:sp>
        <p:nvSpPr>
          <p:cNvPr id="3" name="Subtitle 2">
            <a:extLst>
              <a:ext uri="{FF2B5EF4-FFF2-40B4-BE49-F238E27FC236}">
                <a16:creationId xmlns:a16="http://schemas.microsoft.com/office/drawing/2014/main" id="{F376FD15-5D0B-4D53-1324-A7DB16C3F73D}"/>
              </a:ext>
            </a:extLst>
          </p:cNvPr>
          <p:cNvSpPr>
            <a:spLocks noGrp="1"/>
          </p:cNvSpPr>
          <p:nvPr>
            <p:ph type="subTitle" idx="1"/>
          </p:nvPr>
        </p:nvSpPr>
        <p:spPr>
          <a:xfrm>
            <a:off x="1524000" y="4079875"/>
            <a:ext cx="9144000" cy="1655762"/>
          </a:xfrm>
        </p:spPr>
        <p:txBody>
          <a:bodyPr/>
          <a:lstStyle/>
          <a:p>
            <a:pPr algn="l"/>
            <a:r>
              <a:rPr lang="en-US" b="1" dirty="0"/>
              <a:t>Your Name</a:t>
            </a:r>
            <a:r>
              <a:rPr lang="en-US" dirty="0"/>
              <a:t>: Saif Kamal Salim Haddad</a:t>
            </a:r>
          </a:p>
          <a:p>
            <a:pPr algn="l"/>
            <a:r>
              <a:rPr lang="en-US" b="1" dirty="0"/>
              <a:t>Your ID</a:t>
            </a:r>
            <a:r>
              <a:rPr lang="en-US" dirty="0"/>
              <a:t>: 21110214</a:t>
            </a:r>
          </a:p>
          <a:p>
            <a:pPr algn="l"/>
            <a:r>
              <a:rPr lang="en-US" b="1" dirty="0"/>
              <a:t>Date</a:t>
            </a:r>
            <a:r>
              <a:rPr lang="en-US" dirty="0"/>
              <a:t>: 12-8-2023</a:t>
            </a:r>
          </a:p>
        </p:txBody>
      </p:sp>
    </p:spTree>
    <p:extLst>
      <p:ext uri="{BB962C8B-B14F-4D97-AF65-F5344CB8AC3E}">
        <p14:creationId xmlns:p14="http://schemas.microsoft.com/office/powerpoint/2010/main" val="135747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C44F6-B7EC-5AE8-2A6F-182A0C6E0DDD}"/>
              </a:ext>
            </a:extLst>
          </p:cNvPr>
          <p:cNvSpPr>
            <a:spLocks noGrp="1"/>
          </p:cNvSpPr>
          <p:nvPr>
            <p:ph idx="1"/>
          </p:nvPr>
        </p:nvSpPr>
        <p:spPr>
          <a:xfrm>
            <a:off x="838200" y="300788"/>
            <a:ext cx="10515600" cy="6557211"/>
          </a:xfrm>
        </p:spPr>
        <p:txBody>
          <a:bodyPr>
            <a:normAutofit/>
          </a:bodyPr>
          <a:lstStyle/>
          <a:p>
            <a:r>
              <a:rPr lang="en-GB" sz="1800" dirty="0"/>
              <a:t>Use of these methods in the industry, specifically in </a:t>
            </a:r>
            <a:r>
              <a:rPr lang="en-GB" sz="1800" b="1" dirty="0"/>
              <a:t>cybersecurity</a:t>
            </a:r>
          </a:p>
          <a:p>
            <a:r>
              <a:rPr lang="en-US" sz="1800" b="1" dirty="0"/>
              <a:t>Data Analytic Methods usage in </a:t>
            </a:r>
            <a:r>
              <a:rPr lang="en-GB" sz="1800" b="1" dirty="0"/>
              <a:t>cybersecurity </a:t>
            </a:r>
            <a:r>
              <a:rPr lang="en-US" sz="1800" b="1" dirty="0"/>
              <a:t>:</a:t>
            </a:r>
            <a:endParaRPr lang="en-GB" sz="1800" b="1" dirty="0"/>
          </a:p>
          <a:p>
            <a:pPr marL="0" indent="0">
              <a:buNone/>
            </a:pPr>
            <a:r>
              <a:rPr lang="en-GB" sz="1800" b="1" dirty="0"/>
              <a:t>Descriptive Analytics</a:t>
            </a:r>
            <a:r>
              <a:rPr lang="en-US" sz="1200" dirty="0"/>
              <a:t>(Stewart, 2023)</a:t>
            </a:r>
            <a:endParaRPr lang="en-GB" sz="1800" b="1" dirty="0"/>
          </a:p>
          <a:p>
            <a:pPr marL="0" indent="0">
              <a:buNone/>
            </a:pPr>
            <a:r>
              <a:rPr lang="en-GB" sz="1800" dirty="0"/>
              <a:t>examining previous cyberattacks to comprehend how they happened.</a:t>
            </a:r>
          </a:p>
          <a:p>
            <a:pPr marL="0" indent="0">
              <a:buNone/>
            </a:pPr>
            <a:r>
              <a:rPr lang="en-GB" sz="1800" dirty="0"/>
              <a:t>identifying the methods that hackers have previously used. </a:t>
            </a:r>
          </a:p>
          <a:p>
            <a:pPr marL="0" indent="0">
              <a:buNone/>
            </a:pPr>
            <a:r>
              <a:rPr lang="en-GB" sz="1800" dirty="0"/>
              <a:t>list the many ways that attacks occurred in the past.</a:t>
            </a:r>
          </a:p>
          <a:p>
            <a:pPr marL="0" indent="0">
              <a:buNone/>
            </a:pPr>
            <a:endParaRPr lang="en-GB" sz="1800" dirty="0"/>
          </a:p>
          <a:p>
            <a:pPr marL="0" indent="0">
              <a:buNone/>
            </a:pPr>
            <a:r>
              <a:rPr lang="en-GB" sz="1800" b="1" dirty="0"/>
              <a:t>Predictive Analytics:</a:t>
            </a:r>
            <a:r>
              <a:rPr lang="en-US" sz="1200" dirty="0"/>
              <a:t>(Stewart, 2023)</a:t>
            </a:r>
            <a:endParaRPr lang="en-GB" sz="1800" b="1" dirty="0"/>
          </a:p>
          <a:p>
            <a:pPr marL="0" indent="0">
              <a:buNone/>
            </a:pPr>
            <a:r>
              <a:rPr lang="en-GB" sz="1800" dirty="0"/>
              <a:t>guessing about possible future cyber risks through studying trends.</a:t>
            </a:r>
            <a:endParaRPr lang="en-GB" sz="1800" b="1" dirty="0"/>
          </a:p>
          <a:p>
            <a:pPr marL="0" indent="0">
              <a:buNone/>
            </a:pPr>
            <a:r>
              <a:rPr lang="en-GB" sz="1800" dirty="0"/>
              <a:t>use historical data to discover new tactics that hackers could use.</a:t>
            </a:r>
            <a:endParaRPr lang="en-GB" sz="1800" b="1" dirty="0"/>
          </a:p>
          <a:p>
            <a:pPr marL="0" indent="0">
              <a:buNone/>
            </a:pPr>
            <a:r>
              <a:rPr lang="en-GB" sz="1800" dirty="0"/>
              <a:t>making predictions about possible hacker tactics.</a:t>
            </a:r>
          </a:p>
          <a:p>
            <a:pPr marL="0" indent="0">
              <a:buNone/>
            </a:pPr>
            <a:endParaRPr lang="en-GB" sz="1800" b="1" dirty="0"/>
          </a:p>
          <a:p>
            <a:pPr marL="0" indent="0">
              <a:buNone/>
            </a:pPr>
            <a:r>
              <a:rPr lang="en-GB" sz="1800" b="1" dirty="0"/>
              <a:t>Prescriptive Analytics:</a:t>
            </a:r>
            <a:r>
              <a:rPr lang="en-US" sz="1200" dirty="0"/>
              <a:t>(Stewart, 2023)</a:t>
            </a:r>
            <a:endParaRPr lang="en-US" sz="1800" b="1" dirty="0"/>
          </a:p>
          <a:p>
            <a:pPr marL="0" indent="0">
              <a:buNone/>
            </a:pPr>
            <a:r>
              <a:rPr lang="en-US" sz="1800" dirty="0"/>
              <a:t>recommending actions to do when a cyber attack is discovered.</a:t>
            </a:r>
          </a:p>
          <a:p>
            <a:pPr marL="0" indent="0">
              <a:buNone/>
            </a:pPr>
            <a:r>
              <a:rPr lang="en-US" sz="1800" dirty="0"/>
              <a:t>explaining to the cybersecurity team how to prevent and stop an attack.</a:t>
            </a:r>
          </a:p>
          <a:p>
            <a:pPr marL="0" indent="0">
              <a:buNone/>
            </a:pPr>
            <a:r>
              <a:rPr lang="en-US" sz="1800" dirty="0"/>
              <a:t>helping the team in making the wisest decisions for safety based on rules and predictions.</a:t>
            </a:r>
          </a:p>
          <a:p>
            <a:pPr marL="0" indent="0">
              <a:buNone/>
            </a:pPr>
            <a:endParaRPr lang="en-US" sz="1800" dirty="0"/>
          </a:p>
        </p:txBody>
      </p:sp>
    </p:spTree>
    <p:extLst>
      <p:ext uri="{BB962C8B-B14F-4D97-AF65-F5344CB8AC3E}">
        <p14:creationId xmlns:p14="http://schemas.microsoft.com/office/powerpoint/2010/main" val="224215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F02B-8C4D-CD0C-186D-2FB3CD4795A1}"/>
              </a:ext>
            </a:extLst>
          </p:cNvPr>
          <p:cNvSpPr>
            <a:spLocks noGrp="1"/>
          </p:cNvSpPr>
          <p:nvPr>
            <p:ph type="title"/>
          </p:nvPr>
        </p:nvSpPr>
        <p:spPr/>
        <p:txBody>
          <a:bodyPr>
            <a:normAutofit/>
          </a:bodyPr>
          <a:lstStyle/>
          <a:p>
            <a:pPr algn="ctr"/>
            <a:r>
              <a:rPr lang="en-US" sz="4800" dirty="0"/>
              <a:t>Exploratory Data Analysis Techniques (EDA)</a:t>
            </a:r>
          </a:p>
        </p:txBody>
      </p:sp>
    </p:spTree>
    <p:extLst>
      <p:ext uri="{BB962C8B-B14F-4D97-AF65-F5344CB8AC3E}">
        <p14:creationId xmlns:p14="http://schemas.microsoft.com/office/powerpoint/2010/main" val="101903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3B57-F94E-473B-D7F9-A141318A4146}"/>
              </a:ext>
            </a:extLst>
          </p:cNvPr>
          <p:cNvSpPr>
            <a:spLocks noGrp="1"/>
          </p:cNvSpPr>
          <p:nvPr>
            <p:ph type="title"/>
          </p:nvPr>
        </p:nvSpPr>
        <p:spPr/>
        <p:txBody>
          <a:bodyPr/>
          <a:lstStyle/>
          <a:p>
            <a:pPr algn="ctr"/>
            <a:r>
              <a:rPr lang="en-GB" dirty="0"/>
              <a:t>Explanation and importance of EDA </a:t>
            </a:r>
            <a:r>
              <a:rPr lang="en-US" altLang="en-US" dirty="0"/>
              <a:t>data analysis</a:t>
            </a:r>
            <a:r>
              <a:rPr lang="en-GB" dirty="0"/>
              <a:t> </a:t>
            </a:r>
            <a:endParaRPr lang="en-US" dirty="0"/>
          </a:p>
        </p:txBody>
      </p:sp>
      <p:sp>
        <p:nvSpPr>
          <p:cNvPr id="3" name="Content Placeholder 2">
            <a:extLst>
              <a:ext uri="{FF2B5EF4-FFF2-40B4-BE49-F238E27FC236}">
                <a16:creationId xmlns:a16="http://schemas.microsoft.com/office/drawing/2014/main" id="{EEBABDE2-3FBC-F02C-46BE-247A3F779728}"/>
              </a:ext>
            </a:extLst>
          </p:cNvPr>
          <p:cNvSpPr>
            <a:spLocks noGrp="1"/>
          </p:cNvSpPr>
          <p:nvPr>
            <p:ph idx="1"/>
          </p:nvPr>
        </p:nvSpPr>
        <p:spPr>
          <a:xfrm>
            <a:off x="838200" y="1825624"/>
            <a:ext cx="10515600" cy="5032375"/>
          </a:xfrm>
        </p:spPr>
        <p:txBody>
          <a:bodyPr>
            <a:normAutofit/>
          </a:bodyPr>
          <a:lstStyle/>
          <a:p>
            <a:pPr marL="0" indent="0">
              <a:buNone/>
            </a:pPr>
            <a:r>
              <a:rPr lang="en-GB" sz="1800" b="1" dirty="0"/>
              <a:t>Explanation of EDA </a:t>
            </a:r>
            <a:r>
              <a:rPr lang="en-US" altLang="en-US" sz="1800" b="1" dirty="0"/>
              <a:t>data analysis</a:t>
            </a:r>
            <a:r>
              <a:rPr lang="en-GB" altLang="en-US" sz="1800" b="1" dirty="0"/>
              <a:t>:</a:t>
            </a:r>
          </a:p>
          <a:p>
            <a:pPr marL="0" indent="0">
              <a:buNone/>
            </a:pPr>
            <a:r>
              <a:rPr lang="en-US" sz="1800" b="0" i="0" dirty="0">
                <a:effectLst/>
                <a:latin typeface="Söhne"/>
              </a:rPr>
              <a:t>EDA involves visually and statistically analyzing data to find patterns, and correlations, and describe its key features.</a:t>
            </a:r>
            <a:r>
              <a:rPr lang="en-US" sz="1200" dirty="0"/>
              <a:t> (exploratory, 2022) (</a:t>
            </a:r>
            <a:r>
              <a:rPr lang="en-US" sz="1200" i="1" dirty="0" err="1"/>
              <a:t>Packt</a:t>
            </a:r>
            <a:r>
              <a:rPr lang="en-US" sz="1200" i="1" dirty="0"/>
              <a:t> subscription</a:t>
            </a:r>
            <a:r>
              <a:rPr lang="en-US" sz="1200" dirty="0"/>
              <a:t>)</a:t>
            </a:r>
            <a:endParaRPr lang="en-GB" altLang="en-US" sz="1800" b="1" dirty="0"/>
          </a:p>
          <a:p>
            <a:pPr marL="0" indent="0">
              <a:buNone/>
            </a:pPr>
            <a:endParaRPr lang="en-US" sz="1800" b="1" dirty="0"/>
          </a:p>
          <a:p>
            <a:pPr marL="0" indent="0">
              <a:buNone/>
            </a:pPr>
            <a:r>
              <a:rPr lang="en-US" sz="1800" b="1" dirty="0"/>
              <a:t>Importance:</a:t>
            </a:r>
          </a:p>
          <a:p>
            <a:pPr marL="0" indent="0">
              <a:buNone/>
            </a:pPr>
            <a:r>
              <a:rPr lang="en-US" sz="1800" b="1" i="0" dirty="0">
                <a:effectLst/>
                <a:latin typeface="Söhne"/>
              </a:rPr>
              <a:t>Data Understanding</a:t>
            </a:r>
            <a:r>
              <a:rPr lang="en-US" sz="1800" b="0" i="0" dirty="0">
                <a:effectLst/>
                <a:latin typeface="Söhne"/>
              </a:rPr>
              <a:t>: Improvements of Data Understanding such as we can know the type of values, and their structures </a:t>
            </a:r>
            <a:r>
              <a:rPr lang="en-US" sz="1200" dirty="0"/>
              <a:t>(exploratory, 2022) (</a:t>
            </a:r>
            <a:r>
              <a:rPr lang="en-US" sz="1200" i="1" dirty="0" err="1"/>
              <a:t>Packt</a:t>
            </a:r>
            <a:r>
              <a:rPr lang="en-US" sz="1200" i="1" dirty="0"/>
              <a:t> subscription</a:t>
            </a:r>
            <a:r>
              <a:rPr lang="en-US" sz="1200" dirty="0"/>
              <a:t>)</a:t>
            </a:r>
            <a:endParaRPr lang="en-US" sz="1800" b="0" i="0" dirty="0">
              <a:effectLst/>
              <a:latin typeface="Söhne"/>
            </a:endParaRPr>
          </a:p>
          <a:p>
            <a:pPr marL="0" indent="0">
              <a:buNone/>
            </a:pPr>
            <a:r>
              <a:rPr lang="en-US" sz="1800" b="1" dirty="0"/>
              <a:t>Data Quality Assessment: </a:t>
            </a:r>
            <a:r>
              <a:rPr lang="en-US" sz="1800" dirty="0"/>
              <a:t>by knowing if we have: outliers, and missing values so we can work on </a:t>
            </a:r>
            <a:r>
              <a:rPr lang="en-US" sz="1800" b="0" i="0" dirty="0">
                <a:effectLst/>
              </a:rPr>
              <a:t>accurate data</a:t>
            </a:r>
            <a:r>
              <a:rPr lang="en-US" sz="1200" dirty="0"/>
              <a:t>(exploratory, 2022) (</a:t>
            </a:r>
            <a:r>
              <a:rPr lang="en-US" sz="1200" i="1" dirty="0" err="1"/>
              <a:t>Packt</a:t>
            </a:r>
            <a:r>
              <a:rPr lang="en-US" sz="1200" i="1" dirty="0"/>
              <a:t> subscription</a:t>
            </a:r>
            <a:r>
              <a:rPr lang="en-US" sz="1200" dirty="0"/>
              <a:t>)</a:t>
            </a:r>
            <a:endParaRPr lang="en-US" sz="1800" b="1" dirty="0"/>
          </a:p>
          <a:p>
            <a:pPr marL="0" indent="0">
              <a:buNone/>
            </a:pPr>
            <a:r>
              <a:rPr lang="en-US" sz="1800" b="1" i="0" dirty="0">
                <a:effectLst/>
                <a:latin typeface="Söhne"/>
              </a:rPr>
              <a:t>Pattern Recognition: </a:t>
            </a:r>
            <a:r>
              <a:rPr lang="en-US" sz="1800" i="0" dirty="0">
                <a:effectLst/>
                <a:latin typeface="Söhne"/>
              </a:rPr>
              <a:t>helps highlight trends and patterns to come out with insights </a:t>
            </a:r>
          </a:p>
          <a:p>
            <a:pPr marL="0" indent="0">
              <a:buNone/>
            </a:pPr>
            <a:r>
              <a:rPr lang="en-US" sz="1200" dirty="0"/>
              <a:t>(exploratory, 2022) (</a:t>
            </a:r>
            <a:r>
              <a:rPr lang="en-US" sz="1200" i="1" dirty="0" err="1"/>
              <a:t>Packt</a:t>
            </a:r>
            <a:r>
              <a:rPr lang="en-US" sz="1200" i="1" dirty="0"/>
              <a:t> subscription</a:t>
            </a:r>
            <a:r>
              <a:rPr lang="en-US" sz="1200" dirty="0"/>
              <a:t>)</a:t>
            </a:r>
            <a:endParaRPr lang="en-US" sz="1800" i="0" dirty="0">
              <a:effectLst/>
              <a:latin typeface="Söhne"/>
            </a:endParaRPr>
          </a:p>
          <a:p>
            <a:pPr marL="0" indent="0">
              <a:buNone/>
            </a:pPr>
            <a:r>
              <a:rPr lang="en-US" sz="1800" b="1" i="0" dirty="0">
                <a:effectLst/>
                <a:latin typeface="Söhne"/>
              </a:rPr>
              <a:t>Decision-Making: </a:t>
            </a:r>
            <a:r>
              <a:rPr lang="en-US" sz="1800" i="0" dirty="0">
                <a:effectLst/>
                <a:latin typeface="Söhne"/>
              </a:rPr>
              <a:t>based on the insights that we come out with</a:t>
            </a:r>
          </a:p>
          <a:p>
            <a:pPr marL="0" indent="0">
              <a:buNone/>
            </a:pPr>
            <a:r>
              <a:rPr lang="en-US" sz="1800" b="1" i="0" dirty="0">
                <a:effectLst/>
                <a:latin typeface="Söhne"/>
              </a:rPr>
              <a:t>Answering problems: </a:t>
            </a:r>
            <a:r>
              <a:rPr lang="en-US" sz="1200" dirty="0"/>
              <a:t>(exploratory, 2022) (</a:t>
            </a:r>
            <a:r>
              <a:rPr lang="en-US" sz="1200" i="1" dirty="0" err="1"/>
              <a:t>Packt</a:t>
            </a:r>
            <a:r>
              <a:rPr lang="en-US" sz="1200" i="1" dirty="0"/>
              <a:t> subscription</a:t>
            </a:r>
            <a:r>
              <a:rPr lang="en-US" sz="1200" dirty="0"/>
              <a:t>)</a:t>
            </a:r>
            <a:endParaRPr lang="en-US" sz="1800" b="1" i="0" dirty="0">
              <a:effectLst/>
              <a:latin typeface="Söhne"/>
            </a:endParaRPr>
          </a:p>
          <a:p>
            <a:pPr marL="0" indent="0">
              <a:buNone/>
            </a:pPr>
            <a:r>
              <a:rPr lang="en-US" sz="1800" b="1" dirty="0"/>
              <a:t>Risk Assessment: </a:t>
            </a:r>
            <a:r>
              <a:rPr lang="en-US" sz="1800" dirty="0"/>
              <a:t>decreasing risks by finding patterns, especially in cybersecurity </a:t>
            </a:r>
            <a:endParaRPr lang="en-US" sz="1800" b="1" dirty="0"/>
          </a:p>
        </p:txBody>
      </p:sp>
    </p:spTree>
    <p:extLst>
      <p:ext uri="{BB962C8B-B14F-4D97-AF65-F5344CB8AC3E}">
        <p14:creationId xmlns:p14="http://schemas.microsoft.com/office/powerpoint/2010/main" val="361846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EBF7-4526-8365-7398-1B6932F40222}"/>
              </a:ext>
            </a:extLst>
          </p:cNvPr>
          <p:cNvSpPr>
            <a:spLocks noGrp="1"/>
          </p:cNvSpPr>
          <p:nvPr>
            <p:ph type="title"/>
          </p:nvPr>
        </p:nvSpPr>
        <p:spPr>
          <a:xfrm>
            <a:off x="838200" y="-5265"/>
            <a:ext cx="10515600" cy="1325563"/>
          </a:xfrm>
        </p:spPr>
        <p:txBody>
          <a:bodyPr/>
          <a:lstStyle/>
          <a:p>
            <a:r>
              <a:rPr lang="en-US" dirty="0"/>
              <a:t>EDA Techniques used </a:t>
            </a:r>
          </a:p>
        </p:txBody>
      </p:sp>
      <p:sp>
        <p:nvSpPr>
          <p:cNvPr id="3" name="Content Placeholder 2">
            <a:extLst>
              <a:ext uri="{FF2B5EF4-FFF2-40B4-BE49-F238E27FC236}">
                <a16:creationId xmlns:a16="http://schemas.microsoft.com/office/drawing/2014/main" id="{66CBEDD2-FD0F-9F11-B472-4A7AAD0B8914}"/>
              </a:ext>
            </a:extLst>
          </p:cNvPr>
          <p:cNvSpPr>
            <a:spLocks noGrp="1"/>
          </p:cNvSpPr>
          <p:nvPr>
            <p:ph idx="1"/>
          </p:nvPr>
        </p:nvSpPr>
        <p:spPr>
          <a:xfrm>
            <a:off x="717884" y="1320298"/>
            <a:ext cx="10515600" cy="5453481"/>
          </a:xfrm>
        </p:spPr>
        <p:txBody>
          <a:bodyPr>
            <a:normAutofit/>
          </a:bodyPr>
          <a:lstStyle/>
          <a:p>
            <a:r>
              <a:rPr lang="en-GB" sz="1800" b="1" dirty="0"/>
              <a:t>Techniques used in this analysis (like histograms, scatter plots, etc.) with </a:t>
            </a:r>
            <a:r>
              <a:rPr lang="en-US" sz="1800" b="1" dirty="0"/>
              <a:t>explanation.</a:t>
            </a:r>
          </a:p>
          <a:p>
            <a:endParaRPr lang="en-US" sz="1800" b="1" dirty="0"/>
          </a:p>
          <a:p>
            <a:r>
              <a:rPr lang="en-US" sz="1800" b="1" i="0" dirty="0">
                <a:effectLst/>
              </a:rPr>
              <a:t>Summary Statistics: </a:t>
            </a:r>
            <a:r>
              <a:rPr lang="en-US" sz="1800" i="0" dirty="0">
                <a:effectLst/>
              </a:rPr>
              <a:t>such as data frame </a:t>
            </a:r>
            <a:r>
              <a:rPr lang="en-US" sz="1800" b="1" i="0" dirty="0">
                <a:effectLst/>
              </a:rPr>
              <a:t>info</a:t>
            </a:r>
            <a:r>
              <a:rPr lang="en-US" sz="1800" i="0" dirty="0">
                <a:effectLst/>
              </a:rPr>
              <a:t> and data frame </a:t>
            </a:r>
            <a:r>
              <a:rPr lang="en-US" sz="1800" b="1" i="0" dirty="0">
                <a:effectLst/>
              </a:rPr>
              <a:t>description</a:t>
            </a:r>
            <a:r>
              <a:rPr lang="en-US" sz="1800" i="0" dirty="0">
                <a:effectLst/>
              </a:rPr>
              <a:t> were used to show the dataset's summary information also </a:t>
            </a:r>
            <a:r>
              <a:rPr lang="en-US" sz="1800" b="1" i="0" dirty="0">
                <a:effectLst/>
              </a:rPr>
              <a:t>data types</a:t>
            </a:r>
            <a:r>
              <a:rPr lang="en-US" sz="1800" i="0" dirty="0">
                <a:effectLst/>
              </a:rPr>
              <a:t>, and </a:t>
            </a:r>
            <a:r>
              <a:rPr lang="en-US" sz="1800" b="1" i="0" dirty="0">
                <a:effectLst/>
              </a:rPr>
              <a:t>missing values </a:t>
            </a:r>
            <a:r>
              <a:rPr lang="en-US" sz="1800" i="0" dirty="0">
                <a:effectLst/>
              </a:rPr>
              <a:t>to make sure that the data is accurate also I used </a:t>
            </a:r>
            <a:r>
              <a:rPr lang="en-US" sz="1800" b="1" i="0" dirty="0">
                <a:effectLst/>
              </a:rPr>
              <a:t>Max </a:t>
            </a:r>
            <a:r>
              <a:rPr lang="en-US" sz="1800" i="0" dirty="0">
                <a:effectLst/>
              </a:rPr>
              <a:t>to see the maximum value for the energy consumption for the flooding attack </a:t>
            </a:r>
          </a:p>
          <a:p>
            <a:endParaRPr lang="en-US" sz="1800" b="1" dirty="0"/>
          </a:p>
          <a:p>
            <a:r>
              <a:rPr lang="en-US" sz="1800" b="1" dirty="0"/>
              <a:t>Bar Plots: </a:t>
            </a:r>
            <a:r>
              <a:rPr lang="en-US" sz="1800" dirty="0"/>
              <a:t>were used to visualize this distribution of the attack types based on all data which was in the column</a:t>
            </a:r>
          </a:p>
          <a:p>
            <a:pPr marL="0" indent="0">
              <a:buNone/>
            </a:pPr>
            <a:endParaRPr lang="en-US" sz="1800" b="1" dirty="0"/>
          </a:p>
          <a:p>
            <a:r>
              <a:rPr lang="en-US" sz="1800" b="1" i="0" dirty="0">
                <a:effectLst/>
              </a:rPr>
              <a:t>Pie Chart:</a:t>
            </a:r>
            <a:r>
              <a:rPr lang="en-US" sz="1800" dirty="0"/>
              <a:t> was used to visualize this distribution of the attack types based on all data which was in the column but by percentage </a:t>
            </a:r>
          </a:p>
          <a:p>
            <a:endParaRPr lang="en-US" sz="1800" b="1" i="0" dirty="0">
              <a:effectLst/>
            </a:endParaRPr>
          </a:p>
          <a:p>
            <a:r>
              <a:rPr lang="en-US" sz="1800" b="1" i="0" dirty="0">
                <a:effectLst/>
              </a:rPr>
              <a:t>Histogram</a:t>
            </a:r>
            <a:r>
              <a:rPr lang="en-US" sz="1800" b="1" i="0" dirty="0">
                <a:solidFill>
                  <a:srgbClr val="374151"/>
                </a:solidFill>
                <a:effectLst/>
              </a:rPr>
              <a:t>:</a:t>
            </a:r>
            <a:r>
              <a:rPr lang="en-US" sz="1800" dirty="0"/>
              <a:t> was used to visualize this distribution of the '</a:t>
            </a:r>
            <a:r>
              <a:rPr lang="en-US" sz="1800" dirty="0" err="1"/>
              <a:t>energy_consumption</a:t>
            </a:r>
            <a:r>
              <a:rPr lang="en-US" sz="1800" dirty="0"/>
              <a:t>' values for 'Flooding' attacks.</a:t>
            </a:r>
          </a:p>
          <a:p>
            <a:endParaRPr lang="en-US" sz="1800" b="1" i="0" dirty="0">
              <a:solidFill>
                <a:srgbClr val="374151"/>
              </a:solidFill>
              <a:effectLst/>
            </a:endParaRPr>
          </a:p>
          <a:p>
            <a:r>
              <a:rPr lang="en-US" sz="1800" b="1" dirty="0"/>
              <a:t>Frequency Analysis: </a:t>
            </a:r>
            <a:r>
              <a:rPr lang="en-US" sz="1800" dirty="0"/>
              <a:t>Was used to count the number of times that category values in columns like behavior, Type, and Event happened.</a:t>
            </a:r>
          </a:p>
        </p:txBody>
      </p:sp>
    </p:spTree>
    <p:extLst>
      <p:ext uri="{BB962C8B-B14F-4D97-AF65-F5344CB8AC3E}">
        <p14:creationId xmlns:p14="http://schemas.microsoft.com/office/powerpoint/2010/main" val="237684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6B98-E7E1-07B3-5876-6C672DF0D264}"/>
              </a:ext>
            </a:extLst>
          </p:cNvPr>
          <p:cNvSpPr>
            <a:spLocks noGrp="1"/>
          </p:cNvSpPr>
          <p:nvPr>
            <p:ph type="title"/>
          </p:nvPr>
        </p:nvSpPr>
        <p:spPr>
          <a:xfrm>
            <a:off x="838200" y="46037"/>
            <a:ext cx="10515600" cy="811213"/>
          </a:xfrm>
        </p:spPr>
        <p:txBody>
          <a:bodyPr>
            <a:normAutofit/>
          </a:bodyPr>
          <a:lstStyle/>
          <a:p>
            <a:r>
              <a:rPr lang="en-US" dirty="0"/>
              <a:t>EDA Examples</a:t>
            </a:r>
            <a:endParaRPr lang="en-US" sz="1800" dirty="0"/>
          </a:p>
        </p:txBody>
      </p:sp>
      <p:sp>
        <p:nvSpPr>
          <p:cNvPr id="3" name="Content Placeholder 2">
            <a:extLst>
              <a:ext uri="{FF2B5EF4-FFF2-40B4-BE49-F238E27FC236}">
                <a16:creationId xmlns:a16="http://schemas.microsoft.com/office/drawing/2014/main" id="{3C47FF1D-E5F9-4FBB-7F6E-9DDAC456D3C9}"/>
              </a:ext>
            </a:extLst>
          </p:cNvPr>
          <p:cNvSpPr>
            <a:spLocks noGrp="1"/>
          </p:cNvSpPr>
          <p:nvPr>
            <p:ph idx="1"/>
          </p:nvPr>
        </p:nvSpPr>
        <p:spPr>
          <a:xfrm>
            <a:off x="838200" y="671513"/>
            <a:ext cx="10515600" cy="6186487"/>
          </a:xfrm>
        </p:spPr>
        <p:txBody>
          <a:bodyPr>
            <a:normAutofit/>
          </a:bodyPr>
          <a:lstStyle/>
          <a:p>
            <a:r>
              <a:rPr lang="en-US" sz="1800" b="1" i="0" dirty="0">
                <a:effectLst/>
              </a:rPr>
              <a:t>Summary Statistics:</a:t>
            </a:r>
          </a:p>
          <a:p>
            <a:endParaRPr lang="en-US" sz="1800" b="1" dirty="0"/>
          </a:p>
          <a:p>
            <a:r>
              <a:rPr lang="en-US" sz="1800" b="1" dirty="0"/>
              <a:t>info: </a:t>
            </a:r>
            <a:r>
              <a:rPr lang="en-US" sz="1800" dirty="0"/>
              <a:t>was used to know how many features I have and what is the data type of each feature. </a:t>
            </a:r>
            <a:endParaRPr lang="en-US" sz="1800" b="1" dirty="0"/>
          </a:p>
        </p:txBody>
      </p:sp>
      <p:pic>
        <p:nvPicPr>
          <p:cNvPr id="5" name="Picture 4" descr="A screenshot of a computer&#10;&#10;Description automatically generated">
            <a:extLst>
              <a:ext uri="{FF2B5EF4-FFF2-40B4-BE49-F238E27FC236}">
                <a16:creationId xmlns:a16="http://schemas.microsoft.com/office/drawing/2014/main" id="{C0E18E5C-0D8C-8F9A-1998-54A31A88A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997075"/>
            <a:ext cx="4658386" cy="4860925"/>
          </a:xfrm>
          <a:prstGeom prst="rect">
            <a:avLst/>
          </a:prstGeom>
        </p:spPr>
      </p:pic>
    </p:spTree>
    <p:extLst>
      <p:ext uri="{BB962C8B-B14F-4D97-AF65-F5344CB8AC3E}">
        <p14:creationId xmlns:p14="http://schemas.microsoft.com/office/powerpoint/2010/main" val="368723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843C0-99C4-2A18-DE94-72D7767EDC91}"/>
              </a:ext>
            </a:extLst>
          </p:cNvPr>
          <p:cNvSpPr txBox="1"/>
          <p:nvPr/>
        </p:nvSpPr>
        <p:spPr>
          <a:xfrm>
            <a:off x="0" y="0"/>
            <a:ext cx="12192000" cy="6463308"/>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Summary Statistics:</a:t>
            </a:r>
          </a:p>
          <a:p>
            <a:endParaRPr lang="en-US" sz="1800" b="1"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description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was used to know the mean information for each feature such as the mean, std, min count, max. in concluding the mean information to overview a feature for the first time. </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pic>
        <p:nvPicPr>
          <p:cNvPr id="9" name="Picture 8" descr="A screenshot of a graph&#10;&#10;Description automatically generated">
            <a:extLst>
              <a:ext uri="{FF2B5EF4-FFF2-40B4-BE49-F238E27FC236}">
                <a16:creationId xmlns:a16="http://schemas.microsoft.com/office/drawing/2014/main" id="{1CA99A06-B90E-B6C2-915E-327A0BAA3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62" y="1901825"/>
            <a:ext cx="10462390" cy="4113213"/>
          </a:xfrm>
          <a:prstGeom prst="rect">
            <a:avLst/>
          </a:prstGeom>
        </p:spPr>
      </p:pic>
    </p:spTree>
    <p:extLst>
      <p:ext uri="{BB962C8B-B14F-4D97-AF65-F5344CB8AC3E}">
        <p14:creationId xmlns:p14="http://schemas.microsoft.com/office/powerpoint/2010/main" val="384151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040CB3-9479-240B-C93C-224BE237A520}"/>
              </a:ext>
            </a:extLst>
          </p:cNvPr>
          <p:cNvSpPr txBox="1"/>
          <p:nvPr/>
        </p:nvSpPr>
        <p:spPr>
          <a:xfrm>
            <a:off x="0" y="0"/>
            <a:ext cx="12192000" cy="6186309"/>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Summary Statistics:</a:t>
            </a:r>
          </a:p>
          <a:p>
            <a:endParaRPr lang="en-US" sz="1800" b="1"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Max</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was used to know to know the highest energy consumption when there was a flooding attack. </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92A460-99A6-6333-54F1-336BE3528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3" y="2058898"/>
            <a:ext cx="11503460" cy="1034256"/>
          </a:xfrm>
          <a:prstGeom prst="rect">
            <a:avLst/>
          </a:prstGeom>
        </p:spPr>
      </p:pic>
    </p:spTree>
    <p:extLst>
      <p:ext uri="{BB962C8B-B14F-4D97-AF65-F5344CB8AC3E}">
        <p14:creationId xmlns:p14="http://schemas.microsoft.com/office/powerpoint/2010/main" val="131237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5332B-95ED-D407-9324-D19F640193A1}"/>
              </a:ext>
            </a:extLst>
          </p:cNvPr>
          <p:cNvSpPr>
            <a:spLocks noGrp="1"/>
          </p:cNvSpPr>
          <p:nvPr>
            <p:ph idx="1"/>
          </p:nvPr>
        </p:nvSpPr>
        <p:spPr>
          <a:xfrm>
            <a:off x="0" y="0"/>
            <a:ext cx="12192000" cy="6858000"/>
          </a:xfrm>
        </p:spPr>
        <p:txBody>
          <a:bodyPr/>
          <a:lstStyle/>
          <a:p>
            <a:r>
              <a:rPr lang="en-US" sz="2800" b="1" dirty="0"/>
              <a:t>Bar Plots</a:t>
            </a:r>
          </a:p>
          <a:p>
            <a:endParaRPr lang="en-US" b="1" dirty="0"/>
          </a:p>
          <a:p>
            <a:r>
              <a:rPr lang="en-US" sz="1800" dirty="0"/>
              <a:t>T</a:t>
            </a:r>
            <a:r>
              <a:rPr lang="en-JO" sz="1800" dirty="0"/>
              <a:t>his bar plot was made to understand what types of </a:t>
            </a:r>
          </a:p>
          <a:p>
            <a:pPr marL="0" indent="0">
              <a:buNone/>
            </a:pPr>
            <a:r>
              <a:rPr lang="en-US" sz="1800" dirty="0"/>
              <a:t>a</a:t>
            </a:r>
            <a:r>
              <a:rPr lang="en-JO" sz="1800" dirty="0"/>
              <a:t>ttackes we have and how much we have from each (count)</a:t>
            </a:r>
          </a:p>
          <a:p>
            <a:pPr marL="0" indent="0">
              <a:buNone/>
            </a:pPr>
            <a:r>
              <a:rPr lang="en-US" sz="1800" dirty="0"/>
              <a:t>A</a:t>
            </a:r>
            <a:r>
              <a:rPr lang="en-JO" sz="1800" dirty="0"/>
              <a:t>nd to know what the most attack and what the least attack </a:t>
            </a:r>
          </a:p>
        </p:txBody>
      </p:sp>
      <p:pic>
        <p:nvPicPr>
          <p:cNvPr id="5" name="Picture 4" descr="A graph of a number of people&#10;&#10;Description automatically generated">
            <a:extLst>
              <a:ext uri="{FF2B5EF4-FFF2-40B4-BE49-F238E27FC236}">
                <a16:creationId xmlns:a16="http://schemas.microsoft.com/office/drawing/2014/main" id="{FB2A4196-64D2-7858-64F5-FB27F9526638}"/>
              </a:ext>
            </a:extLst>
          </p:cNvPr>
          <p:cNvPicPr>
            <a:picLocks noChangeAspect="1"/>
          </p:cNvPicPr>
          <p:nvPr/>
        </p:nvPicPr>
        <p:blipFill rotWithShape="1">
          <a:blip r:embed="rId2">
            <a:extLst>
              <a:ext uri="{28A0092B-C50C-407E-A947-70E740481C1C}">
                <a14:useLocalDpi xmlns:a14="http://schemas.microsoft.com/office/drawing/2010/main" val="0"/>
              </a:ext>
            </a:extLst>
          </a:blip>
          <a:srcRect r="7654"/>
          <a:stretch/>
        </p:blipFill>
        <p:spPr>
          <a:xfrm>
            <a:off x="5756504" y="552449"/>
            <a:ext cx="6435496" cy="4790096"/>
          </a:xfrm>
          <a:prstGeom prst="rect">
            <a:avLst/>
          </a:prstGeom>
        </p:spPr>
      </p:pic>
    </p:spTree>
    <p:extLst>
      <p:ext uri="{BB962C8B-B14F-4D97-AF65-F5344CB8AC3E}">
        <p14:creationId xmlns:p14="http://schemas.microsoft.com/office/powerpoint/2010/main" val="80876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AA1D50-25A4-B41A-8076-FC8CFCFC6915}"/>
              </a:ext>
            </a:extLst>
          </p:cNvPr>
          <p:cNvSpPr txBox="1">
            <a:spLocks/>
          </p:cNvSpPr>
          <p:nvPr/>
        </p:nvSpPr>
        <p:spPr>
          <a:xfrm>
            <a:off x="0" y="0"/>
            <a:ext cx="12192000"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i="0" dirty="0">
                <a:effectLst/>
              </a:rPr>
              <a:t>Pie Chart</a:t>
            </a:r>
          </a:p>
          <a:p>
            <a:pPr marL="0" indent="0">
              <a:buNone/>
            </a:pPr>
            <a:endParaRPr lang="en-US" b="1" dirty="0"/>
          </a:p>
          <a:p>
            <a:r>
              <a:rPr lang="en-US" sz="1800" dirty="0"/>
              <a:t>T</a:t>
            </a:r>
            <a:r>
              <a:rPr lang="en-JO" sz="1800" dirty="0"/>
              <a:t>his pie chart was made to understand what types of </a:t>
            </a:r>
          </a:p>
          <a:p>
            <a:pPr marL="0" indent="0">
              <a:buFont typeface="Arial" panose="020B0604020202020204" pitchFamily="34" charset="0"/>
              <a:buNone/>
            </a:pPr>
            <a:r>
              <a:rPr lang="en-US" sz="1800" dirty="0"/>
              <a:t>a</a:t>
            </a:r>
            <a:r>
              <a:rPr lang="en-JO" sz="1800" dirty="0"/>
              <a:t>ttackes we have and how much we have from each (count)</a:t>
            </a:r>
          </a:p>
          <a:p>
            <a:pPr marL="0" indent="0">
              <a:buFont typeface="Arial" panose="020B0604020202020204" pitchFamily="34" charset="0"/>
              <a:buNone/>
            </a:pPr>
            <a:r>
              <a:rPr lang="en-US" sz="1800" dirty="0"/>
              <a:t>A</a:t>
            </a:r>
            <a:r>
              <a:rPr lang="en-JO" sz="1800" dirty="0"/>
              <a:t>nd to know what the most attack and what the least attack</a:t>
            </a:r>
          </a:p>
          <a:p>
            <a:pPr marL="0" indent="0">
              <a:buFont typeface="Arial" panose="020B0604020202020204" pitchFamily="34" charset="0"/>
              <a:buNone/>
            </a:pPr>
            <a:r>
              <a:rPr lang="en-US" sz="1800" b="1" dirty="0"/>
              <a:t>B</a:t>
            </a:r>
            <a:r>
              <a:rPr lang="en-JO" sz="1800" b="1" dirty="0"/>
              <a:t>ut by persantage  </a:t>
            </a:r>
          </a:p>
        </p:txBody>
      </p:sp>
      <p:sp>
        <p:nvSpPr>
          <p:cNvPr id="6" name="TextBox 5">
            <a:extLst>
              <a:ext uri="{FF2B5EF4-FFF2-40B4-BE49-F238E27FC236}">
                <a16:creationId xmlns:a16="http://schemas.microsoft.com/office/drawing/2014/main" id="{27DED286-858F-0938-142C-C00C576A8E8E}"/>
              </a:ext>
            </a:extLst>
          </p:cNvPr>
          <p:cNvSpPr txBox="1"/>
          <p:nvPr/>
        </p:nvSpPr>
        <p:spPr>
          <a:xfrm>
            <a:off x="1685925" y="6400800"/>
            <a:ext cx="184731" cy="369332"/>
          </a:xfrm>
          <a:prstGeom prst="rect">
            <a:avLst/>
          </a:prstGeom>
          <a:noFill/>
        </p:spPr>
        <p:txBody>
          <a:bodyPr wrap="none" rtlCol="0">
            <a:spAutoFit/>
          </a:bodyPr>
          <a:lstStyle/>
          <a:p>
            <a:endParaRPr lang="en-JO" dirty="0"/>
          </a:p>
        </p:txBody>
      </p:sp>
      <p:pic>
        <p:nvPicPr>
          <p:cNvPr id="8" name="Picture 7" descr="A blue circle with orange and green triangles&#10;&#10;Description automatically generated">
            <a:extLst>
              <a:ext uri="{FF2B5EF4-FFF2-40B4-BE49-F238E27FC236}">
                <a16:creationId xmlns:a16="http://schemas.microsoft.com/office/drawing/2014/main" id="{79CFB9CD-AF6B-82AA-C6CC-E45CD9028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544" y="200025"/>
            <a:ext cx="5568132" cy="5843588"/>
          </a:xfrm>
          <a:prstGeom prst="rect">
            <a:avLst/>
          </a:prstGeom>
        </p:spPr>
      </p:pic>
    </p:spTree>
    <p:extLst>
      <p:ext uri="{BB962C8B-B14F-4D97-AF65-F5344CB8AC3E}">
        <p14:creationId xmlns:p14="http://schemas.microsoft.com/office/powerpoint/2010/main" val="214322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AE3AE5-937D-1877-464C-FF2EA931B3A5}"/>
              </a:ext>
            </a:extLst>
          </p:cNvPr>
          <p:cNvSpPr txBox="1">
            <a:spLocks/>
          </p:cNvSpPr>
          <p:nvPr/>
        </p:nvSpPr>
        <p:spPr>
          <a:xfrm>
            <a:off x="0" y="0"/>
            <a:ext cx="12192000"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i="0" dirty="0">
                <a:effectLst/>
              </a:rPr>
              <a:t>Histogram</a:t>
            </a:r>
          </a:p>
          <a:p>
            <a:pPr marL="0" indent="0">
              <a:buNone/>
            </a:pPr>
            <a:endParaRPr lang="en-US" b="1" dirty="0"/>
          </a:p>
          <a:p>
            <a:r>
              <a:rPr lang="en-US" sz="1800" dirty="0"/>
              <a:t>T</a:t>
            </a:r>
            <a:r>
              <a:rPr lang="en-JO" sz="1800" dirty="0"/>
              <a:t>his </a:t>
            </a:r>
            <a:r>
              <a:rPr lang="en-US" sz="1800" i="0" dirty="0">
                <a:effectLst/>
              </a:rPr>
              <a:t>Histogram</a:t>
            </a:r>
            <a:r>
              <a:rPr lang="en-JO" sz="1800" dirty="0"/>
              <a:t> was made to understand the distribution </a:t>
            </a:r>
          </a:p>
          <a:p>
            <a:pPr marL="0" indent="0">
              <a:buNone/>
            </a:pPr>
            <a:r>
              <a:rPr lang="en-JO" sz="1800" dirty="0"/>
              <a:t> between </a:t>
            </a:r>
            <a:r>
              <a:rPr lang="en-US" sz="1800" dirty="0"/>
              <a:t>the '</a:t>
            </a:r>
            <a:r>
              <a:rPr lang="en-US" sz="1800" dirty="0" err="1"/>
              <a:t>energy_consumption</a:t>
            </a:r>
            <a:r>
              <a:rPr lang="en-US" sz="1800" dirty="0"/>
              <a:t>' values for 'Flooding’ </a:t>
            </a:r>
          </a:p>
          <a:p>
            <a:pPr marL="0" indent="0">
              <a:buNone/>
            </a:pPr>
            <a:r>
              <a:rPr lang="en-US" sz="1800" dirty="0"/>
              <a:t>Attacks and what is the highest value of '</a:t>
            </a:r>
            <a:r>
              <a:rPr lang="en-US" sz="1800" dirty="0" err="1"/>
              <a:t>energy_consumption</a:t>
            </a:r>
            <a:r>
              <a:rPr lang="en-US" sz="1800" dirty="0"/>
              <a:t>’</a:t>
            </a:r>
          </a:p>
          <a:p>
            <a:pPr marL="0" indent="0">
              <a:buNone/>
            </a:pPr>
            <a:r>
              <a:rPr lang="en-US" sz="1800" dirty="0"/>
              <a:t>When there was a flooding attack and to know what was the </a:t>
            </a:r>
          </a:p>
          <a:p>
            <a:pPr marL="0" indent="0">
              <a:buNone/>
            </a:pPr>
            <a:r>
              <a:rPr lang="en-US" sz="1800" dirty="0"/>
              <a:t>Most repeated value of the '</a:t>
            </a:r>
            <a:r>
              <a:rPr lang="en-US" sz="1800" dirty="0" err="1"/>
              <a:t>energy_consumption</a:t>
            </a:r>
            <a:r>
              <a:rPr lang="en-US" sz="1800" dirty="0"/>
              <a:t>’ based </a:t>
            </a:r>
          </a:p>
          <a:p>
            <a:pPr marL="0" indent="0">
              <a:buNone/>
            </a:pPr>
            <a:r>
              <a:rPr lang="en-US" sz="1800" dirty="0"/>
              <a:t>On the flooding attack  </a:t>
            </a:r>
          </a:p>
          <a:p>
            <a:endParaRPr lang="en-US" sz="1800" b="1" i="0" dirty="0">
              <a:solidFill>
                <a:srgbClr val="374151"/>
              </a:solidFill>
              <a:effectLst/>
            </a:endParaRPr>
          </a:p>
        </p:txBody>
      </p:sp>
      <p:pic>
        <p:nvPicPr>
          <p:cNvPr id="7" name="Picture 6" descr="A graph of a graph&#10;&#10;Description automatically generated">
            <a:extLst>
              <a:ext uri="{FF2B5EF4-FFF2-40B4-BE49-F238E27FC236}">
                <a16:creationId xmlns:a16="http://schemas.microsoft.com/office/drawing/2014/main" id="{F5746BF2-3682-B0A6-C06D-109F3DC19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097" y="985838"/>
            <a:ext cx="6369903" cy="4967273"/>
          </a:xfrm>
          <a:prstGeom prst="rect">
            <a:avLst/>
          </a:prstGeom>
        </p:spPr>
      </p:pic>
    </p:spTree>
    <p:extLst>
      <p:ext uri="{BB962C8B-B14F-4D97-AF65-F5344CB8AC3E}">
        <p14:creationId xmlns:p14="http://schemas.microsoft.com/office/powerpoint/2010/main" val="335913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6402-9332-494B-84AC-28223EE040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648AE5-5E62-2EF2-F82E-689B02E3B246}"/>
              </a:ext>
            </a:extLst>
          </p:cNvPr>
          <p:cNvSpPr>
            <a:spLocks noGrp="1"/>
          </p:cNvSpPr>
          <p:nvPr>
            <p:ph idx="1"/>
          </p:nvPr>
        </p:nvSpPr>
        <p:spPr/>
        <p:txBody>
          <a:bodyPr>
            <a:normAutofit/>
          </a:bodyPr>
          <a:lstStyle/>
          <a:p>
            <a:pPr marL="0" indent="0">
              <a:buNone/>
            </a:pPr>
            <a:r>
              <a:rPr lang="en-US" b="0" i="0" dirty="0">
                <a:solidFill>
                  <a:srgbClr val="374151"/>
                </a:solidFill>
                <a:effectLst/>
                <a:latin typeface="Söhne"/>
              </a:rPr>
              <a:t>In this assignment, </a:t>
            </a:r>
            <a:r>
              <a:rPr lang="en-GB" dirty="0"/>
              <a:t>my target in this assignment is to make descriptive analytics for the given data set that talks about cybersecurity attacks, which means finding out patterns in the data set to come out with insights.</a:t>
            </a:r>
          </a:p>
          <a:p>
            <a:pPr marL="0" indent="0">
              <a:buNone/>
            </a:pPr>
            <a:endParaRPr lang="en-GB" dirty="0"/>
          </a:p>
          <a:p>
            <a:pPr marL="0" indent="0">
              <a:buNone/>
            </a:pPr>
            <a:r>
              <a:rPr lang="en-GB" dirty="0"/>
              <a:t>The importance:</a:t>
            </a:r>
          </a:p>
          <a:p>
            <a:pPr marL="0" indent="0">
              <a:buNone/>
            </a:pPr>
            <a:r>
              <a:rPr lang="en-GB" dirty="0"/>
              <a:t>By using descriptive analytics we will be able to know patterns and trends to know when each attack happens and based on what, allowing for early detection.</a:t>
            </a:r>
          </a:p>
          <a:p>
            <a:pPr marL="0" indent="0">
              <a:buNone/>
            </a:pPr>
            <a:endParaRPr lang="en-GB" dirty="0"/>
          </a:p>
        </p:txBody>
      </p:sp>
    </p:spTree>
    <p:extLst>
      <p:ext uri="{BB962C8B-B14F-4D97-AF65-F5344CB8AC3E}">
        <p14:creationId xmlns:p14="http://schemas.microsoft.com/office/powerpoint/2010/main" val="320985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5779B9B-FAE3-E66D-049C-34905B22CEFF}"/>
              </a:ext>
            </a:extLst>
          </p:cNvPr>
          <p:cNvSpPr txBox="1">
            <a:spLocks/>
          </p:cNvSpPr>
          <p:nvPr/>
        </p:nvSpPr>
        <p:spPr>
          <a:xfrm>
            <a:off x="0" y="0"/>
            <a:ext cx="12192000"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Frequency Analysis:</a:t>
            </a:r>
            <a:endParaRPr lang="en-US" sz="2800" b="1" i="0" dirty="0">
              <a:effectLst/>
            </a:endParaRPr>
          </a:p>
          <a:p>
            <a:pPr marL="0" indent="0">
              <a:buNone/>
            </a:pPr>
            <a:endParaRPr lang="en-US" b="1" dirty="0"/>
          </a:p>
          <a:p>
            <a:r>
              <a:rPr lang="en-US" sz="1800" i="0" dirty="0">
                <a:effectLst/>
              </a:rPr>
              <a:t>Frequency Analysis was applied on three-column </a:t>
            </a:r>
            <a:r>
              <a:rPr lang="en-US" sz="1800" dirty="0"/>
              <a:t>behavior,</a:t>
            </a:r>
          </a:p>
          <a:p>
            <a:pPr marL="0" indent="0">
              <a:buNone/>
            </a:pPr>
            <a:r>
              <a:rPr lang="en-US" sz="1800" dirty="0"/>
              <a:t> Type, and Event and it was used to see how much value we</a:t>
            </a:r>
          </a:p>
          <a:p>
            <a:pPr marL="0" indent="0">
              <a:buNone/>
            </a:pPr>
            <a:r>
              <a:rPr lang="en-US" sz="1800" dirty="0"/>
              <a:t> have in each column and how much each value was repeated.</a:t>
            </a:r>
          </a:p>
          <a:p>
            <a:pPr marL="0" indent="0">
              <a:buNone/>
            </a:pPr>
            <a:endParaRPr lang="en-US" sz="1800" dirty="0"/>
          </a:p>
          <a:p>
            <a:pPr marL="0" indent="0">
              <a:buNone/>
            </a:pPr>
            <a:r>
              <a:rPr lang="en-US" sz="1800" b="1" dirty="0"/>
              <a:t>Behavior:					Event:</a:t>
            </a:r>
          </a:p>
          <a:p>
            <a:pPr marL="0" indent="0">
              <a:buNone/>
            </a:pPr>
            <a:endParaRPr lang="en-US" sz="1800" i="0" dirty="0">
              <a:effectLst/>
            </a:endParaRPr>
          </a:p>
          <a:p>
            <a:pPr marL="0" indent="0">
              <a:buNone/>
            </a:pPr>
            <a:endParaRPr lang="en-US" sz="1800" dirty="0"/>
          </a:p>
          <a:p>
            <a:pPr marL="0" indent="0">
              <a:buNone/>
            </a:pPr>
            <a:endParaRPr lang="en-US" sz="1800" i="0" dirty="0">
              <a:effectLst/>
            </a:endParaRPr>
          </a:p>
          <a:p>
            <a:pPr marL="0" indent="0">
              <a:buNone/>
            </a:pPr>
            <a:r>
              <a:rPr lang="en-US" sz="1800" b="1" dirty="0"/>
              <a:t>Type:</a:t>
            </a:r>
            <a:endParaRPr lang="en-US" sz="1800" b="1" i="0" dirty="0">
              <a:effectLst/>
            </a:endParaRPr>
          </a:p>
        </p:txBody>
      </p:sp>
      <p:pic>
        <p:nvPicPr>
          <p:cNvPr id="7" name="Picture 6" descr="A close-up of black text&#10;&#10;Description automatically generated">
            <a:extLst>
              <a:ext uri="{FF2B5EF4-FFF2-40B4-BE49-F238E27FC236}">
                <a16:creationId xmlns:a16="http://schemas.microsoft.com/office/drawing/2014/main" id="{ED890371-2A99-4132-C3F5-82E1FF010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 y="2952750"/>
            <a:ext cx="2959100" cy="952500"/>
          </a:xfrm>
          <a:prstGeom prst="rect">
            <a:avLst/>
          </a:prstGeom>
        </p:spPr>
      </p:pic>
      <p:pic>
        <p:nvPicPr>
          <p:cNvPr id="10" name="Picture 9" descr="A close-up of a white background&#10;&#10;Description automatically generated">
            <a:extLst>
              <a:ext uri="{FF2B5EF4-FFF2-40B4-BE49-F238E27FC236}">
                <a16:creationId xmlns:a16="http://schemas.microsoft.com/office/drawing/2014/main" id="{882BBD08-10BD-C98C-0C51-50287C538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25" y="4460320"/>
            <a:ext cx="2768600" cy="1447800"/>
          </a:xfrm>
          <a:prstGeom prst="rect">
            <a:avLst/>
          </a:prstGeom>
        </p:spPr>
      </p:pic>
      <p:pic>
        <p:nvPicPr>
          <p:cNvPr id="12" name="Picture 11" descr="A close-up of a number&#10;&#10;Description automatically generated">
            <a:extLst>
              <a:ext uri="{FF2B5EF4-FFF2-40B4-BE49-F238E27FC236}">
                <a16:creationId xmlns:a16="http://schemas.microsoft.com/office/drawing/2014/main" id="{80FB1116-F53D-0133-72DD-0AD91DDB6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7259" y="2906712"/>
            <a:ext cx="1968500" cy="1041400"/>
          </a:xfrm>
          <a:prstGeom prst="rect">
            <a:avLst/>
          </a:prstGeom>
        </p:spPr>
      </p:pic>
    </p:spTree>
    <p:extLst>
      <p:ext uri="{BB962C8B-B14F-4D97-AF65-F5344CB8AC3E}">
        <p14:creationId xmlns:p14="http://schemas.microsoft.com/office/powerpoint/2010/main" val="294184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A0AE-2FB0-AA80-54FE-A55E230EC205}"/>
              </a:ext>
            </a:extLst>
          </p:cNvPr>
          <p:cNvSpPr>
            <a:spLocks noGrp="1"/>
          </p:cNvSpPr>
          <p:nvPr>
            <p:ph type="title"/>
          </p:nvPr>
        </p:nvSpPr>
        <p:spPr/>
        <p:txBody>
          <a:bodyPr>
            <a:normAutofit/>
          </a:bodyPr>
          <a:lstStyle/>
          <a:p>
            <a:r>
              <a:rPr lang="en-US" sz="5400" dirty="0"/>
              <a:t>Descriptive Analytic Techniques</a:t>
            </a:r>
          </a:p>
        </p:txBody>
      </p:sp>
    </p:spTree>
    <p:extLst>
      <p:ext uri="{BB962C8B-B14F-4D97-AF65-F5344CB8AC3E}">
        <p14:creationId xmlns:p14="http://schemas.microsoft.com/office/powerpoint/2010/main" val="248380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0B06-79A7-8FE1-1F6A-6D127E25C6AD}"/>
              </a:ext>
            </a:extLst>
          </p:cNvPr>
          <p:cNvSpPr>
            <a:spLocks noGrp="1"/>
          </p:cNvSpPr>
          <p:nvPr>
            <p:ph type="title"/>
          </p:nvPr>
        </p:nvSpPr>
        <p:spPr>
          <a:xfrm>
            <a:off x="552450" y="-192088"/>
            <a:ext cx="10515600" cy="1325563"/>
          </a:xfrm>
        </p:spPr>
        <p:txBody>
          <a:bodyPr>
            <a:normAutofit/>
          </a:bodyPr>
          <a:lstStyle/>
          <a:p>
            <a:pPr algn="ctr"/>
            <a:r>
              <a:rPr lang="en-US" sz="3600" dirty="0"/>
              <a:t>Descriptive Analytics: Techniques and Decision-Making Importance</a:t>
            </a:r>
          </a:p>
        </p:txBody>
      </p:sp>
      <p:sp>
        <p:nvSpPr>
          <p:cNvPr id="3" name="Content Placeholder 2">
            <a:extLst>
              <a:ext uri="{FF2B5EF4-FFF2-40B4-BE49-F238E27FC236}">
                <a16:creationId xmlns:a16="http://schemas.microsoft.com/office/drawing/2014/main" id="{2F8ABFD4-A273-38C6-C618-EE2E388E4513}"/>
              </a:ext>
            </a:extLst>
          </p:cNvPr>
          <p:cNvSpPr>
            <a:spLocks noGrp="1"/>
          </p:cNvSpPr>
          <p:nvPr>
            <p:ph idx="1"/>
          </p:nvPr>
        </p:nvSpPr>
        <p:spPr>
          <a:xfrm>
            <a:off x="838200" y="1133476"/>
            <a:ext cx="10515600" cy="5724524"/>
          </a:xfrm>
        </p:spPr>
        <p:txBody>
          <a:bodyPr>
            <a:normAutofit/>
          </a:bodyPr>
          <a:lstStyle/>
          <a:p>
            <a:pPr marL="0" indent="0">
              <a:buNone/>
            </a:pPr>
            <a:r>
              <a:rPr lang="en-US" sz="1800" b="1" i="0" dirty="0">
                <a:effectLst/>
              </a:rPr>
              <a:t>Measures of Frequency</a:t>
            </a:r>
            <a:r>
              <a:rPr lang="en-US" sz="1800" b="0" i="0" dirty="0">
                <a:effectLst/>
              </a:rPr>
              <a:t>: </a:t>
            </a:r>
            <a:r>
              <a:rPr lang="en-US" sz="1800" dirty="0"/>
              <a:t> used to see how much value we have in each column and how much each value was repeated.</a:t>
            </a:r>
            <a:r>
              <a:rPr lang="en-US" sz="1200" dirty="0"/>
              <a:t> (Ramakrishnan, 2023) (</a:t>
            </a:r>
            <a:r>
              <a:rPr lang="en-US" sz="1200" dirty="0" err="1"/>
              <a:t>NetSuite.com</a:t>
            </a:r>
            <a:r>
              <a:rPr lang="en-US" sz="1200" dirty="0"/>
              <a:t>)</a:t>
            </a:r>
            <a:endParaRPr lang="en-US" sz="1800" dirty="0"/>
          </a:p>
          <a:p>
            <a:pPr marL="0" indent="0">
              <a:buNone/>
            </a:pPr>
            <a:br>
              <a:rPr lang="en-US" sz="1800" b="0" i="0" dirty="0">
                <a:effectLst/>
              </a:rPr>
            </a:br>
            <a:r>
              <a:rPr lang="en-US" sz="1800" b="1" i="0" dirty="0">
                <a:effectLst/>
              </a:rPr>
              <a:t>Measures of Central Tendency</a:t>
            </a:r>
            <a:r>
              <a:rPr lang="en-US" sz="1800" b="0" i="0" dirty="0">
                <a:effectLst/>
              </a:rPr>
              <a:t>: it shows the center or the average of the dataset.</a:t>
            </a:r>
            <a:r>
              <a:rPr lang="en-US" sz="1200" dirty="0"/>
              <a:t> (Ramakrishnan, 2023) (</a:t>
            </a:r>
            <a:r>
              <a:rPr lang="en-US" sz="1200" dirty="0" err="1"/>
              <a:t>NetSuite.com</a:t>
            </a:r>
            <a:r>
              <a:rPr lang="en-US" sz="1200" dirty="0"/>
              <a:t>)</a:t>
            </a:r>
            <a:endParaRPr lang="en-US" sz="1800" b="0" i="0" dirty="0">
              <a:effectLst/>
            </a:endParaRPr>
          </a:p>
          <a:p>
            <a:pPr marL="0" indent="0">
              <a:buNone/>
            </a:pPr>
            <a:br>
              <a:rPr lang="en-US" sz="1800" b="0" i="0" dirty="0">
                <a:effectLst/>
              </a:rPr>
            </a:br>
            <a:r>
              <a:rPr lang="en-US" sz="1800" b="1" i="0" dirty="0">
                <a:effectLst/>
              </a:rPr>
              <a:t>Measures of Position</a:t>
            </a:r>
            <a:r>
              <a:rPr lang="en-US" sz="1800" b="0" i="0" dirty="0">
                <a:effectLst/>
              </a:rPr>
              <a:t>: are statistical variables that specify where a certain data point or observation is located inside a dataset. (</a:t>
            </a:r>
            <a:r>
              <a:rPr lang="en-GB" sz="1800" b="1" u="sng" dirty="0"/>
              <a:t>Percentile, Quartile, Z-score, Decile)</a:t>
            </a:r>
            <a:r>
              <a:rPr lang="en-US" sz="1200" dirty="0"/>
              <a:t> (Ramakrishnan, 2023) (</a:t>
            </a:r>
            <a:r>
              <a:rPr lang="en-US" sz="1200" dirty="0" err="1"/>
              <a:t>NetSuite.com</a:t>
            </a:r>
            <a:r>
              <a:rPr lang="en-US" sz="1200" dirty="0"/>
              <a:t>)</a:t>
            </a:r>
            <a:endParaRPr lang="en-US" sz="1800" b="0" i="0" dirty="0">
              <a:effectLst/>
            </a:endParaRPr>
          </a:p>
          <a:p>
            <a:pPr marL="0" indent="0">
              <a:buNone/>
            </a:pPr>
            <a:br>
              <a:rPr lang="en-US" sz="1800" b="0" i="0" dirty="0">
                <a:effectLst/>
              </a:rPr>
            </a:br>
            <a:r>
              <a:rPr lang="en-US" sz="1800" b="1" i="0" dirty="0">
                <a:effectLst/>
              </a:rPr>
              <a:t>Contingency Table</a:t>
            </a:r>
            <a:r>
              <a:rPr lang="en-US" sz="1800" b="0" i="0" dirty="0">
                <a:effectLst/>
              </a:rPr>
              <a:t>: is a particular kind of table that shows the relationships between several categories  of variables by the count of each </a:t>
            </a:r>
            <a:r>
              <a:rPr lang="en-US" sz="1200" dirty="0"/>
              <a:t>(Ramakrishnan, 2023) (</a:t>
            </a:r>
            <a:r>
              <a:rPr lang="en-US" sz="1200" dirty="0" err="1"/>
              <a:t>NetSuite.com</a:t>
            </a:r>
            <a:r>
              <a:rPr lang="en-US" sz="1200" dirty="0"/>
              <a:t>)</a:t>
            </a:r>
            <a:endParaRPr lang="en-US" sz="1800" b="0" i="0" dirty="0">
              <a:effectLst/>
            </a:endParaRPr>
          </a:p>
          <a:p>
            <a:pPr marL="0" indent="0">
              <a:buNone/>
            </a:pPr>
            <a:endParaRPr lang="en-US" sz="1800" b="0" i="0" dirty="0">
              <a:effectLst/>
            </a:endParaRPr>
          </a:p>
          <a:p>
            <a:pPr marL="0" indent="0">
              <a:buNone/>
            </a:pPr>
            <a:r>
              <a:rPr lang="en-US" sz="1800" b="1" i="0" dirty="0">
                <a:effectLst/>
              </a:rPr>
              <a:t>Measures of Dispersion: </a:t>
            </a:r>
            <a:r>
              <a:rPr lang="en-US" sz="1800" b="0" i="0" dirty="0">
                <a:effectLst/>
              </a:rPr>
              <a:t>Calculate how far apart the data points are from the center value.</a:t>
            </a:r>
            <a:r>
              <a:rPr lang="en-US" sz="1200" dirty="0"/>
              <a:t> (Ramakrishnan, 2023) (</a:t>
            </a:r>
            <a:r>
              <a:rPr lang="en-US" sz="1200" dirty="0" err="1"/>
              <a:t>NetSuite.com</a:t>
            </a:r>
            <a:r>
              <a:rPr lang="en-US" sz="1200" dirty="0"/>
              <a:t>)</a:t>
            </a:r>
            <a:endParaRPr lang="en-US" sz="1800" b="0" i="0" dirty="0">
              <a:effectLst/>
            </a:endParaRPr>
          </a:p>
          <a:p>
            <a:pPr algn="l"/>
            <a:endParaRPr lang="en-US" sz="1800" b="0" i="0" dirty="0">
              <a:effectLst/>
            </a:endParaRPr>
          </a:p>
          <a:p>
            <a:pPr marL="0" indent="0" algn="l">
              <a:buNone/>
            </a:pPr>
            <a:r>
              <a:rPr lang="en-US" sz="1800" b="1" i="0" dirty="0">
                <a:effectLst/>
              </a:rPr>
              <a:t>Outlier Detection</a:t>
            </a:r>
            <a:r>
              <a:rPr lang="en-US" sz="1800" b="0" i="0" dirty="0">
                <a:effectLst/>
              </a:rPr>
              <a:t>: shows the data points that are significantly out of the rest of the data </a:t>
            </a:r>
            <a:r>
              <a:rPr lang="en-US" sz="1200" dirty="0"/>
              <a:t>(Ramakrishnan, 2023) (</a:t>
            </a:r>
            <a:r>
              <a:rPr lang="en-US" sz="1200" dirty="0" err="1"/>
              <a:t>NetSuite.com</a:t>
            </a:r>
            <a:r>
              <a:rPr lang="en-US" sz="1200" dirty="0"/>
              <a:t>)</a:t>
            </a:r>
            <a:endParaRPr lang="en-US" sz="1800" b="0" i="0" dirty="0">
              <a:effectLst/>
            </a:endParaRPr>
          </a:p>
        </p:txBody>
      </p:sp>
    </p:spTree>
    <p:extLst>
      <p:ext uri="{BB962C8B-B14F-4D97-AF65-F5344CB8AC3E}">
        <p14:creationId xmlns:p14="http://schemas.microsoft.com/office/powerpoint/2010/main" val="259902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C2E3E-27F2-653C-77CD-EC64DAA24669}"/>
              </a:ext>
            </a:extLst>
          </p:cNvPr>
          <p:cNvSpPr>
            <a:spLocks noGrp="1"/>
          </p:cNvSpPr>
          <p:nvPr>
            <p:ph idx="1"/>
          </p:nvPr>
        </p:nvSpPr>
        <p:spPr>
          <a:xfrm>
            <a:off x="838200" y="300038"/>
            <a:ext cx="10515600" cy="5876925"/>
          </a:xfrm>
        </p:spPr>
        <p:txBody>
          <a:bodyPr>
            <a:normAutofit/>
          </a:bodyPr>
          <a:lstStyle/>
          <a:p>
            <a:r>
              <a:rPr lang="en-GB" sz="1800" dirty="0"/>
              <a:t>Importance of Descriptive Analytic Techniques in decision-making</a:t>
            </a:r>
          </a:p>
          <a:p>
            <a:endParaRPr lang="en-GB" sz="1800" dirty="0"/>
          </a:p>
          <a:p>
            <a:endParaRPr lang="en-US" sz="1800" dirty="0"/>
          </a:p>
          <a:p>
            <a:pPr marL="0" indent="0">
              <a:buNone/>
            </a:pPr>
            <a:r>
              <a:rPr lang="en-US" sz="1800" b="1" dirty="0"/>
              <a:t>Pattern Recognition: </a:t>
            </a:r>
            <a:r>
              <a:rPr lang="en-US" sz="1800" b="0" i="0" dirty="0">
                <a:solidFill>
                  <a:srgbClr val="374151"/>
                </a:solidFill>
                <a:effectLst/>
              </a:rPr>
              <a:t>These techniques find patterns, trends, and </a:t>
            </a:r>
            <a:r>
              <a:rPr lang="en-US" sz="1800" b="0" i="0" dirty="0" err="1">
                <a:solidFill>
                  <a:srgbClr val="374151"/>
                </a:solidFill>
                <a:effectLst/>
              </a:rPr>
              <a:t>relationships</a:t>
            </a:r>
            <a:r>
              <a:rPr lang="en-US" sz="1800" dirty="0" err="1"/>
              <a:t>NetSuite.com</a:t>
            </a:r>
            <a:r>
              <a:rPr lang="en-US" sz="1800" dirty="0"/>
              <a:t>)</a:t>
            </a:r>
            <a:endParaRPr lang="en-US" sz="2800" dirty="0"/>
          </a:p>
          <a:p>
            <a:pPr marL="0" indent="0">
              <a:buNone/>
            </a:pPr>
            <a:endParaRPr lang="en-US" sz="1800" b="0" i="0" dirty="0">
              <a:solidFill>
                <a:srgbClr val="374151"/>
              </a:solidFill>
              <a:effectLst/>
            </a:endParaRPr>
          </a:p>
          <a:p>
            <a:pPr marL="0" indent="0">
              <a:buNone/>
            </a:pPr>
            <a:endParaRPr lang="en-US" sz="1800" dirty="0"/>
          </a:p>
          <a:p>
            <a:pPr marL="0" indent="0">
              <a:buNone/>
            </a:pPr>
            <a:r>
              <a:rPr lang="en-US" sz="1800" b="1" i="0" dirty="0">
                <a:effectLst/>
              </a:rPr>
              <a:t>Data Summarization: </a:t>
            </a:r>
            <a:r>
              <a:rPr lang="en-US" sz="1800" i="0" dirty="0">
                <a:effectLst/>
              </a:rPr>
              <a:t>making it simpler for decision-makers to comprehend and efficiently evaluate the data.</a:t>
            </a:r>
          </a:p>
          <a:p>
            <a:pPr marL="0" indent="0">
              <a:buNone/>
            </a:pPr>
            <a:r>
              <a:rPr lang="en-US" sz="1800" dirty="0" err="1"/>
              <a:t>NetSuite.com</a:t>
            </a:r>
            <a:r>
              <a:rPr lang="en-US" sz="1800" dirty="0"/>
              <a:t>)</a:t>
            </a:r>
            <a:endParaRPr lang="en-US" sz="2800" dirty="0"/>
          </a:p>
          <a:p>
            <a:pPr marL="0" indent="0">
              <a:buNone/>
            </a:pPr>
            <a:endParaRPr lang="en-US" sz="1800" i="0" dirty="0">
              <a:effectLst/>
            </a:endParaRPr>
          </a:p>
          <a:p>
            <a:pPr marL="0" indent="0">
              <a:buNone/>
            </a:pPr>
            <a:r>
              <a:rPr lang="en-US" sz="1800" b="1" dirty="0"/>
              <a:t>Performance Evaluation: </a:t>
            </a:r>
            <a:r>
              <a:rPr lang="en-US" sz="1800" dirty="0"/>
              <a:t>By analyzing historical data, can evaluate their performance, measure progress, and set our goals </a:t>
            </a:r>
            <a:r>
              <a:rPr lang="en-US" sz="1800" dirty="0" err="1"/>
              <a:t>NetSuite.com</a:t>
            </a:r>
            <a:r>
              <a:rPr lang="en-US" sz="1800" dirty="0"/>
              <a:t>)</a:t>
            </a:r>
            <a:endParaRPr lang="en-US" sz="2800" dirty="0"/>
          </a:p>
          <a:p>
            <a:pPr marL="0" indent="0">
              <a:buNone/>
            </a:pPr>
            <a:endParaRPr lang="en-JO" sz="1800" dirty="0"/>
          </a:p>
        </p:txBody>
      </p:sp>
    </p:spTree>
    <p:extLst>
      <p:ext uri="{BB962C8B-B14F-4D97-AF65-F5344CB8AC3E}">
        <p14:creationId xmlns:p14="http://schemas.microsoft.com/office/powerpoint/2010/main" val="96491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C60F-2E75-0B64-1FF5-881D6846D0E6}"/>
              </a:ext>
            </a:extLst>
          </p:cNvPr>
          <p:cNvSpPr>
            <a:spLocks noGrp="1"/>
          </p:cNvSpPr>
          <p:nvPr>
            <p:ph type="title"/>
          </p:nvPr>
        </p:nvSpPr>
        <p:spPr/>
        <p:txBody>
          <a:bodyPr/>
          <a:lstStyle/>
          <a:p>
            <a:pPr algn="ctr"/>
            <a:r>
              <a:rPr lang="en-GB" dirty="0"/>
              <a:t>Descriptive Analytic Techniques used</a:t>
            </a:r>
            <a:endParaRPr lang="en-US" dirty="0"/>
          </a:p>
        </p:txBody>
      </p:sp>
      <p:sp>
        <p:nvSpPr>
          <p:cNvPr id="3" name="Content Placeholder 2">
            <a:extLst>
              <a:ext uri="{FF2B5EF4-FFF2-40B4-BE49-F238E27FC236}">
                <a16:creationId xmlns:a16="http://schemas.microsoft.com/office/drawing/2014/main" id="{66B8E453-E5CE-65F0-7B18-6F83EF209101}"/>
              </a:ext>
            </a:extLst>
          </p:cNvPr>
          <p:cNvSpPr>
            <a:spLocks noGrp="1"/>
          </p:cNvSpPr>
          <p:nvPr>
            <p:ph idx="1"/>
          </p:nvPr>
        </p:nvSpPr>
        <p:spPr/>
        <p:txBody>
          <a:bodyPr>
            <a:normAutofit/>
          </a:bodyPr>
          <a:lstStyle/>
          <a:p>
            <a:pPr algn="l"/>
            <a:r>
              <a:rPr lang="en-US" sz="1800" b="1" i="0" dirty="0">
                <a:effectLst/>
              </a:rPr>
              <a:t>Measures of Frequency</a:t>
            </a:r>
            <a:r>
              <a:rPr lang="en-US" sz="1800" b="0" i="0" dirty="0">
                <a:effectLst/>
              </a:rPr>
              <a:t>: I use this to count the values in these features behavior, Type, and Event columns</a:t>
            </a:r>
          </a:p>
          <a:p>
            <a:pPr algn="l"/>
            <a:endParaRPr lang="en-US" sz="1800" b="0" i="0" dirty="0">
              <a:effectLst/>
            </a:endParaRPr>
          </a:p>
          <a:p>
            <a:pPr algn="l"/>
            <a:endParaRPr lang="en-US" sz="1800" b="0" i="0" dirty="0">
              <a:effectLst/>
            </a:endParaRPr>
          </a:p>
          <a:p>
            <a:pPr algn="l"/>
            <a:r>
              <a:rPr lang="en-US" sz="1800" b="1" i="0" dirty="0">
                <a:effectLst/>
              </a:rPr>
              <a:t>Measures of Central Tendency</a:t>
            </a:r>
            <a:r>
              <a:rPr lang="en-US" sz="1800" b="0" i="0" dirty="0">
                <a:effectLst/>
              </a:rPr>
              <a:t>: I used it to calculate the mean and the mean and median and the mode or the energy consumption feature when there was a flooding attack </a:t>
            </a:r>
          </a:p>
          <a:p>
            <a:pPr marL="0" indent="0" algn="l">
              <a:buNone/>
            </a:pPr>
            <a:endParaRPr lang="en-US" sz="1800" dirty="0"/>
          </a:p>
          <a:p>
            <a:pPr marL="0" indent="0" algn="l">
              <a:buNone/>
            </a:pPr>
            <a:endParaRPr lang="en-US" sz="1800" b="0" i="0" dirty="0">
              <a:effectLst/>
            </a:endParaRPr>
          </a:p>
          <a:p>
            <a:pPr algn="l"/>
            <a:r>
              <a:rPr lang="en-US" sz="1800" b="1" i="0" dirty="0">
                <a:effectLst/>
              </a:rPr>
              <a:t>Contingency Table</a:t>
            </a:r>
            <a:r>
              <a:rPr lang="en-US" sz="1800" b="0" i="0" dirty="0">
                <a:effectLst/>
              </a:rPr>
              <a:t>: I used it to show the count of different attacks for som</a:t>
            </a:r>
            <a:r>
              <a:rPr lang="en-US" sz="1800" dirty="0"/>
              <a:t>e specified S nodes values</a:t>
            </a:r>
            <a:endParaRPr lang="en-US" sz="1800" b="0" i="0" dirty="0">
              <a:effectLst/>
            </a:endParaRPr>
          </a:p>
          <a:p>
            <a:pPr algn="l"/>
            <a:endParaRPr lang="en-US" sz="1800" b="0" i="0" dirty="0">
              <a:effectLst/>
            </a:endParaRPr>
          </a:p>
          <a:p>
            <a:pPr algn="l"/>
            <a:endParaRPr lang="en-US" sz="1800" b="0" i="0" dirty="0">
              <a:effectLst/>
            </a:endParaRPr>
          </a:p>
          <a:p>
            <a:r>
              <a:rPr lang="en-US" sz="1800" b="1" i="0" dirty="0">
                <a:effectLst/>
              </a:rPr>
              <a:t>Measures of Dispersion: </a:t>
            </a:r>
            <a:r>
              <a:rPr lang="en-US" sz="1800" i="0" dirty="0" err="1">
                <a:effectLst/>
              </a:rPr>
              <a:t>i</a:t>
            </a:r>
            <a:r>
              <a:rPr lang="en-US" sz="1800" i="0" dirty="0">
                <a:effectLst/>
              </a:rPr>
              <a:t> used it to re the range of the energy consumption for each attack </a:t>
            </a:r>
            <a:endParaRPr lang="en-US" sz="1800" b="1" i="0" dirty="0">
              <a:effectLst/>
            </a:endParaRPr>
          </a:p>
          <a:p>
            <a:pPr algn="l"/>
            <a:endParaRPr lang="en-US" sz="1800" b="0" i="0" dirty="0">
              <a:effectLst/>
            </a:endParaRPr>
          </a:p>
          <a:p>
            <a:endParaRPr lang="en-US" sz="1800" dirty="0"/>
          </a:p>
        </p:txBody>
      </p:sp>
      <p:pic>
        <p:nvPicPr>
          <p:cNvPr id="4" name="Picture 3" descr="A close-up of words&#10;&#10;Description automatically generated">
            <a:extLst>
              <a:ext uri="{FF2B5EF4-FFF2-40B4-BE49-F238E27FC236}">
                <a16:creationId xmlns:a16="http://schemas.microsoft.com/office/drawing/2014/main" id="{5586D4FB-6408-9D22-7EED-D1053B1A1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3" y="5816268"/>
            <a:ext cx="5400674" cy="991263"/>
          </a:xfrm>
          <a:prstGeom prst="rect">
            <a:avLst/>
          </a:prstGeom>
        </p:spPr>
      </p:pic>
    </p:spTree>
    <p:extLst>
      <p:ext uri="{BB962C8B-B14F-4D97-AF65-F5344CB8AC3E}">
        <p14:creationId xmlns:p14="http://schemas.microsoft.com/office/powerpoint/2010/main" val="44338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5738-0BAC-D779-B350-6B4F91922562}"/>
              </a:ext>
            </a:extLst>
          </p:cNvPr>
          <p:cNvSpPr>
            <a:spLocks noGrp="1"/>
          </p:cNvSpPr>
          <p:nvPr>
            <p:ph type="title"/>
          </p:nvPr>
        </p:nvSpPr>
        <p:spPr>
          <a:xfrm>
            <a:off x="838200" y="0"/>
            <a:ext cx="10515600" cy="862013"/>
          </a:xfrm>
        </p:spPr>
        <p:txBody>
          <a:bodyPr/>
          <a:lstStyle/>
          <a:p>
            <a:r>
              <a:rPr lang="en-US" dirty="0"/>
              <a:t>Feature Analysis</a:t>
            </a:r>
          </a:p>
        </p:txBody>
      </p:sp>
      <p:sp>
        <p:nvSpPr>
          <p:cNvPr id="3" name="Content Placeholder 2">
            <a:extLst>
              <a:ext uri="{FF2B5EF4-FFF2-40B4-BE49-F238E27FC236}">
                <a16:creationId xmlns:a16="http://schemas.microsoft.com/office/drawing/2014/main" id="{066794F3-D351-D858-8D1A-CDDA5D210B12}"/>
              </a:ext>
            </a:extLst>
          </p:cNvPr>
          <p:cNvSpPr>
            <a:spLocks noGrp="1"/>
          </p:cNvSpPr>
          <p:nvPr>
            <p:ph idx="1"/>
          </p:nvPr>
        </p:nvSpPr>
        <p:spPr>
          <a:xfrm>
            <a:off x="838200" y="771524"/>
            <a:ext cx="10515600" cy="6086475"/>
          </a:xfrm>
        </p:spPr>
        <p:txBody>
          <a:bodyPr/>
          <a:lstStyle/>
          <a:p>
            <a:r>
              <a:rPr lang="en-GB" dirty="0"/>
              <a:t>TTL:</a:t>
            </a:r>
          </a:p>
          <a:p>
            <a:endParaRPr lang="en-US" dirty="0"/>
          </a:p>
        </p:txBody>
      </p:sp>
      <p:pic>
        <p:nvPicPr>
          <p:cNvPr id="5" name="Picture 4">
            <a:extLst>
              <a:ext uri="{FF2B5EF4-FFF2-40B4-BE49-F238E27FC236}">
                <a16:creationId xmlns:a16="http://schemas.microsoft.com/office/drawing/2014/main" id="{214983EC-DA65-77FE-C91D-663AA8369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56" y="1633537"/>
            <a:ext cx="7772400" cy="80962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2901C33-10E4-7CAA-B934-86A4C218D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2743201"/>
            <a:ext cx="5631697" cy="3743324"/>
          </a:xfrm>
          <a:prstGeom prst="rect">
            <a:avLst/>
          </a:prstGeom>
        </p:spPr>
      </p:pic>
    </p:spTree>
    <p:extLst>
      <p:ext uri="{BB962C8B-B14F-4D97-AF65-F5344CB8AC3E}">
        <p14:creationId xmlns:p14="http://schemas.microsoft.com/office/powerpoint/2010/main" val="183735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47735067-2EC4-D57E-A3DD-C82B30B07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075" y="241079"/>
            <a:ext cx="10959850" cy="6375841"/>
          </a:xfrm>
        </p:spPr>
      </p:pic>
    </p:spTree>
    <p:extLst>
      <p:ext uri="{BB962C8B-B14F-4D97-AF65-F5344CB8AC3E}">
        <p14:creationId xmlns:p14="http://schemas.microsoft.com/office/powerpoint/2010/main" val="276398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1D863-470B-22C9-C549-256AC12395FB}"/>
              </a:ext>
            </a:extLst>
          </p:cNvPr>
          <p:cNvSpPr>
            <a:spLocks noGrp="1"/>
          </p:cNvSpPr>
          <p:nvPr>
            <p:ph idx="1"/>
          </p:nvPr>
        </p:nvSpPr>
        <p:spPr>
          <a:xfrm>
            <a:off x="0" y="0"/>
            <a:ext cx="12192000" cy="6858000"/>
          </a:xfrm>
        </p:spPr>
        <p:txBody>
          <a:bodyPr/>
          <a:lstStyle/>
          <a:p>
            <a:r>
              <a:rPr lang="en-JO" b="1"/>
              <a:t>Hop count:</a:t>
            </a:r>
          </a:p>
          <a:p>
            <a:pPr marL="0" indent="0">
              <a:buNone/>
            </a:pPr>
            <a:endParaRPr lang="en-JO" b="1"/>
          </a:p>
          <a:p>
            <a:pPr marL="0" indent="0">
              <a:buNone/>
            </a:pPr>
            <a:endParaRPr lang="en-JO" dirty="0"/>
          </a:p>
        </p:txBody>
      </p:sp>
      <p:pic>
        <p:nvPicPr>
          <p:cNvPr id="5" name="Picture 4">
            <a:extLst>
              <a:ext uri="{FF2B5EF4-FFF2-40B4-BE49-F238E27FC236}">
                <a16:creationId xmlns:a16="http://schemas.microsoft.com/office/drawing/2014/main" id="{0E6BCF5B-751B-81CE-9C23-B37FC9DBC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877886"/>
            <a:ext cx="10200420" cy="96520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E3D2787-881E-DDED-1EE6-E0F69295F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9" y="1831262"/>
            <a:ext cx="6638925" cy="4458686"/>
          </a:xfrm>
          <a:prstGeom prst="rect">
            <a:avLst/>
          </a:prstGeom>
        </p:spPr>
      </p:pic>
    </p:spTree>
    <p:extLst>
      <p:ext uri="{BB962C8B-B14F-4D97-AF65-F5344CB8AC3E}">
        <p14:creationId xmlns:p14="http://schemas.microsoft.com/office/powerpoint/2010/main" val="421294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objects&#10;&#10;Description automatically generated">
            <a:extLst>
              <a:ext uri="{FF2B5EF4-FFF2-40B4-BE49-F238E27FC236}">
                <a16:creationId xmlns:a16="http://schemas.microsoft.com/office/drawing/2014/main" id="{B8A04975-3F0A-634A-FA1E-9EA9B95E4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59" y="104381"/>
            <a:ext cx="10689281" cy="6649238"/>
          </a:xfrm>
          <a:prstGeom prst="rect">
            <a:avLst/>
          </a:prstGeom>
        </p:spPr>
      </p:pic>
    </p:spTree>
    <p:extLst>
      <p:ext uri="{BB962C8B-B14F-4D97-AF65-F5344CB8AC3E}">
        <p14:creationId xmlns:p14="http://schemas.microsoft.com/office/powerpoint/2010/main" val="3574834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9E1C9-8DE2-6744-FF53-14D7AC51B404}"/>
              </a:ext>
            </a:extLst>
          </p:cNvPr>
          <p:cNvSpPr>
            <a:spLocks noGrp="1"/>
          </p:cNvSpPr>
          <p:nvPr>
            <p:ph idx="1"/>
          </p:nvPr>
        </p:nvSpPr>
        <p:spPr>
          <a:xfrm>
            <a:off x="0" y="0"/>
            <a:ext cx="12192000" cy="6858000"/>
          </a:xfrm>
        </p:spPr>
        <p:txBody>
          <a:bodyPr>
            <a:normAutofit/>
          </a:bodyPr>
          <a:lstStyle/>
          <a:p>
            <a:r>
              <a:rPr lang="en-US" sz="1800" b="1" dirty="0"/>
              <a:t>Energy consumption:</a:t>
            </a:r>
            <a:endParaRPr lang="en-JO" sz="1800" b="1" dirty="0"/>
          </a:p>
        </p:txBody>
      </p:sp>
      <p:pic>
        <p:nvPicPr>
          <p:cNvPr id="4" name="Picture 3">
            <a:extLst>
              <a:ext uri="{FF2B5EF4-FFF2-40B4-BE49-F238E27FC236}">
                <a16:creationId xmlns:a16="http://schemas.microsoft.com/office/drawing/2014/main" id="{243BA1A8-1BFA-7139-9C28-FA8DECD2F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88" y="1450975"/>
            <a:ext cx="10275304" cy="3161632"/>
          </a:xfrm>
          <a:prstGeom prst="rect">
            <a:avLst/>
          </a:prstGeom>
        </p:spPr>
      </p:pic>
    </p:spTree>
    <p:extLst>
      <p:ext uri="{BB962C8B-B14F-4D97-AF65-F5344CB8AC3E}">
        <p14:creationId xmlns:p14="http://schemas.microsoft.com/office/powerpoint/2010/main" val="162065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5446-F598-A718-7D66-A2D7B97D6204}"/>
              </a:ext>
            </a:extLst>
          </p:cNvPr>
          <p:cNvSpPr>
            <a:spLocks noGrp="1"/>
          </p:cNvSpPr>
          <p:nvPr>
            <p:ph type="title"/>
          </p:nvPr>
        </p:nvSpPr>
        <p:spPr/>
        <p:txBody>
          <a:bodyPr>
            <a:normAutofit/>
          </a:bodyPr>
          <a:lstStyle/>
          <a:p>
            <a:pPr algn="ctr"/>
            <a:r>
              <a:rPr lang="en-GB" sz="4800" dirty="0"/>
              <a:t>Data Analytic Activities, Techniques, and Tools</a:t>
            </a:r>
            <a:endParaRPr lang="en-US" sz="4800" dirty="0"/>
          </a:p>
        </p:txBody>
      </p:sp>
    </p:spTree>
    <p:extLst>
      <p:ext uri="{BB962C8B-B14F-4D97-AF65-F5344CB8AC3E}">
        <p14:creationId xmlns:p14="http://schemas.microsoft.com/office/powerpoint/2010/main" val="1290514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D919-3939-99B7-C47E-02EB0B3138BC}"/>
              </a:ext>
            </a:extLst>
          </p:cNvPr>
          <p:cNvSpPr>
            <a:spLocks noGrp="1"/>
          </p:cNvSpPr>
          <p:nvPr>
            <p:ph type="title"/>
          </p:nvPr>
        </p:nvSpPr>
        <p:spPr>
          <a:xfrm>
            <a:off x="838200" y="0"/>
            <a:ext cx="10515600" cy="719138"/>
          </a:xfrm>
        </p:spPr>
        <p:txBody>
          <a:bodyPr/>
          <a:lstStyle/>
          <a:p>
            <a:r>
              <a:rPr lang="en-US" dirty="0"/>
              <a:t>Association Analysis</a:t>
            </a:r>
            <a:endParaRPr lang="en-JO" dirty="0"/>
          </a:p>
        </p:txBody>
      </p:sp>
      <p:sp>
        <p:nvSpPr>
          <p:cNvPr id="3" name="Content Placeholder 2">
            <a:extLst>
              <a:ext uri="{FF2B5EF4-FFF2-40B4-BE49-F238E27FC236}">
                <a16:creationId xmlns:a16="http://schemas.microsoft.com/office/drawing/2014/main" id="{70E7E991-A489-D6EE-A150-68F8A03B7468}"/>
              </a:ext>
            </a:extLst>
          </p:cNvPr>
          <p:cNvSpPr>
            <a:spLocks noGrp="1"/>
          </p:cNvSpPr>
          <p:nvPr>
            <p:ph idx="1"/>
          </p:nvPr>
        </p:nvSpPr>
        <p:spPr>
          <a:xfrm>
            <a:off x="838200" y="719138"/>
            <a:ext cx="10515600" cy="5457825"/>
          </a:xfrm>
        </p:spPr>
        <p:txBody>
          <a:bodyPr>
            <a:normAutofit/>
          </a:bodyPr>
          <a:lstStyle/>
          <a:p>
            <a:r>
              <a:rPr lang="en-GB" sz="1800" b="1" dirty="0"/>
              <a:t>concept of a contingency table: </a:t>
            </a:r>
            <a:r>
              <a:rPr lang="en-GB" sz="1800" dirty="0"/>
              <a:t>Similar to a chart, a contingency table shows how two features are being linked</a:t>
            </a:r>
            <a:r>
              <a:rPr lang="en-US" sz="1200" dirty="0"/>
              <a:t>(</a:t>
            </a:r>
            <a:r>
              <a:rPr lang="en-US" sz="1200" i="1" dirty="0"/>
              <a:t>Contingency table</a:t>
            </a:r>
            <a:r>
              <a:rPr lang="en-US" sz="1200" dirty="0"/>
              <a:t>) (Stephanie, 2023)</a:t>
            </a:r>
            <a:endParaRPr lang="en-GB" sz="1800" dirty="0"/>
          </a:p>
          <a:p>
            <a:endParaRPr lang="en-GB" sz="1800" dirty="0"/>
          </a:p>
          <a:p>
            <a:r>
              <a:rPr lang="en-GB" sz="1800" b="1" dirty="0"/>
              <a:t>concept of association measures: </a:t>
            </a:r>
            <a:r>
              <a:rPr lang="en-GB" sz="1800" dirty="0"/>
              <a:t>is comparable to the tools we employ to determine if two features are related or not</a:t>
            </a:r>
            <a:r>
              <a:rPr lang="en-US" sz="1200" dirty="0"/>
              <a:t>(</a:t>
            </a:r>
            <a:r>
              <a:rPr lang="en-US" sz="1200" i="1" dirty="0"/>
              <a:t>Contingency table</a:t>
            </a:r>
            <a:r>
              <a:rPr lang="en-US" sz="1200" dirty="0"/>
              <a:t>) (Stephanie, 2023)</a:t>
            </a:r>
            <a:endParaRPr lang="en-GB" sz="1800" dirty="0"/>
          </a:p>
          <a:p>
            <a:pPr marL="0" indent="0">
              <a:buNone/>
            </a:pPr>
            <a:endParaRPr lang="en-GB" sz="1800" dirty="0"/>
          </a:p>
          <a:p>
            <a:r>
              <a:rPr lang="en-GB" sz="1800" b="1" dirty="0"/>
              <a:t>This is my contingency table: </a:t>
            </a:r>
          </a:p>
          <a:p>
            <a:pPr marL="0" indent="0">
              <a:buNone/>
            </a:pPr>
            <a:r>
              <a:rPr lang="en-GB" sz="1800" dirty="0"/>
              <a:t>I have found that in these values of S nodes the flooding attack </a:t>
            </a:r>
          </a:p>
          <a:p>
            <a:pPr marL="0" indent="0">
              <a:buNone/>
            </a:pPr>
            <a:r>
              <a:rPr lang="en-GB" sz="1800" dirty="0"/>
              <a:t>is so small comparing it with the other types of attack so </a:t>
            </a:r>
          </a:p>
          <a:p>
            <a:pPr marL="0" indent="0">
              <a:buNone/>
            </a:pPr>
            <a:r>
              <a:rPr lang="en-GB" sz="1800" dirty="0"/>
              <a:t>when we have these values of the S node it is likely not to</a:t>
            </a:r>
          </a:p>
          <a:p>
            <a:pPr marL="0" indent="0">
              <a:buNone/>
            </a:pPr>
            <a:r>
              <a:rPr lang="en-GB" sz="1800" dirty="0"/>
              <a:t>be a flooding attack and it is more likely to be other type of </a:t>
            </a:r>
          </a:p>
          <a:p>
            <a:pPr marL="0" indent="0">
              <a:buNone/>
            </a:pPr>
            <a:r>
              <a:rPr lang="en-GB" sz="1800" dirty="0"/>
              <a:t>attack or with no attack </a:t>
            </a:r>
            <a:endParaRPr lang="en-JO" sz="1800" dirty="0"/>
          </a:p>
        </p:txBody>
      </p:sp>
      <p:pic>
        <p:nvPicPr>
          <p:cNvPr id="4" name="Picture 3" descr="A number of numbers on a white background&#10;&#10;Description automatically generated">
            <a:extLst>
              <a:ext uri="{FF2B5EF4-FFF2-40B4-BE49-F238E27FC236}">
                <a16:creationId xmlns:a16="http://schemas.microsoft.com/office/drawing/2014/main" id="{07616040-1085-73C5-0B82-FBBBB082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558" y="2484973"/>
            <a:ext cx="4833018" cy="3225682"/>
          </a:xfrm>
          <a:prstGeom prst="rect">
            <a:avLst/>
          </a:prstGeom>
        </p:spPr>
      </p:pic>
    </p:spTree>
    <p:extLst>
      <p:ext uri="{BB962C8B-B14F-4D97-AF65-F5344CB8AC3E}">
        <p14:creationId xmlns:p14="http://schemas.microsoft.com/office/powerpoint/2010/main" val="60828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658-803E-3444-EF23-C47A8706BE8E}"/>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7EF2D4AF-7978-95BD-73AA-7CF83DD47534}"/>
              </a:ext>
            </a:extLst>
          </p:cNvPr>
          <p:cNvSpPr>
            <a:spLocks noGrp="1"/>
          </p:cNvSpPr>
          <p:nvPr>
            <p:ph idx="1"/>
          </p:nvPr>
        </p:nvSpPr>
        <p:spPr>
          <a:xfrm>
            <a:off x="838200" y="1287379"/>
            <a:ext cx="10515600" cy="5455068"/>
          </a:xfrm>
        </p:spPr>
        <p:txBody>
          <a:bodyPr>
            <a:normAutofit/>
          </a:bodyPr>
          <a:lstStyle/>
          <a:p>
            <a:pPr marL="0" indent="0">
              <a:buNone/>
            </a:pPr>
            <a:endParaRPr lang="en-GB" sz="1800" dirty="0"/>
          </a:p>
          <a:p>
            <a:pPr>
              <a:buFont typeface="Arial" panose="020B0604020202020204" pitchFamily="34" charset="0"/>
              <a:buChar char="•"/>
            </a:pPr>
            <a:r>
              <a:rPr lang="en-GB" sz="1800" dirty="0"/>
              <a:t>By discovering that flooding assaults are more likely to happen when TTL values are between 20 and 30, you've identified a particular range that calls for more monitoring. </a:t>
            </a:r>
          </a:p>
          <a:p>
            <a:pPr>
              <a:buFont typeface="Arial" panose="020B0604020202020204" pitchFamily="34" charset="0"/>
              <a:buChar char="•"/>
            </a:pPr>
            <a:r>
              <a:rPr lang="en-GB" sz="1800" dirty="0"/>
              <a:t>Actionable insights may be gained from the finding that flooding assaults are more frequent when hop counts are between 1 and 11. </a:t>
            </a:r>
          </a:p>
          <a:p>
            <a:pPr>
              <a:buFont typeface="Arial" panose="020B0604020202020204" pitchFamily="34" charset="0"/>
              <a:buChar char="•"/>
            </a:pPr>
            <a:r>
              <a:rPr lang="en-GB" sz="1800" dirty="0"/>
              <a:t>A clear guideline for anomaly identification is provided by highlighting event values 2 and 4 as being related to flooding assaults.</a:t>
            </a:r>
          </a:p>
          <a:p>
            <a:pPr>
              <a:buFont typeface="Arial" panose="020B0604020202020204" pitchFamily="34" charset="0"/>
              <a:buChar char="•"/>
            </a:pPr>
            <a:r>
              <a:rPr lang="en-GB" sz="1800" dirty="0"/>
              <a:t>A useful indication is the determination of a maximum energy consumption threshold of less than 0.441612.</a:t>
            </a:r>
          </a:p>
          <a:p>
            <a:r>
              <a:rPr lang="en-GB" sz="1800" dirty="0"/>
              <a:t>and S Node value except [43, 140, 80, 83, 83, 84, 33, 61, 62, 63, 65, 46, 74,143]</a:t>
            </a:r>
          </a:p>
          <a:p>
            <a:pPr>
              <a:buFont typeface="Arial" panose="020B0604020202020204" pitchFamily="34" charset="0"/>
              <a:buChar char="•"/>
            </a:pPr>
            <a:r>
              <a:rPr lang="en-GB" sz="1800" dirty="0"/>
              <a:t> be careful you are at risk of getting attacked by a flooding attack and as I found that the flooding attack has the highest value so need to find a way to avoid it </a:t>
            </a:r>
          </a:p>
          <a:p>
            <a:pPr marL="0" indent="0">
              <a:buNone/>
            </a:pPr>
            <a:r>
              <a:rPr lang="en-GB" sz="1800" dirty="0"/>
              <a:t>Discuss its significance with examples from your findings, pointing out how these can be applied to a business context</a:t>
            </a:r>
          </a:p>
        </p:txBody>
      </p:sp>
    </p:spTree>
    <p:extLst>
      <p:ext uri="{BB962C8B-B14F-4D97-AF65-F5344CB8AC3E}">
        <p14:creationId xmlns:p14="http://schemas.microsoft.com/office/powerpoint/2010/main" val="1515881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47559-57E3-6579-2895-30A9786FEA51}"/>
              </a:ext>
            </a:extLst>
          </p:cNvPr>
          <p:cNvSpPr>
            <a:spLocks noGrp="1"/>
          </p:cNvSpPr>
          <p:nvPr>
            <p:ph idx="1"/>
          </p:nvPr>
        </p:nvSpPr>
        <p:spPr>
          <a:xfrm>
            <a:off x="838200" y="372979"/>
            <a:ext cx="10515600" cy="5803984"/>
          </a:xfrm>
        </p:spPr>
        <p:txBody>
          <a:bodyPr>
            <a:normAutofit/>
          </a:bodyPr>
          <a:lstStyle/>
          <a:p>
            <a:r>
              <a:rPr lang="en-US" sz="1800" dirty="0"/>
              <a:t>Proofing for the cybersecurity employees:</a:t>
            </a:r>
          </a:p>
          <a:p>
            <a:endParaRPr lang="en-US" sz="1800" dirty="0"/>
          </a:p>
          <a:p>
            <a:endParaRPr lang="en-US" sz="1800" dirty="0"/>
          </a:p>
          <a:p>
            <a:endParaRPr lang="en-US" sz="1800" dirty="0"/>
          </a:p>
          <a:p>
            <a:pPr marL="0" indent="0">
              <a:buNone/>
            </a:pPr>
            <a:r>
              <a:rPr lang="en-US" sz="1800" dirty="0"/>
              <a:t>These are the S nodes values that you don’t have to detect them</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These are the Hob </a:t>
            </a:r>
            <a:r>
              <a:rPr lang="en-US" sz="1800" dirty="0" err="1"/>
              <a:t>cout</a:t>
            </a:r>
            <a:r>
              <a:rPr lang="en-US" sz="1800" dirty="0"/>
              <a:t> that you have to detect them </a:t>
            </a:r>
            <a:endParaRPr lang="en-JO" sz="1800" dirty="0"/>
          </a:p>
        </p:txBody>
      </p:sp>
      <p:pic>
        <p:nvPicPr>
          <p:cNvPr id="4" name="Picture 3" descr="A number of numbers on a white background&#10;&#10;Description automatically generated">
            <a:extLst>
              <a:ext uri="{FF2B5EF4-FFF2-40B4-BE49-F238E27FC236}">
                <a16:creationId xmlns:a16="http://schemas.microsoft.com/office/drawing/2014/main" id="{BE800302-C097-EEE6-0DA0-96DEB7FBE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838" y="203318"/>
            <a:ext cx="4833018" cy="322568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42AB223-795D-EB3A-5616-83B3D437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925" y="3536559"/>
            <a:ext cx="4642844" cy="3118123"/>
          </a:xfrm>
          <a:prstGeom prst="rect">
            <a:avLst/>
          </a:prstGeom>
        </p:spPr>
      </p:pic>
    </p:spTree>
    <p:extLst>
      <p:ext uri="{BB962C8B-B14F-4D97-AF65-F5344CB8AC3E}">
        <p14:creationId xmlns:p14="http://schemas.microsoft.com/office/powerpoint/2010/main" val="195819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8C39B-0689-D72B-3FD1-0BE316B8F653}"/>
              </a:ext>
            </a:extLst>
          </p:cNvPr>
          <p:cNvSpPr>
            <a:spLocks noGrp="1"/>
          </p:cNvSpPr>
          <p:nvPr>
            <p:ph idx="1"/>
          </p:nvPr>
        </p:nvSpPr>
        <p:spPr>
          <a:xfrm>
            <a:off x="838200" y="357188"/>
            <a:ext cx="10515600" cy="5819775"/>
          </a:xfrm>
        </p:spPr>
        <p:txBody>
          <a:bodyPr>
            <a:normAutofit/>
          </a:bodyPr>
          <a:lstStyle/>
          <a:p>
            <a:r>
              <a:rPr lang="en-US" sz="1800" dirty="0"/>
              <a:t>T</a:t>
            </a:r>
            <a:r>
              <a:rPr lang="en-JO" sz="1800" dirty="0"/>
              <a:t>hese are the TTL values that you have to detect them </a:t>
            </a:r>
          </a:p>
          <a:p>
            <a:endParaRPr lang="en-US" sz="1800" dirty="0"/>
          </a:p>
          <a:p>
            <a:pPr marL="0" indent="0">
              <a:buNone/>
            </a:pPr>
            <a:r>
              <a:rPr lang="en-US" sz="1800" dirty="0"/>
              <a:t>This discovery can lead to the creation of unique</a:t>
            </a:r>
          </a:p>
          <a:p>
            <a:pPr marL="0" indent="0">
              <a:buNone/>
            </a:pPr>
            <a:r>
              <a:rPr lang="en-US" sz="1800" dirty="0"/>
              <a:t>security rules that, when applied, cause alarms or </a:t>
            </a:r>
          </a:p>
          <a:p>
            <a:pPr marL="0" indent="0">
              <a:buNone/>
            </a:pPr>
            <a:r>
              <a:rPr lang="en-US" sz="1800" dirty="0"/>
              <a:t>take precautionary measures when TTL values fall </a:t>
            </a:r>
          </a:p>
          <a:p>
            <a:pPr marL="0" indent="0">
              <a:buNone/>
            </a:pPr>
            <a:r>
              <a:rPr lang="en-US" sz="1800" dirty="0"/>
              <a:t>within a certain range. By focusing resources on</a:t>
            </a:r>
          </a:p>
          <a:p>
            <a:pPr marL="0" indent="0">
              <a:buNone/>
            </a:pPr>
            <a:r>
              <a:rPr lang="en-US" sz="1800" dirty="0"/>
              <a:t> potential threats and minimizing false positives,</a:t>
            </a:r>
          </a:p>
          <a:p>
            <a:pPr marL="0" indent="0">
              <a:buNone/>
            </a:pPr>
            <a:r>
              <a:rPr lang="en-US" sz="1800" dirty="0"/>
              <a:t> this tailored strategy improves incident response.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Energy </a:t>
            </a:r>
            <a:r>
              <a:rPr lang="en-US" sz="1800" dirty="0" err="1"/>
              <a:t>consubtion</a:t>
            </a:r>
            <a:r>
              <a:rPr lang="en-US" sz="1800" dirty="0"/>
              <a:t> must be under 0.441612:</a:t>
            </a:r>
          </a:p>
        </p:txBody>
      </p:sp>
      <p:pic>
        <p:nvPicPr>
          <p:cNvPr id="4" name="Picture 3" descr="A screenshot of a computer&#10;&#10;Description automatically generated">
            <a:extLst>
              <a:ext uri="{FF2B5EF4-FFF2-40B4-BE49-F238E27FC236}">
                <a16:creationId xmlns:a16="http://schemas.microsoft.com/office/drawing/2014/main" id="{85167A96-6B6A-36DD-6907-EDC29268D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88" y="571500"/>
            <a:ext cx="5631697" cy="3743324"/>
          </a:xfrm>
          <a:prstGeom prst="rect">
            <a:avLst/>
          </a:prstGeom>
        </p:spPr>
      </p:pic>
      <p:pic>
        <p:nvPicPr>
          <p:cNvPr id="5" name="Picture 4" descr="A close-up of words&#10;&#10;Description automatically generated">
            <a:extLst>
              <a:ext uri="{FF2B5EF4-FFF2-40B4-BE49-F238E27FC236}">
                <a16:creationId xmlns:a16="http://schemas.microsoft.com/office/drawing/2014/main" id="{0F6A5B11-A3C2-A9BC-0F8A-60320CCB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091" y="5181600"/>
            <a:ext cx="6019800" cy="1104900"/>
          </a:xfrm>
          <a:prstGeom prst="rect">
            <a:avLst/>
          </a:prstGeom>
        </p:spPr>
      </p:pic>
    </p:spTree>
    <p:extLst>
      <p:ext uri="{BB962C8B-B14F-4D97-AF65-F5344CB8AC3E}">
        <p14:creationId xmlns:p14="http://schemas.microsoft.com/office/powerpoint/2010/main" val="245065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B2F8D-D116-2C00-A79F-821EC203928F}"/>
              </a:ext>
            </a:extLst>
          </p:cNvPr>
          <p:cNvSpPr>
            <a:spLocks noGrp="1"/>
          </p:cNvSpPr>
          <p:nvPr>
            <p:ph idx="1"/>
          </p:nvPr>
        </p:nvSpPr>
        <p:spPr>
          <a:xfrm>
            <a:off x="838200" y="185738"/>
            <a:ext cx="10515600" cy="5991225"/>
          </a:xfrm>
        </p:spPr>
        <p:txBody>
          <a:bodyPr/>
          <a:lstStyle/>
          <a:p>
            <a:r>
              <a:rPr lang="en-US" dirty="0"/>
              <a:t>W</a:t>
            </a:r>
            <a:r>
              <a:rPr lang="en-JO" dirty="0"/>
              <a:t>atch out when the event value is 2,4</a:t>
            </a:r>
          </a:p>
          <a:p>
            <a:pPr marL="0" indent="0">
              <a:buNone/>
            </a:pPr>
            <a:r>
              <a:rPr lang="en-US" dirty="0"/>
              <a:t>So you can set their intrusion detection systems to prioritize events with values 2 and 4. </a:t>
            </a:r>
          </a:p>
        </p:txBody>
      </p:sp>
      <p:pic>
        <p:nvPicPr>
          <p:cNvPr id="5" name="Picture 4" descr="A number on a white background&#10;&#10;Description automatically generated">
            <a:extLst>
              <a:ext uri="{FF2B5EF4-FFF2-40B4-BE49-F238E27FC236}">
                <a16:creationId xmlns:a16="http://schemas.microsoft.com/office/drawing/2014/main" id="{947B0E4D-0C1E-4799-C5CF-F37621CC1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24137"/>
            <a:ext cx="3437434" cy="1609725"/>
          </a:xfrm>
          <a:prstGeom prst="rect">
            <a:avLst/>
          </a:prstGeom>
        </p:spPr>
      </p:pic>
    </p:spTree>
    <p:extLst>
      <p:ext uri="{BB962C8B-B14F-4D97-AF65-F5344CB8AC3E}">
        <p14:creationId xmlns:p14="http://schemas.microsoft.com/office/powerpoint/2010/main" val="2549907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23B1-86D6-7624-BAD7-E1F082B55D6E}"/>
              </a:ext>
            </a:extLst>
          </p:cNvPr>
          <p:cNvSpPr>
            <a:spLocks noGrp="1"/>
          </p:cNvSpPr>
          <p:nvPr>
            <p:ph type="title"/>
          </p:nvPr>
        </p:nvSpPr>
        <p:spPr>
          <a:xfrm>
            <a:off x="838200" y="100431"/>
            <a:ext cx="10515600" cy="815558"/>
          </a:xfrm>
        </p:spPr>
        <p:txBody>
          <a:bodyPr>
            <a:normAutofit/>
          </a:bodyPr>
          <a:lstStyle/>
          <a:p>
            <a:pPr algn="ctr"/>
            <a:r>
              <a:rPr lang="en-GB" sz="2800" dirty="0"/>
              <a:t>Importance of Data Analytical Techniques to Decision-Making</a:t>
            </a:r>
            <a:endParaRPr lang="en-US" sz="2800" dirty="0"/>
          </a:p>
        </p:txBody>
      </p:sp>
      <p:sp>
        <p:nvSpPr>
          <p:cNvPr id="3" name="Content Placeholder 2">
            <a:extLst>
              <a:ext uri="{FF2B5EF4-FFF2-40B4-BE49-F238E27FC236}">
                <a16:creationId xmlns:a16="http://schemas.microsoft.com/office/drawing/2014/main" id="{D661903E-1850-F48B-0033-75ADE11569E8}"/>
              </a:ext>
            </a:extLst>
          </p:cNvPr>
          <p:cNvSpPr>
            <a:spLocks noGrp="1"/>
          </p:cNvSpPr>
          <p:nvPr>
            <p:ph idx="1"/>
          </p:nvPr>
        </p:nvSpPr>
        <p:spPr>
          <a:xfrm>
            <a:off x="838200" y="915990"/>
            <a:ext cx="10515600" cy="5942010"/>
          </a:xfrm>
        </p:spPr>
        <p:txBody>
          <a:bodyPr>
            <a:normAutofit/>
          </a:bodyPr>
          <a:lstStyle/>
          <a:p>
            <a:r>
              <a:rPr lang="en-GB" sz="1800" dirty="0"/>
              <a:t>Discuss specific examples where these techniques might influence management or business decisions, specifically in cybersecurity.</a:t>
            </a:r>
          </a:p>
          <a:p>
            <a:endParaRPr lang="en-GB" sz="1800" dirty="0"/>
          </a:p>
          <a:p>
            <a:pPr marL="0" indent="0">
              <a:buNone/>
            </a:pPr>
            <a:r>
              <a:rPr lang="en-GB" sz="1800" dirty="0"/>
              <a:t>All the data analytic techniques were very helpful for me to find patterns and trends and also to understand the data but not all of them drive me to a concluding </a:t>
            </a:r>
          </a:p>
          <a:p>
            <a:pPr marL="0" indent="0">
              <a:buNone/>
            </a:pPr>
            <a:r>
              <a:rPr lang="en-US" sz="1800" b="1" i="0" dirty="0">
                <a:effectLst/>
              </a:rPr>
              <a:t>Measures of Central Tendency</a:t>
            </a:r>
            <a:r>
              <a:rPr lang="en-GB" sz="1800" i="0" dirty="0">
                <a:effectLst/>
              </a:rPr>
              <a:t>: was so helpful in making me find the pattern which is some S nodes values don’t have any flooding attacks or they have a very small amount which makes me know </a:t>
            </a:r>
            <a:endParaRPr lang="en-GB" sz="1800" dirty="0"/>
          </a:p>
          <a:p>
            <a:pPr marL="0" indent="0">
              <a:buNone/>
            </a:pPr>
            <a:r>
              <a:rPr lang="en-US" sz="1800" b="1" dirty="0"/>
              <a:t>Measures of Dispersion: </a:t>
            </a:r>
            <a:r>
              <a:rPr lang="en-US" sz="1800" dirty="0"/>
              <a:t>this also was one of the helpful </a:t>
            </a:r>
            <a:r>
              <a:rPr lang="en-GB" sz="1800" dirty="0"/>
              <a:t>techniques to make me take a decision I found through this the range of the energy consumption for each attack which make me take a decision that the flooding attack’s maximum energy consumption is the least between them so the if the energy consumption was over this number 0.441612 it won’t be flooding.</a:t>
            </a:r>
          </a:p>
          <a:p>
            <a:pPr marL="0" indent="0">
              <a:buNone/>
            </a:pPr>
            <a:endParaRPr lang="en-GB" sz="1800" dirty="0"/>
          </a:p>
          <a:p>
            <a:pPr marL="0" indent="0">
              <a:buNone/>
            </a:pPr>
            <a:endParaRPr lang="en-GB" sz="1800" dirty="0"/>
          </a:p>
          <a:p>
            <a:pPr marL="0" indent="0">
              <a:buNone/>
            </a:pPr>
            <a:r>
              <a:rPr lang="en-US" sz="1800" dirty="0"/>
              <a:t>Measures of Central Tendency: this was also very helpful, I used this to calculate the median of the TTL when there was a flooding attack and by this, I found that if the TTL value is 26 there is a high possibility that there are t flooding attack </a:t>
            </a:r>
          </a:p>
        </p:txBody>
      </p:sp>
      <p:pic>
        <p:nvPicPr>
          <p:cNvPr id="5" name="Picture 4" descr="A close-up of words&#10;&#10;Description automatically generated">
            <a:extLst>
              <a:ext uri="{FF2B5EF4-FFF2-40B4-BE49-F238E27FC236}">
                <a16:creationId xmlns:a16="http://schemas.microsoft.com/office/drawing/2014/main" id="{36C4DCA5-1A1B-36DA-6EA8-EA0091BDF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378" y="3886995"/>
            <a:ext cx="6019800" cy="110490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D7968899-BF24-863E-400F-63D727E56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378" y="5708650"/>
            <a:ext cx="6172200" cy="812800"/>
          </a:xfrm>
          <a:prstGeom prst="rect">
            <a:avLst/>
          </a:prstGeom>
        </p:spPr>
      </p:pic>
    </p:spTree>
    <p:extLst>
      <p:ext uri="{BB962C8B-B14F-4D97-AF65-F5344CB8AC3E}">
        <p14:creationId xmlns:p14="http://schemas.microsoft.com/office/powerpoint/2010/main" val="687971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64BD-66B6-2BD4-0326-B16A815C8107}"/>
              </a:ext>
            </a:extLst>
          </p:cNvPr>
          <p:cNvSpPr>
            <a:spLocks noGrp="1"/>
          </p:cNvSpPr>
          <p:nvPr>
            <p:ph type="title"/>
          </p:nvPr>
        </p:nvSpPr>
        <p:spPr>
          <a:xfrm>
            <a:off x="838200" y="-120650"/>
            <a:ext cx="10515600" cy="1325563"/>
          </a:xfrm>
        </p:spPr>
        <p:txBody>
          <a:bodyPr/>
          <a:lstStyle/>
          <a:p>
            <a:r>
              <a:rPr lang="en-US" dirty="0"/>
              <a:t>Providing</a:t>
            </a:r>
            <a:r>
              <a:rPr lang="en-JO" dirty="0"/>
              <a:t> the decision </a:t>
            </a:r>
          </a:p>
        </p:txBody>
      </p:sp>
      <p:sp>
        <p:nvSpPr>
          <p:cNvPr id="3" name="Content Placeholder 2">
            <a:extLst>
              <a:ext uri="{FF2B5EF4-FFF2-40B4-BE49-F238E27FC236}">
                <a16:creationId xmlns:a16="http://schemas.microsoft.com/office/drawing/2014/main" id="{5C146B4B-1C92-863E-D948-D56BCEE91693}"/>
              </a:ext>
            </a:extLst>
          </p:cNvPr>
          <p:cNvSpPr>
            <a:spLocks noGrp="1"/>
          </p:cNvSpPr>
          <p:nvPr>
            <p:ph idx="1"/>
          </p:nvPr>
        </p:nvSpPr>
        <p:spPr>
          <a:xfrm>
            <a:off x="838200" y="900113"/>
            <a:ext cx="10515600" cy="5276850"/>
          </a:xfrm>
        </p:spPr>
        <p:txBody>
          <a:bodyPr/>
          <a:lstStyle/>
          <a:p>
            <a:r>
              <a:rPr lang="en-US" dirty="0"/>
              <a:t>A</a:t>
            </a:r>
            <a:r>
              <a:rPr lang="en-JO" dirty="0"/>
              <a:t>s you can see that the count of the flooding count before applying my roles was 29844</a:t>
            </a:r>
          </a:p>
          <a:p>
            <a:endParaRPr lang="en-JO" dirty="0"/>
          </a:p>
          <a:p>
            <a:endParaRPr lang="en-JO" dirty="0"/>
          </a:p>
          <a:p>
            <a:endParaRPr lang="en-JO" dirty="0"/>
          </a:p>
          <a:p>
            <a:r>
              <a:rPr lang="en-US" dirty="0"/>
              <a:t>B</a:t>
            </a:r>
            <a:r>
              <a:rPr lang="en-JO" dirty="0"/>
              <a:t>ut after applying the roles </a:t>
            </a:r>
            <a:r>
              <a:rPr lang="en-US" dirty="0"/>
              <a:t>I</a:t>
            </a:r>
            <a:r>
              <a:rPr lang="en-JO" dirty="0"/>
              <a:t> have caught 27887, which is 0.93442568 percent.</a:t>
            </a:r>
          </a:p>
        </p:txBody>
      </p:sp>
      <p:pic>
        <p:nvPicPr>
          <p:cNvPr id="10" name="Picture 9" descr="A close up of a text&#10;&#10;Description automatically generated">
            <a:extLst>
              <a:ext uri="{FF2B5EF4-FFF2-40B4-BE49-F238E27FC236}">
                <a16:creationId xmlns:a16="http://schemas.microsoft.com/office/drawing/2014/main" id="{01E6FE0F-46CA-0C91-91C1-51CE45819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61" y="2225676"/>
            <a:ext cx="3644901" cy="986829"/>
          </a:xfrm>
          <a:prstGeom prst="rect">
            <a:avLst/>
          </a:prstGeom>
        </p:spPr>
      </p:pic>
      <p:pic>
        <p:nvPicPr>
          <p:cNvPr id="12" name="Picture 11" descr="A close-up of a white background&#10;&#10;Description automatically generated">
            <a:extLst>
              <a:ext uri="{FF2B5EF4-FFF2-40B4-BE49-F238E27FC236}">
                <a16:creationId xmlns:a16="http://schemas.microsoft.com/office/drawing/2014/main" id="{8C6BA6F0-F507-5149-2B65-62AA7742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961" y="4411665"/>
            <a:ext cx="4644619" cy="1765298"/>
          </a:xfrm>
          <a:prstGeom prst="rect">
            <a:avLst/>
          </a:prstGeom>
        </p:spPr>
      </p:pic>
    </p:spTree>
    <p:extLst>
      <p:ext uri="{BB962C8B-B14F-4D97-AF65-F5344CB8AC3E}">
        <p14:creationId xmlns:p14="http://schemas.microsoft.com/office/powerpoint/2010/main" val="2998949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C5AB-45E2-E753-72A3-15E311F5CADD}"/>
              </a:ext>
            </a:extLst>
          </p:cNvPr>
          <p:cNvSpPr>
            <a:spLocks noGrp="1"/>
          </p:cNvSpPr>
          <p:nvPr>
            <p:ph type="title"/>
          </p:nvPr>
        </p:nvSpPr>
        <p:spPr>
          <a:xfrm>
            <a:off x="838200" y="-416927"/>
            <a:ext cx="10515600" cy="1325563"/>
          </a:xfrm>
        </p:spPr>
        <p:txBody>
          <a:bodyPr>
            <a:normAutofit/>
          </a:bodyPr>
          <a:lstStyle/>
          <a:p>
            <a:r>
              <a:rPr lang="en-US" sz="1800" dirty="0"/>
              <a:t>Conclusion</a:t>
            </a:r>
          </a:p>
        </p:txBody>
      </p:sp>
      <p:sp>
        <p:nvSpPr>
          <p:cNvPr id="3" name="Content Placeholder 2">
            <a:extLst>
              <a:ext uri="{FF2B5EF4-FFF2-40B4-BE49-F238E27FC236}">
                <a16:creationId xmlns:a16="http://schemas.microsoft.com/office/drawing/2014/main" id="{C5B11138-B4E3-0E29-B1E7-45BFCC002B2F}"/>
              </a:ext>
            </a:extLst>
          </p:cNvPr>
          <p:cNvSpPr>
            <a:spLocks noGrp="1"/>
          </p:cNvSpPr>
          <p:nvPr>
            <p:ph idx="1"/>
          </p:nvPr>
        </p:nvSpPr>
        <p:spPr>
          <a:xfrm>
            <a:off x="838200" y="553452"/>
            <a:ext cx="10515600" cy="6304547"/>
          </a:xfrm>
        </p:spPr>
        <p:txBody>
          <a:bodyPr>
            <a:normAutofit/>
          </a:bodyPr>
          <a:lstStyle/>
          <a:p>
            <a:r>
              <a:rPr lang="en-GB" sz="1800" b="1" dirty="0"/>
              <a:t>Summary of key findings</a:t>
            </a:r>
          </a:p>
          <a:p>
            <a:r>
              <a:rPr lang="en-GB" sz="1800" dirty="0"/>
              <a:t>TTL value: Between 20 – 30</a:t>
            </a:r>
          </a:p>
          <a:p>
            <a:r>
              <a:rPr lang="en-GB" sz="1800" dirty="0"/>
              <a:t>Hop count: Between 1 - 11</a:t>
            </a:r>
          </a:p>
          <a:p>
            <a:r>
              <a:rPr lang="en-GB" sz="1800" dirty="0"/>
              <a:t>Energy consumption max value: Under 0.441612</a:t>
            </a:r>
          </a:p>
          <a:p>
            <a:r>
              <a:rPr lang="en-GB" sz="1800" dirty="0"/>
              <a:t>Event value: 2, 4</a:t>
            </a:r>
          </a:p>
          <a:p>
            <a:r>
              <a:rPr lang="en-GB" sz="1800" dirty="0"/>
              <a:t>S Node: any value except [43, 140, 80, 83, 83, 84, 33, 61, 62, 63, 65, 46, 74,143]</a:t>
            </a:r>
          </a:p>
          <a:p>
            <a:endParaRPr lang="en-GB" sz="1800" dirty="0"/>
          </a:p>
          <a:p>
            <a:r>
              <a:rPr lang="en-GB" sz="1800" b="1" dirty="0"/>
              <a:t> Overall impact of your analysis on network security and performance</a:t>
            </a:r>
          </a:p>
          <a:p>
            <a:r>
              <a:rPr lang="en-US" sz="1800" i="0" dirty="0">
                <a:effectLst/>
              </a:rPr>
              <a:t>Attack Detection and Prevention:</a:t>
            </a:r>
          </a:p>
          <a:p>
            <a:r>
              <a:rPr lang="en-US" sz="1800" dirty="0"/>
              <a:t>Optimized energy Usage: must have a stable usage of energy</a:t>
            </a:r>
          </a:p>
          <a:p>
            <a:r>
              <a:rPr lang="en-US" sz="1800" dirty="0"/>
              <a:t>Effective Traffic Management: no errors in delivery</a:t>
            </a:r>
          </a:p>
          <a:p>
            <a:r>
              <a:rPr lang="en-US" sz="1800" dirty="0"/>
              <a:t>Mitigating Downtime:</a:t>
            </a:r>
          </a:p>
          <a:p>
            <a:endParaRPr lang="en-US" sz="1800" dirty="0"/>
          </a:p>
          <a:p>
            <a:r>
              <a:rPr lang="en-GB" sz="1800" b="1" dirty="0"/>
              <a:t>Any potential future work based on your findings</a:t>
            </a:r>
          </a:p>
          <a:p>
            <a:r>
              <a:rPr lang="en-US" sz="1800" dirty="0"/>
              <a:t>I will work on the other types of attacks to find exactly when every attack happen to have a healthy and strong network and connection without any errors </a:t>
            </a:r>
          </a:p>
        </p:txBody>
      </p:sp>
    </p:spTree>
    <p:extLst>
      <p:ext uri="{BB962C8B-B14F-4D97-AF65-F5344CB8AC3E}">
        <p14:creationId xmlns:p14="http://schemas.microsoft.com/office/powerpoint/2010/main" val="3354218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46A5-619F-917F-4356-95C4FDBC963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8613D81-D986-8BC8-24E3-C2E5B6590500}"/>
              </a:ext>
            </a:extLst>
          </p:cNvPr>
          <p:cNvSpPr>
            <a:spLocks noGrp="1"/>
          </p:cNvSpPr>
          <p:nvPr>
            <p:ph idx="1"/>
          </p:nvPr>
        </p:nvSpPr>
        <p:spPr/>
        <p:txBody>
          <a:bodyPr>
            <a:normAutofit fontScale="92500" lnSpcReduction="20000"/>
          </a:bodyPr>
          <a:lstStyle/>
          <a:p>
            <a:r>
              <a:rPr lang="en-US" sz="1800" dirty="0" err="1">
                <a:effectLst/>
              </a:rPr>
              <a:t>bmc</a:t>
            </a:r>
            <a:r>
              <a:rPr lang="en-US" sz="1800" dirty="0">
                <a:effectLst/>
              </a:rPr>
              <a:t>., </a:t>
            </a:r>
            <a:r>
              <a:rPr lang="en-US" sz="1800" dirty="0" err="1">
                <a:effectLst/>
              </a:rPr>
              <a:t>bmc</a:t>
            </a:r>
            <a:r>
              <a:rPr lang="en-US" sz="1800" dirty="0">
                <a:effectLst/>
              </a:rPr>
              <a:t>. (2022) </a:t>
            </a:r>
            <a:r>
              <a:rPr lang="en-US" sz="1800" i="1" dirty="0">
                <a:effectLst/>
              </a:rPr>
              <a:t>https://</a:t>
            </a:r>
            <a:r>
              <a:rPr lang="en-US" sz="1800" i="1" dirty="0" err="1">
                <a:effectLst/>
              </a:rPr>
              <a:t>www.bmc.com</a:t>
            </a:r>
            <a:r>
              <a:rPr lang="en-US" sz="1800" i="1" dirty="0">
                <a:effectLst/>
              </a:rPr>
              <a:t>/blogs/python-big-data-analytics/</a:t>
            </a:r>
            <a:r>
              <a:rPr lang="en-US" sz="1800" dirty="0">
                <a:effectLst/>
              </a:rPr>
              <a:t>. </a:t>
            </a:r>
          </a:p>
          <a:p>
            <a:r>
              <a:rPr lang="en-US" sz="1200" dirty="0">
                <a:effectLst/>
              </a:rPr>
              <a:t>Terra, J. (2023) </a:t>
            </a:r>
            <a:r>
              <a:rPr lang="en-US" sz="1200" i="1" dirty="0">
                <a:effectLst/>
              </a:rPr>
              <a:t>Python for data science and data analysis</a:t>
            </a:r>
            <a:r>
              <a:rPr lang="en-US" sz="1200" dirty="0">
                <a:effectLst/>
              </a:rPr>
              <a:t>, </a:t>
            </a:r>
            <a:r>
              <a:rPr lang="en-US" sz="1200" i="1" dirty="0" err="1">
                <a:effectLst/>
              </a:rPr>
              <a:t>Simplilearn.com</a:t>
            </a:r>
            <a:r>
              <a:rPr lang="en-US" sz="1200" dirty="0">
                <a:effectLst/>
              </a:rPr>
              <a:t>. Available at: https://</a:t>
            </a:r>
            <a:r>
              <a:rPr lang="en-US" sz="1200" dirty="0" err="1">
                <a:effectLst/>
              </a:rPr>
              <a:t>www.simplilearn.com</a:t>
            </a:r>
            <a:r>
              <a:rPr lang="en-US" sz="1200" dirty="0">
                <a:effectLst/>
              </a:rPr>
              <a:t>/why-python-is-essential-for-data-analysis-article (Accessed: 12 August 2023). </a:t>
            </a:r>
          </a:p>
          <a:p>
            <a:r>
              <a:rPr lang="en-US" sz="1200" dirty="0">
                <a:effectLst/>
              </a:rPr>
              <a:t>Stevens, E. </a:t>
            </a:r>
            <a:r>
              <a:rPr lang="en-US" sz="1200" i="1" dirty="0">
                <a:effectLst/>
              </a:rPr>
              <a:t>et al.</a:t>
            </a:r>
            <a:r>
              <a:rPr lang="en-US" sz="1200" dirty="0">
                <a:effectLst/>
              </a:rPr>
              <a:t> (2023) </a:t>
            </a:r>
            <a:r>
              <a:rPr lang="en-US" sz="1200" i="1" dirty="0">
                <a:effectLst/>
              </a:rPr>
              <a:t>The 7 most useful data analysis techniques [2023 guide]</a:t>
            </a:r>
            <a:r>
              <a:rPr lang="en-US" sz="1200" dirty="0">
                <a:effectLst/>
              </a:rPr>
              <a:t>, </a:t>
            </a:r>
            <a:r>
              <a:rPr lang="en-US" sz="1200" i="1" dirty="0" err="1">
                <a:effectLst/>
              </a:rPr>
              <a:t>CareerFoundry</a:t>
            </a:r>
            <a:r>
              <a:rPr lang="en-US" sz="1200" dirty="0">
                <a:effectLst/>
              </a:rPr>
              <a:t>. Available at: https://</a:t>
            </a:r>
            <a:r>
              <a:rPr lang="en-US" sz="1200" dirty="0" err="1">
                <a:effectLst/>
              </a:rPr>
              <a:t>careerfoundry.com</a:t>
            </a:r>
            <a:r>
              <a:rPr lang="en-US" sz="1200" dirty="0">
                <a:effectLst/>
              </a:rPr>
              <a:t>/</a:t>
            </a:r>
            <a:r>
              <a:rPr lang="en-US" sz="1200" dirty="0" err="1">
                <a:effectLst/>
              </a:rPr>
              <a:t>en</a:t>
            </a:r>
            <a:r>
              <a:rPr lang="en-US" sz="1200" dirty="0">
                <a:effectLst/>
              </a:rPr>
              <a:t>/blog/data-analytics/data-analysis-techniques/ (Accessed: 12 August 2023). </a:t>
            </a:r>
          </a:p>
          <a:p>
            <a:r>
              <a:rPr lang="en-US" sz="1200" dirty="0">
                <a:effectLst/>
              </a:rPr>
              <a:t>Kelley, K. (2023) </a:t>
            </a:r>
            <a:r>
              <a:rPr lang="en-US" sz="1200" i="1" dirty="0">
                <a:effectLst/>
              </a:rPr>
              <a:t>What is data analysis?: Process, types, methods, and Techniques</a:t>
            </a:r>
            <a:r>
              <a:rPr lang="en-US" sz="1200" dirty="0">
                <a:effectLst/>
              </a:rPr>
              <a:t>, </a:t>
            </a:r>
            <a:r>
              <a:rPr lang="en-US" sz="1200" i="1" dirty="0" err="1">
                <a:effectLst/>
              </a:rPr>
              <a:t>Simplilearn.com</a:t>
            </a:r>
            <a:r>
              <a:rPr lang="en-US" sz="1200" dirty="0">
                <a:effectLst/>
              </a:rPr>
              <a:t>. Available at: https://</a:t>
            </a:r>
            <a:r>
              <a:rPr lang="en-US" sz="1200" dirty="0" err="1">
                <a:effectLst/>
              </a:rPr>
              <a:t>www.simplilearn.com</a:t>
            </a:r>
            <a:r>
              <a:rPr lang="en-US" sz="1200" dirty="0">
                <a:effectLst/>
              </a:rPr>
              <a:t>/data-analysis-methods-process-types-article (Accessed: 12 August 2023). </a:t>
            </a:r>
          </a:p>
          <a:p>
            <a:r>
              <a:rPr lang="en-US" sz="1200" dirty="0">
                <a:effectLst/>
              </a:rPr>
              <a:t>Stewart, A. (2023) </a:t>
            </a:r>
            <a:r>
              <a:rPr lang="en-US" sz="1200" i="1" dirty="0">
                <a:effectLst/>
              </a:rPr>
              <a:t>Cyber Security Data Analytics: Fast becoming a business requirement</a:t>
            </a:r>
            <a:r>
              <a:rPr lang="en-US" sz="1200" dirty="0">
                <a:effectLst/>
              </a:rPr>
              <a:t>, </a:t>
            </a:r>
            <a:r>
              <a:rPr lang="en-US" sz="1200" i="1" dirty="0" err="1">
                <a:effectLst/>
              </a:rPr>
              <a:t>TechBrain</a:t>
            </a:r>
            <a:r>
              <a:rPr lang="en-US" sz="1200" dirty="0">
                <a:effectLst/>
              </a:rPr>
              <a:t>. Available at: https://</a:t>
            </a:r>
            <a:r>
              <a:rPr lang="en-US" sz="1200" dirty="0" err="1">
                <a:effectLst/>
              </a:rPr>
              <a:t>www.techbrain.com.au</a:t>
            </a:r>
            <a:r>
              <a:rPr lang="en-US" sz="1200" dirty="0">
                <a:effectLst/>
              </a:rPr>
              <a:t>/cyber-security-data-analytics/ (Accessed: 12 August 2023). </a:t>
            </a:r>
          </a:p>
          <a:p>
            <a:r>
              <a:rPr lang="en-US" sz="1200" dirty="0">
                <a:effectLst/>
              </a:rPr>
              <a:t>exploratory, exploratory (2022) </a:t>
            </a:r>
            <a:r>
              <a:rPr lang="en-US" sz="1200" i="1" dirty="0">
                <a:effectLst/>
              </a:rPr>
              <a:t>What is exploratory data analysis?</a:t>
            </a:r>
            <a:r>
              <a:rPr lang="en-US" sz="1200" dirty="0">
                <a:effectLst/>
              </a:rPr>
              <a:t>, </a:t>
            </a:r>
            <a:r>
              <a:rPr lang="en-US" sz="1200" i="1" dirty="0">
                <a:effectLst/>
              </a:rPr>
              <a:t>IBM</a:t>
            </a:r>
            <a:r>
              <a:rPr lang="en-US" sz="1200" dirty="0">
                <a:effectLst/>
              </a:rPr>
              <a:t>. Available at: https://</a:t>
            </a:r>
            <a:r>
              <a:rPr lang="en-US" sz="1200" dirty="0" err="1">
                <a:effectLst/>
              </a:rPr>
              <a:t>www.ibm.com</a:t>
            </a:r>
            <a:r>
              <a:rPr lang="en-US" sz="1200" dirty="0">
                <a:effectLst/>
              </a:rPr>
              <a:t>/topics/exploratory-data-analysis#:~:text=The%20main%20purpose%20of%20EDA,interesting%20relations%20among%20the%20variables. (Accessed: 12 August 2023). </a:t>
            </a:r>
          </a:p>
          <a:p>
            <a:r>
              <a:rPr lang="en-US" sz="1200" dirty="0">
                <a:effectLst/>
              </a:rPr>
              <a:t>(No date) </a:t>
            </a:r>
            <a:r>
              <a:rPr lang="en-US" sz="1200" i="1" dirty="0" err="1">
                <a:effectLst/>
              </a:rPr>
              <a:t>Packt</a:t>
            </a:r>
            <a:r>
              <a:rPr lang="en-US" sz="1200" i="1" dirty="0">
                <a:effectLst/>
              </a:rPr>
              <a:t> subscription</a:t>
            </a:r>
            <a:r>
              <a:rPr lang="en-US" sz="1200" dirty="0">
                <a:effectLst/>
              </a:rPr>
              <a:t>. Available at: https://</a:t>
            </a:r>
            <a:r>
              <a:rPr lang="en-US" sz="1200" dirty="0" err="1">
                <a:effectLst/>
              </a:rPr>
              <a:t>subscription.packtpub.com</a:t>
            </a:r>
            <a:r>
              <a:rPr lang="en-US" sz="1200" dirty="0">
                <a:effectLst/>
              </a:rPr>
              <a:t>/book/data/9781789537253/2/ch02lvl1sec04/the-significance-of-</a:t>
            </a:r>
            <a:r>
              <a:rPr lang="en-US" sz="1200" dirty="0" err="1">
                <a:effectLst/>
              </a:rPr>
              <a:t>eda</a:t>
            </a:r>
            <a:r>
              <a:rPr lang="en-US" sz="1200" dirty="0">
                <a:effectLst/>
              </a:rPr>
              <a:t> (Accessed: 12 August 2023). </a:t>
            </a:r>
          </a:p>
          <a:p>
            <a:r>
              <a:rPr lang="en-US" sz="1200" dirty="0">
                <a:effectLst/>
              </a:rPr>
              <a:t>Ramakrishnan, M. (2023) </a:t>
            </a:r>
            <a:r>
              <a:rPr lang="en-US" sz="1200" i="1" dirty="0">
                <a:effectLst/>
              </a:rPr>
              <a:t>What is descriptive analytics all about?</a:t>
            </a:r>
            <a:r>
              <a:rPr lang="en-US" sz="1200" dirty="0">
                <a:effectLst/>
              </a:rPr>
              <a:t>, </a:t>
            </a:r>
            <a:r>
              <a:rPr lang="en-US" sz="1200" i="1" dirty="0">
                <a:effectLst/>
              </a:rPr>
              <a:t>Emeritus Online Courses</a:t>
            </a:r>
            <a:r>
              <a:rPr lang="en-US" sz="1200" dirty="0">
                <a:effectLst/>
              </a:rPr>
              <a:t>. Available at: https://</a:t>
            </a:r>
            <a:r>
              <a:rPr lang="en-US" sz="1200" dirty="0" err="1">
                <a:effectLst/>
              </a:rPr>
              <a:t>emeritus.org</a:t>
            </a:r>
            <a:r>
              <a:rPr lang="en-US" sz="1200" dirty="0">
                <a:effectLst/>
              </a:rPr>
              <a:t>/blog/business-analytics-what-is-descriptive-analytics/ (Accessed: 12 August 2023). </a:t>
            </a:r>
          </a:p>
          <a:p>
            <a:r>
              <a:rPr lang="en-US" sz="1200" dirty="0" err="1">
                <a:effectLst/>
              </a:rPr>
              <a:t>NetSuite.com</a:t>
            </a:r>
            <a:r>
              <a:rPr lang="en-US" sz="1200" dirty="0">
                <a:effectLst/>
              </a:rPr>
              <a:t> (no date) </a:t>
            </a:r>
            <a:r>
              <a:rPr lang="en-US" sz="1200" i="1" dirty="0">
                <a:effectLst/>
              </a:rPr>
              <a:t>Descriptive Analysis defined</a:t>
            </a:r>
            <a:r>
              <a:rPr lang="en-US" sz="1200" dirty="0">
                <a:effectLst/>
              </a:rPr>
              <a:t>, </a:t>
            </a:r>
            <a:r>
              <a:rPr lang="en-US" sz="1200" i="1" dirty="0">
                <a:effectLst/>
              </a:rPr>
              <a:t>Oracle NetSuite</a:t>
            </a:r>
            <a:r>
              <a:rPr lang="en-US" sz="1200" dirty="0">
                <a:effectLst/>
              </a:rPr>
              <a:t>. Available at: https://</a:t>
            </a:r>
            <a:r>
              <a:rPr lang="en-US" sz="1200" dirty="0" err="1">
                <a:effectLst/>
              </a:rPr>
              <a:t>www.netsuite.com</a:t>
            </a:r>
            <a:r>
              <a:rPr lang="en-US" sz="1200" dirty="0">
                <a:effectLst/>
              </a:rPr>
              <a:t>/portal/resource/articles/</a:t>
            </a:r>
            <a:r>
              <a:rPr lang="en-US" sz="1200" dirty="0" err="1">
                <a:effectLst/>
              </a:rPr>
              <a:t>erp</a:t>
            </a:r>
            <a:r>
              <a:rPr lang="en-US" sz="1200" dirty="0">
                <a:effectLst/>
              </a:rPr>
              <a:t>/descriptive-</a:t>
            </a:r>
            <a:r>
              <a:rPr lang="en-US" sz="1200" dirty="0" err="1">
                <a:effectLst/>
              </a:rPr>
              <a:t>analytics.shtml</a:t>
            </a:r>
            <a:r>
              <a:rPr lang="en-US" sz="1200" dirty="0">
                <a:effectLst/>
              </a:rPr>
              <a:t> (Accessed: 12 August 2023). </a:t>
            </a:r>
          </a:p>
          <a:p>
            <a:r>
              <a:rPr lang="en-US" sz="1200" i="1" dirty="0">
                <a:effectLst/>
              </a:rPr>
              <a:t>Contingency table</a:t>
            </a:r>
            <a:r>
              <a:rPr lang="en-US" sz="1200" dirty="0">
                <a:effectLst/>
              </a:rPr>
              <a:t> (no date) </a:t>
            </a:r>
            <a:r>
              <a:rPr lang="en-US" sz="1200" i="1" dirty="0">
                <a:effectLst/>
              </a:rPr>
              <a:t>Contingency Table - an overview | ScienceDirect Topics</a:t>
            </a:r>
            <a:r>
              <a:rPr lang="en-US" sz="1200" dirty="0">
                <a:effectLst/>
              </a:rPr>
              <a:t>. Available at: https://</a:t>
            </a:r>
            <a:r>
              <a:rPr lang="en-US" sz="1200" dirty="0" err="1">
                <a:effectLst/>
              </a:rPr>
              <a:t>www.sciencedirect.com</a:t>
            </a:r>
            <a:r>
              <a:rPr lang="en-US" sz="1200" dirty="0">
                <a:effectLst/>
              </a:rPr>
              <a:t>/topics/computer-science/contingency-table (Accessed: 12 August 2023). </a:t>
            </a:r>
          </a:p>
          <a:p>
            <a:r>
              <a:rPr lang="en-US" sz="1200" dirty="0">
                <a:effectLst/>
              </a:rPr>
              <a:t>Stephanie (2023) </a:t>
            </a:r>
            <a:r>
              <a:rPr lang="en-US" sz="1200" i="1" dirty="0">
                <a:effectLst/>
              </a:rPr>
              <a:t>Contingency table: What is it used for?</a:t>
            </a:r>
            <a:r>
              <a:rPr lang="en-US" sz="1200" dirty="0">
                <a:effectLst/>
              </a:rPr>
              <a:t>, </a:t>
            </a:r>
            <a:r>
              <a:rPr lang="en-US" sz="1200" i="1" dirty="0">
                <a:effectLst/>
              </a:rPr>
              <a:t>Statistics How To</a:t>
            </a:r>
            <a:r>
              <a:rPr lang="en-US" sz="1200" dirty="0">
                <a:effectLst/>
              </a:rPr>
              <a:t>. Available at: https://</a:t>
            </a:r>
            <a:r>
              <a:rPr lang="en-US" sz="1200" dirty="0" err="1">
                <a:effectLst/>
              </a:rPr>
              <a:t>www.statisticshowto.com</a:t>
            </a:r>
            <a:r>
              <a:rPr lang="en-US" sz="1200" dirty="0">
                <a:effectLst/>
              </a:rPr>
              <a:t>/what-is-a-contingency-table/ (Accessed: 12 August 2023). </a:t>
            </a:r>
          </a:p>
          <a:p>
            <a:br>
              <a:rPr lang="en-GB" sz="1800" dirty="0"/>
            </a:br>
            <a:endParaRPr lang="en-GB" sz="1800" dirty="0"/>
          </a:p>
        </p:txBody>
      </p:sp>
    </p:spTree>
    <p:extLst>
      <p:ext uri="{BB962C8B-B14F-4D97-AF65-F5344CB8AC3E}">
        <p14:creationId xmlns:p14="http://schemas.microsoft.com/office/powerpoint/2010/main" val="109218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B690-6774-7DD4-B5FC-DE0A4CD9048C}"/>
              </a:ext>
            </a:extLst>
          </p:cNvPr>
          <p:cNvSpPr>
            <a:spLocks noGrp="1"/>
          </p:cNvSpPr>
          <p:nvPr>
            <p:ph type="title"/>
          </p:nvPr>
        </p:nvSpPr>
        <p:spPr/>
        <p:txBody>
          <a:bodyPr/>
          <a:lstStyle/>
          <a:p>
            <a:r>
              <a:rPr lang="en-GB" dirty="0"/>
              <a:t>Data Analytic Activities</a:t>
            </a:r>
            <a:endParaRPr lang="en-US" dirty="0"/>
          </a:p>
        </p:txBody>
      </p:sp>
      <p:sp>
        <p:nvSpPr>
          <p:cNvPr id="3" name="Content Placeholder 2">
            <a:extLst>
              <a:ext uri="{FF2B5EF4-FFF2-40B4-BE49-F238E27FC236}">
                <a16:creationId xmlns:a16="http://schemas.microsoft.com/office/drawing/2014/main" id="{053045ED-D339-7D72-0D57-8764CAFA37F4}"/>
              </a:ext>
            </a:extLst>
          </p:cNvPr>
          <p:cNvSpPr>
            <a:spLocks noGrp="1"/>
          </p:cNvSpPr>
          <p:nvPr>
            <p:ph idx="1"/>
          </p:nvPr>
        </p:nvSpPr>
        <p:spPr/>
        <p:txBody>
          <a:bodyPr>
            <a:normAutofit/>
          </a:bodyPr>
          <a:lstStyle/>
          <a:p>
            <a:pPr marL="0" indent="0">
              <a:buNone/>
            </a:pPr>
            <a:endParaRPr lang="en-GB" sz="1800" dirty="0"/>
          </a:p>
          <a:p>
            <a:r>
              <a:rPr lang="en-US" sz="1800" dirty="0"/>
              <a:t>Data modeling: Data modeling is the process of transforming and organizing data to get insights (Grouping, Filtering)</a:t>
            </a:r>
          </a:p>
          <a:p>
            <a:pPr marL="0" indent="0">
              <a:buNone/>
            </a:pPr>
            <a:endParaRPr lang="en-US" sz="1800" dirty="0"/>
          </a:p>
          <a:p>
            <a:r>
              <a:rPr lang="en-US" sz="1800" dirty="0"/>
              <a:t>Data exploration: involves studying the dataset for understanding its content, structure, and distributions.(</a:t>
            </a:r>
            <a:r>
              <a:rPr lang="en-US" sz="1800" dirty="0" err="1"/>
              <a:t>df.info</a:t>
            </a:r>
            <a:r>
              <a:rPr lang="en-US" sz="1800" dirty="0"/>
              <a:t>() and </a:t>
            </a:r>
            <a:r>
              <a:rPr lang="en-US" sz="1800" dirty="0" err="1"/>
              <a:t>df.describe</a:t>
            </a:r>
            <a:r>
              <a:rPr lang="en-US" sz="1800" dirty="0"/>
              <a:t>())</a:t>
            </a:r>
          </a:p>
          <a:p>
            <a:endParaRPr lang="en-US" sz="1800" dirty="0"/>
          </a:p>
          <a:p>
            <a:endParaRPr lang="en-US" sz="1800" dirty="0"/>
          </a:p>
          <a:p>
            <a:endParaRPr lang="en-US" sz="1800" dirty="0"/>
          </a:p>
          <a:p>
            <a:r>
              <a:rPr lang="en-US" sz="1800" dirty="0"/>
              <a:t>Data visualization: Making graphical representations for data visualization helps to clearly explain the insights and patterns found in the data. (Bar Plots, Pie Charts, Histograms)</a:t>
            </a:r>
          </a:p>
        </p:txBody>
      </p:sp>
    </p:spTree>
    <p:extLst>
      <p:ext uri="{BB962C8B-B14F-4D97-AF65-F5344CB8AC3E}">
        <p14:creationId xmlns:p14="http://schemas.microsoft.com/office/powerpoint/2010/main" val="237604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5DE2-64E4-18FA-097C-51BA76843019}"/>
              </a:ext>
            </a:extLst>
          </p:cNvPr>
          <p:cNvSpPr>
            <a:spLocks noGrp="1"/>
          </p:cNvSpPr>
          <p:nvPr>
            <p:ph type="title"/>
          </p:nvPr>
        </p:nvSpPr>
        <p:spPr/>
        <p:txBody>
          <a:bodyPr/>
          <a:lstStyle/>
          <a:p>
            <a:r>
              <a:rPr lang="en-US" dirty="0"/>
              <a:t>The techniques used</a:t>
            </a:r>
          </a:p>
        </p:txBody>
      </p:sp>
      <p:sp>
        <p:nvSpPr>
          <p:cNvPr id="3" name="Content Placeholder 2">
            <a:extLst>
              <a:ext uri="{FF2B5EF4-FFF2-40B4-BE49-F238E27FC236}">
                <a16:creationId xmlns:a16="http://schemas.microsoft.com/office/drawing/2014/main" id="{2E22E8EC-803D-0BAA-93BC-896839D1EFD1}"/>
              </a:ext>
            </a:extLst>
          </p:cNvPr>
          <p:cNvSpPr>
            <a:spLocks noGrp="1"/>
          </p:cNvSpPr>
          <p:nvPr>
            <p:ph idx="1"/>
          </p:nvPr>
        </p:nvSpPr>
        <p:spPr>
          <a:xfrm>
            <a:off x="838200" y="1825625"/>
            <a:ext cx="10515600" cy="4767680"/>
          </a:xfrm>
        </p:spPr>
        <p:txBody>
          <a:bodyPr>
            <a:normAutofit/>
          </a:bodyPr>
          <a:lstStyle/>
          <a:p>
            <a:r>
              <a:rPr lang="en-GB" sz="1800" b="1" dirty="0"/>
              <a:t>descriptive analysis:</a:t>
            </a:r>
          </a:p>
          <a:p>
            <a:r>
              <a:rPr lang="en-US" sz="1800" dirty="0"/>
              <a:t>Data Summary and Information: </a:t>
            </a:r>
            <a:r>
              <a:rPr lang="en-US" sz="1800" dirty="0" err="1"/>
              <a:t>df.info</a:t>
            </a:r>
            <a:r>
              <a:rPr lang="en-US" sz="1800" dirty="0"/>
              <a:t>() and </a:t>
            </a:r>
            <a:r>
              <a:rPr lang="en-US" sz="1800" dirty="0" err="1"/>
              <a:t>df.describe</a:t>
            </a:r>
            <a:r>
              <a:rPr lang="en-US" sz="1800" dirty="0"/>
              <a:t>() provides a concise summary of the dataset</a:t>
            </a:r>
          </a:p>
          <a:p>
            <a:r>
              <a:rPr lang="en-GB" sz="1800" b="1" dirty="0"/>
              <a:t>exploratory data analysis</a:t>
            </a:r>
            <a:r>
              <a:rPr lang="en-US" sz="1800" b="1" dirty="0"/>
              <a:t>:</a:t>
            </a:r>
          </a:p>
          <a:p>
            <a:r>
              <a:rPr lang="en-US" sz="1800" dirty="0"/>
              <a:t>Data Visualization: creating (bar plots, pie charts, histograms)</a:t>
            </a:r>
          </a:p>
          <a:p>
            <a:r>
              <a:rPr lang="en-US" sz="1800" dirty="0"/>
              <a:t>Frequency Analysis: </a:t>
            </a:r>
            <a:r>
              <a:rPr lang="en-US" sz="1800" dirty="0" err="1"/>
              <a:t>value_counts</a:t>
            </a:r>
            <a:r>
              <a:rPr lang="en-US" sz="1800" dirty="0"/>
              <a:t>() to calculate the count of unique values in categorical columns ('Type', '</a:t>
            </a:r>
            <a:r>
              <a:rPr lang="en-US" sz="1800" dirty="0" err="1"/>
              <a:t>behaviour</a:t>
            </a:r>
            <a:r>
              <a:rPr lang="en-US" sz="1800" dirty="0"/>
              <a:t>', 'Event').</a:t>
            </a:r>
          </a:p>
          <a:p>
            <a:r>
              <a:rPr lang="en-US" sz="1800" b="1" dirty="0"/>
              <a:t>Statistical Analysis:</a:t>
            </a:r>
            <a:br>
              <a:rPr lang="en-US" sz="1800" b="1" dirty="0"/>
            </a:br>
            <a:r>
              <a:rPr lang="en-US" sz="1800" dirty="0"/>
              <a:t>Calculation of Statistics: Calculating statistics such as mean, median, mode, and maximum for numerical variables like what I did in the energy consumption feature </a:t>
            </a:r>
          </a:p>
          <a:p>
            <a:pPr algn="l"/>
            <a:r>
              <a:rPr lang="en-US" sz="1800" b="1" i="0" dirty="0">
                <a:effectLst/>
              </a:rPr>
              <a:t>Data Filtering :</a:t>
            </a:r>
          </a:p>
          <a:p>
            <a:r>
              <a:rPr lang="en-US" sz="1800" i="0" dirty="0">
                <a:effectLst/>
              </a:rPr>
              <a:t>Filtering Data: </a:t>
            </a:r>
            <a:r>
              <a:rPr lang="en-US" sz="1800" i="0" dirty="0" err="1">
                <a:effectLst/>
              </a:rPr>
              <a:t>Subsetting</a:t>
            </a:r>
            <a:r>
              <a:rPr lang="en-US" sz="1800" i="0" dirty="0">
                <a:effectLst/>
              </a:rPr>
              <a:t> the dataset to include specific rows based on conditions, such as filtering for 'Flooding' attack type or '</a:t>
            </a:r>
            <a:r>
              <a:rPr lang="en-US" sz="1800" i="0" dirty="0" err="1">
                <a:effectLst/>
              </a:rPr>
              <a:t>S_Node</a:t>
            </a:r>
            <a:r>
              <a:rPr lang="en-US" sz="1800" i="0" dirty="0">
                <a:effectLst/>
              </a:rPr>
              <a:t>' values.</a:t>
            </a:r>
          </a:p>
          <a:p>
            <a:br>
              <a:rPr lang="en-US" sz="1200" b="0" i="0" dirty="0">
                <a:solidFill>
                  <a:srgbClr val="374151"/>
                </a:solidFill>
                <a:effectLst/>
                <a:latin typeface="Söhne"/>
              </a:rPr>
            </a:br>
            <a:r>
              <a:rPr lang="en-US" sz="1200" b="0" i="0" dirty="0">
                <a:solidFill>
                  <a:srgbClr val="374151"/>
                </a:solidFill>
                <a:effectLst/>
                <a:latin typeface="Söhne"/>
              </a:rPr>
              <a:t>discover patterns, relationships, </a:t>
            </a:r>
          </a:p>
          <a:p>
            <a:endParaRPr lang="en-US" sz="1800" dirty="0"/>
          </a:p>
        </p:txBody>
      </p:sp>
    </p:spTree>
    <p:extLst>
      <p:ext uri="{BB962C8B-B14F-4D97-AF65-F5344CB8AC3E}">
        <p14:creationId xmlns:p14="http://schemas.microsoft.com/office/powerpoint/2010/main" val="5226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325D-A302-4675-6A46-23E66DDD4F4C}"/>
              </a:ext>
            </a:extLst>
          </p:cNvPr>
          <p:cNvSpPr>
            <a:spLocks noGrp="1"/>
          </p:cNvSpPr>
          <p:nvPr>
            <p:ph type="title"/>
          </p:nvPr>
        </p:nvSpPr>
        <p:spPr>
          <a:xfrm>
            <a:off x="838200" y="-86311"/>
            <a:ext cx="10515600" cy="1325563"/>
          </a:xfrm>
        </p:spPr>
        <p:txBody>
          <a:bodyPr/>
          <a:lstStyle/>
          <a:p>
            <a:r>
              <a:rPr lang="en-US" dirty="0"/>
              <a:t>Tools used </a:t>
            </a:r>
          </a:p>
        </p:txBody>
      </p:sp>
      <p:sp>
        <p:nvSpPr>
          <p:cNvPr id="3" name="Content Placeholder 2">
            <a:extLst>
              <a:ext uri="{FF2B5EF4-FFF2-40B4-BE49-F238E27FC236}">
                <a16:creationId xmlns:a16="http://schemas.microsoft.com/office/drawing/2014/main" id="{800BD9A5-4515-3E38-FD92-D07350BC4806}"/>
              </a:ext>
            </a:extLst>
          </p:cNvPr>
          <p:cNvSpPr>
            <a:spLocks noGrp="1"/>
          </p:cNvSpPr>
          <p:nvPr>
            <p:ph idx="1"/>
          </p:nvPr>
        </p:nvSpPr>
        <p:spPr>
          <a:xfrm>
            <a:off x="838200" y="962526"/>
            <a:ext cx="10515600" cy="5895473"/>
          </a:xfrm>
        </p:spPr>
        <p:txBody>
          <a:bodyPr>
            <a:noAutofit/>
          </a:bodyPr>
          <a:lstStyle/>
          <a:p>
            <a:pPr marL="0" indent="0">
              <a:lnSpc>
                <a:spcPct val="100000"/>
              </a:lnSpc>
              <a:buNone/>
            </a:pPr>
            <a:r>
              <a:rPr lang="en-US" sz="1800" b="1" i="0" dirty="0">
                <a:effectLst/>
              </a:rPr>
              <a:t>Python</a:t>
            </a:r>
            <a:r>
              <a:rPr lang="en-US" sz="1800" b="0" i="0" dirty="0">
                <a:effectLst/>
              </a:rPr>
              <a:t>: it is the language, it was the core of this project and was used to finish the descriptive task </a:t>
            </a:r>
          </a:p>
          <a:p>
            <a:pPr marL="0" indent="0">
              <a:lnSpc>
                <a:spcPct val="100000"/>
              </a:lnSpc>
              <a:buNone/>
            </a:pPr>
            <a:r>
              <a:rPr lang="en-US" sz="1800" b="1" i="0" dirty="0">
                <a:effectLst/>
              </a:rPr>
              <a:t>Pandas</a:t>
            </a:r>
            <a:r>
              <a:rPr lang="en-US" sz="1800" b="0" i="0" dirty="0">
                <a:effectLst/>
              </a:rPr>
              <a:t>: it is a library for data manipulation and analysis, it allows me to make data frames to make the data analysis and data handling easier </a:t>
            </a:r>
            <a:endParaRPr lang="en-US" sz="1800" dirty="0"/>
          </a:p>
          <a:p>
            <a:pPr marL="0" indent="0">
              <a:lnSpc>
                <a:spcPct val="100000"/>
              </a:lnSpc>
              <a:buNone/>
            </a:pPr>
            <a:r>
              <a:rPr lang="en-US" sz="1800" b="1" i="0" dirty="0">
                <a:effectLst/>
              </a:rPr>
              <a:t>Matplotlib</a:t>
            </a:r>
            <a:r>
              <a:rPr lang="en-US" sz="1800" b="0" i="0" dirty="0">
                <a:effectLst/>
              </a:rPr>
              <a:t>: it is a plotting library, it allows for showing statics and relation by its plots that make the data analysis easier </a:t>
            </a:r>
          </a:p>
          <a:p>
            <a:pPr marL="0" indent="0">
              <a:lnSpc>
                <a:spcPct val="100000"/>
              </a:lnSpc>
              <a:buNone/>
            </a:pPr>
            <a:r>
              <a:rPr lang="en-US" sz="1800" b="1" i="0" dirty="0">
                <a:effectLst/>
              </a:rPr>
              <a:t>Seaborn</a:t>
            </a:r>
            <a:r>
              <a:rPr lang="en-US" sz="1800" b="0" i="0" dirty="0">
                <a:effectLst/>
              </a:rPr>
              <a:t>: it is a high-level plotting library for showing statistical graphics</a:t>
            </a:r>
            <a:r>
              <a:rPr lang="en-US" sz="1800" dirty="0"/>
              <a:t>, it is sometimes used for complex </a:t>
            </a:r>
            <a:r>
              <a:rPr lang="en-US" sz="1800" b="0" i="0" dirty="0">
                <a:solidFill>
                  <a:srgbClr val="374151"/>
                </a:solidFill>
                <a:effectLst/>
              </a:rPr>
              <a:t>visualizations. It is fully built based on the Matplotlib library</a:t>
            </a:r>
            <a:endParaRPr lang="en-US" sz="1800" dirty="0"/>
          </a:p>
        </p:txBody>
      </p:sp>
    </p:spTree>
    <p:extLst>
      <p:ext uri="{BB962C8B-B14F-4D97-AF65-F5344CB8AC3E}">
        <p14:creationId xmlns:p14="http://schemas.microsoft.com/office/powerpoint/2010/main" val="39668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59A4D-C364-B2D3-5551-13FB53E174EF}"/>
              </a:ext>
            </a:extLst>
          </p:cNvPr>
          <p:cNvSpPr>
            <a:spLocks noGrp="1"/>
          </p:cNvSpPr>
          <p:nvPr>
            <p:ph idx="1"/>
          </p:nvPr>
        </p:nvSpPr>
        <p:spPr>
          <a:xfrm>
            <a:off x="838200" y="336884"/>
            <a:ext cx="10515600" cy="5912268"/>
          </a:xfrm>
        </p:spPr>
        <p:txBody>
          <a:bodyPr>
            <a:normAutofit/>
          </a:bodyPr>
          <a:lstStyle/>
          <a:p>
            <a:pPr marL="0" indent="0">
              <a:lnSpc>
                <a:spcPct val="100000"/>
              </a:lnSpc>
              <a:buNone/>
            </a:pPr>
            <a:r>
              <a:rPr lang="en-GB" sz="1800" dirty="0"/>
              <a:t>A brief discussion on why Python is popular in the data analytics industry</a:t>
            </a:r>
            <a:endParaRPr lang="en-US" sz="1800" b="1" dirty="0"/>
          </a:p>
          <a:p>
            <a:pPr marL="0" indent="0">
              <a:lnSpc>
                <a:spcPct val="100000"/>
              </a:lnSpc>
              <a:buNone/>
            </a:pPr>
            <a:endParaRPr lang="en-US" sz="1800" b="1" dirty="0"/>
          </a:p>
          <a:p>
            <a:pPr marL="0" indent="0">
              <a:lnSpc>
                <a:spcPct val="100000"/>
              </a:lnSpc>
              <a:buNone/>
            </a:pPr>
            <a:r>
              <a:rPr lang="en-US" sz="1800" b="1" dirty="0"/>
              <a:t>Python and its usage in the industry:</a:t>
            </a:r>
            <a:r>
              <a:rPr lang="en-US" sz="1200" dirty="0"/>
              <a:t>(</a:t>
            </a:r>
            <a:r>
              <a:rPr lang="en-US" sz="1200" dirty="0" err="1"/>
              <a:t>bmc</a:t>
            </a:r>
            <a:r>
              <a:rPr lang="en-US" sz="1200" dirty="0"/>
              <a:t>., 2022) (Terra, 2023)</a:t>
            </a:r>
            <a:endParaRPr lang="en-US" sz="1800" b="1" dirty="0"/>
          </a:p>
          <a:p>
            <a:pPr marL="0" indent="0">
              <a:lnSpc>
                <a:spcPct val="100000"/>
              </a:lnSpc>
              <a:buNone/>
            </a:pPr>
            <a:r>
              <a:rPr lang="en-US" sz="1800" b="1" i="0" dirty="0">
                <a:effectLst/>
              </a:rPr>
              <a:t>Ease of Use</a:t>
            </a:r>
            <a:r>
              <a:rPr lang="en-US" sz="1800" b="0" i="0" dirty="0">
                <a:effectLst/>
              </a:rPr>
              <a:t>: easy language, easy writing, easy understanding = faster results.</a:t>
            </a:r>
          </a:p>
          <a:p>
            <a:pPr marL="0" indent="0">
              <a:lnSpc>
                <a:spcPct val="100000"/>
              </a:lnSpc>
              <a:buNone/>
            </a:pPr>
            <a:r>
              <a:rPr lang="en-US" sz="1800" b="1" i="0" dirty="0">
                <a:effectLst/>
              </a:rPr>
              <a:t>Strong Data Manipulation</a:t>
            </a:r>
            <a:r>
              <a:rPr lang="en-US" sz="1800" b="0" i="0" dirty="0">
                <a:effectLst/>
              </a:rPr>
              <a:t>: Having a strong tool for analyzing data such as pandas that transfer data into data frame = easier work with tabular data</a:t>
            </a:r>
            <a:r>
              <a:rPr lang="en-US" sz="1200" dirty="0"/>
              <a:t>(</a:t>
            </a:r>
            <a:r>
              <a:rPr lang="en-US" sz="1200" dirty="0" err="1"/>
              <a:t>bmc</a:t>
            </a:r>
            <a:r>
              <a:rPr lang="en-US" sz="1200" dirty="0"/>
              <a:t>., 2022) (Terra, 2023)</a:t>
            </a:r>
            <a:endParaRPr lang="en-US" sz="1800" b="0" i="0" dirty="0">
              <a:effectLst/>
            </a:endParaRPr>
          </a:p>
          <a:p>
            <a:pPr marL="0" indent="0">
              <a:lnSpc>
                <a:spcPct val="100000"/>
              </a:lnSpc>
              <a:buNone/>
            </a:pPr>
            <a:r>
              <a:rPr lang="en-US" sz="1800" b="1" dirty="0"/>
              <a:t>Data Visualization Capabilities: </a:t>
            </a:r>
            <a:r>
              <a:rPr lang="en-US" sz="1800" dirty="0"/>
              <a:t>the python language has a lot of libraries that help data scientists to employees create graphical displays of the insights which make it easier to translate everything to the stakeholders in a business language in an effective language.</a:t>
            </a:r>
          </a:p>
          <a:p>
            <a:pPr marL="0" indent="0">
              <a:lnSpc>
                <a:spcPct val="100000"/>
              </a:lnSpc>
              <a:buNone/>
            </a:pPr>
            <a:r>
              <a:rPr lang="en-US" sz="1800" b="1" dirty="0"/>
              <a:t>Open source: </a:t>
            </a:r>
            <a:r>
              <a:rPr lang="en-US" sz="1200" dirty="0"/>
              <a:t>(</a:t>
            </a:r>
            <a:r>
              <a:rPr lang="en-US" sz="1200" dirty="0" err="1"/>
              <a:t>bmc</a:t>
            </a:r>
            <a:r>
              <a:rPr lang="en-US" sz="1200" dirty="0"/>
              <a:t>., 2022) (Terra, 2023)</a:t>
            </a:r>
            <a:endParaRPr lang="en-US" sz="1800" b="1" dirty="0"/>
          </a:p>
          <a:p>
            <a:pPr marL="0" indent="0">
              <a:lnSpc>
                <a:spcPct val="100000"/>
              </a:lnSpc>
              <a:buNone/>
            </a:pPr>
            <a:r>
              <a:rPr lang="en-US" sz="1800" dirty="0"/>
              <a:t>it is free for everyone which is a benefit for </a:t>
            </a:r>
          </a:p>
          <a:p>
            <a:pPr marL="0" indent="0">
              <a:lnSpc>
                <a:spcPct val="100000"/>
              </a:lnSpc>
              <a:buNone/>
            </a:pPr>
            <a:r>
              <a:rPr lang="en-US" sz="1800" dirty="0"/>
              <a:t>data analytics workers: teach and practice at no cost </a:t>
            </a:r>
          </a:p>
          <a:p>
            <a:pPr marL="0" indent="0">
              <a:lnSpc>
                <a:spcPct val="100000"/>
              </a:lnSpc>
              <a:buNone/>
            </a:pPr>
            <a:r>
              <a:rPr lang="en-US" sz="1800" dirty="0"/>
              <a:t>Stakeholders: get what they need and finish tasks with no cost </a:t>
            </a:r>
          </a:p>
          <a:p>
            <a:pPr>
              <a:lnSpc>
                <a:spcPct val="100000"/>
              </a:lnSpc>
            </a:pPr>
            <a:endParaRPr lang="en-US" sz="1800" b="1" dirty="0"/>
          </a:p>
          <a:p>
            <a:pPr marL="0" indent="0">
              <a:lnSpc>
                <a:spcPct val="100000"/>
              </a:lnSpc>
              <a:buNone/>
            </a:pPr>
            <a:r>
              <a:rPr lang="en-US" sz="1800" b="1" dirty="0"/>
              <a:t>Decrease employees number and cost: </a:t>
            </a:r>
            <a:r>
              <a:rPr lang="en-US" sz="1800" dirty="0"/>
              <a:t>the python language can be used for data analytics and also for machine learning so they can solve multi-tasks in one language</a:t>
            </a:r>
            <a:r>
              <a:rPr lang="en-US" sz="1200" dirty="0"/>
              <a:t>(</a:t>
            </a:r>
            <a:r>
              <a:rPr lang="en-US" sz="1200" dirty="0" err="1"/>
              <a:t>bmc</a:t>
            </a:r>
            <a:r>
              <a:rPr lang="en-US" sz="1200" dirty="0"/>
              <a:t>., 2022) (Terra, 2023)</a:t>
            </a:r>
            <a:endParaRPr lang="en-JO" sz="1800" dirty="0"/>
          </a:p>
        </p:txBody>
      </p:sp>
    </p:spTree>
    <p:extLst>
      <p:ext uri="{BB962C8B-B14F-4D97-AF65-F5344CB8AC3E}">
        <p14:creationId xmlns:p14="http://schemas.microsoft.com/office/powerpoint/2010/main" val="27546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F0B6-CD72-2F43-504B-7A1A4833A566}"/>
              </a:ext>
            </a:extLst>
          </p:cNvPr>
          <p:cNvSpPr>
            <a:spLocks noGrp="1"/>
          </p:cNvSpPr>
          <p:nvPr>
            <p:ph type="title"/>
          </p:nvPr>
        </p:nvSpPr>
        <p:spPr>
          <a:xfrm>
            <a:off x="1818440" y="264694"/>
            <a:ext cx="10515600" cy="916907"/>
          </a:xfrm>
        </p:spPr>
        <p:txBody>
          <a:bodyPr/>
          <a:lstStyle/>
          <a:p>
            <a:r>
              <a:rPr lang="en-US" dirty="0"/>
              <a:t>Data Analytics in Industry</a:t>
            </a:r>
          </a:p>
        </p:txBody>
      </p:sp>
    </p:spTree>
    <p:extLst>
      <p:ext uri="{BB962C8B-B14F-4D97-AF65-F5344CB8AC3E}">
        <p14:creationId xmlns:p14="http://schemas.microsoft.com/office/powerpoint/2010/main" val="222074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A5AD-2BDA-A49E-6FC7-6641C47BD12D}"/>
              </a:ext>
            </a:extLst>
          </p:cNvPr>
          <p:cNvSpPr>
            <a:spLocks noGrp="1"/>
          </p:cNvSpPr>
          <p:nvPr>
            <p:ph type="title"/>
          </p:nvPr>
        </p:nvSpPr>
        <p:spPr>
          <a:xfrm>
            <a:off x="705853" y="-224423"/>
            <a:ext cx="10515600" cy="1325563"/>
          </a:xfrm>
        </p:spPr>
        <p:txBody>
          <a:bodyPr/>
          <a:lstStyle/>
          <a:p>
            <a:r>
              <a:rPr lang="en-US" dirty="0"/>
              <a:t>Data Analytic Methods</a:t>
            </a:r>
          </a:p>
        </p:txBody>
      </p:sp>
      <p:sp>
        <p:nvSpPr>
          <p:cNvPr id="3" name="Content Placeholder 2">
            <a:extLst>
              <a:ext uri="{FF2B5EF4-FFF2-40B4-BE49-F238E27FC236}">
                <a16:creationId xmlns:a16="http://schemas.microsoft.com/office/drawing/2014/main" id="{E248092E-5016-979F-517A-14D9777DC337}"/>
              </a:ext>
            </a:extLst>
          </p:cNvPr>
          <p:cNvSpPr>
            <a:spLocks noGrp="1"/>
          </p:cNvSpPr>
          <p:nvPr>
            <p:ph idx="1"/>
          </p:nvPr>
        </p:nvSpPr>
        <p:spPr>
          <a:xfrm>
            <a:off x="838200" y="782053"/>
            <a:ext cx="10515600" cy="5394910"/>
          </a:xfrm>
        </p:spPr>
        <p:txBody>
          <a:bodyPr>
            <a:normAutofit/>
          </a:bodyPr>
          <a:lstStyle/>
          <a:p>
            <a:pPr marL="0" indent="0">
              <a:buNone/>
            </a:pPr>
            <a:endParaRPr lang="en-US" sz="1800" b="1" dirty="0"/>
          </a:p>
          <a:p>
            <a:r>
              <a:rPr lang="en-US" sz="1800" b="1" dirty="0"/>
              <a:t>Data Analytic Methods:</a:t>
            </a:r>
          </a:p>
          <a:p>
            <a:endParaRPr lang="en-GB" sz="1800" b="1" dirty="0"/>
          </a:p>
          <a:p>
            <a:r>
              <a:rPr lang="en-GB" sz="1800" b="1" dirty="0"/>
              <a:t>Descriptive Analytics:</a:t>
            </a:r>
            <a:r>
              <a:rPr lang="en-US" sz="1800" b="1" dirty="0"/>
              <a:t> </a:t>
            </a:r>
            <a:r>
              <a:rPr lang="en-US" sz="1800" b="0" i="0" dirty="0">
                <a:effectLst/>
              </a:rPr>
              <a:t>involves studying past data to understand trends and events, giving insights into what happened in a business</a:t>
            </a:r>
            <a:r>
              <a:rPr lang="en-US" sz="1200" dirty="0"/>
              <a:t>(Stevens et al., 2023) (Kelley, 2023)</a:t>
            </a:r>
            <a:endParaRPr lang="en-US" sz="1800" b="0" i="0" dirty="0">
              <a:effectLst/>
            </a:endParaRPr>
          </a:p>
          <a:p>
            <a:endParaRPr lang="en-GB" sz="1800" dirty="0"/>
          </a:p>
          <a:p>
            <a:r>
              <a:rPr lang="en-GB" sz="1800" b="1" dirty="0"/>
              <a:t>Predictive Analytics:</a:t>
            </a:r>
            <a:r>
              <a:rPr lang="en-US" sz="1800" b="1" i="0" dirty="0">
                <a:effectLst/>
                <a:latin typeface="Söhne"/>
              </a:rPr>
              <a:t> </a:t>
            </a:r>
            <a:r>
              <a:rPr lang="en-US" sz="1800" b="0" i="0" dirty="0">
                <a:effectLst/>
                <a:latin typeface="Söhne"/>
              </a:rPr>
              <a:t>Predictive analytics uses past data and models to predict future outcomes</a:t>
            </a:r>
          </a:p>
          <a:p>
            <a:r>
              <a:rPr lang="en-US" sz="1200" dirty="0"/>
              <a:t>(Stevens et al., 2023) (Kelley, 2023)</a:t>
            </a:r>
            <a:endParaRPr lang="en-US" sz="1800" b="0" i="0" dirty="0">
              <a:effectLst/>
              <a:latin typeface="Söhne"/>
            </a:endParaRPr>
          </a:p>
          <a:p>
            <a:r>
              <a:rPr lang="en-GB" sz="1800" b="1" dirty="0"/>
              <a:t>Prescriptive Analytics: </a:t>
            </a:r>
            <a:r>
              <a:rPr lang="en-GB" sz="1800" dirty="0"/>
              <a:t>expands predictive analytics by offering recommendations for the best course of action. </a:t>
            </a:r>
            <a:r>
              <a:rPr lang="en-US" sz="1200" dirty="0"/>
              <a:t>(Stevens et al., 2023) (Kelley, 2023)</a:t>
            </a:r>
            <a:endParaRPr lang="en-GB" sz="1800" dirty="0"/>
          </a:p>
        </p:txBody>
      </p:sp>
    </p:spTree>
    <p:extLst>
      <p:ext uri="{BB962C8B-B14F-4D97-AF65-F5344CB8AC3E}">
        <p14:creationId xmlns:p14="http://schemas.microsoft.com/office/powerpoint/2010/main" val="178850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2506</TotalTime>
  <Words>3118</Words>
  <Application>Microsoft Macintosh PowerPoint</Application>
  <PresentationFormat>Widescreen</PresentationFormat>
  <Paragraphs>299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Söhne</vt:lpstr>
      <vt:lpstr>Times New Roman</vt:lpstr>
      <vt:lpstr>Office Theme</vt:lpstr>
      <vt:lpstr>Data Analytics for Secure Decision-Making in Network Management</vt:lpstr>
      <vt:lpstr>Introduction</vt:lpstr>
      <vt:lpstr>Data Analytic Activities, Techniques, and Tools</vt:lpstr>
      <vt:lpstr>Data Analytic Activities</vt:lpstr>
      <vt:lpstr>The techniques used</vt:lpstr>
      <vt:lpstr>Tools used </vt:lpstr>
      <vt:lpstr>PowerPoint Presentation</vt:lpstr>
      <vt:lpstr>Data Analytics in Industry</vt:lpstr>
      <vt:lpstr>Data Analytic Methods</vt:lpstr>
      <vt:lpstr>PowerPoint Presentation</vt:lpstr>
      <vt:lpstr>Exploratory Data Analysis Techniques (EDA)</vt:lpstr>
      <vt:lpstr>Explanation and importance of EDA data analysis </vt:lpstr>
      <vt:lpstr>EDA Techniques used </vt:lpstr>
      <vt:lpstr>EDA Examples</vt:lpstr>
      <vt:lpstr>PowerPoint Presentation</vt:lpstr>
      <vt:lpstr>PowerPoint Presentation</vt:lpstr>
      <vt:lpstr>PowerPoint Presentation</vt:lpstr>
      <vt:lpstr>PowerPoint Presentation</vt:lpstr>
      <vt:lpstr>PowerPoint Presentation</vt:lpstr>
      <vt:lpstr>PowerPoint Presentation</vt:lpstr>
      <vt:lpstr>Descriptive Analytic Techniques</vt:lpstr>
      <vt:lpstr>Descriptive Analytics: Techniques and Decision-Making Importance</vt:lpstr>
      <vt:lpstr>PowerPoint Presentation</vt:lpstr>
      <vt:lpstr>Descriptive Analytic Techniques used</vt:lpstr>
      <vt:lpstr>Feature Analysis</vt:lpstr>
      <vt:lpstr>PowerPoint Presentation</vt:lpstr>
      <vt:lpstr>PowerPoint Presentation</vt:lpstr>
      <vt:lpstr>PowerPoint Presentation</vt:lpstr>
      <vt:lpstr>PowerPoint Presentation</vt:lpstr>
      <vt:lpstr>Association Analysis</vt:lpstr>
      <vt:lpstr>Role of Analysis in Decision Making</vt:lpstr>
      <vt:lpstr>PowerPoint Presentation</vt:lpstr>
      <vt:lpstr>PowerPoint Presentation</vt:lpstr>
      <vt:lpstr>PowerPoint Presentation</vt:lpstr>
      <vt:lpstr>Importance of Data Analytical Techniques to Decision-Making</vt:lpstr>
      <vt:lpstr>Providing the decision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for Secure Decision-Making in Network Management</dc:title>
  <dc:creator>Bassam AlKasasbeh</dc:creator>
  <cp:lastModifiedBy>SAIF HADDAD</cp:lastModifiedBy>
  <cp:revision>28</cp:revision>
  <dcterms:created xsi:type="dcterms:W3CDTF">2023-08-01T03:02:24Z</dcterms:created>
  <dcterms:modified xsi:type="dcterms:W3CDTF">2023-08-15T08:52:02Z</dcterms:modified>
</cp:coreProperties>
</file>