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64" r:id="rId2"/>
    <p:sldId id="579" r:id="rId3"/>
    <p:sldId id="580" r:id="rId4"/>
    <p:sldId id="581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14AFF"/>
    <a:srgbClr val="00DD00"/>
    <a:srgbClr val="F8F8F8"/>
    <a:srgbClr val="F9FBFC"/>
    <a:srgbClr val="C1C2C7"/>
    <a:srgbClr val="BDBEC2"/>
    <a:srgbClr val="2A2A2A"/>
    <a:srgbClr val="F1F1F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431"/>
  </p:normalViewPr>
  <p:slideViewPr>
    <p:cSldViewPr snapToObjects="1" showGuides="1">
      <p:cViewPr varScale="1">
        <p:scale>
          <a:sx n="98" d="100"/>
          <a:sy n="98" d="100"/>
        </p:scale>
        <p:origin x="432" y="8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22.12.2018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21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1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1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 dirty="0">
                <a:effectLst/>
                <a:latin typeface="medium-content-serif-font" charset="0"/>
              </a:rPr>
              <a:t>A </a:t>
            </a:r>
            <a:r>
              <a:rPr lang="de-DE" b="0" i="0" dirty="0" err="1">
                <a:effectLst/>
                <a:latin typeface="medium-content-serif-font" charset="0"/>
              </a:rPr>
              <a:t>glaring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limitation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of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Vanilla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Neural</a:t>
            </a:r>
            <a:r>
              <a:rPr lang="de-DE" b="0" i="0" dirty="0">
                <a:effectLst/>
                <a:latin typeface="medium-content-serif-font" charset="0"/>
              </a:rPr>
              <a:t> Networks (</a:t>
            </a:r>
            <a:r>
              <a:rPr lang="de-DE" b="0" i="0" dirty="0" err="1">
                <a:effectLst/>
                <a:latin typeface="medium-content-serif-font" charset="0"/>
              </a:rPr>
              <a:t>and</a:t>
            </a:r>
            <a:r>
              <a:rPr lang="de-DE" b="0" i="0" dirty="0">
                <a:effectLst/>
                <a:latin typeface="medium-content-serif-font" charset="0"/>
              </a:rPr>
              <a:t> also </a:t>
            </a:r>
            <a:r>
              <a:rPr lang="de-DE" b="0" i="0" dirty="0" err="1">
                <a:effectLst/>
                <a:latin typeface="medium-content-serif-font" charset="0"/>
              </a:rPr>
              <a:t>Convolutional</a:t>
            </a:r>
            <a:r>
              <a:rPr lang="de-DE" b="0" i="0" dirty="0">
                <a:effectLst/>
                <a:latin typeface="medium-content-serif-font" charset="0"/>
              </a:rPr>
              <a:t> Networks) </a:t>
            </a:r>
            <a:r>
              <a:rPr lang="de-DE" b="0" i="0" dirty="0" err="1">
                <a:effectLst/>
                <a:latin typeface="medium-content-serif-font" charset="0"/>
              </a:rPr>
              <a:t>is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that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their</a:t>
            </a:r>
            <a:r>
              <a:rPr lang="de-DE" b="0" i="0" dirty="0">
                <a:effectLst/>
                <a:latin typeface="medium-content-serif-font" charset="0"/>
              </a:rPr>
              <a:t> API </a:t>
            </a:r>
            <a:r>
              <a:rPr lang="de-DE" b="0" i="0" dirty="0" err="1">
                <a:effectLst/>
                <a:latin typeface="medium-content-serif-font" charset="0"/>
              </a:rPr>
              <a:t>is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too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constrained</a:t>
            </a:r>
            <a:r>
              <a:rPr lang="de-DE" b="0" i="0" dirty="0">
                <a:effectLst/>
                <a:latin typeface="medium-content-serif-font" charset="0"/>
              </a:rPr>
              <a:t>: </a:t>
            </a:r>
            <a:r>
              <a:rPr lang="de-DE" b="0" i="0" dirty="0" err="1">
                <a:effectLst/>
                <a:latin typeface="medium-content-serif-font" charset="0"/>
              </a:rPr>
              <a:t>they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accept</a:t>
            </a:r>
            <a:r>
              <a:rPr lang="de-DE" b="0" i="0" dirty="0">
                <a:effectLst/>
                <a:latin typeface="medium-content-serif-font" charset="0"/>
              </a:rPr>
              <a:t> a </a:t>
            </a:r>
            <a:r>
              <a:rPr lang="de-DE" b="0" i="0" dirty="0" err="1">
                <a:effectLst/>
                <a:latin typeface="medium-content-serif-font" charset="0"/>
              </a:rPr>
              <a:t>fixed-sized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vector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as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input</a:t>
            </a:r>
            <a:r>
              <a:rPr lang="de-DE" b="0" i="0" dirty="0">
                <a:effectLst/>
                <a:latin typeface="medium-content-serif-font" charset="0"/>
              </a:rPr>
              <a:t> (e.g. an </a:t>
            </a:r>
            <a:r>
              <a:rPr lang="de-DE" b="0" i="0" dirty="0" err="1">
                <a:effectLst/>
                <a:latin typeface="medium-content-serif-font" charset="0"/>
              </a:rPr>
              <a:t>image</a:t>
            </a:r>
            <a:r>
              <a:rPr lang="de-DE" b="0" i="0" dirty="0">
                <a:effectLst/>
                <a:latin typeface="medium-content-serif-font" charset="0"/>
              </a:rPr>
              <a:t>) </a:t>
            </a:r>
            <a:r>
              <a:rPr lang="de-DE" b="0" i="0" dirty="0" err="1">
                <a:effectLst/>
                <a:latin typeface="medium-content-serif-font" charset="0"/>
              </a:rPr>
              <a:t>and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produce</a:t>
            </a:r>
            <a:r>
              <a:rPr lang="de-DE" b="0" i="0" dirty="0">
                <a:effectLst/>
                <a:latin typeface="medium-content-serif-font" charset="0"/>
              </a:rPr>
              <a:t> a </a:t>
            </a:r>
            <a:r>
              <a:rPr lang="de-DE" b="0" i="0" dirty="0" err="1">
                <a:effectLst/>
                <a:latin typeface="medium-content-serif-font" charset="0"/>
              </a:rPr>
              <a:t>fixed-sized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vector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as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output</a:t>
            </a:r>
            <a:r>
              <a:rPr lang="de-DE" b="0" i="0" dirty="0">
                <a:effectLst/>
                <a:latin typeface="medium-content-serif-font" charset="0"/>
              </a:rPr>
              <a:t> (e.g. </a:t>
            </a:r>
            <a:r>
              <a:rPr lang="de-DE" b="0" i="0" dirty="0" err="1">
                <a:effectLst/>
                <a:latin typeface="medium-content-serif-font" charset="0"/>
              </a:rPr>
              <a:t>probabilities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of</a:t>
            </a:r>
            <a:r>
              <a:rPr lang="de-DE" b="0" i="0" dirty="0">
                <a:effectLst/>
                <a:latin typeface="medium-content-serif-font" charset="0"/>
              </a:rPr>
              <a:t> different </a:t>
            </a:r>
            <a:r>
              <a:rPr lang="de-DE" b="0" i="0" dirty="0" err="1">
                <a:effectLst/>
                <a:latin typeface="medium-content-serif-font" charset="0"/>
              </a:rPr>
              <a:t>classes</a:t>
            </a:r>
            <a:r>
              <a:rPr lang="de-DE" b="0" i="0" dirty="0">
                <a:effectLst/>
                <a:latin typeface="medium-content-serif-font" charset="0"/>
              </a:rPr>
              <a:t>). Not </a:t>
            </a:r>
            <a:r>
              <a:rPr lang="de-DE" b="0" i="0" dirty="0" err="1">
                <a:effectLst/>
                <a:latin typeface="medium-content-serif-font" charset="0"/>
              </a:rPr>
              <a:t>only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that</a:t>
            </a:r>
            <a:r>
              <a:rPr lang="de-DE" b="0" i="0" dirty="0">
                <a:effectLst/>
                <a:latin typeface="medium-content-serif-font" charset="0"/>
              </a:rPr>
              <a:t>: These </a:t>
            </a:r>
            <a:r>
              <a:rPr lang="de-DE" b="0" i="0" dirty="0" err="1">
                <a:effectLst/>
                <a:latin typeface="medium-content-serif-font" charset="0"/>
              </a:rPr>
              <a:t>models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perform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this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mapping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using</a:t>
            </a:r>
            <a:r>
              <a:rPr lang="de-DE" b="0" i="0" dirty="0">
                <a:effectLst/>
                <a:latin typeface="medium-content-serif-font" charset="0"/>
              </a:rPr>
              <a:t> a </a:t>
            </a:r>
            <a:r>
              <a:rPr lang="de-DE" b="0" i="0" dirty="0" err="1">
                <a:effectLst/>
                <a:latin typeface="medium-content-serif-font" charset="0"/>
              </a:rPr>
              <a:t>fixed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amount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of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computational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steps</a:t>
            </a:r>
            <a:r>
              <a:rPr lang="de-DE" b="0" i="0" dirty="0">
                <a:effectLst/>
                <a:latin typeface="medium-content-serif-font" charset="0"/>
              </a:rPr>
              <a:t> (e.g. </a:t>
            </a:r>
            <a:r>
              <a:rPr lang="de-DE" b="0" i="0" dirty="0" err="1">
                <a:effectLst/>
                <a:latin typeface="medium-content-serif-font" charset="0"/>
              </a:rPr>
              <a:t>the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number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of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layers</a:t>
            </a:r>
            <a:r>
              <a:rPr lang="de-DE" b="0" i="0" dirty="0">
                <a:effectLst/>
                <a:latin typeface="medium-content-serif-font" charset="0"/>
              </a:rPr>
              <a:t> in </a:t>
            </a:r>
            <a:r>
              <a:rPr lang="de-DE" b="0" i="0" dirty="0" err="1">
                <a:effectLst/>
                <a:latin typeface="medium-content-serif-font" charset="0"/>
              </a:rPr>
              <a:t>the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model</a:t>
            </a:r>
            <a:r>
              <a:rPr lang="de-DE" b="0" i="0" dirty="0">
                <a:effectLst/>
                <a:latin typeface="medium-content-serif-font" charset="0"/>
              </a:rPr>
              <a:t>).</a:t>
            </a:r>
          </a:p>
          <a:p>
            <a:pPr algn="l"/>
            <a:r>
              <a:rPr lang="de-DE" b="0" i="0" dirty="0">
                <a:effectLst/>
                <a:latin typeface="medium-content-serif-font" charset="0"/>
              </a:rPr>
              <a:t>The </a:t>
            </a:r>
            <a:r>
              <a:rPr lang="de-DE" b="0" i="0" dirty="0" err="1">
                <a:effectLst/>
                <a:latin typeface="medium-content-serif-font" charset="0"/>
              </a:rPr>
              <a:t>core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reason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that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recurrent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nets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are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more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exciting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is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that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they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allow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us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to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operate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over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sequences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of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vectors</a:t>
            </a:r>
            <a:r>
              <a:rPr lang="de-DE" b="0" i="0" dirty="0">
                <a:effectLst/>
                <a:latin typeface="medium-content-serif-font" charset="0"/>
              </a:rPr>
              <a:t>: </a:t>
            </a:r>
            <a:r>
              <a:rPr lang="de-DE" b="0" i="0" dirty="0" err="1">
                <a:effectLst/>
                <a:latin typeface="medium-content-serif-font" charset="0"/>
              </a:rPr>
              <a:t>Sequences</a:t>
            </a:r>
            <a:r>
              <a:rPr lang="de-DE" b="0" i="0" dirty="0">
                <a:effectLst/>
                <a:latin typeface="medium-content-serif-font" charset="0"/>
              </a:rPr>
              <a:t> in </a:t>
            </a:r>
            <a:r>
              <a:rPr lang="de-DE" b="0" i="0" dirty="0" err="1">
                <a:effectLst/>
                <a:latin typeface="medium-content-serif-font" charset="0"/>
              </a:rPr>
              <a:t>the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input</a:t>
            </a:r>
            <a:r>
              <a:rPr lang="de-DE" b="0" i="0" dirty="0">
                <a:effectLst/>
                <a:latin typeface="medium-content-serif-font" charset="0"/>
              </a:rPr>
              <a:t>, </a:t>
            </a:r>
            <a:r>
              <a:rPr lang="de-DE" b="0" i="0" dirty="0" err="1">
                <a:effectLst/>
                <a:latin typeface="medium-content-serif-font" charset="0"/>
              </a:rPr>
              <a:t>the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output</a:t>
            </a:r>
            <a:r>
              <a:rPr lang="de-DE" b="0" i="0" dirty="0">
                <a:effectLst/>
                <a:latin typeface="medium-content-serif-font" charset="0"/>
              </a:rPr>
              <a:t>, </a:t>
            </a:r>
            <a:r>
              <a:rPr lang="de-DE" b="0" i="0" dirty="0" err="1">
                <a:effectLst/>
                <a:latin typeface="medium-content-serif-font" charset="0"/>
              </a:rPr>
              <a:t>or</a:t>
            </a:r>
            <a:r>
              <a:rPr lang="de-DE" b="0" i="0" dirty="0">
                <a:effectLst/>
                <a:latin typeface="medium-content-serif-font" charset="0"/>
              </a:rPr>
              <a:t> in </a:t>
            </a:r>
            <a:r>
              <a:rPr lang="de-DE" b="0" i="0" dirty="0" err="1">
                <a:effectLst/>
                <a:latin typeface="medium-content-serif-font" charset="0"/>
              </a:rPr>
              <a:t>the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most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general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case</a:t>
            </a:r>
            <a:r>
              <a:rPr lang="de-DE" b="0" i="0" dirty="0">
                <a:effectLst/>
                <a:latin typeface="medium-content-serif-font" charset="0"/>
              </a:rPr>
              <a:t> </a:t>
            </a:r>
            <a:r>
              <a:rPr lang="de-DE" b="0" i="0" dirty="0" err="1">
                <a:effectLst/>
                <a:latin typeface="medium-content-serif-font" charset="0"/>
              </a:rPr>
              <a:t>both</a:t>
            </a:r>
            <a:r>
              <a:rPr lang="de-DE" b="0" i="0" dirty="0">
                <a:effectLst/>
                <a:latin typeface="medium-content-serif-font" charset="0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Input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successor.Consider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unroll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</a:t>
            </a:r>
            <a:r>
              <a:rPr lang="de-DE" dirty="0" err="1"/>
              <a:t>colah.github.io</a:t>
            </a:r>
            <a:r>
              <a:rPr lang="de-DE" dirty="0"/>
              <a:t>/</a:t>
            </a:r>
            <a:r>
              <a:rPr lang="de-DE" dirty="0" err="1"/>
              <a:t>posts</a:t>
            </a:r>
            <a:r>
              <a:rPr lang="de-DE"/>
              <a:t>/2015-08-Understanding-LSTMs/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22.12.2018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22.12.2018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22.12.2018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22.12.2018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22.12.2018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21236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in </a:t>
            </a:r>
            <a:r>
              <a:rPr lang="de-DE" sz="4000" dirty="0" err="1"/>
              <a:t>Recurrent</a:t>
            </a:r>
            <a:r>
              <a:rPr lang="de-DE" sz="4000" dirty="0"/>
              <a:t> </a:t>
            </a:r>
            <a:r>
              <a:rPr lang="de-DE" sz="4000" dirty="0" err="1"/>
              <a:t>Neural</a:t>
            </a:r>
            <a:r>
              <a:rPr lang="de-DE" sz="4000" dirty="0"/>
              <a:t> Network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10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267200" y="1906464"/>
            <a:ext cx="7086600" cy="863642"/>
            <a:chOff x="1219200" y="3886199"/>
            <a:chExt cx="3429000" cy="863642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88067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Verkettung in einem RNN hat einen starken Bezug zu Sequenzen und Listen</a:t>
              </a:r>
            </a:p>
          </p:txBody>
        </p:sp>
      </p:grpSp>
      <p:grpSp>
        <p:nvGrpSpPr>
          <p:cNvPr id="16" name="Group 30"/>
          <p:cNvGrpSpPr/>
          <p:nvPr/>
        </p:nvGrpSpPr>
        <p:grpSpPr>
          <a:xfrm>
            <a:off x="4267199" y="4419599"/>
            <a:ext cx="3276601" cy="838201"/>
            <a:chOff x="1219199" y="3886199"/>
            <a:chExt cx="3429001" cy="838201"/>
          </a:xfrm>
        </p:grpSpPr>
        <p:sp>
          <p:nvSpPr>
            <p:cNvPr id="1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hevron 10"/>
            <p:cNvSpPr/>
            <p:nvPr/>
          </p:nvSpPr>
          <p:spPr>
            <a:xfrm>
              <a:off x="1219199" y="3886200"/>
              <a:ext cx="514711" cy="838200"/>
            </a:xfrm>
            <a:prstGeom prst="chevron">
              <a:avLst>
                <a:gd name="adj" fmla="val 3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9774" y="4081992"/>
              <a:ext cx="2689914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Spracherkennung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Dadurch wurden in den Jahres in mehreren Bereiche Durchbrüche erzielt</a:t>
              </a:r>
            </a:p>
          </p:txBody>
        </p:sp>
      </p:grpSp>
      <p:sp>
        <p:nvSpPr>
          <p:cNvPr id="2" name="Oval 1"/>
          <p:cNvSpPr/>
          <p:nvPr/>
        </p:nvSpPr>
        <p:spPr>
          <a:xfrm>
            <a:off x="1676400" y="4838698"/>
            <a:ext cx="6858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X</a:t>
            </a:r>
            <a:r>
              <a:rPr lang="de-DE" baseline="-25000" dirty="0" err="1"/>
              <a:t>t</a:t>
            </a:r>
            <a:endParaRPr lang="de-DE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1676400" y="1871169"/>
            <a:ext cx="685800" cy="68580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</a:t>
            </a:r>
            <a:r>
              <a:rPr lang="de-DE" baseline="-25000" dirty="0" err="1"/>
              <a:t>t</a:t>
            </a:r>
            <a:endParaRPr lang="de-DE" baseline="-25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5400" y="3348134"/>
            <a:ext cx="1447800" cy="69939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" name="Gerade Verbindung mit Pfeil 5"/>
          <p:cNvCxnSpPr>
            <a:stCxn id="2" idx="0"/>
            <a:endCxn id="4" idx="2"/>
          </p:cNvCxnSpPr>
          <p:nvPr/>
        </p:nvCxnSpPr>
        <p:spPr>
          <a:xfrm flipV="1">
            <a:off x="2019300" y="4047533"/>
            <a:ext cx="0" cy="79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0"/>
            <a:endCxn id="25" idx="4"/>
          </p:cNvCxnSpPr>
          <p:nvPr/>
        </p:nvCxnSpPr>
        <p:spPr>
          <a:xfrm flipV="1">
            <a:off x="2019300" y="2556969"/>
            <a:ext cx="0" cy="79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" idx="3"/>
            <a:endCxn id="4" idx="1"/>
          </p:cNvCxnSpPr>
          <p:nvPr/>
        </p:nvCxnSpPr>
        <p:spPr>
          <a:xfrm flipH="1">
            <a:off x="1295400" y="3697834"/>
            <a:ext cx="1447800" cy="12700"/>
          </a:xfrm>
          <a:prstGeom prst="bentConnector5">
            <a:avLst>
              <a:gd name="adj1" fmla="val -15789"/>
              <a:gd name="adj2" fmla="val -4536457"/>
              <a:gd name="adj3" fmla="val 1157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30"/>
          <p:cNvGrpSpPr/>
          <p:nvPr/>
        </p:nvGrpSpPr>
        <p:grpSpPr>
          <a:xfrm>
            <a:off x="8035980" y="4419597"/>
            <a:ext cx="3276601" cy="838201"/>
            <a:chOff x="1219199" y="3886199"/>
            <a:chExt cx="3429001" cy="838201"/>
          </a:xfrm>
        </p:grpSpPr>
        <p:sp>
          <p:nvSpPr>
            <p:cNvPr id="2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10"/>
            <p:cNvSpPr/>
            <p:nvPr/>
          </p:nvSpPr>
          <p:spPr>
            <a:xfrm>
              <a:off x="1219199" y="3886200"/>
              <a:ext cx="514711" cy="838200"/>
            </a:xfrm>
            <a:prstGeom prst="chevron">
              <a:avLst>
                <a:gd name="adj" fmla="val 3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18"/>
            <p:cNvSpPr txBox="1"/>
            <p:nvPr/>
          </p:nvSpPr>
          <p:spPr>
            <a:xfrm>
              <a:off x="1889774" y="4081994"/>
              <a:ext cx="2689914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Übersetzungen</a:t>
              </a: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4253063" y="5622095"/>
            <a:ext cx="3276601" cy="838201"/>
            <a:chOff x="1219199" y="3886199"/>
            <a:chExt cx="3429001" cy="838201"/>
          </a:xfrm>
        </p:grpSpPr>
        <p:sp>
          <p:nvSpPr>
            <p:cNvPr id="3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hevron 10"/>
            <p:cNvSpPr/>
            <p:nvPr/>
          </p:nvSpPr>
          <p:spPr>
            <a:xfrm>
              <a:off x="1219199" y="3886200"/>
              <a:ext cx="514711" cy="838200"/>
            </a:xfrm>
            <a:prstGeom prst="chevron">
              <a:avLst>
                <a:gd name="adj" fmla="val 3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1889774" y="4061474"/>
              <a:ext cx="2689914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Sentiment Analysis</a:t>
              </a:r>
            </a:p>
          </p:txBody>
        </p:sp>
      </p:grpSp>
      <p:grpSp>
        <p:nvGrpSpPr>
          <p:cNvPr id="33" name="Group 30"/>
          <p:cNvGrpSpPr/>
          <p:nvPr/>
        </p:nvGrpSpPr>
        <p:grpSpPr>
          <a:xfrm>
            <a:off x="8035980" y="5622094"/>
            <a:ext cx="3318162" cy="838200"/>
            <a:chOff x="1155769" y="3886201"/>
            <a:chExt cx="3472495" cy="838200"/>
          </a:xfrm>
        </p:grpSpPr>
        <p:sp>
          <p:nvSpPr>
            <p:cNvPr id="34" name="Rounded Rectangle 9"/>
            <p:cNvSpPr/>
            <p:nvPr/>
          </p:nvSpPr>
          <p:spPr>
            <a:xfrm rot="5400000">
              <a:off x="2572596" y="2668733"/>
              <a:ext cx="838200" cy="3273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hevron 10"/>
            <p:cNvSpPr/>
            <p:nvPr/>
          </p:nvSpPr>
          <p:spPr>
            <a:xfrm>
              <a:off x="1155769" y="3886201"/>
              <a:ext cx="514711" cy="838200"/>
            </a:xfrm>
            <a:prstGeom prst="chevron">
              <a:avLst>
                <a:gd name="adj" fmla="val 3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6" name="TextBox 18"/>
            <p:cNvSpPr txBox="1"/>
            <p:nvPr/>
          </p:nvSpPr>
          <p:spPr>
            <a:xfrm>
              <a:off x="1579504" y="4061477"/>
              <a:ext cx="2689914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mr-IN" sz="2000" spc="20" dirty="0">
                  <a:solidFill>
                    <a:schemeClr val="bg1"/>
                  </a:solidFill>
                </a:rPr>
                <a:t>…</a:t>
              </a:r>
              <a:endParaRPr lang="de-DE" sz="2000" spc="2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642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11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Das Problem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181600" y="1661809"/>
            <a:ext cx="1828800" cy="1828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RNN Layer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7" idx="3"/>
            <a:endCxn id="2" idx="2"/>
          </p:cNvCxnSpPr>
          <p:nvPr/>
        </p:nvCxnSpPr>
        <p:spPr>
          <a:xfrm>
            <a:off x="3429000" y="2576209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2057400" y="2347609"/>
            <a:ext cx="1371600" cy="4572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8610600" y="2347609"/>
            <a:ext cx="1371600" cy="4572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Output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2" idx="6"/>
            <a:endCxn id="27" idx="1"/>
          </p:cNvCxnSpPr>
          <p:nvPr/>
        </p:nvCxnSpPr>
        <p:spPr>
          <a:xfrm>
            <a:off x="7010400" y="2576209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5633936" y="3886201"/>
            <a:ext cx="919264" cy="4572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New </a:t>
            </a:r>
            <a:r>
              <a:rPr lang="de-DE" sz="1200" dirty="0"/>
              <a:t>S</a:t>
            </a:r>
            <a:r>
              <a:rPr lang="de-DE" sz="1200" dirty="0" smtClean="0"/>
              <a:t>tate</a:t>
            </a:r>
            <a:endParaRPr lang="de-DE" sz="1200" dirty="0"/>
          </a:p>
        </p:txBody>
      </p:sp>
      <p:cxnSp>
        <p:nvCxnSpPr>
          <p:cNvPr id="16" name="Gewinkelte Verbindung 15"/>
          <p:cNvCxnSpPr>
            <a:stCxn id="2" idx="5"/>
            <a:endCxn id="33" idx="3"/>
          </p:cNvCxnSpPr>
          <p:nvPr/>
        </p:nvCxnSpPr>
        <p:spPr>
          <a:xfrm rot="5400000">
            <a:off x="6201882" y="3574105"/>
            <a:ext cx="892014" cy="189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33" idx="1"/>
            <a:endCxn id="2" idx="3"/>
          </p:cNvCxnSpPr>
          <p:nvPr/>
        </p:nvCxnSpPr>
        <p:spPr>
          <a:xfrm rot="10800000">
            <a:off x="5449422" y="3222787"/>
            <a:ext cx="184514" cy="892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1520353" y="5226993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Zustände speichern</a:t>
            </a:r>
            <a:endParaRPr lang="de-DE" sz="16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988669" y="5257798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Vanishing</a:t>
            </a:r>
            <a:r>
              <a:rPr lang="de-DE" sz="1600" dirty="0" smtClean="0"/>
              <a:t> Gradient</a:t>
            </a:r>
            <a:endParaRPr lang="de-DE" sz="16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8610600" y="5257800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Exploding</a:t>
            </a:r>
            <a:r>
              <a:rPr lang="de-DE" sz="1600" dirty="0" smtClean="0"/>
              <a:t> Gradient</a:t>
            </a:r>
            <a:endParaRPr lang="de-DE" sz="1600" dirty="0"/>
          </a:p>
        </p:txBody>
      </p:sp>
      <p:cxnSp>
        <p:nvCxnSpPr>
          <p:cNvPr id="25" name="Gewinkelte Verbindung 24"/>
          <p:cNvCxnSpPr>
            <a:stCxn id="33" idx="2"/>
            <a:endCxn id="42" idx="0"/>
          </p:cNvCxnSpPr>
          <p:nvPr/>
        </p:nvCxnSpPr>
        <p:spPr>
          <a:xfrm rot="5400000">
            <a:off x="3917615" y="3051040"/>
            <a:ext cx="883592" cy="346831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33" idx="2"/>
            <a:endCxn id="43" idx="0"/>
          </p:cNvCxnSpPr>
          <p:nvPr/>
        </p:nvCxnSpPr>
        <p:spPr>
          <a:xfrm rot="16200000" flipH="1">
            <a:off x="5636370" y="4800598"/>
            <a:ext cx="914397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33" idx="2"/>
            <a:endCxn id="44" idx="0"/>
          </p:cNvCxnSpPr>
          <p:nvPr/>
        </p:nvCxnSpPr>
        <p:spPr>
          <a:xfrm rot="16200000" flipH="1">
            <a:off x="7447335" y="2989634"/>
            <a:ext cx="914399" cy="3621932"/>
          </a:xfrm>
          <a:prstGeom prst="bentConnector3">
            <a:avLst>
              <a:gd name="adj1" fmla="val 4816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234369" y="6172195"/>
            <a:ext cx="3718398" cy="4572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Long Short-Term Memory (LSTM)</a:t>
            </a:r>
            <a:endParaRPr lang="de-DE" dirty="0"/>
          </a:p>
        </p:txBody>
      </p:sp>
      <p:cxnSp>
        <p:nvCxnSpPr>
          <p:cNvPr id="45" name="Gewinkelte Verbindung 44"/>
          <p:cNvCxnSpPr>
            <a:stCxn id="42" idx="2"/>
            <a:endCxn id="58" idx="0"/>
          </p:cNvCxnSpPr>
          <p:nvPr/>
        </p:nvCxnSpPr>
        <p:spPr>
          <a:xfrm rot="16200000" flipH="1">
            <a:off x="4115409" y="4194036"/>
            <a:ext cx="488002" cy="3468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43" idx="2"/>
            <a:endCxn id="58" idx="0"/>
          </p:cNvCxnSpPr>
          <p:nvPr/>
        </p:nvCxnSpPr>
        <p:spPr>
          <a:xfrm rot="5400000">
            <a:off x="5864971" y="5943596"/>
            <a:ext cx="45719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Gewinkelte Verbindung 75"/>
          <p:cNvCxnSpPr>
            <a:stCxn id="44" idx="2"/>
            <a:endCxn id="58" idx="0"/>
          </p:cNvCxnSpPr>
          <p:nvPr/>
        </p:nvCxnSpPr>
        <p:spPr>
          <a:xfrm rot="5400000">
            <a:off x="7675937" y="4132631"/>
            <a:ext cx="457195" cy="3621932"/>
          </a:xfrm>
          <a:prstGeom prst="bentConnector3">
            <a:avLst>
              <a:gd name="adj1" fmla="val 4838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61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Das LSTM Model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09800" y="1828800"/>
            <a:ext cx="7086600" cy="38862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4373880" y="5883687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LSTM Unit</a:t>
            </a:r>
            <a:endParaRPr lang="de-DE" sz="12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4660674" y="3349708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Cell</a:t>
            </a:r>
            <a:endParaRPr lang="de-DE" sz="1600" dirty="0"/>
          </a:p>
        </p:txBody>
      </p:sp>
      <p:sp>
        <p:nvSpPr>
          <p:cNvPr id="6" name="Ellipse 5"/>
          <p:cNvSpPr/>
          <p:nvPr/>
        </p:nvSpPr>
        <p:spPr>
          <a:xfrm>
            <a:off x="5384574" y="4584866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Keep Gate</a:t>
            </a:r>
            <a:endParaRPr lang="de-DE" sz="1200" dirty="0"/>
          </a:p>
        </p:txBody>
      </p:sp>
      <p:sp>
        <p:nvSpPr>
          <p:cNvPr id="28" name="Ellipse 27"/>
          <p:cNvSpPr/>
          <p:nvPr/>
        </p:nvSpPr>
        <p:spPr>
          <a:xfrm>
            <a:off x="3371176" y="2100552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Write Gate</a:t>
            </a:r>
            <a:endParaRPr lang="de-DE" sz="1100" dirty="0"/>
          </a:p>
        </p:txBody>
      </p:sp>
      <p:sp>
        <p:nvSpPr>
          <p:cNvPr id="30" name="Ellipse 29"/>
          <p:cNvSpPr/>
          <p:nvPr/>
        </p:nvSpPr>
        <p:spPr>
          <a:xfrm>
            <a:off x="7467600" y="2100552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Read Gate</a:t>
            </a:r>
            <a:endParaRPr lang="de-DE" sz="1200" dirty="0"/>
          </a:p>
        </p:txBody>
      </p:sp>
      <p:cxnSp>
        <p:nvCxnSpPr>
          <p:cNvPr id="21" name="Gekrümmte Verbindung 20"/>
          <p:cNvCxnSpPr>
            <a:stCxn id="28" idx="6"/>
            <a:endCxn id="24" idx="1"/>
          </p:cNvCxnSpPr>
          <p:nvPr/>
        </p:nvCxnSpPr>
        <p:spPr>
          <a:xfrm>
            <a:off x="4133176" y="2481552"/>
            <a:ext cx="527498" cy="10967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3"/>
            <a:endCxn id="30" idx="2"/>
          </p:cNvCxnSpPr>
          <p:nvPr/>
        </p:nvCxnSpPr>
        <p:spPr>
          <a:xfrm flipV="1">
            <a:off x="6870474" y="2481552"/>
            <a:ext cx="597126" cy="10967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24" idx="2"/>
            <a:endCxn id="6" idx="2"/>
          </p:cNvCxnSpPr>
          <p:nvPr/>
        </p:nvCxnSpPr>
        <p:spPr>
          <a:xfrm rot="5400000">
            <a:off x="4995595" y="4195887"/>
            <a:ext cx="1158958" cy="381000"/>
          </a:xfrm>
          <a:prstGeom prst="curvedConnector4">
            <a:avLst>
              <a:gd name="adj1" fmla="val 33563"/>
              <a:gd name="adj2" fmla="val 16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6" idx="6"/>
            <a:endCxn id="24" idx="2"/>
          </p:cNvCxnSpPr>
          <p:nvPr/>
        </p:nvCxnSpPr>
        <p:spPr>
          <a:xfrm flipH="1" flipV="1">
            <a:off x="5765574" y="3806908"/>
            <a:ext cx="381000" cy="1158958"/>
          </a:xfrm>
          <a:prstGeom prst="curvedConnector4">
            <a:avLst>
              <a:gd name="adj1" fmla="val -60000"/>
              <a:gd name="adj2" fmla="val 6643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65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Das LSTM Model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171700" y="4858128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X</a:t>
            </a:r>
            <a:r>
              <a:rPr lang="de-DE" sz="1400" baseline="-25000"/>
              <a:t>0</a:t>
            </a:r>
            <a:endParaRPr lang="de-DE" sz="14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2171700" y="1834258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0</a:t>
            </a:r>
            <a:endParaRPr lang="de-DE" sz="2000" baseline="-25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1964690" y="3440808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35" name="Gerade Verbindung mit Pfeil 34"/>
          <p:cNvCxnSpPr>
            <a:stCxn id="32" idx="0"/>
            <a:endCxn id="34" idx="2"/>
          </p:cNvCxnSpPr>
          <p:nvPr/>
        </p:nvCxnSpPr>
        <p:spPr>
          <a:xfrm flipV="1">
            <a:off x="2447290" y="3907074"/>
            <a:ext cx="0" cy="95105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4" idx="0"/>
            <a:endCxn id="33" idx="4"/>
          </p:cNvCxnSpPr>
          <p:nvPr/>
        </p:nvCxnSpPr>
        <p:spPr>
          <a:xfrm flipV="1">
            <a:off x="2447290" y="2385438"/>
            <a:ext cx="0" cy="1055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550410" y="485267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4550410" y="182880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1</a:t>
            </a:r>
            <a:endParaRPr lang="de-DE" sz="2000" baseline="-250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4343400" y="343535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49" name="Gerade Verbindung mit Pfeil 48"/>
          <p:cNvCxnSpPr>
            <a:stCxn id="46" idx="0"/>
            <a:endCxn id="48" idx="2"/>
          </p:cNvCxnSpPr>
          <p:nvPr/>
        </p:nvCxnSpPr>
        <p:spPr>
          <a:xfrm flipV="1">
            <a:off x="4826000" y="3901616"/>
            <a:ext cx="0" cy="95105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8" idx="0"/>
            <a:endCxn id="47" idx="4"/>
          </p:cNvCxnSpPr>
          <p:nvPr/>
        </p:nvCxnSpPr>
        <p:spPr>
          <a:xfrm flipV="1">
            <a:off x="4826000" y="2379980"/>
            <a:ext cx="0" cy="105537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15810" y="485267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7115810" y="182880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2</a:t>
            </a:r>
            <a:endParaRPr lang="de-DE" sz="2000" baseline="-25000" dirty="0"/>
          </a:p>
        </p:txBody>
      </p:sp>
      <p:cxnSp>
        <p:nvCxnSpPr>
          <p:cNvPr id="53" name="Gerade Verbindung mit Pfeil 52"/>
          <p:cNvCxnSpPr>
            <a:stCxn id="51" idx="0"/>
            <a:endCxn id="60" idx="2"/>
          </p:cNvCxnSpPr>
          <p:nvPr/>
        </p:nvCxnSpPr>
        <p:spPr>
          <a:xfrm flipH="1" flipV="1">
            <a:off x="7391399" y="3907074"/>
            <a:ext cx="1" cy="94559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60" idx="0"/>
            <a:endCxn id="52" idx="4"/>
          </p:cNvCxnSpPr>
          <p:nvPr/>
        </p:nvCxnSpPr>
        <p:spPr>
          <a:xfrm flipV="1">
            <a:off x="7391399" y="2379980"/>
            <a:ext cx="1" cy="106082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528810" y="485902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t</a:t>
            </a:r>
            <a:endParaRPr lang="de-DE" sz="1400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9528810" y="18351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h</a:t>
            </a:r>
            <a:r>
              <a:rPr lang="de-DE" sz="1600" baseline="-25000" dirty="0" err="1"/>
              <a:t>t</a:t>
            </a:r>
            <a:endParaRPr lang="de-DE" sz="2000" baseline="-250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9321800" y="34417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58" name="Gerade Verbindung mit Pfeil 57"/>
          <p:cNvCxnSpPr>
            <a:stCxn id="55" idx="0"/>
            <a:endCxn id="57" idx="2"/>
          </p:cNvCxnSpPr>
          <p:nvPr/>
        </p:nvCxnSpPr>
        <p:spPr>
          <a:xfrm flipV="1">
            <a:off x="9804400" y="3907966"/>
            <a:ext cx="0" cy="95105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7" idx="0"/>
            <a:endCxn id="56" idx="4"/>
          </p:cNvCxnSpPr>
          <p:nvPr/>
        </p:nvCxnSpPr>
        <p:spPr>
          <a:xfrm flipV="1">
            <a:off x="9804400" y="2386330"/>
            <a:ext cx="0" cy="105537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6908799" y="3440808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4" name="Gerade Verbindung mit Pfeil 63"/>
          <p:cNvCxnSpPr>
            <a:stCxn id="34" idx="3"/>
            <a:endCxn id="48" idx="1"/>
          </p:cNvCxnSpPr>
          <p:nvPr/>
        </p:nvCxnSpPr>
        <p:spPr>
          <a:xfrm flipV="1">
            <a:off x="2929890" y="3668483"/>
            <a:ext cx="1413510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8" idx="3"/>
            <a:endCxn id="60" idx="1"/>
          </p:cNvCxnSpPr>
          <p:nvPr/>
        </p:nvCxnSpPr>
        <p:spPr>
          <a:xfrm>
            <a:off x="5308600" y="3668483"/>
            <a:ext cx="160019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  <a:endCxn id="57" idx="1"/>
          </p:cNvCxnSpPr>
          <p:nvPr/>
        </p:nvCxnSpPr>
        <p:spPr>
          <a:xfrm>
            <a:off x="7873999" y="3673941"/>
            <a:ext cx="1447801" cy="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8356600" y="4968942"/>
            <a:ext cx="533400" cy="3668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mr-IN" sz="1600" spc="20" dirty="0"/>
              <a:t>…</a:t>
            </a:r>
            <a:endParaRPr lang="de-DE" sz="1600" spc="2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3136900" y="2674532"/>
            <a:ext cx="965200" cy="46626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LSTM</a:t>
            </a:r>
            <a:endParaRPr lang="de-DE" dirty="0"/>
          </a:p>
        </p:txBody>
      </p:sp>
      <p:cxnSp>
        <p:nvCxnSpPr>
          <p:cNvPr id="16" name="Gewinkelte Verbindung 15"/>
          <p:cNvCxnSpPr>
            <a:stCxn id="34" idx="0"/>
            <a:endCxn id="30" idx="1"/>
          </p:cNvCxnSpPr>
          <p:nvPr/>
        </p:nvCxnSpPr>
        <p:spPr>
          <a:xfrm rot="5400000" flipH="1" flipV="1">
            <a:off x="2525524" y="2829432"/>
            <a:ext cx="533143" cy="689610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30" idx="2"/>
            <a:endCxn id="48" idx="1"/>
          </p:cNvCxnSpPr>
          <p:nvPr/>
        </p:nvCxnSpPr>
        <p:spPr>
          <a:xfrm rot="16200000" flipH="1">
            <a:off x="3717608" y="3042690"/>
            <a:ext cx="527685" cy="72390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32" idx="4"/>
            <a:endCxn id="30" idx="0"/>
          </p:cNvCxnSpPr>
          <p:nvPr/>
        </p:nvCxnSpPr>
        <p:spPr>
          <a:xfrm rot="5400000" flipH="1" flipV="1">
            <a:off x="1666007" y="3455815"/>
            <a:ext cx="2734776" cy="1172210"/>
          </a:xfrm>
          <a:prstGeom prst="bentConnector5">
            <a:avLst>
              <a:gd name="adj1" fmla="val -13583"/>
              <a:gd name="adj2" fmla="val -80715"/>
              <a:gd name="adj3" fmla="val 147368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5664200" y="2667000"/>
            <a:ext cx="965200" cy="46626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LSTM</a:t>
            </a:r>
            <a:endParaRPr lang="de-DE" dirty="0"/>
          </a:p>
        </p:txBody>
      </p:sp>
      <p:sp>
        <p:nvSpPr>
          <p:cNvPr id="62" name="Abgerundetes Rechteck 61"/>
          <p:cNvSpPr/>
          <p:nvPr/>
        </p:nvSpPr>
        <p:spPr>
          <a:xfrm>
            <a:off x="8102600" y="2667000"/>
            <a:ext cx="965200" cy="46626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LSTM</a:t>
            </a:r>
            <a:endParaRPr lang="de-DE" dirty="0"/>
          </a:p>
        </p:txBody>
      </p:sp>
      <p:cxnSp>
        <p:nvCxnSpPr>
          <p:cNvPr id="63" name="Gewinkelte Verbindung 62"/>
          <p:cNvCxnSpPr>
            <a:stCxn id="46" idx="4"/>
            <a:endCxn id="61" idx="0"/>
          </p:cNvCxnSpPr>
          <p:nvPr/>
        </p:nvCxnSpPr>
        <p:spPr>
          <a:xfrm rot="5400000" flipH="1" flipV="1">
            <a:off x="4117975" y="3375025"/>
            <a:ext cx="2736850" cy="1320800"/>
          </a:xfrm>
          <a:prstGeom prst="bentConnector5">
            <a:avLst>
              <a:gd name="adj1" fmla="val -13921"/>
              <a:gd name="adj2" fmla="val -252068"/>
              <a:gd name="adj3" fmla="val 146984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48" idx="0"/>
            <a:endCxn id="61" idx="1"/>
          </p:cNvCxnSpPr>
          <p:nvPr/>
        </p:nvCxnSpPr>
        <p:spPr>
          <a:xfrm rot="5400000" flipH="1" flipV="1">
            <a:off x="4977492" y="2748642"/>
            <a:ext cx="535217" cy="838200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61" idx="2"/>
            <a:endCxn id="60" idx="1"/>
          </p:cNvCxnSpPr>
          <p:nvPr/>
        </p:nvCxnSpPr>
        <p:spPr>
          <a:xfrm rot="16200000" flipH="1">
            <a:off x="6257462" y="3022603"/>
            <a:ext cx="540675" cy="761999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51" idx="4"/>
            <a:endCxn id="62" idx="0"/>
          </p:cNvCxnSpPr>
          <p:nvPr/>
        </p:nvCxnSpPr>
        <p:spPr>
          <a:xfrm rot="5400000" flipH="1" flipV="1">
            <a:off x="6619875" y="3438525"/>
            <a:ext cx="2736850" cy="1193800"/>
          </a:xfrm>
          <a:prstGeom prst="bentConnector5">
            <a:avLst>
              <a:gd name="adj1" fmla="val -13921"/>
              <a:gd name="adj2" fmla="val -493244"/>
              <a:gd name="adj3" fmla="val 146984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60" idx="0"/>
            <a:endCxn id="62" idx="1"/>
          </p:cNvCxnSpPr>
          <p:nvPr/>
        </p:nvCxnSpPr>
        <p:spPr>
          <a:xfrm rot="5400000" flipH="1" flipV="1">
            <a:off x="7476662" y="2814871"/>
            <a:ext cx="540675" cy="711201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76"/>
          <p:cNvCxnSpPr>
            <a:stCxn id="62" idx="2"/>
            <a:endCxn id="57" idx="1"/>
          </p:cNvCxnSpPr>
          <p:nvPr/>
        </p:nvCxnSpPr>
        <p:spPr>
          <a:xfrm rot="16200000" flipH="1">
            <a:off x="8682717" y="3035749"/>
            <a:ext cx="541567" cy="73660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38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Das LSTM Model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09800" y="1828800"/>
            <a:ext cx="7086600" cy="38862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4396925" y="1284658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LSTM Unit</a:t>
            </a:r>
            <a:endParaRPr lang="de-DE" sz="12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4660674" y="3349708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Cell</a:t>
            </a:r>
            <a:endParaRPr lang="de-DE" sz="1600" dirty="0"/>
          </a:p>
        </p:txBody>
      </p:sp>
      <p:sp>
        <p:nvSpPr>
          <p:cNvPr id="6" name="Ellipse 5"/>
          <p:cNvSpPr/>
          <p:nvPr/>
        </p:nvSpPr>
        <p:spPr>
          <a:xfrm>
            <a:off x="5384574" y="4584866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Keep Gate</a:t>
            </a:r>
            <a:endParaRPr lang="de-DE" sz="1200" dirty="0"/>
          </a:p>
        </p:txBody>
      </p:sp>
      <p:sp>
        <p:nvSpPr>
          <p:cNvPr id="28" name="Ellipse 27"/>
          <p:cNvSpPr/>
          <p:nvPr/>
        </p:nvSpPr>
        <p:spPr>
          <a:xfrm>
            <a:off x="3371176" y="2100552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Write Gate</a:t>
            </a:r>
            <a:endParaRPr lang="de-DE" sz="1100" dirty="0"/>
          </a:p>
        </p:txBody>
      </p:sp>
      <p:sp>
        <p:nvSpPr>
          <p:cNvPr id="30" name="Ellipse 29"/>
          <p:cNvSpPr/>
          <p:nvPr/>
        </p:nvSpPr>
        <p:spPr>
          <a:xfrm>
            <a:off x="7467600" y="2100552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Read Gate</a:t>
            </a:r>
            <a:endParaRPr lang="de-DE" sz="1200" dirty="0"/>
          </a:p>
        </p:txBody>
      </p:sp>
      <p:cxnSp>
        <p:nvCxnSpPr>
          <p:cNvPr id="21" name="Gekrümmte Verbindung 20"/>
          <p:cNvCxnSpPr>
            <a:stCxn id="28" idx="6"/>
            <a:endCxn id="24" idx="1"/>
          </p:cNvCxnSpPr>
          <p:nvPr/>
        </p:nvCxnSpPr>
        <p:spPr>
          <a:xfrm>
            <a:off x="4133176" y="2481552"/>
            <a:ext cx="527498" cy="10967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3"/>
            <a:endCxn id="30" idx="2"/>
          </p:cNvCxnSpPr>
          <p:nvPr/>
        </p:nvCxnSpPr>
        <p:spPr>
          <a:xfrm flipV="1">
            <a:off x="6870474" y="2481552"/>
            <a:ext cx="597126" cy="10967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24" idx="2"/>
            <a:endCxn id="6" idx="2"/>
          </p:cNvCxnSpPr>
          <p:nvPr/>
        </p:nvCxnSpPr>
        <p:spPr>
          <a:xfrm rot="5400000">
            <a:off x="4995595" y="4195887"/>
            <a:ext cx="1158958" cy="381000"/>
          </a:xfrm>
          <a:prstGeom prst="curvedConnector4">
            <a:avLst>
              <a:gd name="adj1" fmla="val 33563"/>
              <a:gd name="adj2" fmla="val 16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6" idx="6"/>
            <a:endCxn id="24" idx="2"/>
          </p:cNvCxnSpPr>
          <p:nvPr/>
        </p:nvCxnSpPr>
        <p:spPr>
          <a:xfrm flipH="1" flipV="1">
            <a:off x="5765574" y="3806908"/>
            <a:ext cx="381000" cy="1158958"/>
          </a:xfrm>
          <a:prstGeom prst="curvedConnector4">
            <a:avLst>
              <a:gd name="adj1" fmla="val -60000"/>
              <a:gd name="adj2" fmla="val 6643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294264" y="2252952"/>
            <a:ext cx="1248112" cy="457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RNN Output</a:t>
            </a:r>
            <a:endParaRPr lang="de-DE" sz="1400" dirty="0"/>
          </a:p>
        </p:txBody>
      </p:sp>
      <p:cxnSp>
        <p:nvCxnSpPr>
          <p:cNvPr id="5" name="Gerade Verbindung mit Pfeil 4"/>
          <p:cNvCxnSpPr>
            <a:stCxn id="14" idx="3"/>
            <a:endCxn id="28" idx="2"/>
          </p:cNvCxnSpPr>
          <p:nvPr/>
        </p:nvCxnSpPr>
        <p:spPr>
          <a:xfrm>
            <a:off x="1542376" y="2481552"/>
            <a:ext cx="1828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3128120" y="6091527"/>
            <a:ext cx="1248112" cy="4572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Input Data</a:t>
            </a:r>
            <a:endParaRPr lang="de-DE" sz="1400" dirty="0"/>
          </a:p>
        </p:txBody>
      </p:sp>
      <p:cxnSp>
        <p:nvCxnSpPr>
          <p:cNvPr id="8" name="Gerade Verbindung mit Pfeil 7"/>
          <p:cNvCxnSpPr>
            <a:stCxn id="17" idx="0"/>
            <a:endCxn id="28" idx="4"/>
          </p:cNvCxnSpPr>
          <p:nvPr/>
        </p:nvCxnSpPr>
        <p:spPr>
          <a:xfrm flipV="1">
            <a:off x="3752176" y="2862552"/>
            <a:ext cx="0" cy="32289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17" idx="0"/>
            <a:endCxn id="6" idx="4"/>
          </p:cNvCxnSpPr>
          <p:nvPr/>
        </p:nvCxnSpPr>
        <p:spPr>
          <a:xfrm rot="5400000" flipH="1" flipV="1">
            <a:off x="4386545" y="4712498"/>
            <a:ext cx="744661" cy="2013398"/>
          </a:xfrm>
          <a:prstGeom prst="bentConnector3">
            <a:avLst>
              <a:gd name="adj1" fmla="val 66628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7" idx="0"/>
            <a:endCxn id="30" idx="4"/>
          </p:cNvCxnSpPr>
          <p:nvPr/>
        </p:nvCxnSpPr>
        <p:spPr>
          <a:xfrm rot="5400000" flipH="1" flipV="1">
            <a:off x="4185901" y="2428828"/>
            <a:ext cx="3228975" cy="4096424"/>
          </a:xfrm>
          <a:prstGeom prst="bentConnector3">
            <a:avLst>
              <a:gd name="adj1" fmla="val 15487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8248650" y="6091527"/>
            <a:ext cx="1324312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LSTM Output</a:t>
            </a:r>
            <a:endParaRPr lang="de-DE" sz="1400" dirty="0"/>
          </a:p>
        </p:txBody>
      </p:sp>
      <p:cxnSp>
        <p:nvCxnSpPr>
          <p:cNvPr id="20" name="Gewinkelte Verbindung 19"/>
          <p:cNvCxnSpPr>
            <a:stCxn id="30" idx="6"/>
            <a:endCxn id="29" idx="0"/>
          </p:cNvCxnSpPr>
          <p:nvPr/>
        </p:nvCxnSpPr>
        <p:spPr>
          <a:xfrm>
            <a:off x="8229600" y="2481552"/>
            <a:ext cx="681206" cy="3609975"/>
          </a:xfrm>
          <a:prstGeom prst="bentConnector2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67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Das Keep Gate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953000" y="2362200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Cell</a:t>
            </a:r>
            <a:endParaRPr lang="de-DE" sz="1600" dirty="0"/>
          </a:p>
        </p:txBody>
      </p:sp>
      <p:sp>
        <p:nvSpPr>
          <p:cNvPr id="6" name="Ellipse 5"/>
          <p:cNvSpPr/>
          <p:nvPr/>
        </p:nvSpPr>
        <p:spPr>
          <a:xfrm>
            <a:off x="5676900" y="3597358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Keep Gate</a:t>
            </a:r>
            <a:endParaRPr lang="de-DE" sz="1200" dirty="0"/>
          </a:p>
        </p:txBody>
      </p:sp>
      <p:cxnSp>
        <p:nvCxnSpPr>
          <p:cNvPr id="40" name="Gekrümmte Verbindung 39"/>
          <p:cNvCxnSpPr>
            <a:stCxn id="24" idx="2"/>
            <a:endCxn id="6" idx="2"/>
          </p:cNvCxnSpPr>
          <p:nvPr/>
        </p:nvCxnSpPr>
        <p:spPr>
          <a:xfrm rot="5400000">
            <a:off x="5287921" y="3208379"/>
            <a:ext cx="1158958" cy="381000"/>
          </a:xfrm>
          <a:prstGeom prst="curvedConnector4">
            <a:avLst>
              <a:gd name="adj1" fmla="val 33563"/>
              <a:gd name="adj2" fmla="val 16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6" idx="6"/>
            <a:endCxn id="24" idx="2"/>
          </p:cNvCxnSpPr>
          <p:nvPr/>
        </p:nvCxnSpPr>
        <p:spPr>
          <a:xfrm flipH="1" flipV="1">
            <a:off x="6057900" y="2819400"/>
            <a:ext cx="381000" cy="1158958"/>
          </a:xfrm>
          <a:prstGeom prst="curvedConnector4">
            <a:avLst>
              <a:gd name="adj1" fmla="val -60000"/>
              <a:gd name="adj2" fmla="val 6643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5433845" y="5151893"/>
            <a:ext cx="1248112" cy="4572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Input Data</a:t>
            </a:r>
            <a:endParaRPr lang="de-DE" sz="1400" dirty="0"/>
          </a:p>
        </p:txBody>
      </p:sp>
      <p:cxnSp>
        <p:nvCxnSpPr>
          <p:cNvPr id="11" name="Gewinkelte Verbindung 10"/>
          <p:cNvCxnSpPr>
            <a:stCxn id="17" idx="0"/>
            <a:endCxn id="6" idx="4"/>
          </p:cNvCxnSpPr>
          <p:nvPr/>
        </p:nvCxnSpPr>
        <p:spPr>
          <a:xfrm rot="16200000" flipV="1">
            <a:off x="5661634" y="4755625"/>
            <a:ext cx="79253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8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Das Write Gate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7343775" y="3222758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Cell</a:t>
            </a:r>
            <a:endParaRPr lang="de-DE" sz="1600" dirty="0"/>
          </a:p>
        </p:txBody>
      </p:sp>
      <p:sp>
        <p:nvSpPr>
          <p:cNvPr id="28" name="Ellipse 27"/>
          <p:cNvSpPr/>
          <p:nvPr/>
        </p:nvSpPr>
        <p:spPr>
          <a:xfrm>
            <a:off x="5334000" y="2824229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Write Gate</a:t>
            </a:r>
            <a:endParaRPr lang="de-DE" sz="1100" dirty="0"/>
          </a:p>
        </p:txBody>
      </p:sp>
      <p:cxnSp>
        <p:nvCxnSpPr>
          <p:cNvPr id="21" name="Gekrümmte Verbindung 20"/>
          <p:cNvCxnSpPr>
            <a:stCxn id="28" idx="6"/>
            <a:endCxn id="24" idx="1"/>
          </p:cNvCxnSpPr>
          <p:nvPr/>
        </p:nvCxnSpPr>
        <p:spPr>
          <a:xfrm>
            <a:off x="6096000" y="3205229"/>
            <a:ext cx="1247775" cy="2461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3271333" y="2976629"/>
            <a:ext cx="1248112" cy="457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RNN </a:t>
            </a:r>
            <a:r>
              <a:rPr lang="de-DE" sz="1400" dirty="0" smtClean="0"/>
              <a:t>Output t-1</a:t>
            </a:r>
            <a:endParaRPr lang="de-DE" sz="1400" dirty="0"/>
          </a:p>
        </p:txBody>
      </p:sp>
      <p:cxnSp>
        <p:nvCxnSpPr>
          <p:cNvPr id="5" name="Gerade Verbindung mit Pfeil 4"/>
          <p:cNvCxnSpPr>
            <a:stCxn id="14" idx="3"/>
            <a:endCxn id="28" idx="2"/>
          </p:cNvCxnSpPr>
          <p:nvPr/>
        </p:nvCxnSpPr>
        <p:spPr>
          <a:xfrm>
            <a:off x="4519445" y="3205229"/>
            <a:ext cx="81455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5090944" y="4287185"/>
            <a:ext cx="1248112" cy="4572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Input Data</a:t>
            </a:r>
            <a:endParaRPr lang="de-DE" sz="1400" dirty="0"/>
          </a:p>
        </p:txBody>
      </p:sp>
      <p:cxnSp>
        <p:nvCxnSpPr>
          <p:cNvPr id="8" name="Gerade Verbindung mit Pfeil 7"/>
          <p:cNvCxnSpPr>
            <a:stCxn id="17" idx="0"/>
            <a:endCxn id="28" idx="4"/>
          </p:cNvCxnSpPr>
          <p:nvPr/>
        </p:nvCxnSpPr>
        <p:spPr>
          <a:xfrm flipV="1">
            <a:off x="5715000" y="3586229"/>
            <a:ext cx="0" cy="700956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65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Das Read Gate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438400" y="2476500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Cell</a:t>
            </a:r>
            <a:endParaRPr lang="de-DE" sz="1600" dirty="0"/>
          </a:p>
        </p:txBody>
      </p:sp>
      <p:sp>
        <p:nvSpPr>
          <p:cNvPr id="30" name="Ellipse 29"/>
          <p:cNvSpPr/>
          <p:nvPr/>
        </p:nvSpPr>
        <p:spPr>
          <a:xfrm>
            <a:off x="5529768" y="3048579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Read Gate</a:t>
            </a:r>
            <a:endParaRPr lang="de-DE" sz="1200" dirty="0"/>
          </a:p>
        </p:txBody>
      </p:sp>
      <p:cxnSp>
        <p:nvCxnSpPr>
          <p:cNvPr id="38" name="Gekrümmte Verbindung 37"/>
          <p:cNvCxnSpPr>
            <a:stCxn id="24" idx="3"/>
            <a:endCxn id="30" idx="2"/>
          </p:cNvCxnSpPr>
          <p:nvPr/>
        </p:nvCxnSpPr>
        <p:spPr>
          <a:xfrm>
            <a:off x="4648200" y="2705100"/>
            <a:ext cx="881568" cy="7244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3015168" y="4605627"/>
            <a:ext cx="1248112" cy="4572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Input Data</a:t>
            </a:r>
            <a:endParaRPr lang="de-DE" sz="1400" dirty="0"/>
          </a:p>
        </p:txBody>
      </p:sp>
      <p:cxnSp>
        <p:nvCxnSpPr>
          <p:cNvPr id="25" name="Gewinkelte Verbindung 24"/>
          <p:cNvCxnSpPr>
            <a:stCxn id="17" idx="0"/>
            <a:endCxn id="30" idx="4"/>
          </p:cNvCxnSpPr>
          <p:nvPr/>
        </p:nvCxnSpPr>
        <p:spPr>
          <a:xfrm rot="5400000" flipH="1" flipV="1">
            <a:off x="4377472" y="3072331"/>
            <a:ext cx="795048" cy="2271544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7382212" y="3200979"/>
            <a:ext cx="1324312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LSTM Output</a:t>
            </a:r>
            <a:endParaRPr lang="de-DE" sz="1400" dirty="0"/>
          </a:p>
        </p:txBody>
      </p:sp>
      <p:cxnSp>
        <p:nvCxnSpPr>
          <p:cNvPr id="16" name="Gerade Verbindung mit Pfeil 15"/>
          <p:cNvCxnSpPr>
            <a:stCxn id="30" idx="6"/>
            <a:endCxn id="29" idx="1"/>
          </p:cNvCxnSpPr>
          <p:nvPr/>
        </p:nvCxnSpPr>
        <p:spPr>
          <a:xfrm>
            <a:off x="6291768" y="3429579"/>
            <a:ext cx="1090444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5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18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smtClean="0">
                <a:latin typeface="Lato" charset="0"/>
                <a:ea typeface="Lato" charset="0"/>
                <a:cs typeface="Lato" charset="0"/>
              </a:rPr>
              <a:t>Das LSTM Model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09800" y="1828800"/>
            <a:ext cx="7086600" cy="38862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4396925" y="1284658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LSTM Unit</a:t>
            </a:r>
            <a:endParaRPr lang="de-DE" sz="12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4660674" y="3349708"/>
            <a:ext cx="22098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Cell</a:t>
            </a:r>
            <a:endParaRPr lang="de-DE" sz="1600" dirty="0"/>
          </a:p>
        </p:txBody>
      </p:sp>
      <p:sp>
        <p:nvSpPr>
          <p:cNvPr id="6" name="Ellipse 5"/>
          <p:cNvSpPr/>
          <p:nvPr/>
        </p:nvSpPr>
        <p:spPr>
          <a:xfrm>
            <a:off x="5384574" y="4584866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Keep Gate</a:t>
            </a:r>
            <a:endParaRPr lang="de-DE" sz="1200" dirty="0"/>
          </a:p>
        </p:txBody>
      </p:sp>
      <p:sp>
        <p:nvSpPr>
          <p:cNvPr id="28" name="Ellipse 27"/>
          <p:cNvSpPr/>
          <p:nvPr/>
        </p:nvSpPr>
        <p:spPr>
          <a:xfrm>
            <a:off x="3371176" y="2100552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Write Gate</a:t>
            </a:r>
            <a:endParaRPr lang="de-DE" sz="1100" dirty="0"/>
          </a:p>
        </p:txBody>
      </p:sp>
      <p:sp>
        <p:nvSpPr>
          <p:cNvPr id="30" name="Ellipse 29"/>
          <p:cNvSpPr/>
          <p:nvPr/>
        </p:nvSpPr>
        <p:spPr>
          <a:xfrm>
            <a:off x="7467600" y="2100552"/>
            <a:ext cx="762000" cy="7620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Read Gate</a:t>
            </a:r>
            <a:endParaRPr lang="de-DE" sz="1200" dirty="0"/>
          </a:p>
        </p:txBody>
      </p:sp>
      <p:cxnSp>
        <p:nvCxnSpPr>
          <p:cNvPr id="21" name="Gekrümmte Verbindung 20"/>
          <p:cNvCxnSpPr>
            <a:stCxn id="28" idx="6"/>
            <a:endCxn id="24" idx="1"/>
          </p:cNvCxnSpPr>
          <p:nvPr/>
        </p:nvCxnSpPr>
        <p:spPr>
          <a:xfrm>
            <a:off x="4133176" y="2481552"/>
            <a:ext cx="527498" cy="10967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3"/>
            <a:endCxn id="30" idx="2"/>
          </p:cNvCxnSpPr>
          <p:nvPr/>
        </p:nvCxnSpPr>
        <p:spPr>
          <a:xfrm flipV="1">
            <a:off x="6870474" y="2481552"/>
            <a:ext cx="597126" cy="10967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stCxn id="24" idx="2"/>
            <a:endCxn id="6" idx="2"/>
          </p:cNvCxnSpPr>
          <p:nvPr/>
        </p:nvCxnSpPr>
        <p:spPr>
          <a:xfrm rot="5400000">
            <a:off x="4995595" y="4195887"/>
            <a:ext cx="1158958" cy="381000"/>
          </a:xfrm>
          <a:prstGeom prst="curvedConnector4">
            <a:avLst>
              <a:gd name="adj1" fmla="val 33563"/>
              <a:gd name="adj2" fmla="val 16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Gekrümmte Verbindung 45"/>
          <p:cNvCxnSpPr>
            <a:stCxn id="6" idx="6"/>
            <a:endCxn id="24" idx="2"/>
          </p:cNvCxnSpPr>
          <p:nvPr/>
        </p:nvCxnSpPr>
        <p:spPr>
          <a:xfrm flipH="1" flipV="1">
            <a:off x="5765574" y="3806908"/>
            <a:ext cx="381000" cy="1158958"/>
          </a:xfrm>
          <a:prstGeom prst="curvedConnector4">
            <a:avLst>
              <a:gd name="adj1" fmla="val -60000"/>
              <a:gd name="adj2" fmla="val 6643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294264" y="2252952"/>
            <a:ext cx="1248112" cy="457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RNN Output</a:t>
            </a:r>
            <a:endParaRPr lang="de-DE" sz="1400" dirty="0"/>
          </a:p>
        </p:txBody>
      </p:sp>
      <p:cxnSp>
        <p:nvCxnSpPr>
          <p:cNvPr id="5" name="Gerade Verbindung mit Pfeil 4"/>
          <p:cNvCxnSpPr>
            <a:stCxn id="14" idx="3"/>
            <a:endCxn id="28" idx="2"/>
          </p:cNvCxnSpPr>
          <p:nvPr/>
        </p:nvCxnSpPr>
        <p:spPr>
          <a:xfrm>
            <a:off x="1542376" y="2481552"/>
            <a:ext cx="1828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3128120" y="6091527"/>
            <a:ext cx="1248112" cy="4572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Input Data</a:t>
            </a:r>
            <a:endParaRPr lang="de-DE" sz="1400" dirty="0"/>
          </a:p>
        </p:txBody>
      </p:sp>
      <p:cxnSp>
        <p:nvCxnSpPr>
          <p:cNvPr id="8" name="Gerade Verbindung mit Pfeil 7"/>
          <p:cNvCxnSpPr>
            <a:stCxn id="17" idx="0"/>
            <a:endCxn id="28" idx="4"/>
          </p:cNvCxnSpPr>
          <p:nvPr/>
        </p:nvCxnSpPr>
        <p:spPr>
          <a:xfrm flipV="1">
            <a:off x="3752176" y="2862552"/>
            <a:ext cx="0" cy="32289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17" idx="0"/>
            <a:endCxn id="6" idx="4"/>
          </p:cNvCxnSpPr>
          <p:nvPr/>
        </p:nvCxnSpPr>
        <p:spPr>
          <a:xfrm rot="5400000" flipH="1" flipV="1">
            <a:off x="4386545" y="4712498"/>
            <a:ext cx="744661" cy="2013398"/>
          </a:xfrm>
          <a:prstGeom prst="bentConnector3">
            <a:avLst>
              <a:gd name="adj1" fmla="val 66628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7" idx="0"/>
            <a:endCxn id="30" idx="4"/>
          </p:cNvCxnSpPr>
          <p:nvPr/>
        </p:nvCxnSpPr>
        <p:spPr>
          <a:xfrm rot="5400000" flipH="1" flipV="1">
            <a:off x="4185901" y="2428828"/>
            <a:ext cx="3228975" cy="4096424"/>
          </a:xfrm>
          <a:prstGeom prst="bentConnector3">
            <a:avLst>
              <a:gd name="adj1" fmla="val 15487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8248650" y="6091527"/>
            <a:ext cx="1324312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LSTM Output</a:t>
            </a:r>
            <a:endParaRPr lang="de-DE" sz="1400" dirty="0"/>
          </a:p>
        </p:txBody>
      </p:sp>
      <p:cxnSp>
        <p:nvCxnSpPr>
          <p:cNvPr id="20" name="Gewinkelte Verbindung 19"/>
          <p:cNvCxnSpPr>
            <a:stCxn id="30" idx="6"/>
            <a:endCxn id="29" idx="0"/>
          </p:cNvCxnSpPr>
          <p:nvPr/>
        </p:nvCxnSpPr>
        <p:spPr>
          <a:xfrm>
            <a:off x="8229600" y="2481552"/>
            <a:ext cx="681206" cy="3609975"/>
          </a:xfrm>
          <a:prstGeom prst="bentConnector2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267200" y="1906464"/>
            <a:ext cx="7086600" cy="863641"/>
            <a:chOff x="1219200" y="3886199"/>
            <a:chExt cx="3429000" cy="86364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8806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Typische Neuronale Netze können keine Informationen über Neuronen hinweg speichern</a:t>
              </a:r>
            </a:p>
          </p:txBody>
        </p:sp>
      </p:grpSp>
      <p:grpSp>
        <p:nvGrpSpPr>
          <p:cNvPr id="16" name="Group 30"/>
          <p:cNvGrpSpPr/>
          <p:nvPr/>
        </p:nvGrpSpPr>
        <p:grpSpPr>
          <a:xfrm>
            <a:off x="4267200" y="4419599"/>
            <a:ext cx="7086600" cy="863641"/>
            <a:chOff x="1219200" y="3886199"/>
            <a:chExt cx="3429000" cy="863641"/>
          </a:xfrm>
        </p:grpSpPr>
        <p:sp>
          <p:nvSpPr>
            <p:cNvPr id="1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18278" y="388806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Lösung für das Problem ist die Einführung von Schleifen in Netze 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267200" y="3124200"/>
            <a:ext cx="7086600" cy="863641"/>
            <a:chOff x="1219200" y="3886199"/>
            <a:chExt cx="3429000" cy="863641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88806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Daten die chronologisch oder Zeitlich abhängig sind können nicht verarbeitet werden</a:t>
              </a:r>
            </a:p>
          </p:txBody>
        </p:sp>
      </p:grpSp>
      <p:sp>
        <p:nvSpPr>
          <p:cNvPr id="2" name="Oval 1"/>
          <p:cNvSpPr/>
          <p:nvPr/>
        </p:nvSpPr>
        <p:spPr>
          <a:xfrm>
            <a:off x="1676400" y="4838698"/>
            <a:ext cx="6858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X</a:t>
            </a:r>
            <a:r>
              <a:rPr lang="de-DE" baseline="-25000" dirty="0" err="1"/>
              <a:t>t</a:t>
            </a:r>
            <a:endParaRPr lang="de-DE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1676400" y="1871169"/>
            <a:ext cx="685800" cy="68580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</a:t>
            </a:r>
            <a:r>
              <a:rPr lang="de-DE" baseline="-25000" dirty="0" err="1"/>
              <a:t>t</a:t>
            </a:r>
            <a:endParaRPr lang="de-DE" baseline="-25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5400" y="3348134"/>
            <a:ext cx="1447800" cy="69939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RNN</a:t>
            </a:r>
            <a:endParaRPr lang="de-DE" sz="2400" dirty="0"/>
          </a:p>
        </p:txBody>
      </p:sp>
      <p:cxnSp>
        <p:nvCxnSpPr>
          <p:cNvPr id="6" name="Gerade Verbindung mit Pfeil 5"/>
          <p:cNvCxnSpPr>
            <a:stCxn id="2" idx="0"/>
            <a:endCxn id="4" idx="2"/>
          </p:cNvCxnSpPr>
          <p:nvPr/>
        </p:nvCxnSpPr>
        <p:spPr>
          <a:xfrm flipV="1">
            <a:off x="2019300" y="4047533"/>
            <a:ext cx="0" cy="79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0"/>
            <a:endCxn id="25" idx="4"/>
          </p:cNvCxnSpPr>
          <p:nvPr/>
        </p:nvCxnSpPr>
        <p:spPr>
          <a:xfrm flipV="1">
            <a:off x="2019300" y="2556969"/>
            <a:ext cx="0" cy="79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" idx="3"/>
            <a:endCxn id="4" idx="1"/>
          </p:cNvCxnSpPr>
          <p:nvPr/>
        </p:nvCxnSpPr>
        <p:spPr>
          <a:xfrm flipH="1">
            <a:off x="1295400" y="3697834"/>
            <a:ext cx="1447800" cy="12700"/>
          </a:xfrm>
          <a:prstGeom prst="bentConnector5">
            <a:avLst>
              <a:gd name="adj1" fmla="val -15789"/>
              <a:gd name="adj2" fmla="val -4536457"/>
              <a:gd name="adj3" fmla="val 1157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46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Überblick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54810" y="4663342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t</a:t>
            </a:r>
            <a:endParaRPr lang="de-DE" sz="14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1671284" y="2775556"/>
            <a:ext cx="534706" cy="534706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h</a:t>
            </a:r>
            <a:r>
              <a:rPr lang="de-DE" sz="1400" baseline="-25000" dirty="0" err="1"/>
              <a:t>t</a:t>
            </a:r>
            <a:endParaRPr lang="de-DE" baseline="-25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447800" y="3745432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RNN</a:t>
            </a:r>
            <a:endParaRPr lang="de-DE" sz="2400" dirty="0"/>
          </a:p>
        </p:txBody>
      </p:sp>
      <p:cxnSp>
        <p:nvCxnSpPr>
          <p:cNvPr id="6" name="Gerade Verbindung mit Pfeil 5"/>
          <p:cNvCxnSpPr>
            <a:stCxn id="2" idx="0"/>
            <a:endCxn id="4" idx="2"/>
          </p:cNvCxnSpPr>
          <p:nvPr/>
        </p:nvCxnSpPr>
        <p:spPr>
          <a:xfrm flipV="1">
            <a:off x="1930400" y="4211698"/>
            <a:ext cx="0" cy="451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0"/>
            <a:endCxn id="25" idx="4"/>
          </p:cNvCxnSpPr>
          <p:nvPr/>
        </p:nvCxnSpPr>
        <p:spPr>
          <a:xfrm flipV="1">
            <a:off x="1930400" y="3310262"/>
            <a:ext cx="8237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" idx="3"/>
            <a:endCxn id="4" idx="1"/>
          </p:cNvCxnSpPr>
          <p:nvPr/>
        </p:nvCxnSpPr>
        <p:spPr>
          <a:xfrm flipH="1">
            <a:off x="1447800" y="3978565"/>
            <a:ext cx="965200" cy="12700"/>
          </a:xfrm>
          <a:prstGeom prst="bentConnector5">
            <a:avLst>
              <a:gd name="adj1" fmla="val -23684"/>
              <a:gd name="adj2" fmla="val -2664307"/>
              <a:gd name="adj3" fmla="val 1236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 26"/>
          <p:cNvSpPr/>
          <p:nvPr/>
        </p:nvSpPr>
        <p:spPr>
          <a:xfrm>
            <a:off x="3048000" y="3768292"/>
            <a:ext cx="533400" cy="46626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31030" y="4632862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X</a:t>
            </a:r>
            <a:r>
              <a:rPr lang="de-DE" sz="1400" baseline="-25000"/>
              <a:t>0</a:t>
            </a:r>
            <a:endParaRPr lang="de-DE" sz="14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4431030" y="2759082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0</a:t>
            </a:r>
            <a:endParaRPr lang="de-DE" sz="2000" baseline="-25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4224020" y="3745432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35" name="Gerade Verbindung mit Pfeil 34"/>
          <p:cNvCxnSpPr>
            <a:stCxn id="32" idx="0"/>
            <a:endCxn id="34" idx="2"/>
          </p:cNvCxnSpPr>
          <p:nvPr/>
        </p:nvCxnSpPr>
        <p:spPr>
          <a:xfrm flipV="1">
            <a:off x="4706620" y="4211698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4" idx="0"/>
            <a:endCxn id="33" idx="4"/>
          </p:cNvCxnSpPr>
          <p:nvPr/>
        </p:nvCxnSpPr>
        <p:spPr>
          <a:xfrm flipV="1">
            <a:off x="4706620" y="3310262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878830" y="4639212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5878830" y="2765432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1</a:t>
            </a:r>
            <a:endParaRPr lang="de-DE" sz="2000" baseline="-250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5671820" y="3751782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6154420" y="4218048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6154420" y="3316612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414260" y="4639212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7414260" y="2765432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2</a:t>
            </a:r>
            <a:endParaRPr lang="de-DE" sz="2000" baseline="-25000" dirty="0"/>
          </a:p>
        </p:txBody>
      </p:sp>
      <p:cxnSp>
        <p:nvCxnSpPr>
          <p:cNvPr id="53" name="Gerade Verbindung mit Pfeil 52"/>
          <p:cNvCxnSpPr>
            <a:endCxn id="60" idx="2"/>
          </p:cNvCxnSpPr>
          <p:nvPr/>
        </p:nvCxnSpPr>
        <p:spPr>
          <a:xfrm flipH="1" flipV="1">
            <a:off x="7689849" y="4223506"/>
            <a:ext cx="1" cy="415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60" idx="0"/>
          </p:cNvCxnSpPr>
          <p:nvPr/>
        </p:nvCxnSpPr>
        <p:spPr>
          <a:xfrm flipV="1">
            <a:off x="7689849" y="3316612"/>
            <a:ext cx="1" cy="440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827260" y="4645562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t</a:t>
            </a:r>
            <a:endParaRPr lang="de-DE" sz="1400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9827260" y="2771782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h</a:t>
            </a:r>
            <a:r>
              <a:rPr lang="de-DE" sz="1600" baseline="-25000" dirty="0" err="1"/>
              <a:t>t</a:t>
            </a:r>
            <a:endParaRPr lang="de-DE" sz="2000" baseline="-250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9620250" y="3758132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10102850" y="4224398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0102850" y="3322962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7207249" y="375724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4" name="Gerade Verbindung mit Pfeil 63"/>
          <p:cNvCxnSpPr>
            <a:stCxn id="34" idx="3"/>
            <a:endCxn id="48" idx="1"/>
          </p:cNvCxnSpPr>
          <p:nvPr/>
        </p:nvCxnSpPr>
        <p:spPr>
          <a:xfrm>
            <a:off x="5189220" y="3978565"/>
            <a:ext cx="482600" cy="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8" idx="3"/>
            <a:endCxn id="60" idx="1"/>
          </p:cNvCxnSpPr>
          <p:nvPr/>
        </p:nvCxnSpPr>
        <p:spPr>
          <a:xfrm>
            <a:off x="6637020" y="3984915"/>
            <a:ext cx="57022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  <a:endCxn id="57" idx="1"/>
          </p:cNvCxnSpPr>
          <p:nvPr/>
        </p:nvCxnSpPr>
        <p:spPr>
          <a:xfrm>
            <a:off x="8172449" y="3990373"/>
            <a:ext cx="1447801" cy="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8655050" y="4755484"/>
            <a:ext cx="533400" cy="3668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mr-IN" sz="1600" spc="20" dirty="0"/>
              <a:t>…</a:t>
            </a:r>
            <a:endParaRPr lang="de-DE" sz="1600" spc="20" dirty="0"/>
          </a:p>
        </p:txBody>
      </p:sp>
      <p:sp>
        <p:nvSpPr>
          <p:cNvPr id="71" name="Abgerundetes Rechteck 70"/>
          <p:cNvSpPr/>
          <p:nvPr/>
        </p:nvSpPr>
        <p:spPr>
          <a:xfrm>
            <a:off x="825500" y="5475666"/>
            <a:ext cx="220980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Recurrent</a:t>
            </a:r>
            <a:r>
              <a:rPr lang="de-DE" sz="1200" dirty="0"/>
              <a:t> </a:t>
            </a:r>
            <a:r>
              <a:rPr lang="de-DE" sz="1200" dirty="0" err="1"/>
              <a:t>Neural</a:t>
            </a:r>
            <a:r>
              <a:rPr lang="de-DE" sz="1200" dirty="0"/>
              <a:t> Network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6035040" y="5475666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Unrolled</a:t>
            </a:r>
            <a:r>
              <a:rPr lang="de-DE" sz="1200" dirty="0"/>
              <a:t> </a:t>
            </a:r>
            <a:r>
              <a:rPr lang="de-DE" sz="1200" dirty="0" err="1"/>
              <a:t>Recurrent</a:t>
            </a:r>
            <a:r>
              <a:rPr lang="de-DE" sz="1200" dirty="0"/>
              <a:t> </a:t>
            </a:r>
            <a:r>
              <a:rPr lang="de-DE" sz="1200" dirty="0" err="1"/>
              <a:t>Neural</a:t>
            </a:r>
            <a:r>
              <a:rPr lang="de-DE" sz="12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1591447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267200" y="1906464"/>
            <a:ext cx="7086600" cy="863643"/>
            <a:chOff x="1219200" y="3886199"/>
            <a:chExt cx="3429000" cy="863643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88068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Problematik bei ANN und CNN sind ihre Einschränkungen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267200" y="3810000"/>
            <a:ext cx="7086600" cy="863642"/>
            <a:chOff x="1219200" y="3886199"/>
            <a:chExt cx="3429000" cy="863642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888067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Der Kernansatz für RNN ist die Verarbeitung von Sequenzen von Vektoren</a:t>
              </a:r>
            </a:p>
          </p:txBody>
        </p:sp>
      </p:grpSp>
      <p:sp>
        <p:nvSpPr>
          <p:cNvPr id="2" name="Oval 1"/>
          <p:cNvSpPr/>
          <p:nvPr/>
        </p:nvSpPr>
        <p:spPr>
          <a:xfrm>
            <a:off x="1676400" y="4838698"/>
            <a:ext cx="685800" cy="685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X</a:t>
            </a:r>
            <a:r>
              <a:rPr lang="de-DE" baseline="-25000" dirty="0" err="1"/>
              <a:t>t</a:t>
            </a:r>
            <a:endParaRPr lang="de-DE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1676400" y="1871169"/>
            <a:ext cx="685800" cy="68580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</a:t>
            </a:r>
            <a:r>
              <a:rPr lang="de-DE" baseline="-25000" dirty="0" err="1"/>
              <a:t>t</a:t>
            </a:r>
            <a:endParaRPr lang="de-DE" baseline="-25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5400" y="3348134"/>
            <a:ext cx="1447800" cy="69939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" name="Gerade Verbindung mit Pfeil 5"/>
          <p:cNvCxnSpPr>
            <a:stCxn id="2" idx="0"/>
            <a:endCxn id="4" idx="2"/>
          </p:cNvCxnSpPr>
          <p:nvPr/>
        </p:nvCxnSpPr>
        <p:spPr>
          <a:xfrm flipV="1">
            <a:off x="2019300" y="4047533"/>
            <a:ext cx="0" cy="79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0"/>
            <a:endCxn id="25" idx="4"/>
          </p:cNvCxnSpPr>
          <p:nvPr/>
        </p:nvCxnSpPr>
        <p:spPr>
          <a:xfrm flipV="1">
            <a:off x="2019300" y="2556969"/>
            <a:ext cx="0" cy="79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" idx="3"/>
            <a:endCxn id="4" idx="1"/>
          </p:cNvCxnSpPr>
          <p:nvPr/>
        </p:nvCxnSpPr>
        <p:spPr>
          <a:xfrm flipH="1">
            <a:off x="1295400" y="3697834"/>
            <a:ext cx="1447800" cy="12700"/>
          </a:xfrm>
          <a:prstGeom prst="bentConnector5">
            <a:avLst>
              <a:gd name="adj1" fmla="val -15789"/>
              <a:gd name="adj2" fmla="val -4536457"/>
              <a:gd name="adj3" fmla="val 1157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9"/>
          <p:cNvSpPr/>
          <p:nvPr/>
        </p:nvSpPr>
        <p:spPr>
          <a:xfrm>
            <a:off x="4267200" y="2878371"/>
            <a:ext cx="2057400" cy="549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/>
              <a:t>Input Dimension</a:t>
            </a:r>
            <a:endParaRPr lang="en-US" dirty="0"/>
          </a:p>
        </p:txBody>
      </p:sp>
      <p:sp>
        <p:nvSpPr>
          <p:cNvPr id="43" name="Rounded Rectangle 9"/>
          <p:cNvSpPr/>
          <p:nvPr/>
        </p:nvSpPr>
        <p:spPr>
          <a:xfrm>
            <a:off x="6684645" y="2875112"/>
            <a:ext cx="2133600" cy="549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/>
              <a:t>Output Dimension</a:t>
            </a:r>
            <a:endParaRPr lang="en-US" dirty="0"/>
          </a:p>
        </p:txBody>
      </p:sp>
      <p:sp>
        <p:nvSpPr>
          <p:cNvPr id="44" name="Rounded Rectangle 9"/>
          <p:cNvSpPr/>
          <p:nvPr/>
        </p:nvSpPr>
        <p:spPr>
          <a:xfrm>
            <a:off x="9216390" y="2877514"/>
            <a:ext cx="2133600" cy="549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err="1"/>
              <a:t>Anzahl</a:t>
            </a:r>
            <a:r>
              <a:rPr lang="en-US" dirty="0"/>
              <a:t> der Layers</a:t>
            </a:r>
          </a:p>
        </p:txBody>
      </p:sp>
      <p:sp>
        <p:nvSpPr>
          <p:cNvPr id="45" name="Rounded Rectangle 9"/>
          <p:cNvSpPr/>
          <p:nvPr/>
        </p:nvSpPr>
        <p:spPr>
          <a:xfrm>
            <a:off x="4267200" y="4803859"/>
            <a:ext cx="2057400" cy="5490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6" name="Rounded Rectangle 9"/>
          <p:cNvSpPr/>
          <p:nvPr/>
        </p:nvSpPr>
        <p:spPr>
          <a:xfrm>
            <a:off x="6684645" y="4800600"/>
            <a:ext cx="2133600" cy="5490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7" name="Rounded Rectangle 9"/>
          <p:cNvSpPr/>
          <p:nvPr/>
        </p:nvSpPr>
        <p:spPr>
          <a:xfrm>
            <a:off x="9216390" y="4803002"/>
            <a:ext cx="2133600" cy="5490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err="1"/>
              <a:t>Beides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3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1:1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62600" y="4648200"/>
            <a:ext cx="674370" cy="67437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X</a:t>
            </a:r>
            <a:r>
              <a:rPr lang="de-DE" sz="1400" baseline="-25000"/>
              <a:t>0</a:t>
            </a:r>
            <a:endParaRPr lang="de-DE" sz="14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5562600" y="2265879"/>
            <a:ext cx="674370" cy="67437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0</a:t>
            </a:r>
            <a:endParaRPr lang="de-DE" sz="2000" baseline="-25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5309323" y="3508986"/>
            <a:ext cx="1180924" cy="57047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35" name="Gerade Verbindung mit Pfeil 34"/>
          <p:cNvCxnSpPr>
            <a:stCxn id="32" idx="0"/>
            <a:endCxn id="34" idx="2"/>
          </p:cNvCxnSpPr>
          <p:nvPr/>
        </p:nvCxnSpPr>
        <p:spPr>
          <a:xfrm flipV="1">
            <a:off x="5899785" y="4079463"/>
            <a:ext cx="0" cy="568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4" idx="0"/>
            <a:endCxn id="33" idx="4"/>
          </p:cNvCxnSpPr>
          <p:nvPr/>
        </p:nvCxnSpPr>
        <p:spPr>
          <a:xfrm flipV="1">
            <a:off x="5899785" y="2940249"/>
            <a:ext cx="0" cy="568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4520565" y="5883687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Normales </a:t>
            </a:r>
            <a:r>
              <a:rPr lang="de-DE" sz="1200" dirty="0" err="1"/>
              <a:t>Neural</a:t>
            </a:r>
            <a:r>
              <a:rPr lang="de-DE" sz="1200" dirty="0"/>
              <a:t> Network für Bildklassifizierung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380674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1:n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Sequenz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Output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36010" y="431008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X</a:t>
            </a:r>
            <a:r>
              <a:rPr lang="de-DE" sz="1400" baseline="-25000"/>
              <a:t>0</a:t>
            </a:r>
            <a:endParaRPr lang="de-DE" sz="14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3636010" y="243630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0</a:t>
            </a:r>
            <a:endParaRPr lang="de-DE" sz="2000" baseline="-25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429000" y="342265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35" name="Gerade Verbindung mit Pfeil 34"/>
          <p:cNvCxnSpPr>
            <a:stCxn id="32" idx="0"/>
            <a:endCxn id="34" idx="2"/>
          </p:cNvCxnSpPr>
          <p:nvPr/>
        </p:nvCxnSpPr>
        <p:spPr>
          <a:xfrm flipV="1">
            <a:off x="3911600" y="3888916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4" idx="0"/>
            <a:endCxn id="33" idx="4"/>
          </p:cNvCxnSpPr>
          <p:nvPr/>
        </p:nvCxnSpPr>
        <p:spPr>
          <a:xfrm flipV="1">
            <a:off x="3911600" y="298748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083810" y="24426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1</a:t>
            </a:r>
            <a:endParaRPr lang="de-DE" sz="2000" baseline="-250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4876800" y="34290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5359400" y="299383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619240" y="24426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2</a:t>
            </a:r>
            <a:endParaRPr lang="de-DE" sz="2000" baseline="-25000" dirty="0"/>
          </a:p>
        </p:txBody>
      </p:sp>
      <p:cxnSp>
        <p:nvCxnSpPr>
          <p:cNvPr id="54" name="Gerade Verbindung mit Pfeil 53"/>
          <p:cNvCxnSpPr>
            <a:stCxn id="60" idx="0"/>
          </p:cNvCxnSpPr>
          <p:nvPr/>
        </p:nvCxnSpPr>
        <p:spPr>
          <a:xfrm flipV="1">
            <a:off x="6894829" y="2993830"/>
            <a:ext cx="1" cy="440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54668" y="24426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h</a:t>
            </a:r>
            <a:r>
              <a:rPr lang="de-DE" sz="1600" baseline="-25000" dirty="0" err="1"/>
              <a:t>t</a:t>
            </a:r>
            <a:endParaRPr lang="de-DE" sz="2000" baseline="-250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7947658" y="34290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59" name="Gerade Verbindung mit Pfeil 58"/>
          <p:cNvCxnSpPr/>
          <p:nvPr/>
        </p:nvCxnSpPr>
        <p:spPr>
          <a:xfrm flipV="1">
            <a:off x="8430258" y="299383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6412229" y="3434458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4" name="Gerade Verbindung mit Pfeil 63"/>
          <p:cNvCxnSpPr>
            <a:stCxn id="34" idx="3"/>
            <a:endCxn id="48" idx="1"/>
          </p:cNvCxnSpPr>
          <p:nvPr/>
        </p:nvCxnSpPr>
        <p:spPr>
          <a:xfrm>
            <a:off x="4394200" y="3655783"/>
            <a:ext cx="482600" cy="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8" idx="3"/>
            <a:endCxn id="60" idx="1"/>
          </p:cNvCxnSpPr>
          <p:nvPr/>
        </p:nvCxnSpPr>
        <p:spPr>
          <a:xfrm>
            <a:off x="5842000" y="3662133"/>
            <a:ext cx="57022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  <a:endCxn id="57" idx="1"/>
          </p:cNvCxnSpPr>
          <p:nvPr/>
        </p:nvCxnSpPr>
        <p:spPr>
          <a:xfrm flipV="1">
            <a:off x="7377429" y="3662133"/>
            <a:ext cx="57022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4520565" y="5883687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RNN für Image </a:t>
            </a:r>
            <a:r>
              <a:rPr lang="de-DE" sz="1200" dirty="0" err="1"/>
              <a:t>Captioning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13285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n:1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Sequenz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Input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36010" y="431008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X</a:t>
            </a:r>
            <a:r>
              <a:rPr lang="de-DE" sz="1400" baseline="-25000"/>
              <a:t>0</a:t>
            </a:r>
            <a:endParaRPr lang="de-DE" sz="14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8154668" y="24426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0</a:t>
            </a:r>
            <a:endParaRPr lang="de-DE" sz="2000" baseline="-25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3429000" y="342265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35" name="Gerade Verbindung mit Pfeil 34"/>
          <p:cNvCxnSpPr>
            <a:stCxn id="32" idx="0"/>
            <a:endCxn id="34" idx="2"/>
          </p:cNvCxnSpPr>
          <p:nvPr/>
        </p:nvCxnSpPr>
        <p:spPr>
          <a:xfrm flipV="1">
            <a:off x="3911600" y="3888916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33" idx="4"/>
          </p:cNvCxnSpPr>
          <p:nvPr/>
        </p:nvCxnSpPr>
        <p:spPr>
          <a:xfrm flipV="1">
            <a:off x="8430258" y="299383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4876800" y="34290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7947658" y="34290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sp>
        <p:nvSpPr>
          <p:cNvPr id="60" name="Abgerundetes Rechteck 59"/>
          <p:cNvSpPr/>
          <p:nvPr/>
        </p:nvSpPr>
        <p:spPr>
          <a:xfrm>
            <a:off x="6412229" y="3434458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4" name="Gerade Verbindung mit Pfeil 63"/>
          <p:cNvCxnSpPr>
            <a:stCxn id="34" idx="3"/>
            <a:endCxn id="48" idx="1"/>
          </p:cNvCxnSpPr>
          <p:nvPr/>
        </p:nvCxnSpPr>
        <p:spPr>
          <a:xfrm>
            <a:off x="4394200" y="3655783"/>
            <a:ext cx="482600" cy="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8" idx="3"/>
            <a:endCxn id="60" idx="1"/>
          </p:cNvCxnSpPr>
          <p:nvPr/>
        </p:nvCxnSpPr>
        <p:spPr>
          <a:xfrm>
            <a:off x="5842000" y="3662133"/>
            <a:ext cx="57022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  <a:endCxn id="57" idx="1"/>
          </p:cNvCxnSpPr>
          <p:nvPr/>
        </p:nvCxnSpPr>
        <p:spPr>
          <a:xfrm flipV="1">
            <a:off x="7377429" y="3662133"/>
            <a:ext cx="57022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76190" y="4330436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5351780" y="3909272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19240" y="4330436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2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6894830" y="3909272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154668" y="4330436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3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8430258" y="3909272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520565" y="5883687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RNN für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6161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n:n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Synced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Sequenz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Input/Output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02610" y="431643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X</a:t>
            </a:r>
            <a:r>
              <a:rPr lang="de-DE" sz="1400" baseline="-25000"/>
              <a:t>0</a:t>
            </a:r>
            <a:endParaRPr lang="de-DE" sz="14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3102610" y="24426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0</a:t>
            </a:r>
            <a:endParaRPr lang="de-DE" sz="2000" baseline="-25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2895600" y="34290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35" name="Gerade Verbindung mit Pfeil 34"/>
          <p:cNvCxnSpPr>
            <a:stCxn id="32" idx="0"/>
            <a:endCxn id="34" idx="2"/>
          </p:cNvCxnSpPr>
          <p:nvPr/>
        </p:nvCxnSpPr>
        <p:spPr>
          <a:xfrm flipV="1">
            <a:off x="3378200" y="3895266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4" idx="0"/>
            <a:endCxn id="33" idx="4"/>
          </p:cNvCxnSpPr>
          <p:nvPr/>
        </p:nvCxnSpPr>
        <p:spPr>
          <a:xfrm flipV="1">
            <a:off x="3378200" y="299383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550410" y="432278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4550410" y="244900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1</a:t>
            </a:r>
            <a:endParaRPr lang="de-DE" sz="2000" baseline="-250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4343400" y="343535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4826000" y="3901616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4826000" y="300018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5840" y="432278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6085840" y="244900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2</a:t>
            </a:r>
            <a:endParaRPr lang="de-DE" sz="2000" baseline="-25000" dirty="0"/>
          </a:p>
        </p:txBody>
      </p:sp>
      <p:cxnSp>
        <p:nvCxnSpPr>
          <p:cNvPr id="53" name="Gerade Verbindung mit Pfeil 52"/>
          <p:cNvCxnSpPr>
            <a:endCxn id="60" idx="2"/>
          </p:cNvCxnSpPr>
          <p:nvPr/>
        </p:nvCxnSpPr>
        <p:spPr>
          <a:xfrm flipH="1" flipV="1">
            <a:off x="6361429" y="3907074"/>
            <a:ext cx="1" cy="415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60" idx="0"/>
          </p:cNvCxnSpPr>
          <p:nvPr/>
        </p:nvCxnSpPr>
        <p:spPr>
          <a:xfrm flipV="1">
            <a:off x="6361429" y="3000180"/>
            <a:ext cx="1" cy="440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498840" y="432913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X</a:t>
            </a:r>
            <a:r>
              <a:rPr lang="de-DE" sz="1400" baseline="-25000" dirty="0" err="1"/>
              <a:t>t</a:t>
            </a:r>
            <a:endParaRPr lang="de-DE" sz="1400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8498840" y="24553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h</a:t>
            </a:r>
            <a:r>
              <a:rPr lang="de-DE" sz="1600" baseline="-25000" dirty="0" err="1"/>
              <a:t>t</a:t>
            </a:r>
            <a:endParaRPr lang="de-DE" sz="2000" baseline="-250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8291830" y="34417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8774430" y="3907966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8774430" y="300653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5878829" y="3440808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4" name="Gerade Verbindung mit Pfeil 63"/>
          <p:cNvCxnSpPr>
            <a:stCxn id="34" idx="3"/>
            <a:endCxn id="48" idx="1"/>
          </p:cNvCxnSpPr>
          <p:nvPr/>
        </p:nvCxnSpPr>
        <p:spPr>
          <a:xfrm>
            <a:off x="3860800" y="3662133"/>
            <a:ext cx="482600" cy="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8" idx="3"/>
            <a:endCxn id="60" idx="1"/>
          </p:cNvCxnSpPr>
          <p:nvPr/>
        </p:nvCxnSpPr>
        <p:spPr>
          <a:xfrm>
            <a:off x="5308600" y="3668483"/>
            <a:ext cx="57022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  <a:endCxn id="57" idx="1"/>
          </p:cNvCxnSpPr>
          <p:nvPr/>
        </p:nvCxnSpPr>
        <p:spPr>
          <a:xfrm>
            <a:off x="6844029" y="3673941"/>
            <a:ext cx="1447801" cy="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7326630" y="4439052"/>
            <a:ext cx="533400" cy="3668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mr-IN" sz="1600" spc="20" dirty="0"/>
              <a:t>…</a:t>
            </a:r>
            <a:endParaRPr lang="de-DE" sz="1600" spc="2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520565" y="5883687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RNN für Video </a:t>
            </a:r>
            <a:r>
              <a:rPr lang="de-DE" sz="1200" dirty="0" err="1"/>
              <a:t>Classification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1744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9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RNN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n:n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Sequenz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Input/Output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02610" y="431643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X</a:t>
            </a:r>
            <a:r>
              <a:rPr lang="de-DE" sz="1400" baseline="-25000"/>
              <a:t>0</a:t>
            </a:r>
            <a:endParaRPr lang="de-DE" sz="1400" baseline="-25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2895600" y="34290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35" name="Gerade Verbindung mit Pfeil 34"/>
          <p:cNvCxnSpPr>
            <a:stCxn id="32" idx="0"/>
            <a:endCxn id="34" idx="2"/>
          </p:cNvCxnSpPr>
          <p:nvPr/>
        </p:nvCxnSpPr>
        <p:spPr>
          <a:xfrm flipV="1">
            <a:off x="3378200" y="3895266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550410" y="4322780"/>
            <a:ext cx="551180" cy="5511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4343400" y="343535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4826000" y="3901616"/>
            <a:ext cx="0" cy="4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085840" y="244900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0</a:t>
            </a:r>
            <a:endParaRPr lang="de-DE" sz="2000" baseline="-25000" dirty="0"/>
          </a:p>
        </p:txBody>
      </p:sp>
      <p:cxnSp>
        <p:nvCxnSpPr>
          <p:cNvPr id="54" name="Gerade Verbindung mit Pfeil 53"/>
          <p:cNvCxnSpPr>
            <a:stCxn id="60" idx="0"/>
          </p:cNvCxnSpPr>
          <p:nvPr/>
        </p:nvCxnSpPr>
        <p:spPr>
          <a:xfrm flipV="1">
            <a:off x="6361429" y="3000180"/>
            <a:ext cx="1" cy="440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827010" y="2455350"/>
            <a:ext cx="551180" cy="551180"/>
          </a:xfrm>
          <a:prstGeom prst="ellipse">
            <a:avLst/>
          </a:prstGeom>
          <a:solidFill>
            <a:srgbClr val="B14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</a:t>
            </a:r>
            <a:r>
              <a:rPr lang="de-DE" sz="1600" baseline="-25000" dirty="0"/>
              <a:t>1</a:t>
            </a:r>
            <a:endParaRPr lang="de-DE" sz="2000" baseline="-250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7620000" y="3441700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59" name="Gerade Verbindung mit Pfeil 58"/>
          <p:cNvCxnSpPr/>
          <p:nvPr/>
        </p:nvCxnSpPr>
        <p:spPr>
          <a:xfrm flipV="1">
            <a:off x="8102600" y="3006530"/>
            <a:ext cx="0" cy="435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5878829" y="3440808"/>
            <a:ext cx="965200" cy="4662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RNN</a:t>
            </a:r>
            <a:endParaRPr lang="de-DE" sz="2400" dirty="0"/>
          </a:p>
        </p:txBody>
      </p:sp>
      <p:cxnSp>
        <p:nvCxnSpPr>
          <p:cNvPr id="64" name="Gerade Verbindung mit Pfeil 63"/>
          <p:cNvCxnSpPr>
            <a:stCxn id="34" idx="3"/>
            <a:endCxn id="48" idx="1"/>
          </p:cNvCxnSpPr>
          <p:nvPr/>
        </p:nvCxnSpPr>
        <p:spPr>
          <a:xfrm>
            <a:off x="3860800" y="3662133"/>
            <a:ext cx="482600" cy="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8" idx="3"/>
            <a:endCxn id="60" idx="1"/>
          </p:cNvCxnSpPr>
          <p:nvPr/>
        </p:nvCxnSpPr>
        <p:spPr>
          <a:xfrm>
            <a:off x="5308600" y="3668483"/>
            <a:ext cx="570229" cy="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  <a:endCxn id="57" idx="1"/>
          </p:cNvCxnSpPr>
          <p:nvPr/>
        </p:nvCxnSpPr>
        <p:spPr>
          <a:xfrm>
            <a:off x="6844029" y="3673941"/>
            <a:ext cx="775971" cy="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520565" y="5883687"/>
            <a:ext cx="2758440" cy="381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RNN für </a:t>
            </a:r>
            <a:r>
              <a:rPr lang="de-DE" sz="1200" dirty="0" err="1"/>
              <a:t>Machine</a:t>
            </a:r>
            <a:r>
              <a:rPr lang="de-DE" sz="1200" dirty="0"/>
              <a:t> Translation</a:t>
            </a:r>
          </a:p>
        </p:txBody>
      </p:sp>
    </p:spTree>
    <p:extLst>
      <p:ext uri="{BB962C8B-B14F-4D97-AF65-F5344CB8AC3E}">
        <p14:creationId xmlns:p14="http://schemas.microsoft.com/office/powerpoint/2010/main" val="2056311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Breitbild</PresentationFormat>
  <Paragraphs>225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Lato</vt:lpstr>
      <vt:lpstr>Lato Heavy</vt:lpstr>
      <vt:lpstr>Lato Light</vt:lpstr>
      <vt:lpstr>medium-content-serif-font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1537</cp:revision>
  <dcterms:created xsi:type="dcterms:W3CDTF">2015-10-04T10:23:04Z</dcterms:created>
  <dcterms:modified xsi:type="dcterms:W3CDTF">2018-12-22T19:45:48Z</dcterms:modified>
</cp:coreProperties>
</file>