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64" r:id="rId2"/>
    <p:sldId id="566" r:id="rId3"/>
    <p:sldId id="567" r:id="rId4"/>
    <p:sldId id="568" r:id="rId5"/>
    <p:sldId id="571" r:id="rId6"/>
    <p:sldId id="569" r:id="rId7"/>
    <p:sldId id="570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26.01.2019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26.01.2019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Aktivierungsfunktion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9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richtige Aktivierungsfunktion auszuwählen ist enorm wichtig für ein Neuronales Netz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901704"/>
            <a:chOff x="1219200" y="3886199"/>
            <a:chExt cx="3429000" cy="90170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26129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einfachste Funktion ist die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Step</a:t>
              </a:r>
              <a:r>
                <a:rPr lang="de-DE" sz="2000" b="1" spc="20" dirty="0">
                  <a:solidFill>
                    <a:schemeClr val="bg1"/>
                  </a:solidFill>
                </a:rPr>
                <a:t> Funktion, welche für werte ≥ 0 immer eine 1 ausgibt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08858" y="3890618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Für einfache Szenarien ist diese Funktion noch ausreichend aber mehr auch nicht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4648200" y="5318171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Welche Eigenschaften muss eine Aktivierungsfunktion allerdings besitzen?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" y="2225789"/>
            <a:ext cx="4181790" cy="30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8" name="Group 30"/>
          <p:cNvGrpSpPr/>
          <p:nvPr/>
        </p:nvGrpSpPr>
        <p:grpSpPr>
          <a:xfrm>
            <a:off x="4648201" y="2133600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für das Gradient </a:t>
              </a:r>
              <a:r>
                <a:rPr lang="de-DE" b="1" spc="20" dirty="0" err="1">
                  <a:solidFill>
                    <a:schemeClr val="bg1"/>
                  </a:solidFill>
                </a:rPr>
                <a:t>Descent</a:t>
              </a:r>
              <a:r>
                <a:rPr lang="de-DE" b="1" spc="20" dirty="0">
                  <a:solidFill>
                    <a:schemeClr val="bg1"/>
                  </a:solidFill>
                </a:rPr>
                <a:t> Verfahren differenzierbar sein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9" y="2362200"/>
            <a:ext cx="4404372" cy="3303279"/>
          </a:xfrm>
          <a:prstGeom prst="rect">
            <a:avLst/>
          </a:prstGeom>
        </p:spPr>
      </p:pic>
      <p:grpSp>
        <p:nvGrpSpPr>
          <p:cNvPr id="22" name="Group 30"/>
          <p:cNvGrpSpPr/>
          <p:nvPr/>
        </p:nvGrpSpPr>
        <p:grpSpPr>
          <a:xfrm>
            <a:off x="4648201" y="3453882"/>
            <a:ext cx="6705599" cy="784830"/>
            <a:chOff x="1219200" y="3828038"/>
            <a:chExt cx="3429000" cy="2544261"/>
          </a:xfrm>
        </p:grpSpPr>
        <p:sp>
          <p:nvSpPr>
            <p:cNvPr id="23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einen Wert zurückgeben, der in dem Wertebereich der Funktion ist</a:t>
              </a:r>
            </a:p>
          </p:txBody>
        </p:sp>
      </p:grpSp>
      <p:grpSp>
        <p:nvGrpSpPr>
          <p:cNvPr id="26" name="Group 30"/>
          <p:cNvGrpSpPr/>
          <p:nvPr/>
        </p:nvGrpSpPr>
        <p:grpSpPr>
          <a:xfrm>
            <a:off x="4648201" y="4732020"/>
            <a:ext cx="6705599" cy="784830"/>
            <a:chOff x="1219200" y="3828038"/>
            <a:chExt cx="3429000" cy="2544261"/>
          </a:xfrm>
        </p:grpSpPr>
        <p:sp>
          <p:nvSpPr>
            <p:cNvPr id="27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1569894" y="3828038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mithilfe des </a:t>
              </a:r>
              <a:r>
                <a:rPr lang="de-DE" b="1" spc="20" dirty="0" err="1">
                  <a:solidFill>
                    <a:schemeClr val="bg1"/>
                  </a:solidFill>
                </a:rPr>
                <a:t>Bais</a:t>
              </a:r>
              <a:r>
                <a:rPr lang="de-DE" b="1" spc="20" dirty="0">
                  <a:solidFill>
                    <a:schemeClr val="bg1"/>
                  </a:solidFill>
                </a:rPr>
                <a:t> den </a:t>
              </a:r>
              <a:r>
                <a:rPr lang="de-DE" b="1" spc="20" dirty="0" err="1">
                  <a:solidFill>
                    <a:schemeClr val="bg1"/>
                  </a:solidFill>
                </a:rPr>
                <a:t>Threshold</a:t>
              </a:r>
              <a:r>
                <a:rPr lang="de-DE" b="1" spc="20" dirty="0">
                  <a:solidFill>
                    <a:schemeClr val="bg1"/>
                  </a:solidFill>
                </a:rPr>
                <a:t> der Funktion anpassen können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19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Sigmoid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8324" r="6178" b="5179"/>
          <a:stretch/>
        </p:blipFill>
        <p:spPr>
          <a:xfrm>
            <a:off x="627888" y="1456770"/>
            <a:ext cx="6553200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59478" y="1464319"/>
                <a:ext cx="3294322" cy="545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000" b="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1464319"/>
                <a:ext cx="3294322" cy="545277"/>
              </a:xfrm>
              <a:prstGeom prst="rect">
                <a:avLst/>
              </a:prstGeom>
              <a:blipFill rotWithShape="0">
                <a:blip r:embed="rId3"/>
                <a:stretch>
                  <a:fillRect l="-3512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000" spc="20" dirty="0">
                    <a:solidFill>
                      <a:schemeClr val="tx1"/>
                    </a:solidFill>
                  </a:rPr>
                  <a:t>Wertebereich </a:t>
                </a: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(0,1)</a:t>
                </a: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blipFill rotWithShape="0">
                <a:blip r:embed="rId4"/>
                <a:stretch>
                  <a:fillRect l="-4621" t="-11111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756190" y="3473626"/>
            <a:ext cx="3733799" cy="766889"/>
            <a:chOff x="1219200" y="3886199"/>
            <a:chExt cx="3429000" cy="2486100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708436" y="4153738"/>
              <a:ext cx="2885292" cy="19510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400" spc="20" dirty="0">
                  <a:solidFill>
                    <a:schemeClr val="bg1"/>
                  </a:solidFill>
                </a:rPr>
                <a:t>Im Wertebereich [-4,4] entsteht ein Bereich für Klassifizierungsprobleme</a:t>
              </a:r>
            </a:p>
          </p:txBody>
        </p:sp>
      </p:grpSp>
      <p:grpSp>
        <p:nvGrpSpPr>
          <p:cNvPr id="35" name="Group 30"/>
          <p:cNvGrpSpPr/>
          <p:nvPr/>
        </p:nvGrpSpPr>
        <p:grpSpPr>
          <a:xfrm>
            <a:off x="7756190" y="4504314"/>
            <a:ext cx="3733799" cy="784830"/>
            <a:chOff x="1219200" y="3886199"/>
            <a:chExt cx="3429000" cy="2544261"/>
          </a:xfrm>
        </p:grpSpPr>
        <p:sp>
          <p:nvSpPr>
            <p:cNvPr id="36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1742027" y="3886199"/>
              <a:ext cx="288529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200" spc="20" dirty="0">
                  <a:solidFill>
                    <a:schemeClr val="bg1"/>
                  </a:solidFill>
                </a:rPr>
                <a:t>An beiden enden der Funktion reagieren die Y-Werte sehr gering auf Änderungen von X-Werte -&gt; </a:t>
              </a:r>
              <a:r>
                <a:rPr lang="de-DE" sz="1200" spc="20" dirty="0" err="1">
                  <a:solidFill>
                    <a:schemeClr val="bg1"/>
                  </a:solidFill>
                </a:rPr>
                <a:t>Vanishing</a:t>
              </a:r>
              <a:r>
                <a:rPr lang="de-DE" sz="1200" spc="20" dirty="0">
                  <a:solidFill>
                    <a:schemeClr val="bg1"/>
                  </a:solidFill>
                </a:rPr>
                <a:t> Gradient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646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Softmax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059478" y="1464319"/>
                <a:ext cx="3294322" cy="725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pc="2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de-DE" sz="20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pc="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DE" sz="2000" b="0" i="1" spc="2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spc="2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000" b="0" i="1" spc="2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1464319"/>
                <a:ext cx="3294322" cy="725776"/>
              </a:xfrm>
              <a:prstGeom prst="rect">
                <a:avLst/>
              </a:prstGeom>
              <a:blipFill>
                <a:blip r:embed="rId2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000" spc="20" dirty="0">
                    <a:solidFill>
                      <a:schemeClr val="tx1"/>
                    </a:solidFill>
                  </a:rPr>
                  <a:t>Wertebereich </a:t>
                </a: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(0,1)</a:t>
                </a: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blipFill rotWithShape="0">
                <a:blip r:embed="rId4"/>
                <a:stretch>
                  <a:fillRect l="-4621" t="-11111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xample softmax output for a network predicting the digit shown above">
            <a:extLst>
              <a:ext uri="{FF2B5EF4-FFF2-40B4-BE49-F238E27FC236}">
                <a16:creationId xmlns:a16="http://schemas.microsoft.com/office/drawing/2014/main" id="{939FD73A-3E9F-4E79-8F4D-28EA0E8F2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8"/>
          <a:stretch/>
        </p:blipFill>
        <p:spPr bwMode="auto">
          <a:xfrm>
            <a:off x="168139" y="1894919"/>
            <a:ext cx="711646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423C3C-6976-4160-A6D5-0F98B63A67ED}"/>
              </a:ext>
            </a:extLst>
          </p:cNvPr>
          <p:cNvSpPr txBox="1"/>
          <p:nvPr/>
        </p:nvSpPr>
        <p:spPr>
          <a:xfrm>
            <a:off x="598206" y="5751848"/>
            <a:ext cx="4038600" cy="3835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800" b="1" spc="20" dirty="0"/>
              <a:t>https://github.com/Kulbear/deep-learning-nano-foundation/wiki/ReLU-and-Softmax-Activation-Functions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E5D105-25A8-4A63-B883-55E2A1BED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643" y="3733800"/>
            <a:ext cx="3747157" cy="14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26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ReLU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59478" y="1464319"/>
                <a:ext cx="3294322" cy="858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1464319"/>
                <a:ext cx="3294322" cy="858184"/>
              </a:xfrm>
              <a:prstGeom prst="rect">
                <a:avLst/>
              </a:prstGeom>
              <a:blipFill rotWithShape="0">
                <a:blip r:embed="rId2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000" spc="20" dirty="0">
                    <a:solidFill>
                      <a:schemeClr val="tx1"/>
                    </a:solidFill>
                  </a:rPr>
                  <a:t>Wertebereich </a:t>
                </a: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[0,∞)</a:t>
                </a: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8" y="2480732"/>
                <a:ext cx="329432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4621" t="-11111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756190" y="3473626"/>
            <a:ext cx="3733799" cy="766889"/>
            <a:chOff x="1219200" y="3886199"/>
            <a:chExt cx="3429000" cy="2486100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708436" y="4153738"/>
              <a:ext cx="2885292" cy="19510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400" spc="20" dirty="0">
                  <a:solidFill>
                    <a:schemeClr val="bg1"/>
                  </a:solidFill>
                </a:rPr>
                <a:t>Ermöglicht, dass Neuronen nicht durch –X-Werte aktiviert werden</a:t>
              </a:r>
            </a:p>
          </p:txBody>
        </p:sp>
      </p:grpSp>
      <p:grpSp>
        <p:nvGrpSpPr>
          <p:cNvPr id="35" name="Group 30"/>
          <p:cNvGrpSpPr/>
          <p:nvPr/>
        </p:nvGrpSpPr>
        <p:grpSpPr>
          <a:xfrm>
            <a:off x="7756190" y="4504314"/>
            <a:ext cx="3733799" cy="784830"/>
            <a:chOff x="1219200" y="3886199"/>
            <a:chExt cx="3429000" cy="2544261"/>
          </a:xfrm>
        </p:grpSpPr>
        <p:sp>
          <p:nvSpPr>
            <p:cNvPr id="36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1742027" y="3886199"/>
              <a:ext cx="288529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200" spc="20" dirty="0">
                  <a:solidFill>
                    <a:schemeClr val="bg1"/>
                  </a:solidFill>
                </a:rPr>
                <a:t>Allerdings kann der Gradient durch negative X-Werte Richtung null gehen und somit das Netzwerk langsamer machen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t="10314" r="7552" b="4616"/>
          <a:stretch/>
        </p:blipFill>
        <p:spPr>
          <a:xfrm>
            <a:off x="533400" y="1447800"/>
            <a:ext cx="657030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32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Aktivierungsfunktion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PReLU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21378" y="1464319"/>
                <a:ext cx="3294322" cy="858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sz="2000" spc="2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378" y="1464319"/>
                <a:ext cx="3294322" cy="858184"/>
              </a:xfrm>
              <a:prstGeom prst="rect">
                <a:avLst/>
              </a:prstGeom>
              <a:blipFill rotWithShape="0">
                <a:blip r:embed="rId2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021378" y="3185071"/>
                <a:ext cx="32943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000" spc="20" dirty="0">
                    <a:solidFill>
                      <a:schemeClr val="tx1"/>
                    </a:solidFill>
                  </a:rPr>
                  <a:t>Wertebereich </a:t>
                </a:r>
                <a14:m>
                  <m:oMath xmlns:m="http://schemas.openxmlformats.org/officeDocument/2006/math">
                    <m:r>
                      <a:rPr lang="pt-BR" sz="200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spc="20" dirty="0"/>
                  <a:t> (-∞,∞)</a:t>
                </a:r>
                <a:endParaRPr lang="de-DE" sz="2000" spc="2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378" y="3185071"/>
                <a:ext cx="329432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4815" t="-10938" b="-28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641891" y="4157985"/>
            <a:ext cx="3733799" cy="766889"/>
            <a:chOff x="1219200" y="3886199"/>
            <a:chExt cx="3429000" cy="2486100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708436" y="4153738"/>
              <a:ext cx="2885292" cy="19510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400" spc="20" dirty="0">
                  <a:solidFill>
                    <a:schemeClr val="bg1"/>
                  </a:solidFill>
                </a:rPr>
                <a:t>Ermöglicht, dass der Gradient nicht Richtung null geht.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/>
          <a:srcRect l="3370" b="768"/>
          <a:stretch/>
        </p:blipFill>
        <p:spPr>
          <a:xfrm>
            <a:off x="457200" y="1600200"/>
            <a:ext cx="6553200" cy="469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8021378" y="2510645"/>
                <a:ext cx="32943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pc="2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pc="2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∈(0,1)</m:t>
                      </m:r>
                    </m:oMath>
                  </m:oMathPara>
                </a14:m>
                <a:endParaRPr lang="de-DE" sz="2000" spc="2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378" y="2510645"/>
                <a:ext cx="32943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50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33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1438</cp:revision>
  <dcterms:created xsi:type="dcterms:W3CDTF">2015-10-04T10:23:04Z</dcterms:created>
  <dcterms:modified xsi:type="dcterms:W3CDTF">2019-01-26T15:17:26Z</dcterms:modified>
</cp:coreProperties>
</file>