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564" r:id="rId2"/>
    <p:sldId id="579" r:id="rId3"/>
    <p:sldId id="582" r:id="rId4"/>
    <p:sldId id="3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52" userDrawn="1">
          <p15:clr>
            <a:srgbClr val="A4A3A4"/>
          </p15:clr>
        </p15:guide>
        <p15:guide id="4"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DD00"/>
    <a:srgbClr val="F8F8F8"/>
    <a:srgbClr val="F9FBFC"/>
    <a:srgbClr val="000000"/>
    <a:srgbClr val="C1C2C7"/>
    <a:srgbClr val="BDBEC2"/>
    <a:srgbClr val="2A2A2A"/>
    <a:srgbClr val="F1F1F1"/>
    <a:srgbClr val="F5F5F5"/>
    <a:srgbClr val="FF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4" autoAdjust="0"/>
    <p:restoredTop sz="86449"/>
  </p:normalViewPr>
  <p:slideViewPr>
    <p:cSldViewPr snapToObjects="1" showGuides="1">
      <p:cViewPr varScale="1">
        <p:scale>
          <a:sx n="100" d="100"/>
          <a:sy n="100" d="100"/>
        </p:scale>
        <p:origin x="546" y="72"/>
      </p:cViewPr>
      <p:guideLst>
        <p:guide orient="horz" pos="2160"/>
        <p:guide pos="3840"/>
        <p:guide pos="7152"/>
        <p:guide pos="528"/>
      </p:guideLst>
    </p:cSldViewPr>
  </p:slideViewPr>
  <p:outlineViewPr>
    <p:cViewPr>
      <p:scale>
        <a:sx n="33" d="100"/>
        <a:sy n="33" d="100"/>
      </p:scale>
      <p:origin x="0" y="-728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12193-0B0E-BB4E-908E-73E8D2FD641E}" type="datetimeFigureOut">
              <a:rPr lang="de-DE"/>
              <a:t>13.09.2020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11AA8-80B6-E048-AE52-6AB10A2621FD}" type="slidenum">
              <a:rPr/>
              <a:t>‹Nr.›</a:t>
            </a:fld>
            <a:endParaRPr lang="en-US"/>
          </a:p>
        </p:txBody>
      </p:sp>
    </p:spTree>
    <p:extLst>
      <p:ext uri="{BB962C8B-B14F-4D97-AF65-F5344CB8AC3E}">
        <p14:creationId xmlns:p14="http://schemas.microsoft.com/office/powerpoint/2010/main" val="11202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problem with strict hierarchical composition is that we make too big an assumption that each layer only needs the information of the layer previous or adjacent to it. However, perhaps a layer needs information not only the layer previous but from many other layers that it is stacked on top of. To ensure a minimum loss of information from any of the lower layers, we add </a:t>
            </a:r>
            <a:r>
              <a:rPr lang="en-US" dirty="0" err="1"/>
              <a:t>passthrough</a:t>
            </a:r>
            <a:r>
              <a:rPr lang="en-US" dirty="0"/>
              <a:t> routing so that layers receive more detailed information rather than just abstract information.</a:t>
            </a:r>
            <a:endParaRPr lang="de-DE" dirty="0"/>
          </a:p>
        </p:txBody>
      </p:sp>
      <p:sp>
        <p:nvSpPr>
          <p:cNvPr id="4" name="Foliennummernplatzhalter 3"/>
          <p:cNvSpPr>
            <a:spLocks noGrp="1"/>
          </p:cNvSpPr>
          <p:nvPr>
            <p:ph type="sldNum" sz="quarter" idx="10"/>
          </p:nvPr>
        </p:nvSpPr>
        <p:spPr/>
        <p:txBody>
          <a:bodyPr/>
          <a:lstStyle/>
          <a:p>
            <a:fld id="{D7511AA8-80B6-E048-AE52-6AB10A2621FD}" type="slidenum">
              <a:rPr lang="en-US" smtClean="0"/>
              <a:t>3</a:t>
            </a:fld>
            <a:endParaRPr lang="en-US"/>
          </a:p>
        </p:txBody>
      </p:sp>
    </p:spTree>
    <p:extLst>
      <p:ext uri="{BB962C8B-B14F-4D97-AF65-F5344CB8AC3E}">
        <p14:creationId xmlns:p14="http://schemas.microsoft.com/office/powerpoint/2010/main" val="236760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7511AA8-80B6-E048-AE52-6AB10A2621FD}" type="slidenum">
              <a:rPr lang="en-US" smtClean="0"/>
              <a:t>4</a:t>
            </a:fld>
            <a:endParaRPr lang="en-US"/>
          </a:p>
        </p:txBody>
      </p:sp>
    </p:spTree>
    <p:extLst>
      <p:ext uri="{BB962C8B-B14F-4D97-AF65-F5344CB8AC3E}">
        <p14:creationId xmlns:p14="http://schemas.microsoft.com/office/powerpoint/2010/main" val="370387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9" name="Picture Placeholder 8"/>
          <p:cNvSpPr>
            <a:spLocks noGrp="1"/>
          </p:cNvSpPr>
          <p:nvPr>
            <p:ph type="pic" sz="quarter" idx="13" hasCustomPrompt="1"/>
          </p:nvPr>
        </p:nvSpPr>
        <p:spPr>
          <a:xfrm>
            <a:off x="5474593" y="1828800"/>
            <a:ext cx="1242817"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p:spPr>
        <p:txBody>
          <a:bodyPr wrap="square" anchor="ctr">
            <a:noAutofit/>
          </a:bodyPr>
          <a:lstStyle>
            <a:lvl1pPr marL="0" indent="0" algn="ctr">
              <a:buNone/>
              <a:defRPr sz="1600">
                <a:solidFill>
                  <a:schemeClr val="tx1">
                    <a:lumMod val="75000"/>
                    <a:lumOff val="25000"/>
                  </a:schemeClr>
                </a:solidFill>
              </a:defRPr>
            </a:lvl1pPr>
          </a:lstStyle>
          <a:p>
            <a:r>
              <a:rPr lang="en-US"/>
              <a:t>PICTURE</a:t>
            </a:r>
          </a:p>
        </p:txBody>
      </p:sp>
    </p:spTree>
    <p:extLst>
      <p:ext uri="{BB962C8B-B14F-4D97-AF65-F5344CB8AC3E}">
        <p14:creationId xmlns:p14="http://schemas.microsoft.com/office/powerpoint/2010/main" val="34611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986233"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3627437"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6268641"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6" hasCustomPrompt="1"/>
          </p:nvPr>
        </p:nvSpPr>
        <p:spPr>
          <a:xfrm>
            <a:off x="8909844"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1" name="Picture Placeholder 6"/>
          <p:cNvSpPr>
            <a:spLocks noGrp="1"/>
          </p:cNvSpPr>
          <p:nvPr>
            <p:ph type="pic" sz="quarter" idx="17" hasCustomPrompt="1"/>
          </p:nvPr>
        </p:nvSpPr>
        <p:spPr>
          <a:xfrm>
            <a:off x="986233"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2" name="Picture Placeholder 6"/>
          <p:cNvSpPr>
            <a:spLocks noGrp="1"/>
          </p:cNvSpPr>
          <p:nvPr>
            <p:ph type="pic" sz="quarter" idx="18" hasCustomPrompt="1"/>
          </p:nvPr>
        </p:nvSpPr>
        <p:spPr>
          <a:xfrm>
            <a:off x="3627436"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3" name="Picture Placeholder 6"/>
          <p:cNvSpPr>
            <a:spLocks noGrp="1"/>
          </p:cNvSpPr>
          <p:nvPr>
            <p:ph type="pic" sz="quarter" idx="19" hasCustomPrompt="1"/>
          </p:nvPr>
        </p:nvSpPr>
        <p:spPr>
          <a:xfrm>
            <a:off x="6268639"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4" name="Picture Placeholder 6"/>
          <p:cNvSpPr>
            <a:spLocks noGrp="1"/>
          </p:cNvSpPr>
          <p:nvPr>
            <p:ph type="pic" sz="quarter" idx="20" hasCustomPrompt="1"/>
          </p:nvPr>
        </p:nvSpPr>
        <p:spPr>
          <a:xfrm>
            <a:off x="8909843"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1188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835046"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4953344"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8071643"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1" name="Picture Placeholder 6"/>
          <p:cNvSpPr>
            <a:spLocks noGrp="1"/>
          </p:cNvSpPr>
          <p:nvPr>
            <p:ph type="pic" sz="quarter" idx="17" hasCustomPrompt="1"/>
          </p:nvPr>
        </p:nvSpPr>
        <p:spPr>
          <a:xfrm>
            <a:off x="1835046"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2" name="Picture Placeholder 6"/>
          <p:cNvSpPr>
            <a:spLocks noGrp="1"/>
          </p:cNvSpPr>
          <p:nvPr>
            <p:ph type="pic" sz="quarter" idx="18" hasCustomPrompt="1"/>
          </p:nvPr>
        </p:nvSpPr>
        <p:spPr>
          <a:xfrm>
            <a:off x="4953344"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3" name="Picture Placeholder 6"/>
          <p:cNvSpPr>
            <a:spLocks noGrp="1"/>
          </p:cNvSpPr>
          <p:nvPr>
            <p:ph type="pic" sz="quarter" idx="19" hasCustomPrompt="1"/>
          </p:nvPr>
        </p:nvSpPr>
        <p:spPr>
          <a:xfrm>
            <a:off x="8071643"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5" name="Picture Placeholder 6"/>
          <p:cNvSpPr>
            <a:spLocks noGrp="1"/>
          </p:cNvSpPr>
          <p:nvPr>
            <p:ph type="pic" sz="quarter" idx="20" hasCustomPrompt="1"/>
          </p:nvPr>
        </p:nvSpPr>
        <p:spPr>
          <a:xfrm>
            <a:off x="1835046"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6" name="Picture Placeholder 6"/>
          <p:cNvSpPr>
            <a:spLocks noGrp="1"/>
          </p:cNvSpPr>
          <p:nvPr>
            <p:ph type="pic" sz="quarter" idx="21" hasCustomPrompt="1"/>
          </p:nvPr>
        </p:nvSpPr>
        <p:spPr>
          <a:xfrm>
            <a:off x="4953344"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7" name="Picture Placeholder 6"/>
          <p:cNvSpPr>
            <a:spLocks noGrp="1"/>
          </p:cNvSpPr>
          <p:nvPr>
            <p:ph type="pic" sz="quarter" idx="22" hasCustomPrompt="1"/>
          </p:nvPr>
        </p:nvSpPr>
        <p:spPr>
          <a:xfrm>
            <a:off x="8071643"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14579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7A57-BE9A-414E-A3BE-AA513B1EAF5B}" type="datetime1">
              <a:rPr lang="de-DE"/>
              <a:t>13.09.2020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406505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REAKE P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close/>
              </a:path>
            </a:pathLst>
          </a:custGeom>
          <a:solidFill>
            <a:schemeClr val="accent1">
              <a:lumMod val="20000"/>
              <a:lumOff val="80000"/>
            </a:schemeClr>
          </a:solidFill>
        </p:spPr>
        <p:txBody>
          <a:bodyPr wrap="square" anchor="ctr">
            <a:noAutofit/>
          </a:bodyPr>
          <a:lstStyle>
            <a:lvl1pPr marL="0" indent="0" algn="ctr">
              <a:buNone/>
              <a:defRPr sz="40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21382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39A055-2941-3D4F-B8EB-A44DF79FA576}" type="datetime1">
              <a:rPr lang="de-DE"/>
              <a:t>13.09.2020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163815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5D193-8E48-DA43-8FF3-B997E4C0C3BC}" type="datetime1">
              <a:rPr lang="de-DE"/>
              <a:t>13.09.2020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374546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377242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409700" y="1600200"/>
            <a:ext cx="9372600" cy="32004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50659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944291" y="1371600"/>
            <a:ext cx="3668713" cy="3668712"/>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6578997" y="1371600"/>
            <a:ext cx="3668713" cy="3668712"/>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10326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944291" y="838200"/>
            <a:ext cx="3962400" cy="49313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4" hasCustomPrompt="1"/>
          </p:nvPr>
        </p:nvSpPr>
        <p:spPr>
          <a:xfrm>
            <a:off x="6285310" y="838200"/>
            <a:ext cx="3962400" cy="22098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5" hasCustomPrompt="1"/>
          </p:nvPr>
        </p:nvSpPr>
        <p:spPr>
          <a:xfrm>
            <a:off x="6285310" y="3559756"/>
            <a:ext cx="3962400" cy="22098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00604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13.09.2020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986233"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3627437"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6268641"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6" hasCustomPrompt="1"/>
          </p:nvPr>
        </p:nvSpPr>
        <p:spPr>
          <a:xfrm>
            <a:off x="8909844"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8707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flipV="1">
            <a:off x="11353800" y="603070"/>
            <a:ext cx="838200" cy="386553"/>
          </a:xfrm>
          <a:custGeom>
            <a:avLst/>
            <a:gdLst>
              <a:gd name="connsiteX0" fmla="*/ 193278 w 838200"/>
              <a:gd name="connsiteY0" fmla="*/ 386553 h 386553"/>
              <a:gd name="connsiteX1" fmla="*/ 838200 w 838200"/>
              <a:gd name="connsiteY1" fmla="*/ 386553 h 386553"/>
              <a:gd name="connsiteX2" fmla="*/ 838200 w 838200"/>
              <a:gd name="connsiteY2" fmla="*/ 0 h 386553"/>
              <a:gd name="connsiteX3" fmla="*/ 193276 w 838200"/>
              <a:gd name="connsiteY3" fmla="*/ 0 h 386553"/>
              <a:gd name="connsiteX4" fmla="*/ 3927 w 838200"/>
              <a:gd name="connsiteY4" fmla="*/ 154325 h 386553"/>
              <a:gd name="connsiteX5" fmla="*/ 0 w 838200"/>
              <a:gd name="connsiteY5" fmla="*/ 193277 h 386553"/>
              <a:gd name="connsiteX6" fmla="*/ 3927 w 838200"/>
              <a:gd name="connsiteY6" fmla="*/ 232228 h 386553"/>
              <a:gd name="connsiteX7" fmla="*/ 193278 w 838200"/>
              <a:gd name="connsiteY7" fmla="*/ 386553 h 38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386553">
                <a:moveTo>
                  <a:pt x="193278" y="386553"/>
                </a:moveTo>
                <a:lnTo>
                  <a:pt x="838200" y="386553"/>
                </a:lnTo>
                <a:lnTo>
                  <a:pt x="838200" y="0"/>
                </a:lnTo>
                <a:lnTo>
                  <a:pt x="193276" y="0"/>
                </a:lnTo>
                <a:cubicBezTo>
                  <a:pt x="99875" y="0"/>
                  <a:pt x="21949" y="66252"/>
                  <a:pt x="3927" y="154325"/>
                </a:cubicBezTo>
                <a:lnTo>
                  <a:pt x="0" y="193277"/>
                </a:lnTo>
                <a:lnTo>
                  <a:pt x="3927" y="232228"/>
                </a:lnTo>
                <a:cubicBezTo>
                  <a:pt x="21949" y="320301"/>
                  <a:pt x="99877" y="386553"/>
                  <a:pt x="193278" y="38655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421624"/>
            <a:ext cx="10515600" cy="715529"/>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0" y="63182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AB701-DE71-6347-96F8-01FFB614C520}" type="datetime1">
              <a:rPr lang="de-DE"/>
              <a:t>13.09.2020</a:t>
            </a:fld>
            <a:endParaRPr lang="en-US"/>
          </a:p>
        </p:txBody>
      </p:sp>
      <p:sp>
        <p:nvSpPr>
          <p:cNvPr id="5" name="Footer Placeholder 4"/>
          <p:cNvSpPr>
            <a:spLocks noGrp="1"/>
          </p:cNvSpPr>
          <p:nvPr>
            <p:ph type="ftr" sz="quarter" idx="3"/>
          </p:nvPr>
        </p:nvSpPr>
        <p:spPr>
          <a:xfrm>
            <a:off x="838200" y="6318250"/>
            <a:ext cx="2587624" cy="365125"/>
          </a:xfrm>
          <a:prstGeom prst="rect">
            <a:avLst/>
          </a:prstGeom>
        </p:spPr>
        <p:txBody>
          <a:bodyPr vert="horz" lIns="0" tIns="45720" rIns="91440" bIns="45720" rtlCol="0" anchor="ctr"/>
          <a:lstStyle>
            <a:lvl1pPr algn="ctr">
              <a:defRPr sz="1200" b="0">
                <a:solidFill>
                  <a:schemeClr val="tx1">
                    <a:lumMod val="50000"/>
                    <a:lumOff val="50000"/>
                  </a:schemeClr>
                </a:solidFill>
                <a:latin typeface="+mj-lt"/>
              </a:defRPr>
            </a:lvl1pPr>
          </a:lstStyle>
          <a:p>
            <a:endParaRPr lang="en-US" spc="20">
              <a:ea typeface="Lato Heavy" charset="0"/>
              <a:cs typeface="Lato Heavy" charset="0"/>
            </a:endParaRPr>
          </a:p>
        </p:txBody>
      </p:sp>
      <p:sp>
        <p:nvSpPr>
          <p:cNvPr id="6" name="Slide Number Placeholder 5"/>
          <p:cNvSpPr>
            <a:spLocks noGrp="1"/>
          </p:cNvSpPr>
          <p:nvPr>
            <p:ph type="sldNum" sz="quarter" idx="4"/>
          </p:nvPr>
        </p:nvSpPr>
        <p:spPr>
          <a:xfrm>
            <a:off x="11353800" y="613782"/>
            <a:ext cx="838200" cy="365125"/>
          </a:xfrm>
          <a:prstGeom prst="rect">
            <a:avLst/>
          </a:prstGeom>
        </p:spPr>
        <p:txBody>
          <a:bodyPr vert="horz" lIns="0" tIns="45720" rIns="0" bIns="45720" rtlCol="0" anchor="ctr"/>
          <a:lstStyle>
            <a:lvl1pPr algn="ctr">
              <a:defRPr sz="1400" b="0" i="0">
                <a:solidFill>
                  <a:schemeClr val="tx1">
                    <a:lumMod val="85000"/>
                    <a:lumOff val="15000"/>
                  </a:schemeClr>
                </a:solidFill>
                <a:latin typeface="Lato Light" charset="0"/>
                <a:ea typeface="Lato Light" charset="0"/>
                <a:cs typeface="Lato Light" charset="0"/>
              </a:defRPr>
            </a:lvl1pPr>
          </a:lstStyle>
          <a:p>
            <a:fld id="{63917A7D-89E5-4220-9F5F-0A1A84322FBF}" type="slidenum">
              <a:rPr lang="en-US" smtClean="0"/>
              <a:pPr/>
              <a:t>‹Nr.›</a:t>
            </a:fld>
            <a:endParaRPr lang="en-US"/>
          </a:p>
        </p:txBody>
      </p:sp>
    </p:spTree>
    <p:extLst>
      <p:ext uri="{BB962C8B-B14F-4D97-AF65-F5344CB8AC3E}">
        <p14:creationId xmlns:p14="http://schemas.microsoft.com/office/powerpoint/2010/main" val="42865535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1" r:id="rId4"/>
    <p:sldLayoutId id="2147483654" r:id="rId5"/>
    <p:sldLayoutId id="2147483662" r:id="rId6"/>
    <p:sldLayoutId id="2147483663" r:id="rId7"/>
    <p:sldLayoutId id="2147483664" r:id="rId8"/>
    <p:sldLayoutId id="2147483665" r:id="rId9"/>
    <p:sldLayoutId id="2147483666" r:id="rId10"/>
    <p:sldLayoutId id="2147483667" r:id="rId11"/>
    <p:sldLayoutId id="2147483655" r:id="rId12"/>
  </p:sldLayoutIdLst>
  <p:hf hdr="0" ftr="0" dt="0"/>
  <p:txStyles>
    <p:title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6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 name="connsiteX32" fmla="*/ 0 w 6079426"/>
              <a:gd name="connsiteY32"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lnTo>
                  <a:pt x="0" y="6881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29400" y="3429000"/>
            <a:ext cx="5181599" cy="1386533"/>
          </a:xfrm>
          <a:prstGeom prst="rect">
            <a:avLst/>
          </a:prstGeom>
          <a:noFill/>
        </p:spPr>
        <p:txBody>
          <a:bodyPr wrap="square" lIns="0" rIns="0" rtlCol="0">
            <a:spAutoFit/>
          </a:bodyPr>
          <a:lstStyle/>
          <a:p>
            <a:pPr>
              <a:lnSpc>
                <a:spcPct val="110000"/>
              </a:lnSpc>
            </a:pPr>
            <a:r>
              <a:rPr lang="de-DE" sz="4000" dirty="0"/>
              <a:t>Einführung Residual Connections</a:t>
            </a:r>
            <a:endParaRPr lang="en-US" sz="4000" spc="20" dirty="0">
              <a:solidFill>
                <a:schemeClr val="tx1">
                  <a:lumMod val="85000"/>
                  <a:lumOff val="15000"/>
                </a:schemeClr>
              </a:solidFill>
              <a:latin typeface="Lato Light" charset="0"/>
              <a:ea typeface="Lato Light" charset="0"/>
              <a:cs typeface="Lato Light" charset="0"/>
            </a:endParaRPr>
          </a:p>
        </p:txBody>
      </p:sp>
      <p:sp>
        <p:nvSpPr>
          <p:cNvPr id="40" name="Freeform 39"/>
          <p:cNvSpPr/>
          <p:nvPr/>
        </p:nvSpPr>
        <p:spPr>
          <a:xfrm>
            <a:off x="11236314" y="2"/>
            <a:ext cx="955686" cy="466135"/>
          </a:xfrm>
          <a:custGeom>
            <a:avLst/>
            <a:gdLst>
              <a:gd name="connsiteX0" fmla="*/ 0 w 955686"/>
              <a:gd name="connsiteY0" fmla="*/ 0 h 466135"/>
              <a:gd name="connsiteX1" fmla="*/ 955686 w 955686"/>
              <a:gd name="connsiteY1" fmla="*/ 0 h 466135"/>
              <a:gd name="connsiteX2" fmla="*/ 955686 w 955686"/>
              <a:gd name="connsiteY2" fmla="*/ 294646 h 466135"/>
              <a:gd name="connsiteX3" fmla="*/ 910395 w 955686"/>
              <a:gd name="connsiteY3" fmla="*/ 350093 h 466135"/>
              <a:gd name="connsiteX4" fmla="*/ 350093 w 955686"/>
              <a:gd name="connsiteY4" fmla="*/ 350093 h 466135"/>
              <a:gd name="connsiteX5" fmla="*/ 0 w 955686"/>
              <a:gd name="connsiteY5" fmla="*/ 0 h 46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686" h="466135">
                <a:moveTo>
                  <a:pt x="0" y="0"/>
                </a:moveTo>
                <a:lnTo>
                  <a:pt x="955686" y="0"/>
                </a:lnTo>
                <a:lnTo>
                  <a:pt x="955686" y="294646"/>
                </a:lnTo>
                <a:lnTo>
                  <a:pt x="910395" y="350093"/>
                </a:lnTo>
                <a:cubicBezTo>
                  <a:pt x="755672" y="504816"/>
                  <a:pt x="504816" y="504816"/>
                  <a:pt x="350093" y="350093"/>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0057072" y="0"/>
            <a:ext cx="2134928" cy="2134928"/>
          </a:xfrm>
          <a:custGeom>
            <a:avLst/>
            <a:gdLst>
              <a:gd name="connsiteX0" fmla="*/ 0 w 2134928"/>
              <a:gd name="connsiteY0" fmla="*/ 0 h 2134928"/>
              <a:gd name="connsiteX1" fmla="*/ 1120604 w 2134928"/>
              <a:gd name="connsiteY1" fmla="*/ 0 h 2134928"/>
              <a:gd name="connsiteX2" fmla="*/ 2134928 w 2134928"/>
              <a:gd name="connsiteY2" fmla="*/ 1014324 h 2134928"/>
              <a:gd name="connsiteX3" fmla="*/ 2134928 w 2134928"/>
              <a:gd name="connsiteY3" fmla="*/ 2134928 h 2134928"/>
              <a:gd name="connsiteX4" fmla="*/ 0 w 2134928"/>
              <a:gd name="connsiteY4" fmla="*/ 0 h 2134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928" h="2134928">
                <a:moveTo>
                  <a:pt x="0" y="0"/>
                </a:moveTo>
                <a:lnTo>
                  <a:pt x="1120604" y="0"/>
                </a:lnTo>
                <a:lnTo>
                  <a:pt x="2134928" y="1014324"/>
                </a:lnTo>
                <a:lnTo>
                  <a:pt x="2134928" y="2134928"/>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537217" y="0"/>
            <a:ext cx="1723585" cy="1163283"/>
          </a:xfrm>
          <a:custGeom>
            <a:avLst/>
            <a:gdLst>
              <a:gd name="connsiteX0" fmla="*/ 0 w 1723585"/>
              <a:gd name="connsiteY0" fmla="*/ 0 h 1163283"/>
              <a:gd name="connsiteX1" fmla="*/ 1120604 w 1723585"/>
              <a:gd name="connsiteY1" fmla="*/ 0 h 1163283"/>
              <a:gd name="connsiteX2" fmla="*/ 1607543 w 1723585"/>
              <a:gd name="connsiteY2" fmla="*/ 486939 h 1163283"/>
              <a:gd name="connsiteX3" fmla="*/ 1607543 w 1723585"/>
              <a:gd name="connsiteY3" fmla="*/ 1047241 h 1163283"/>
              <a:gd name="connsiteX4" fmla="*/ 1047241 w 1723585"/>
              <a:gd name="connsiteY4" fmla="*/ 1047241 h 1163283"/>
              <a:gd name="connsiteX5" fmla="*/ 0 w 1723585"/>
              <a:gd name="connsiteY5" fmla="*/ 0 h 116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3585" h="1163283">
                <a:moveTo>
                  <a:pt x="0" y="0"/>
                </a:moveTo>
                <a:lnTo>
                  <a:pt x="1120604" y="0"/>
                </a:lnTo>
                <a:lnTo>
                  <a:pt x="1607543" y="486939"/>
                </a:lnTo>
                <a:cubicBezTo>
                  <a:pt x="1762266" y="641662"/>
                  <a:pt x="1762266" y="892518"/>
                  <a:pt x="1607543" y="1047241"/>
                </a:cubicBezTo>
                <a:cubicBezTo>
                  <a:pt x="1452820" y="1201964"/>
                  <a:pt x="1201964" y="1201964"/>
                  <a:pt x="1047241" y="1047241"/>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platzhalt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448" r="20448"/>
          <a:stretch>
            <a:fillRect/>
          </a:stretch>
        </p:blipFill>
        <p:spPr/>
      </p:pic>
      <p:sp>
        <p:nvSpPr>
          <p:cNvPr id="11" name="Title 15"/>
          <p:cNvSpPr txBox="1">
            <a:spLocks/>
          </p:cNvSpPr>
          <p:nvPr/>
        </p:nvSpPr>
        <p:spPr>
          <a:xfrm>
            <a:off x="8111170" y="2004281"/>
            <a:ext cx="3615781" cy="453074"/>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spc="20" dirty="0"/>
              <a:t> Saif Al-Dilaimi</a:t>
            </a:r>
            <a:endParaRPr lang="en-US" b="1" dirty="0">
              <a:latin typeface="Lato" charset="0"/>
              <a:ea typeface="Lato" charset="0"/>
              <a:cs typeface="Lato" charset="0"/>
            </a:endParaRPr>
          </a:p>
        </p:txBody>
      </p:sp>
      <p:sp>
        <p:nvSpPr>
          <p:cNvPr id="12" name="TextBox 41"/>
          <p:cNvSpPr txBox="1"/>
          <p:nvPr/>
        </p:nvSpPr>
        <p:spPr>
          <a:xfrm>
            <a:off x="8216539" y="2384816"/>
            <a:ext cx="1689461" cy="298223"/>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Software </a:t>
            </a:r>
            <a:r>
              <a:rPr lang="en-US" sz="1200" spc="20" dirty="0" err="1">
                <a:solidFill>
                  <a:schemeClr val="tx1">
                    <a:lumMod val="50000"/>
                    <a:lumOff val="50000"/>
                  </a:schemeClr>
                </a:solidFill>
              </a:rPr>
              <a:t>Entwickler</a:t>
            </a:r>
            <a:endParaRPr lang="en-US" sz="1200" spc="20" dirty="0">
              <a:solidFill>
                <a:schemeClr val="tx1">
                  <a:lumMod val="50000"/>
                  <a:lumOff val="50000"/>
                </a:schemeClr>
              </a:solidFill>
            </a:endParaRPr>
          </a:p>
        </p:txBody>
      </p:sp>
      <p:sp>
        <p:nvSpPr>
          <p:cNvPr id="14" name="TextBox 41"/>
          <p:cNvSpPr txBox="1"/>
          <p:nvPr/>
        </p:nvSpPr>
        <p:spPr>
          <a:xfrm>
            <a:off x="8216539" y="2648635"/>
            <a:ext cx="2527661" cy="323165"/>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saif.aldilaimi@icloud.com</a:t>
            </a:r>
          </a:p>
        </p:txBody>
      </p:sp>
      <p:pic>
        <p:nvPicPr>
          <p:cNvPr id="13" name="Bildplatzhalter 2"/>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8427" y="1828800"/>
            <a:ext cx="1166373"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a:solidFill>
            <a:schemeClr val="accent1">
              <a:lumMod val="20000"/>
              <a:lumOff val="80000"/>
            </a:schemeClr>
          </a:solidFill>
        </p:spPr>
      </p:pic>
    </p:spTree>
    <p:extLst>
      <p:ext uri="{BB962C8B-B14F-4D97-AF65-F5344CB8AC3E}">
        <p14:creationId xmlns:p14="http://schemas.microsoft.com/office/powerpoint/2010/main" val="308334809"/>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917A7D-89E5-4220-9F5F-0A1A84322FBF}" type="slidenum">
              <a:rPr lang="en-US" smtClean="0"/>
              <a:t>2</a:t>
            </a:fld>
            <a:endParaRPr lang="en-US"/>
          </a:p>
        </p:txBody>
      </p:sp>
      <p:sp>
        <p:nvSpPr>
          <p:cNvPr id="15" name="Title 1"/>
          <p:cNvSpPr txBox="1">
            <a:spLocks/>
          </p:cNvSpPr>
          <p:nvPr/>
        </p:nvSpPr>
        <p:spPr>
          <a:xfrm>
            <a:off x="168139" y="415133"/>
            <a:ext cx="7909061" cy="80854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b="1" dirty="0">
                <a:solidFill>
                  <a:schemeClr val="accent3"/>
                </a:solidFill>
                <a:latin typeface="Lato" charset="0"/>
                <a:ea typeface="Lato" charset="0"/>
                <a:cs typeface="Lato" charset="0"/>
              </a:rPr>
              <a:t>Allgemein </a:t>
            </a:r>
            <a:r>
              <a:rPr lang="en-US" b="1" dirty="0" err="1">
                <a:latin typeface="Lato" charset="0"/>
                <a:ea typeface="Lato" charset="0"/>
                <a:cs typeface="Lato" charset="0"/>
              </a:rPr>
              <a:t>Einleitung</a:t>
            </a:r>
            <a:endParaRPr lang="de-DE" b="1" dirty="0">
              <a:solidFill>
                <a:schemeClr val="accent3"/>
              </a:solidFill>
              <a:latin typeface="Lato" charset="0"/>
              <a:ea typeface="Lato" charset="0"/>
              <a:cs typeface="Lato" charset="0"/>
            </a:endParaRPr>
          </a:p>
        </p:txBody>
      </p:sp>
      <p:grpSp>
        <p:nvGrpSpPr>
          <p:cNvPr id="37" name="Group 30"/>
          <p:cNvGrpSpPr/>
          <p:nvPr/>
        </p:nvGrpSpPr>
        <p:grpSpPr>
          <a:xfrm>
            <a:off x="914401" y="1906464"/>
            <a:ext cx="10439399" cy="863640"/>
            <a:chOff x="1219200" y="3886199"/>
            <a:chExt cx="3429000" cy="863640"/>
          </a:xfrm>
        </p:grpSpPr>
        <p:sp>
          <p:nvSpPr>
            <p:cNvPr id="38"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0" name="TextBox 18"/>
            <p:cNvSpPr txBox="1"/>
            <p:nvPr/>
          </p:nvSpPr>
          <p:spPr>
            <a:xfrm>
              <a:off x="1618278" y="3888065"/>
              <a:ext cx="2961410" cy="861774"/>
            </a:xfrm>
            <a:prstGeom prst="rect">
              <a:avLst/>
            </a:prstGeom>
            <a:noFill/>
          </p:spPr>
          <p:txBody>
            <a:bodyPr wrap="square" lIns="0" rIns="0" rtlCol="0" anchor="ctr">
              <a:spAutoFit/>
            </a:bodyPr>
            <a:lstStyle/>
            <a:p>
              <a:pPr>
                <a:lnSpc>
                  <a:spcPct val="125000"/>
                </a:lnSpc>
              </a:pPr>
              <a:r>
                <a:rPr lang="de-DE" sz="2000" b="1" spc="20" dirty="0">
                  <a:solidFill>
                    <a:schemeClr val="bg1"/>
                  </a:solidFill>
                </a:rPr>
                <a:t>Die Erfinder von VGG </a:t>
              </a:r>
              <a:r>
                <a:rPr lang="de-DE" sz="2000" b="1" spc="20" dirty="0" err="1">
                  <a:solidFill>
                    <a:schemeClr val="bg1"/>
                  </a:solidFill>
                </a:rPr>
                <a:t>Simonyan</a:t>
              </a:r>
              <a:r>
                <a:rPr lang="de-DE" sz="2000" b="1" spc="20" dirty="0">
                  <a:solidFill>
                    <a:schemeClr val="bg1"/>
                  </a:solidFill>
                </a:rPr>
                <a:t> et al. haben herausgefunden das Netzwerke mit vielen </a:t>
              </a:r>
              <a:r>
                <a:rPr lang="de-DE" sz="2000" b="1" spc="20" dirty="0" err="1">
                  <a:solidFill>
                    <a:schemeClr val="bg1"/>
                  </a:solidFill>
                </a:rPr>
                <a:t>Layers</a:t>
              </a:r>
              <a:r>
                <a:rPr lang="de-DE" sz="2000" b="1" spc="20" dirty="0">
                  <a:solidFill>
                    <a:schemeClr val="bg1"/>
                  </a:solidFill>
                </a:rPr>
                <a:t> die Genauigkeit erhöhen</a:t>
              </a:r>
            </a:p>
          </p:txBody>
        </p:sp>
      </p:grpSp>
      <p:grpSp>
        <p:nvGrpSpPr>
          <p:cNvPr id="41" name="Group 30"/>
          <p:cNvGrpSpPr/>
          <p:nvPr/>
        </p:nvGrpSpPr>
        <p:grpSpPr>
          <a:xfrm>
            <a:off x="914400" y="3147774"/>
            <a:ext cx="10439400" cy="861774"/>
            <a:chOff x="1219200" y="3880627"/>
            <a:chExt cx="3429000" cy="861774"/>
          </a:xfrm>
        </p:grpSpPr>
        <p:sp>
          <p:nvSpPr>
            <p:cNvPr id="42"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4" name="TextBox 18"/>
            <p:cNvSpPr txBox="1"/>
            <p:nvPr/>
          </p:nvSpPr>
          <p:spPr>
            <a:xfrm>
              <a:off x="1616993" y="3880627"/>
              <a:ext cx="2881032" cy="861774"/>
            </a:xfrm>
            <a:prstGeom prst="rect">
              <a:avLst/>
            </a:prstGeom>
            <a:noFill/>
          </p:spPr>
          <p:txBody>
            <a:bodyPr wrap="square" lIns="0" rIns="0" rtlCol="0">
              <a:spAutoFit/>
            </a:bodyPr>
            <a:lstStyle/>
            <a:p>
              <a:pPr>
                <a:lnSpc>
                  <a:spcPct val="125000"/>
                </a:lnSpc>
              </a:pPr>
              <a:r>
                <a:rPr lang="de-DE" sz="2000" b="1" spc="20" dirty="0">
                  <a:solidFill>
                    <a:schemeClr val="bg1"/>
                  </a:solidFill>
                </a:rPr>
                <a:t>Allerdings besteht die Gefahr, dass beim trainieren die Gradienten Richtung Null gehen und die Genauigkeit sinkt</a:t>
              </a:r>
            </a:p>
          </p:txBody>
        </p:sp>
      </p:grpSp>
      <p:grpSp>
        <p:nvGrpSpPr>
          <p:cNvPr id="45" name="Group 30"/>
          <p:cNvGrpSpPr/>
          <p:nvPr/>
        </p:nvGrpSpPr>
        <p:grpSpPr>
          <a:xfrm>
            <a:off x="914400" y="4286244"/>
            <a:ext cx="10439401" cy="838312"/>
            <a:chOff x="1219200" y="3886088"/>
            <a:chExt cx="3429000" cy="838312"/>
          </a:xfrm>
        </p:grpSpPr>
        <p:sp>
          <p:nvSpPr>
            <p:cNvPr id="46"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8" name="TextBox 18"/>
            <p:cNvSpPr txBox="1"/>
            <p:nvPr/>
          </p:nvSpPr>
          <p:spPr>
            <a:xfrm>
              <a:off x="1618278" y="3886088"/>
              <a:ext cx="2961410" cy="823687"/>
            </a:xfrm>
            <a:prstGeom prst="rect">
              <a:avLst/>
            </a:prstGeom>
            <a:noFill/>
          </p:spPr>
          <p:txBody>
            <a:bodyPr wrap="square" lIns="0" rIns="0" rtlCol="0" anchor="ctr">
              <a:spAutoFit/>
            </a:bodyPr>
            <a:lstStyle/>
            <a:p>
              <a:pPr>
                <a:lnSpc>
                  <a:spcPct val="125000"/>
                </a:lnSpc>
              </a:pPr>
              <a:r>
                <a:rPr lang="de-DE" sz="2000" b="1" spc="20" dirty="0">
                  <a:solidFill>
                    <a:schemeClr val="bg1"/>
                  </a:solidFill>
                </a:rPr>
                <a:t>Im Jahr 2015 hat </a:t>
              </a:r>
              <a:r>
                <a:rPr lang="de-DE" sz="2000" b="1" spc="20" dirty="0" err="1">
                  <a:solidFill>
                    <a:schemeClr val="bg1"/>
                  </a:solidFill>
                </a:rPr>
                <a:t>Kaiming</a:t>
              </a:r>
              <a:r>
                <a:rPr lang="de-DE" sz="2000" b="1" spc="20" dirty="0">
                  <a:solidFill>
                    <a:schemeClr val="bg1"/>
                  </a:solidFill>
                </a:rPr>
                <a:t> et al. eine Lösung für das Problem gefunden, welche residual </a:t>
              </a:r>
              <a:r>
                <a:rPr lang="de-DE" sz="2000" b="1" spc="20" dirty="0" err="1">
                  <a:solidFill>
                    <a:schemeClr val="bg1"/>
                  </a:solidFill>
                </a:rPr>
                <a:t>networks</a:t>
              </a:r>
              <a:r>
                <a:rPr lang="de-DE" sz="2000" b="1" spc="20" dirty="0">
                  <a:solidFill>
                    <a:schemeClr val="bg1"/>
                  </a:solidFill>
                </a:rPr>
                <a:t> genannt wird</a:t>
              </a:r>
            </a:p>
          </p:txBody>
        </p:sp>
      </p:grpSp>
    </p:spTree>
    <p:extLst>
      <p:ext uri="{BB962C8B-B14F-4D97-AF65-F5344CB8AC3E}">
        <p14:creationId xmlns:p14="http://schemas.microsoft.com/office/powerpoint/2010/main" val="3629646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fltVal val="0"/>
                                          </p:val>
                                        </p:tav>
                                        <p:tav tm="100000">
                                          <p:val>
                                            <p:strVal val="#ppt_w"/>
                                          </p:val>
                                        </p:tav>
                                      </p:tavLst>
                                    </p:anim>
                                    <p:anim calcmode="lin" valueType="num">
                                      <p:cBhvr>
                                        <p:cTn id="25" dur="500" fill="hold"/>
                                        <p:tgtEl>
                                          <p:spTgt spid="45"/>
                                        </p:tgtEl>
                                        <p:attrNameLst>
                                          <p:attrName>ppt_h</p:attrName>
                                        </p:attrNameLst>
                                      </p:cBhvr>
                                      <p:tavLst>
                                        <p:tav tm="0">
                                          <p:val>
                                            <p:fltVal val="0"/>
                                          </p:val>
                                        </p:tav>
                                        <p:tav tm="100000">
                                          <p:val>
                                            <p:strVal val="#ppt_h"/>
                                          </p:val>
                                        </p:tav>
                                      </p:tavLst>
                                    </p:anim>
                                    <p:animEffect transition="in" filter="fade">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917A7D-89E5-4220-9F5F-0A1A84322FBF}" type="slidenum">
              <a:rPr lang="en-US" smtClean="0"/>
              <a:t>3</a:t>
            </a:fld>
            <a:endParaRPr lang="en-US"/>
          </a:p>
        </p:txBody>
      </p:sp>
      <p:sp>
        <p:nvSpPr>
          <p:cNvPr id="15" name="Title 1"/>
          <p:cNvSpPr txBox="1">
            <a:spLocks/>
          </p:cNvSpPr>
          <p:nvPr/>
        </p:nvSpPr>
        <p:spPr>
          <a:xfrm>
            <a:off x="168139" y="415133"/>
            <a:ext cx="7909061" cy="80854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b="1" dirty="0">
                <a:solidFill>
                  <a:schemeClr val="accent3"/>
                </a:solidFill>
                <a:latin typeface="Lato" charset="0"/>
                <a:ea typeface="Lato" charset="0"/>
                <a:cs typeface="Lato" charset="0"/>
              </a:rPr>
              <a:t>Residual Networks </a:t>
            </a:r>
            <a:r>
              <a:rPr lang="en-US" b="1" dirty="0" err="1">
                <a:latin typeface="Lato" charset="0"/>
                <a:ea typeface="Lato" charset="0"/>
                <a:cs typeface="Lato" charset="0"/>
              </a:rPr>
              <a:t>Übersicht</a:t>
            </a:r>
            <a:endParaRPr lang="de-DE" b="1" dirty="0">
              <a:solidFill>
                <a:schemeClr val="accent3"/>
              </a:solidFill>
              <a:latin typeface="Lato" charset="0"/>
              <a:ea typeface="Lato" charset="0"/>
              <a:cs typeface="Lato" charset="0"/>
            </a:endParaRPr>
          </a:p>
        </p:txBody>
      </p:sp>
      <p:grpSp>
        <p:nvGrpSpPr>
          <p:cNvPr id="24" name="Gruppieren 23"/>
          <p:cNvGrpSpPr/>
          <p:nvPr/>
        </p:nvGrpSpPr>
        <p:grpSpPr>
          <a:xfrm>
            <a:off x="7467600" y="1828799"/>
            <a:ext cx="2819400" cy="3716443"/>
            <a:chOff x="4419600" y="1541357"/>
            <a:chExt cx="2819400" cy="3716443"/>
          </a:xfrm>
        </p:grpSpPr>
        <p:sp>
          <p:nvSpPr>
            <p:cNvPr id="2" name="Abgerundetes Rechteck 1"/>
            <p:cNvSpPr/>
            <p:nvPr/>
          </p:nvSpPr>
          <p:spPr>
            <a:xfrm>
              <a:off x="4419600" y="2209800"/>
              <a:ext cx="2819400" cy="609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Layer 1</a:t>
              </a:r>
            </a:p>
          </p:txBody>
        </p:sp>
        <p:sp>
          <p:nvSpPr>
            <p:cNvPr id="17" name="Abgerundetes Rechteck 16"/>
            <p:cNvSpPr/>
            <p:nvPr/>
          </p:nvSpPr>
          <p:spPr>
            <a:xfrm>
              <a:off x="4419600" y="3195927"/>
              <a:ext cx="2819400" cy="609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Layer 2</a:t>
              </a:r>
            </a:p>
          </p:txBody>
        </p:sp>
        <p:sp>
          <p:nvSpPr>
            <p:cNvPr id="4" name="Ellipse 3"/>
            <p:cNvSpPr/>
            <p:nvPr/>
          </p:nvSpPr>
          <p:spPr>
            <a:xfrm>
              <a:off x="5524500" y="4155928"/>
              <a:ext cx="609600" cy="609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t>
              </a:r>
            </a:p>
          </p:txBody>
        </p:sp>
        <p:cxnSp>
          <p:nvCxnSpPr>
            <p:cNvPr id="6" name="Gerade Verbindung mit Pfeil 5"/>
            <p:cNvCxnSpPr>
              <a:endCxn id="2" idx="0"/>
            </p:cNvCxnSpPr>
            <p:nvPr/>
          </p:nvCxnSpPr>
          <p:spPr>
            <a:xfrm>
              <a:off x="5829300" y="1574074"/>
              <a:ext cx="0" cy="635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p:cNvCxnSpPr>
              <a:stCxn id="2" idx="2"/>
              <a:endCxn id="17" idx="0"/>
            </p:cNvCxnSpPr>
            <p:nvPr/>
          </p:nvCxnSpPr>
          <p:spPr>
            <a:xfrm>
              <a:off x="5829300" y="2819400"/>
              <a:ext cx="0" cy="376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p:cNvCxnSpPr>
              <a:stCxn id="17" idx="2"/>
              <a:endCxn id="4" idx="0"/>
            </p:cNvCxnSpPr>
            <p:nvPr/>
          </p:nvCxnSpPr>
          <p:spPr>
            <a:xfrm>
              <a:off x="5829300" y="3805527"/>
              <a:ext cx="0" cy="350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Gewinkelte Verbindung 12"/>
            <p:cNvCxnSpPr>
              <a:endCxn id="4" idx="6"/>
            </p:cNvCxnSpPr>
            <p:nvPr/>
          </p:nvCxnSpPr>
          <p:spPr>
            <a:xfrm rot="16200000" flipH="1">
              <a:off x="4665736" y="2992364"/>
              <a:ext cx="2631928" cy="304800"/>
            </a:xfrm>
            <a:prstGeom prst="bentConnector4">
              <a:avLst>
                <a:gd name="adj1" fmla="val 2519"/>
                <a:gd name="adj2" fmla="val 580883"/>
              </a:avLst>
            </a:prstGeom>
            <a:ln>
              <a:tailEnd type="triangle"/>
            </a:ln>
          </p:spPr>
          <p:style>
            <a:lnRef idx="1">
              <a:schemeClr val="dk1"/>
            </a:lnRef>
            <a:fillRef idx="0">
              <a:schemeClr val="dk1"/>
            </a:fillRef>
            <a:effectRef idx="0">
              <a:schemeClr val="dk1"/>
            </a:effectRef>
            <a:fontRef idx="minor">
              <a:schemeClr val="tx1"/>
            </a:fontRef>
          </p:style>
        </p:cxnSp>
        <p:sp>
          <p:nvSpPr>
            <p:cNvPr id="21" name="Textfeld 20"/>
            <p:cNvSpPr txBox="1"/>
            <p:nvPr/>
          </p:nvSpPr>
          <p:spPr>
            <a:xfrm>
              <a:off x="5886451" y="1541357"/>
              <a:ext cx="495300" cy="366895"/>
            </a:xfrm>
            <a:prstGeom prst="rect">
              <a:avLst/>
            </a:prstGeom>
            <a:noFill/>
          </p:spPr>
          <p:txBody>
            <a:bodyPr wrap="square" lIns="0" rIns="0" rtlCol="0">
              <a:spAutoFit/>
            </a:bodyPr>
            <a:lstStyle/>
            <a:p>
              <a:pPr>
                <a:lnSpc>
                  <a:spcPct val="125000"/>
                </a:lnSpc>
              </a:pPr>
              <a:r>
                <a:rPr lang="de-DE" sz="1600" b="1" spc="20" dirty="0"/>
                <a:t>X</a:t>
              </a:r>
            </a:p>
          </p:txBody>
        </p:sp>
        <p:cxnSp>
          <p:nvCxnSpPr>
            <p:cNvPr id="23" name="Gerade Verbindung mit Pfeil 22"/>
            <p:cNvCxnSpPr>
              <a:stCxn id="4" idx="4"/>
            </p:cNvCxnSpPr>
            <p:nvPr/>
          </p:nvCxnSpPr>
          <p:spPr>
            <a:xfrm>
              <a:off x="5829300" y="4765528"/>
              <a:ext cx="0" cy="49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 name="Abgerundetes Rechteck 49"/>
          <p:cNvSpPr/>
          <p:nvPr/>
        </p:nvSpPr>
        <p:spPr>
          <a:xfrm>
            <a:off x="1066800" y="2445990"/>
            <a:ext cx="2819400" cy="609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Layer 1</a:t>
            </a:r>
          </a:p>
        </p:txBody>
      </p:sp>
      <p:sp>
        <p:nvSpPr>
          <p:cNvPr id="51" name="Abgerundetes Rechteck 50"/>
          <p:cNvSpPr/>
          <p:nvPr/>
        </p:nvSpPr>
        <p:spPr>
          <a:xfrm>
            <a:off x="1066800" y="3432117"/>
            <a:ext cx="2819400" cy="609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Layer 2</a:t>
            </a:r>
          </a:p>
        </p:txBody>
      </p:sp>
      <p:cxnSp>
        <p:nvCxnSpPr>
          <p:cNvPr id="53" name="Gerade Verbindung mit Pfeil 52"/>
          <p:cNvCxnSpPr>
            <a:endCxn id="50" idx="0"/>
          </p:cNvCxnSpPr>
          <p:nvPr/>
        </p:nvCxnSpPr>
        <p:spPr>
          <a:xfrm>
            <a:off x="2476500" y="1810264"/>
            <a:ext cx="0" cy="635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p:cNvCxnSpPr>
            <a:stCxn id="50" idx="2"/>
            <a:endCxn id="51" idx="0"/>
          </p:cNvCxnSpPr>
          <p:nvPr/>
        </p:nvCxnSpPr>
        <p:spPr>
          <a:xfrm>
            <a:off x="2476500" y="3055590"/>
            <a:ext cx="0" cy="376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Gerade Verbindung mit Pfeil 54"/>
          <p:cNvCxnSpPr>
            <a:stCxn id="51" idx="2"/>
            <a:endCxn id="59" idx="0"/>
          </p:cNvCxnSpPr>
          <p:nvPr/>
        </p:nvCxnSpPr>
        <p:spPr>
          <a:xfrm>
            <a:off x="2476500" y="4041717"/>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feld 56"/>
          <p:cNvSpPr txBox="1"/>
          <p:nvPr/>
        </p:nvSpPr>
        <p:spPr>
          <a:xfrm>
            <a:off x="2533651" y="1777547"/>
            <a:ext cx="495300" cy="366895"/>
          </a:xfrm>
          <a:prstGeom prst="rect">
            <a:avLst/>
          </a:prstGeom>
          <a:noFill/>
        </p:spPr>
        <p:txBody>
          <a:bodyPr wrap="square" lIns="0" rIns="0" rtlCol="0">
            <a:spAutoFit/>
          </a:bodyPr>
          <a:lstStyle/>
          <a:p>
            <a:pPr>
              <a:lnSpc>
                <a:spcPct val="125000"/>
              </a:lnSpc>
            </a:pPr>
            <a:r>
              <a:rPr lang="de-DE" sz="1600" b="1" spc="20" dirty="0"/>
              <a:t>X</a:t>
            </a:r>
          </a:p>
        </p:txBody>
      </p:sp>
      <p:cxnSp>
        <p:nvCxnSpPr>
          <p:cNvPr id="58" name="Gerade Verbindung mit Pfeil 57"/>
          <p:cNvCxnSpPr/>
          <p:nvPr/>
        </p:nvCxnSpPr>
        <p:spPr>
          <a:xfrm>
            <a:off x="2476500" y="5001718"/>
            <a:ext cx="0" cy="49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Abgerundetes Rechteck 58"/>
          <p:cNvSpPr/>
          <p:nvPr/>
        </p:nvSpPr>
        <p:spPr>
          <a:xfrm>
            <a:off x="1066800" y="4346517"/>
            <a:ext cx="2819400" cy="609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Layer 3</a:t>
            </a:r>
          </a:p>
        </p:txBody>
      </p:sp>
      <p:cxnSp>
        <p:nvCxnSpPr>
          <p:cNvPr id="28" name="Gerader Verbinder 27"/>
          <p:cNvCxnSpPr/>
          <p:nvPr/>
        </p:nvCxnSpPr>
        <p:spPr>
          <a:xfrm>
            <a:off x="5638800" y="1777547"/>
            <a:ext cx="0" cy="43184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Abgerundetes Rechteck 59"/>
          <p:cNvSpPr/>
          <p:nvPr/>
        </p:nvSpPr>
        <p:spPr>
          <a:xfrm>
            <a:off x="1562100" y="6148892"/>
            <a:ext cx="1828800" cy="35141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400" dirty="0"/>
              <a:t>Einfacher Block</a:t>
            </a:r>
          </a:p>
        </p:txBody>
      </p:sp>
      <p:sp>
        <p:nvSpPr>
          <p:cNvPr id="61" name="Abgerundetes Rechteck 60"/>
          <p:cNvSpPr/>
          <p:nvPr/>
        </p:nvSpPr>
        <p:spPr>
          <a:xfrm>
            <a:off x="7962900" y="6096000"/>
            <a:ext cx="1828800" cy="35141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400" dirty="0"/>
              <a:t>Residual Block</a:t>
            </a:r>
          </a:p>
        </p:txBody>
      </p:sp>
    </p:spTree>
    <p:extLst>
      <p:ext uri="{BB962C8B-B14F-4D97-AF65-F5344CB8AC3E}">
        <p14:creationId xmlns:p14="http://schemas.microsoft.com/office/powerpoint/2010/main" val="1482607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Freeform 7"/>
          <p:cNvSpPr/>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 name="connsiteX32" fmla="*/ 0 w 6079426"/>
              <a:gd name="connsiteY32"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lnTo>
                  <a:pt x="0" y="6881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29400" y="3429000"/>
            <a:ext cx="4219104" cy="769441"/>
          </a:xfrm>
          <a:prstGeom prst="rect">
            <a:avLst/>
          </a:prstGeom>
          <a:noFill/>
        </p:spPr>
        <p:txBody>
          <a:bodyPr wrap="none" lIns="0" rIns="0" rtlCol="0">
            <a:spAutoFit/>
          </a:bodyPr>
          <a:lstStyle/>
          <a:p>
            <a:pPr>
              <a:lnSpc>
                <a:spcPct val="110000"/>
              </a:lnSpc>
            </a:pPr>
            <a:r>
              <a:rPr lang="en-US" sz="4000" dirty="0">
                <a:solidFill>
                  <a:schemeClr val="tx1">
                    <a:lumMod val="85000"/>
                    <a:lumOff val="15000"/>
                  </a:schemeClr>
                </a:solidFill>
                <a:latin typeface="Lato Light" charset="0"/>
                <a:ea typeface="Lato Light" charset="0"/>
                <a:cs typeface="Lato Light" charset="0"/>
              </a:rPr>
              <a:t>Danke </a:t>
            </a:r>
            <a:r>
              <a:rPr lang="en-US" sz="4000" dirty="0" err="1">
                <a:solidFill>
                  <a:schemeClr val="tx1">
                    <a:lumMod val="85000"/>
                    <a:lumOff val="15000"/>
                  </a:schemeClr>
                </a:solidFill>
                <a:latin typeface="Lato Light" charset="0"/>
                <a:ea typeface="Lato Light" charset="0"/>
                <a:cs typeface="Lato Light" charset="0"/>
              </a:rPr>
              <a:t>fürs</a:t>
            </a:r>
            <a:r>
              <a:rPr lang="en-US" sz="4000" dirty="0">
                <a:solidFill>
                  <a:schemeClr val="tx1">
                    <a:lumMod val="85000"/>
                    <a:lumOff val="15000"/>
                  </a:schemeClr>
                </a:solidFill>
                <a:latin typeface="Lato Light" charset="0"/>
                <a:ea typeface="Lato Light" charset="0"/>
                <a:cs typeface="Lato Light" charset="0"/>
              </a:rPr>
              <a:t> </a:t>
            </a:r>
            <a:r>
              <a:rPr lang="en-US" sz="4000" dirty="0" err="1">
                <a:solidFill>
                  <a:schemeClr val="tx1">
                    <a:lumMod val="85000"/>
                    <a:lumOff val="15000"/>
                  </a:schemeClr>
                </a:solidFill>
                <a:latin typeface="Lato Light" charset="0"/>
                <a:ea typeface="Lato Light" charset="0"/>
                <a:cs typeface="Lato Light" charset="0"/>
              </a:rPr>
              <a:t>zuhören</a:t>
            </a:r>
            <a:r>
              <a:rPr lang="en-US" sz="4000" dirty="0">
                <a:solidFill>
                  <a:schemeClr val="tx1">
                    <a:lumMod val="85000"/>
                    <a:lumOff val="15000"/>
                  </a:schemeClr>
                </a:solidFill>
                <a:latin typeface="Lato Light" charset="0"/>
                <a:ea typeface="Lato Light" charset="0"/>
                <a:cs typeface="Lato Light" charset="0"/>
              </a:rPr>
              <a:t>!</a:t>
            </a:r>
            <a:endParaRPr lang="en-US" sz="4000" spc="20" dirty="0">
              <a:solidFill>
                <a:schemeClr val="tx1">
                  <a:lumMod val="85000"/>
                  <a:lumOff val="15000"/>
                </a:schemeClr>
              </a:solidFill>
              <a:latin typeface="Lato Light" charset="0"/>
              <a:ea typeface="Lato Light" charset="0"/>
              <a:cs typeface="Lato Light" charset="0"/>
            </a:endParaRPr>
          </a:p>
        </p:txBody>
      </p:sp>
      <p:sp>
        <p:nvSpPr>
          <p:cNvPr id="34" name="TextBox 33"/>
          <p:cNvSpPr txBox="1"/>
          <p:nvPr/>
        </p:nvSpPr>
        <p:spPr>
          <a:xfrm>
            <a:off x="6629400" y="4085169"/>
            <a:ext cx="4724400" cy="400110"/>
          </a:xfrm>
          <a:prstGeom prst="rect">
            <a:avLst/>
          </a:prstGeom>
          <a:noFill/>
        </p:spPr>
        <p:txBody>
          <a:bodyPr wrap="square" lIns="0" rIns="0" rtlCol="0">
            <a:spAutoFit/>
          </a:bodyPr>
          <a:lstStyle/>
          <a:p>
            <a:pPr>
              <a:lnSpc>
                <a:spcPct val="125000"/>
              </a:lnSpc>
            </a:pPr>
            <a:r>
              <a:rPr lang="en-US" sz="1600" spc="20" dirty="0" err="1">
                <a:solidFill>
                  <a:schemeClr val="tx1">
                    <a:lumMod val="50000"/>
                    <a:lumOff val="50000"/>
                  </a:schemeClr>
                </a:solidFill>
              </a:rPr>
              <a:t>Gleich</a:t>
            </a:r>
            <a:r>
              <a:rPr lang="en-US" sz="1600" spc="20" dirty="0">
                <a:solidFill>
                  <a:schemeClr val="tx1">
                    <a:lumMod val="50000"/>
                    <a:lumOff val="50000"/>
                  </a:schemeClr>
                </a:solidFill>
              </a:rPr>
              <a:t> </a:t>
            </a:r>
            <a:r>
              <a:rPr lang="en-US" sz="1600" spc="20" dirty="0" err="1">
                <a:solidFill>
                  <a:schemeClr val="tx1">
                    <a:lumMod val="50000"/>
                    <a:lumOff val="50000"/>
                  </a:schemeClr>
                </a:solidFill>
              </a:rPr>
              <a:t>geht</a:t>
            </a:r>
            <a:r>
              <a:rPr lang="en-US" sz="1600" spc="20" dirty="0">
                <a:solidFill>
                  <a:schemeClr val="tx1">
                    <a:lumMod val="50000"/>
                    <a:lumOff val="50000"/>
                  </a:schemeClr>
                </a:solidFill>
              </a:rPr>
              <a:t> </a:t>
            </a:r>
            <a:r>
              <a:rPr lang="en-US" sz="1600" spc="20" dirty="0" err="1">
                <a:solidFill>
                  <a:schemeClr val="tx1">
                    <a:lumMod val="50000"/>
                    <a:lumOff val="50000"/>
                  </a:schemeClr>
                </a:solidFill>
              </a:rPr>
              <a:t>es</a:t>
            </a:r>
            <a:r>
              <a:rPr lang="en-US" sz="1600" spc="20" dirty="0">
                <a:solidFill>
                  <a:schemeClr val="tx1">
                    <a:lumMod val="50000"/>
                    <a:lumOff val="50000"/>
                  </a:schemeClr>
                </a:solidFill>
              </a:rPr>
              <a:t> </a:t>
            </a:r>
            <a:r>
              <a:rPr lang="en-US" sz="1600" spc="20" dirty="0" err="1">
                <a:solidFill>
                  <a:schemeClr val="tx1">
                    <a:lumMod val="50000"/>
                    <a:lumOff val="50000"/>
                  </a:schemeClr>
                </a:solidFill>
              </a:rPr>
              <a:t>weiter</a:t>
            </a:r>
            <a:r>
              <a:rPr lang="en-US" sz="1600" spc="20" dirty="0">
                <a:solidFill>
                  <a:schemeClr val="tx1">
                    <a:lumMod val="50000"/>
                    <a:lumOff val="50000"/>
                  </a:schemeClr>
                </a:solidFill>
              </a:rPr>
              <a:t> </a:t>
            </a:r>
            <a:r>
              <a:rPr lang="en-US" sz="1600" spc="20" dirty="0" err="1">
                <a:solidFill>
                  <a:schemeClr val="tx1">
                    <a:lumMod val="50000"/>
                    <a:lumOff val="50000"/>
                  </a:schemeClr>
                </a:solidFill>
              </a:rPr>
              <a:t>mit</a:t>
            </a:r>
            <a:r>
              <a:rPr lang="en-US" sz="1600" spc="20" dirty="0">
                <a:solidFill>
                  <a:schemeClr val="tx1">
                    <a:lumMod val="50000"/>
                    <a:lumOff val="50000"/>
                  </a:schemeClr>
                </a:solidFill>
              </a:rPr>
              <a:t> </a:t>
            </a:r>
            <a:r>
              <a:rPr lang="en-US" sz="1600" spc="20" dirty="0" err="1">
                <a:solidFill>
                  <a:schemeClr val="tx1">
                    <a:lumMod val="50000"/>
                    <a:lumOff val="50000"/>
                  </a:schemeClr>
                </a:solidFill>
              </a:rPr>
              <a:t>dem</a:t>
            </a:r>
            <a:r>
              <a:rPr lang="en-US" sz="1600" spc="20" dirty="0">
                <a:solidFill>
                  <a:schemeClr val="tx1">
                    <a:lumMod val="50000"/>
                    <a:lumOff val="50000"/>
                  </a:schemeClr>
                </a:solidFill>
              </a:rPr>
              <a:t> </a:t>
            </a:r>
            <a:r>
              <a:rPr lang="en-US" sz="1600" spc="20" dirty="0" err="1">
                <a:solidFill>
                  <a:schemeClr val="tx1">
                    <a:lumMod val="50000"/>
                    <a:lumOff val="50000"/>
                  </a:schemeClr>
                </a:solidFill>
              </a:rPr>
              <a:t>nächsten</a:t>
            </a:r>
            <a:r>
              <a:rPr lang="en-US" sz="1600" spc="20" dirty="0">
                <a:solidFill>
                  <a:schemeClr val="tx1">
                    <a:lumMod val="50000"/>
                    <a:lumOff val="50000"/>
                  </a:schemeClr>
                </a:solidFill>
              </a:rPr>
              <a:t> </a:t>
            </a:r>
            <a:r>
              <a:rPr lang="en-US" sz="1600" spc="20" dirty="0" err="1">
                <a:solidFill>
                  <a:schemeClr val="tx1">
                    <a:lumMod val="50000"/>
                    <a:lumOff val="50000"/>
                  </a:schemeClr>
                </a:solidFill>
              </a:rPr>
              <a:t>Thema</a:t>
            </a:r>
            <a:r>
              <a:rPr lang="en-US" sz="1600" spc="20" dirty="0">
                <a:solidFill>
                  <a:schemeClr val="tx1">
                    <a:lumMod val="50000"/>
                    <a:lumOff val="50000"/>
                  </a:schemeClr>
                </a:solidFill>
              </a:rPr>
              <a:t>.</a:t>
            </a:r>
          </a:p>
        </p:txBody>
      </p:sp>
      <p:sp>
        <p:nvSpPr>
          <p:cNvPr id="40" name="Freeform 39"/>
          <p:cNvSpPr/>
          <p:nvPr/>
        </p:nvSpPr>
        <p:spPr>
          <a:xfrm>
            <a:off x="11236314" y="2"/>
            <a:ext cx="955686" cy="466135"/>
          </a:xfrm>
          <a:custGeom>
            <a:avLst/>
            <a:gdLst>
              <a:gd name="connsiteX0" fmla="*/ 0 w 955686"/>
              <a:gd name="connsiteY0" fmla="*/ 0 h 466135"/>
              <a:gd name="connsiteX1" fmla="*/ 955686 w 955686"/>
              <a:gd name="connsiteY1" fmla="*/ 0 h 466135"/>
              <a:gd name="connsiteX2" fmla="*/ 955686 w 955686"/>
              <a:gd name="connsiteY2" fmla="*/ 294646 h 466135"/>
              <a:gd name="connsiteX3" fmla="*/ 910395 w 955686"/>
              <a:gd name="connsiteY3" fmla="*/ 350093 h 466135"/>
              <a:gd name="connsiteX4" fmla="*/ 350093 w 955686"/>
              <a:gd name="connsiteY4" fmla="*/ 350093 h 466135"/>
              <a:gd name="connsiteX5" fmla="*/ 0 w 955686"/>
              <a:gd name="connsiteY5" fmla="*/ 0 h 46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686" h="466135">
                <a:moveTo>
                  <a:pt x="0" y="0"/>
                </a:moveTo>
                <a:lnTo>
                  <a:pt x="955686" y="0"/>
                </a:lnTo>
                <a:lnTo>
                  <a:pt x="955686" y="294646"/>
                </a:lnTo>
                <a:lnTo>
                  <a:pt x="910395" y="350093"/>
                </a:lnTo>
                <a:cubicBezTo>
                  <a:pt x="755672" y="504816"/>
                  <a:pt x="504816" y="504816"/>
                  <a:pt x="350093" y="350093"/>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0057072" y="0"/>
            <a:ext cx="2134928" cy="2134928"/>
          </a:xfrm>
          <a:custGeom>
            <a:avLst/>
            <a:gdLst>
              <a:gd name="connsiteX0" fmla="*/ 0 w 2134928"/>
              <a:gd name="connsiteY0" fmla="*/ 0 h 2134928"/>
              <a:gd name="connsiteX1" fmla="*/ 1120604 w 2134928"/>
              <a:gd name="connsiteY1" fmla="*/ 0 h 2134928"/>
              <a:gd name="connsiteX2" fmla="*/ 2134928 w 2134928"/>
              <a:gd name="connsiteY2" fmla="*/ 1014324 h 2134928"/>
              <a:gd name="connsiteX3" fmla="*/ 2134928 w 2134928"/>
              <a:gd name="connsiteY3" fmla="*/ 2134928 h 2134928"/>
              <a:gd name="connsiteX4" fmla="*/ 0 w 2134928"/>
              <a:gd name="connsiteY4" fmla="*/ 0 h 2134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928" h="2134928">
                <a:moveTo>
                  <a:pt x="0" y="0"/>
                </a:moveTo>
                <a:lnTo>
                  <a:pt x="1120604" y="0"/>
                </a:lnTo>
                <a:lnTo>
                  <a:pt x="2134928" y="1014324"/>
                </a:lnTo>
                <a:lnTo>
                  <a:pt x="2134928" y="2134928"/>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537217" y="0"/>
            <a:ext cx="1723585" cy="1163283"/>
          </a:xfrm>
          <a:custGeom>
            <a:avLst/>
            <a:gdLst>
              <a:gd name="connsiteX0" fmla="*/ 0 w 1723585"/>
              <a:gd name="connsiteY0" fmla="*/ 0 h 1163283"/>
              <a:gd name="connsiteX1" fmla="*/ 1120604 w 1723585"/>
              <a:gd name="connsiteY1" fmla="*/ 0 h 1163283"/>
              <a:gd name="connsiteX2" fmla="*/ 1607543 w 1723585"/>
              <a:gd name="connsiteY2" fmla="*/ 486939 h 1163283"/>
              <a:gd name="connsiteX3" fmla="*/ 1607543 w 1723585"/>
              <a:gd name="connsiteY3" fmla="*/ 1047241 h 1163283"/>
              <a:gd name="connsiteX4" fmla="*/ 1047241 w 1723585"/>
              <a:gd name="connsiteY4" fmla="*/ 1047241 h 1163283"/>
              <a:gd name="connsiteX5" fmla="*/ 0 w 1723585"/>
              <a:gd name="connsiteY5" fmla="*/ 0 h 116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3585" h="1163283">
                <a:moveTo>
                  <a:pt x="0" y="0"/>
                </a:moveTo>
                <a:lnTo>
                  <a:pt x="1120604" y="0"/>
                </a:lnTo>
                <a:lnTo>
                  <a:pt x="1607543" y="486939"/>
                </a:lnTo>
                <a:cubicBezTo>
                  <a:pt x="1762266" y="641662"/>
                  <a:pt x="1762266" y="892518"/>
                  <a:pt x="1607543" y="1047241"/>
                </a:cubicBezTo>
                <a:cubicBezTo>
                  <a:pt x="1452820" y="1201964"/>
                  <a:pt x="1201964" y="1201964"/>
                  <a:pt x="1047241" y="1047241"/>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platzhalt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448" r="20448"/>
          <a:stretch>
            <a:fillRect/>
          </a:stretch>
        </p:blipFill>
        <p:spPr/>
      </p:pic>
      <p:sp>
        <p:nvSpPr>
          <p:cNvPr id="11" name="Title 15"/>
          <p:cNvSpPr txBox="1">
            <a:spLocks/>
          </p:cNvSpPr>
          <p:nvPr/>
        </p:nvSpPr>
        <p:spPr>
          <a:xfrm>
            <a:off x="8111170" y="2004281"/>
            <a:ext cx="3615781" cy="453074"/>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spc="20" dirty="0"/>
              <a:t> Saif Al-Dilaimi</a:t>
            </a:r>
            <a:endParaRPr lang="en-US" b="1" dirty="0">
              <a:latin typeface="Lato" charset="0"/>
              <a:ea typeface="Lato" charset="0"/>
              <a:cs typeface="Lato" charset="0"/>
            </a:endParaRPr>
          </a:p>
        </p:txBody>
      </p:sp>
      <p:sp>
        <p:nvSpPr>
          <p:cNvPr id="12" name="TextBox 41"/>
          <p:cNvSpPr txBox="1"/>
          <p:nvPr/>
        </p:nvSpPr>
        <p:spPr>
          <a:xfrm>
            <a:off x="8216539" y="2384816"/>
            <a:ext cx="1689461" cy="298223"/>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Software </a:t>
            </a:r>
            <a:r>
              <a:rPr lang="en-US" sz="1200" spc="20" dirty="0" err="1">
                <a:solidFill>
                  <a:schemeClr val="tx1">
                    <a:lumMod val="50000"/>
                    <a:lumOff val="50000"/>
                  </a:schemeClr>
                </a:solidFill>
              </a:rPr>
              <a:t>Entwickler</a:t>
            </a:r>
            <a:endParaRPr lang="en-US" sz="1200" spc="20" dirty="0">
              <a:solidFill>
                <a:schemeClr val="tx1">
                  <a:lumMod val="50000"/>
                  <a:lumOff val="50000"/>
                </a:schemeClr>
              </a:solidFill>
            </a:endParaRPr>
          </a:p>
        </p:txBody>
      </p:sp>
      <p:sp>
        <p:nvSpPr>
          <p:cNvPr id="14" name="TextBox 41"/>
          <p:cNvSpPr txBox="1"/>
          <p:nvPr/>
        </p:nvSpPr>
        <p:spPr>
          <a:xfrm>
            <a:off x="8216539" y="2648635"/>
            <a:ext cx="2527661" cy="323165"/>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saif.aldilaimi@icloud.com</a:t>
            </a:r>
          </a:p>
        </p:txBody>
      </p:sp>
      <p:pic>
        <p:nvPicPr>
          <p:cNvPr id="13" name="Bildplatzhalter 2"/>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1828800"/>
            <a:ext cx="1166373"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a:solidFill>
            <a:schemeClr val="accent1">
              <a:lumMod val="20000"/>
              <a:lumOff val="80000"/>
            </a:schemeClr>
          </a:solidFill>
        </p:spPr>
      </p:pic>
    </p:spTree>
    <p:extLst>
      <p:ext uri="{BB962C8B-B14F-4D97-AF65-F5344CB8AC3E}">
        <p14:creationId xmlns:p14="http://schemas.microsoft.com/office/powerpoint/2010/main" val="737431160"/>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5">
      <a:dk1>
        <a:srgbClr val="000000"/>
      </a:dk1>
      <a:lt1>
        <a:srgbClr val="FFFFFF"/>
      </a:lt1>
      <a:dk2>
        <a:srgbClr val="2A445D"/>
      </a:dk2>
      <a:lt2>
        <a:srgbClr val="A1B1BC"/>
      </a:lt2>
      <a:accent1>
        <a:srgbClr val="BBC1CC"/>
      </a:accent1>
      <a:accent2>
        <a:srgbClr val="8A96A2"/>
      </a:accent2>
      <a:accent3>
        <a:srgbClr val="55616A"/>
      </a:accent3>
      <a:accent4>
        <a:srgbClr val="262E32"/>
      </a:accent4>
      <a:accent5>
        <a:srgbClr val="FFC700"/>
      </a:accent5>
      <a:accent6>
        <a:srgbClr val="3BB18F"/>
      </a:accent6>
      <a:hlink>
        <a:srgbClr val="0563C1"/>
      </a:hlink>
      <a:folHlink>
        <a:srgbClr val="954F72"/>
      </a:folHlink>
    </a:clrScheme>
    <a:fontScheme name="Custom 2">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Ins="0" rtlCol="0">
        <a:spAutoFit/>
      </a:bodyPr>
      <a:lstStyle>
        <a:defPPr>
          <a:lnSpc>
            <a:spcPct val="125000"/>
          </a:lnSpc>
          <a:defRPr sz="1200" spc="2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Words>
  <Application>Microsoft Office PowerPoint</Application>
  <PresentationFormat>Breitbild</PresentationFormat>
  <Paragraphs>29</Paragraphs>
  <Slides>4</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Calibri</vt:lpstr>
      <vt:lpstr>Lato</vt:lpstr>
      <vt:lpstr>Lato Heavy</vt:lpstr>
      <vt:lpstr>Lato Light</vt:lpstr>
      <vt:lpstr>Office Theme</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Saif Al-Dilaimi</cp:lastModifiedBy>
  <cp:revision>1497</cp:revision>
  <dcterms:created xsi:type="dcterms:W3CDTF">2015-10-04T10:23:04Z</dcterms:created>
  <dcterms:modified xsi:type="dcterms:W3CDTF">2020-09-13T13:25:43Z</dcterms:modified>
</cp:coreProperties>
</file>