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64" r:id="rId2"/>
    <p:sldId id="571" r:id="rId3"/>
    <p:sldId id="575" r:id="rId4"/>
    <p:sldId id="574" r:id="rId5"/>
    <p:sldId id="573" r:id="rId6"/>
    <p:sldId id="576" r:id="rId7"/>
    <p:sldId id="577" r:id="rId8"/>
    <p:sldId id="578" r:id="rId9"/>
    <p:sldId id="3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6449"/>
  </p:normalViewPr>
  <p:slideViewPr>
    <p:cSldViewPr snapToObjects="1" showGuides="1">
      <p:cViewPr varScale="1">
        <p:scale>
          <a:sx n="95" d="100"/>
          <a:sy n="95" d="100"/>
        </p:scale>
        <p:origin x="78" y="456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09.04.2019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09.04.2019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09.04.2019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09.04.2019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09.04.2019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1" y="3429000"/>
            <a:ext cx="4606914" cy="13865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Vorgehen und Dataset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3" name="Title 15">
            <a:extLst>
              <a:ext uri="{FF2B5EF4-FFF2-40B4-BE49-F238E27FC236}">
                <a16:creationId xmlns:a16="http://schemas.microsoft.com/office/drawing/2014/main" id="{4C78D7F6-17E8-4961-B1B0-8996C456A796}"/>
              </a:ext>
            </a:extLst>
          </p:cNvPr>
          <p:cNvSpPr txBox="1">
            <a:spLocks/>
          </p:cNvSpPr>
          <p:nvPr/>
        </p:nvSpPr>
        <p:spPr>
          <a:xfrm>
            <a:off x="8101044" y="2129988"/>
            <a:ext cx="2631965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B4E8D1AC-C204-4700-8D7F-17D4C91F318D}"/>
              </a:ext>
            </a:extLst>
          </p:cNvPr>
          <p:cNvSpPr txBox="1"/>
          <p:nvPr/>
        </p:nvSpPr>
        <p:spPr>
          <a:xfrm>
            <a:off x="8101044" y="2533347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41">
            <a:extLst>
              <a:ext uri="{FF2B5EF4-FFF2-40B4-BE49-F238E27FC236}">
                <a16:creationId xmlns:a16="http://schemas.microsoft.com/office/drawing/2014/main" id="{45C48C22-C979-4355-88E3-C184B3F8CF54}"/>
              </a:ext>
            </a:extLst>
          </p:cNvPr>
          <p:cNvSpPr txBox="1"/>
          <p:nvPr/>
        </p:nvSpPr>
        <p:spPr>
          <a:xfrm>
            <a:off x="8101044" y="2797166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7" name="Bildplatzhalter 2">
            <a:extLst>
              <a:ext uri="{FF2B5EF4-FFF2-40B4-BE49-F238E27FC236}">
                <a16:creationId xmlns:a16="http://schemas.microsoft.com/office/drawing/2014/main" id="{7E549EE6-1F73-4A94-BFA1-4E55D990A136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32" y="1977331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Einleitung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914401" y="1906464"/>
            <a:ext cx="10439399" cy="838201"/>
            <a:chOff x="1219200" y="3886199"/>
            <a:chExt cx="3429000" cy="83820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4101199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Bisher haben wir Bilder mithilfe von Neuronale Netze verarbeitet</a:t>
              </a: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914400" y="3147774"/>
            <a:ext cx="10439400" cy="843773"/>
            <a:chOff x="1219200" y="3880627"/>
            <a:chExt cx="3429000" cy="843773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6993" y="3880627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Mithilfe von der Funktionalen API können auch Textbasierte Datasets verarbeitet werden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914400" y="4286355"/>
            <a:ext cx="10439401" cy="838201"/>
            <a:chOff x="1219200" y="3886199"/>
            <a:chExt cx="3429000" cy="838201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18278" y="4080179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Embedding Layer und die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Tokenizer</a:t>
              </a:r>
              <a:r>
                <a:rPr lang="de-DE" sz="2000" b="1" spc="20" dirty="0">
                  <a:solidFill>
                    <a:schemeClr val="bg1"/>
                  </a:solidFill>
                </a:rPr>
                <a:t> Klasse verarbeiten Texte</a:t>
              </a:r>
            </a:p>
          </p:txBody>
        </p:sp>
      </p:grpSp>
      <p:grpSp>
        <p:nvGrpSpPr>
          <p:cNvPr id="19" name="Group 30"/>
          <p:cNvGrpSpPr/>
          <p:nvPr/>
        </p:nvGrpSpPr>
        <p:grpSpPr>
          <a:xfrm>
            <a:off x="914401" y="5473862"/>
            <a:ext cx="10439399" cy="838201"/>
            <a:chOff x="1219200" y="3886199"/>
            <a:chExt cx="3429000" cy="838201"/>
          </a:xfrm>
        </p:grpSpPr>
        <p:sp>
          <p:nvSpPr>
            <p:cNvPr id="20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1618278" y="4059404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Bedeutung der Texte kann dadurch extrahiert werden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7191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2286000"/>
            <a:ext cx="10515600" cy="1819275"/>
          </a:xfrm>
        </p:spPr>
        <p:txBody>
          <a:bodyPr anchor="ctr"/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Sentiment Analysis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863367" y="3870470"/>
            <a:ext cx="10515600" cy="1500187"/>
          </a:xfrm>
        </p:spPr>
        <p:txBody>
          <a:bodyPr/>
          <a:lstStyle/>
          <a:p>
            <a:pPr algn="ctr"/>
            <a:r>
              <a:rPr lang="de-DE" dirty="0"/>
              <a:t>Systematisch Zustände und subjektive Informationen identifizieren, extrahieren, quantifizieren und untersuchen.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Einleitung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1543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Was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sind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die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Ziele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der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Lektion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?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914401" y="1906464"/>
            <a:ext cx="10439399" cy="838201"/>
            <a:chOff x="1219200" y="3886199"/>
            <a:chExt cx="3429000" cy="83820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4101199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Embedding Layer und die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Tokenizer</a:t>
              </a:r>
              <a:r>
                <a:rPr lang="de-DE" sz="2000" b="1" spc="20" dirty="0">
                  <a:solidFill>
                    <a:schemeClr val="bg1"/>
                  </a:solidFill>
                </a:rPr>
                <a:t> Klasse nutzen</a:t>
              </a: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914400" y="3153346"/>
            <a:ext cx="10439400" cy="838201"/>
            <a:chOff x="1219200" y="3886199"/>
            <a:chExt cx="3429000" cy="838201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6993" y="4066368"/>
              <a:ext cx="2961410" cy="47705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Simultanes trainieren von zwei Netzen die unterschiedliche aufgaben lösen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914400" y="4286355"/>
            <a:ext cx="10439401" cy="838201"/>
            <a:chOff x="1219200" y="3886199"/>
            <a:chExt cx="3429000" cy="838201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18278" y="4080179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Erstellen eines Netzwerks mit mehreren Input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Layers</a:t>
              </a:r>
              <a:r>
                <a:rPr lang="de-DE" sz="2000" b="1" spc="2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19" name="Group 30"/>
          <p:cNvGrpSpPr/>
          <p:nvPr/>
        </p:nvGrpSpPr>
        <p:grpSpPr>
          <a:xfrm>
            <a:off x="914401" y="5473862"/>
            <a:ext cx="10439399" cy="838201"/>
            <a:chOff x="1219200" y="3886199"/>
            <a:chExt cx="3429000" cy="838201"/>
          </a:xfrm>
        </p:grpSpPr>
        <p:sp>
          <p:nvSpPr>
            <p:cNvPr id="20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1618278" y="4059404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Anhand von Weinbeschreibungen und Varietät den Preis ermitteln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72522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5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Dataset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Wein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Bewertungen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914401" y="1906464"/>
            <a:ext cx="10439399" cy="838201"/>
            <a:chOff x="1219200" y="3886199"/>
            <a:chExt cx="3429000" cy="83820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4101199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Das Dataset enthält 150.000 Bewertung von Weinen</a:t>
              </a: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914400" y="3147774"/>
            <a:ext cx="10439400" cy="843773"/>
            <a:chOff x="1219200" y="3880627"/>
            <a:chExt cx="3429000" cy="843773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6993" y="3880627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Zusätzlich enthält das Dataset weitere Informationen wie Herkunftsland, Beschreibung, Preis, Provinz, Varietät und vieles mehr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914400" y="4267201"/>
            <a:ext cx="10439401" cy="861774"/>
            <a:chOff x="1219200" y="3867045"/>
            <a:chExt cx="3429000" cy="861774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18278" y="3867045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Gespeichert sind die Werte in einer CSV Datei und jeweils getrennt durch ein Komma</a:t>
              </a:r>
            </a:p>
          </p:txBody>
        </p:sp>
      </p:grpSp>
      <p:grpSp>
        <p:nvGrpSpPr>
          <p:cNvPr id="19" name="Group 30"/>
          <p:cNvGrpSpPr/>
          <p:nvPr/>
        </p:nvGrpSpPr>
        <p:grpSpPr>
          <a:xfrm>
            <a:off x="914401" y="5473862"/>
            <a:ext cx="10439399" cy="838201"/>
            <a:chOff x="1219200" y="3886199"/>
            <a:chExt cx="3429000" cy="838201"/>
          </a:xfrm>
        </p:grpSpPr>
        <p:sp>
          <p:nvSpPr>
            <p:cNvPr id="20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1618278" y="4059404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Einige Werte sind eventuell nicht gesetzt und müssen abgefangen werden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5193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6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Crash-Kurs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Bag of Words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Wolkenförmige Legende 3"/>
          <p:cNvSpPr/>
          <p:nvPr/>
        </p:nvSpPr>
        <p:spPr>
          <a:xfrm>
            <a:off x="990600" y="2362200"/>
            <a:ext cx="3581400" cy="2133600"/>
          </a:xfrm>
          <a:prstGeom prst="cloudCallout">
            <a:avLst>
              <a:gd name="adj1" fmla="val -40286"/>
              <a:gd name="adj2" fmla="val 68639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/>
              <a:t> Heute ist das Wetter wirklich gut geworden. Im vergleich war das Wetter gestern wirklich schlecht.</a:t>
            </a:r>
          </a:p>
          <a:p>
            <a:pPr algn="ctr"/>
            <a:endParaRPr lang="de-DE" sz="1600" dirty="0"/>
          </a:p>
        </p:txBody>
      </p:sp>
      <p:sp>
        <p:nvSpPr>
          <p:cNvPr id="6" name="Flussdiagramm: Manuelle Verarbeitung 5"/>
          <p:cNvSpPr/>
          <p:nvPr/>
        </p:nvSpPr>
        <p:spPr>
          <a:xfrm>
            <a:off x="5334000" y="2201091"/>
            <a:ext cx="1752600" cy="2057400"/>
          </a:xfrm>
          <a:prstGeom prst="flowChartManualOperatio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BAG</a:t>
            </a:r>
          </a:p>
          <a:p>
            <a:pPr algn="ctr"/>
            <a:r>
              <a:rPr lang="de-DE" dirty="0"/>
              <a:t>OF</a:t>
            </a:r>
          </a:p>
          <a:p>
            <a:pPr algn="ctr"/>
            <a:r>
              <a:rPr lang="de-DE" dirty="0"/>
              <a:t>WORDS</a:t>
            </a:r>
          </a:p>
        </p:txBody>
      </p:sp>
      <p:sp>
        <p:nvSpPr>
          <p:cNvPr id="8" name="Pfeil nach rechts 7"/>
          <p:cNvSpPr/>
          <p:nvPr/>
        </p:nvSpPr>
        <p:spPr>
          <a:xfrm>
            <a:off x="4724400" y="3202576"/>
            <a:ext cx="685800" cy="381000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rechts 25"/>
          <p:cNvSpPr/>
          <p:nvPr/>
        </p:nvSpPr>
        <p:spPr>
          <a:xfrm>
            <a:off x="7086600" y="3221082"/>
            <a:ext cx="685800" cy="381000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links/rechts 8"/>
          <p:cNvSpPr/>
          <p:nvPr/>
        </p:nvSpPr>
        <p:spPr>
          <a:xfrm>
            <a:off x="8077200" y="2324100"/>
            <a:ext cx="2971800" cy="2209800"/>
          </a:xfrm>
          <a:prstGeom prst="bracePair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752960"/>
              </p:ext>
            </p:extLst>
          </p:nvPr>
        </p:nvGraphicFramePr>
        <p:xfrm>
          <a:off x="8534400" y="2438400"/>
          <a:ext cx="21336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62">
                <a:tc>
                  <a:txBody>
                    <a:bodyPr/>
                    <a:lstStyle/>
                    <a:p>
                      <a:r>
                        <a:rPr lang="de-DE" sz="1200" dirty="0"/>
                        <a:t>Heute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62">
                <a:tc>
                  <a:txBody>
                    <a:bodyPr/>
                    <a:lstStyle/>
                    <a:p>
                      <a:r>
                        <a:rPr lang="de-DE" sz="1200" dirty="0"/>
                        <a:t>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62">
                <a:tc>
                  <a:txBody>
                    <a:bodyPr/>
                    <a:lstStyle/>
                    <a:p>
                      <a:r>
                        <a:rPr lang="de-DE" sz="12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62">
                <a:tc>
                  <a:txBody>
                    <a:bodyPr/>
                    <a:lstStyle/>
                    <a:p>
                      <a:r>
                        <a:rPr lang="de-DE" sz="1200" dirty="0"/>
                        <a:t>Wetter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62">
                <a:tc>
                  <a:txBody>
                    <a:bodyPr/>
                    <a:lstStyle/>
                    <a:p>
                      <a:r>
                        <a:rPr lang="de-DE" sz="1200" dirty="0"/>
                        <a:t>Wirklich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62">
                <a:tc>
                  <a:txBody>
                    <a:bodyPr/>
                    <a:lstStyle/>
                    <a:p>
                      <a:r>
                        <a:rPr lang="de-DE" sz="1200" dirty="0"/>
                        <a:t>Gut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62">
                <a:tc>
                  <a:txBody>
                    <a:bodyPr/>
                    <a:lstStyle/>
                    <a:p>
                      <a:r>
                        <a:rPr lang="de-DE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1338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7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Crash-Kurs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Embedding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Wolkenförmige Legende 3"/>
          <p:cNvSpPr/>
          <p:nvPr/>
        </p:nvSpPr>
        <p:spPr>
          <a:xfrm>
            <a:off x="990600" y="2362200"/>
            <a:ext cx="3581400" cy="2133600"/>
          </a:xfrm>
          <a:prstGeom prst="cloudCallout">
            <a:avLst>
              <a:gd name="adj1" fmla="val -40286"/>
              <a:gd name="adj2" fmla="val 68639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 </a:t>
            </a:r>
          </a:p>
          <a:p>
            <a:pPr algn="ctr"/>
            <a:r>
              <a:rPr lang="de-DE" sz="1600" dirty="0" err="1"/>
              <a:t>deep</a:t>
            </a:r>
            <a:r>
              <a:rPr lang="de-DE" sz="1600" dirty="0"/>
              <a:t> </a:t>
            </a:r>
            <a:r>
              <a:rPr lang="de-DE" sz="1600" dirty="0" err="1"/>
              <a:t>learning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very</a:t>
            </a:r>
            <a:r>
              <a:rPr lang="de-DE" sz="1600" dirty="0"/>
              <a:t> </a:t>
            </a:r>
            <a:r>
              <a:rPr lang="de-DE" sz="1600" dirty="0" err="1"/>
              <a:t>deep</a:t>
            </a:r>
            <a:endParaRPr lang="de-DE" sz="1600" dirty="0"/>
          </a:p>
          <a:p>
            <a:pPr algn="ctr"/>
            <a:endParaRPr lang="de-DE" sz="1600" dirty="0"/>
          </a:p>
        </p:txBody>
      </p:sp>
      <p:sp>
        <p:nvSpPr>
          <p:cNvPr id="6" name="Flussdiagramm: Manuelle Verarbeitung 5"/>
          <p:cNvSpPr/>
          <p:nvPr/>
        </p:nvSpPr>
        <p:spPr>
          <a:xfrm>
            <a:off x="5410200" y="2201090"/>
            <a:ext cx="2209800" cy="2599509"/>
          </a:xfrm>
          <a:prstGeom prst="flowChartManualOperatio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Embedding</a:t>
            </a:r>
          </a:p>
        </p:txBody>
      </p:sp>
      <p:sp>
        <p:nvSpPr>
          <p:cNvPr id="8" name="Pfeil nach rechts 7"/>
          <p:cNvSpPr/>
          <p:nvPr/>
        </p:nvSpPr>
        <p:spPr>
          <a:xfrm>
            <a:off x="4724400" y="3202576"/>
            <a:ext cx="685800" cy="381000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rechts 25"/>
          <p:cNvSpPr/>
          <p:nvPr/>
        </p:nvSpPr>
        <p:spPr>
          <a:xfrm>
            <a:off x="7696200" y="3238500"/>
            <a:ext cx="685800" cy="381000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links/rechts 8"/>
          <p:cNvSpPr/>
          <p:nvPr/>
        </p:nvSpPr>
        <p:spPr>
          <a:xfrm>
            <a:off x="8665573" y="2201089"/>
            <a:ext cx="1109254" cy="2599510"/>
          </a:xfrm>
          <a:prstGeom prst="bracePair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3200" dirty="0"/>
              <a:t>0 </a:t>
            </a:r>
          </a:p>
          <a:p>
            <a:pPr algn="ctr"/>
            <a:r>
              <a:rPr lang="de-DE" sz="3200" dirty="0"/>
              <a:t>1 </a:t>
            </a:r>
          </a:p>
          <a:p>
            <a:pPr algn="ctr"/>
            <a:r>
              <a:rPr lang="de-DE" sz="3200" dirty="0"/>
              <a:t>2 </a:t>
            </a:r>
          </a:p>
          <a:p>
            <a:pPr algn="ctr"/>
            <a:r>
              <a:rPr lang="de-DE" sz="3200" dirty="0"/>
              <a:t>3 </a:t>
            </a:r>
          </a:p>
          <a:p>
            <a:pPr algn="ctr"/>
            <a:r>
              <a:rPr lang="de-DE" sz="3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740072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8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Crash-Kurs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Embedding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Geschweifte Klammer links/rechts 8"/>
          <p:cNvSpPr/>
          <p:nvPr/>
        </p:nvSpPr>
        <p:spPr>
          <a:xfrm>
            <a:off x="4665866" y="1223673"/>
            <a:ext cx="533400" cy="1214727"/>
          </a:xfrm>
          <a:prstGeom prst="bracePair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dirty="0"/>
              <a:t>0 </a:t>
            </a:r>
          </a:p>
          <a:p>
            <a:pPr algn="ctr"/>
            <a:r>
              <a:rPr lang="de-DE" sz="1400" dirty="0"/>
              <a:t>1 </a:t>
            </a:r>
          </a:p>
          <a:p>
            <a:pPr algn="ctr"/>
            <a:r>
              <a:rPr lang="de-DE" sz="1400" dirty="0"/>
              <a:t>2 </a:t>
            </a:r>
          </a:p>
          <a:p>
            <a:pPr algn="ctr"/>
            <a:r>
              <a:rPr lang="de-DE" sz="1400" dirty="0"/>
              <a:t>3 </a:t>
            </a:r>
          </a:p>
          <a:p>
            <a:pPr algn="ctr"/>
            <a:r>
              <a:rPr lang="de-DE" sz="1400" dirty="0"/>
              <a:t>0</a:t>
            </a:r>
          </a:p>
        </p:txBody>
      </p:sp>
      <p:sp>
        <p:nvSpPr>
          <p:cNvPr id="2" name="Geschweifte Klammer links/rechts 1"/>
          <p:cNvSpPr/>
          <p:nvPr/>
        </p:nvSpPr>
        <p:spPr>
          <a:xfrm>
            <a:off x="5458097" y="1223673"/>
            <a:ext cx="2133600" cy="121472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Latent </a:t>
            </a:r>
            <a:r>
              <a:rPr lang="de-DE" dirty="0" err="1"/>
              <a:t>factors</a:t>
            </a:r>
            <a:endParaRPr lang="de-DE" dirty="0"/>
          </a:p>
        </p:txBody>
      </p:sp>
      <p:sp>
        <p:nvSpPr>
          <p:cNvPr id="5" name="Würfel 4"/>
          <p:cNvSpPr/>
          <p:nvPr/>
        </p:nvSpPr>
        <p:spPr>
          <a:xfrm>
            <a:off x="3983372" y="3546271"/>
            <a:ext cx="3886200" cy="2908663"/>
          </a:xfrm>
          <a:prstGeom prst="cube">
            <a:avLst/>
          </a:prstGeom>
          <a:solidFill>
            <a:schemeClr val="bg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077097" y="4917806"/>
            <a:ext cx="38100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de-DE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deep</a:t>
            </a:r>
            <a:endParaRPr lang="de-DE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800600" y="3639235"/>
            <a:ext cx="60960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de-DE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learning</a:t>
            </a:r>
            <a:endParaRPr lang="de-DE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324600" y="5867400"/>
            <a:ext cx="226423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de-DE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endParaRPr lang="de-DE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6100" y="3810000"/>
            <a:ext cx="68580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de-DE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very</a:t>
            </a:r>
            <a:endParaRPr lang="de-DE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527859" y="3173719"/>
            <a:ext cx="114300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2999294" y="5079388"/>
            <a:ext cx="2033112" cy="144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7088728" y="2983219"/>
            <a:ext cx="910585" cy="99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3" idx="3"/>
          </p:cNvCxnSpPr>
          <p:nvPr/>
        </p:nvCxnSpPr>
        <p:spPr>
          <a:xfrm flipH="1" flipV="1">
            <a:off x="6551023" y="6028983"/>
            <a:ext cx="1766503" cy="44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712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219104" cy="76944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3" name="Title 15">
            <a:extLst>
              <a:ext uri="{FF2B5EF4-FFF2-40B4-BE49-F238E27FC236}">
                <a16:creationId xmlns:a16="http://schemas.microsoft.com/office/drawing/2014/main" id="{34A8F02F-EECF-4079-BBEB-ED7771EF9378}"/>
              </a:ext>
            </a:extLst>
          </p:cNvPr>
          <p:cNvSpPr txBox="1">
            <a:spLocks/>
          </p:cNvSpPr>
          <p:nvPr/>
        </p:nvSpPr>
        <p:spPr>
          <a:xfrm>
            <a:off x="8141039" y="1981872"/>
            <a:ext cx="2631965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301B39F9-1458-450E-9EDA-5A42416B33B8}"/>
              </a:ext>
            </a:extLst>
          </p:cNvPr>
          <p:cNvSpPr txBox="1"/>
          <p:nvPr/>
        </p:nvSpPr>
        <p:spPr>
          <a:xfrm>
            <a:off x="8141039" y="2385231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41">
            <a:extLst>
              <a:ext uri="{FF2B5EF4-FFF2-40B4-BE49-F238E27FC236}">
                <a16:creationId xmlns:a16="http://schemas.microsoft.com/office/drawing/2014/main" id="{A88F5021-C251-42F0-BD04-60334B6734D5}"/>
              </a:ext>
            </a:extLst>
          </p:cNvPr>
          <p:cNvSpPr txBox="1"/>
          <p:nvPr/>
        </p:nvSpPr>
        <p:spPr>
          <a:xfrm>
            <a:off x="8141039" y="2649050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7" name="Bildplatzhalter 2">
            <a:extLst>
              <a:ext uri="{FF2B5EF4-FFF2-40B4-BE49-F238E27FC236}">
                <a16:creationId xmlns:a16="http://schemas.microsoft.com/office/drawing/2014/main" id="{0BAD182F-BFCD-43A4-A8E2-9F1993049A12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27" y="1829215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Breitbild</PresentationFormat>
  <Paragraphs>73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Sentiment Analysis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1466</cp:revision>
  <dcterms:created xsi:type="dcterms:W3CDTF">2015-10-04T10:23:04Z</dcterms:created>
  <dcterms:modified xsi:type="dcterms:W3CDTF">2019-04-09T19:02:19Z</dcterms:modified>
</cp:coreProperties>
</file>