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564" r:id="rId2"/>
    <p:sldId id="579" r:id="rId3"/>
    <p:sldId id="597" r:id="rId4"/>
    <p:sldId id="598" r:id="rId5"/>
    <p:sldId id="599" r:id="rId6"/>
    <p:sldId id="600" r:id="rId7"/>
    <p:sldId id="601" r:id="rId8"/>
    <p:sldId id="602" r:id="rId9"/>
    <p:sldId id="3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152" userDrawn="1">
          <p15:clr>
            <a:srgbClr val="A4A3A4"/>
          </p15:clr>
        </p15:guide>
        <p15:guide id="4" pos="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14AFF"/>
    <a:srgbClr val="00DD00"/>
    <a:srgbClr val="F8F8F8"/>
    <a:srgbClr val="F9FBFC"/>
    <a:srgbClr val="C1C2C7"/>
    <a:srgbClr val="BDBEC2"/>
    <a:srgbClr val="2A2A2A"/>
    <a:srgbClr val="F1F1F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6431"/>
  </p:normalViewPr>
  <p:slideViewPr>
    <p:cSldViewPr snapToObjects="1" showGuides="1">
      <p:cViewPr varScale="1">
        <p:scale>
          <a:sx n="96" d="100"/>
          <a:sy n="96" d="100"/>
        </p:scale>
        <p:origin x="174" y="72"/>
      </p:cViewPr>
      <p:guideLst>
        <p:guide orient="horz" pos="2160"/>
        <p:guide pos="3840"/>
        <p:guide pos="7152"/>
        <p:guide pos="528"/>
      </p:guideLst>
    </p:cSldViewPr>
  </p:slideViewPr>
  <p:outlineViewPr>
    <p:cViewPr>
      <p:scale>
        <a:sx n="33" d="100"/>
        <a:sy n="33" d="100"/>
      </p:scale>
      <p:origin x="0" y="-72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12193-0B0E-BB4E-908E-73E8D2FD641E}" type="datetimeFigureOut">
              <a:rPr lang="de-DE"/>
              <a:t>31.03.2019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11AA8-80B6-E048-AE52-6AB10A2621FD}" type="slidenum">
              <a:r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7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11AA8-80B6-E048-AE52-6AB10A2621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11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11AA8-80B6-E048-AE52-6AB10A2621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8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11AA8-80B6-E048-AE52-6AB10A2621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19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11AA8-80B6-E048-AE52-6AB10A2621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28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11AA8-80B6-E048-AE52-6AB10A2621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24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11AA8-80B6-E048-AE52-6AB10A2621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61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11AA8-80B6-E048-AE52-6AB10A2621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57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11AA8-80B6-E048-AE52-6AB10A2621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7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31.03.2019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474593" y="1828800"/>
            <a:ext cx="1242817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4611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31.03.2019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8623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3627436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6268639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90984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1888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31.03.2019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835046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953344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071643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835046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4953344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8071643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1835046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4953344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8071643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57991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A57-BE9A-414E-A3BE-AA513B1EAF5B}" type="datetime1">
              <a:rPr lang="de-DE"/>
              <a:t>31.03.2019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5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5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A055-2941-3D4F-B8EB-A44DF79FA576}" type="datetime1">
              <a:rPr lang="de-DE"/>
              <a:t>31.03.2019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5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D193-8E48-DA43-8FF3-B997E4C0C3BC}" type="datetime1">
              <a:rPr lang="de-DE"/>
              <a:t>31.03.2019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6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31.03.2019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2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31.03.2019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09700" y="1600200"/>
            <a:ext cx="9372600" cy="320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50659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31.03.2019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578997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0326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31.03.2019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838200"/>
            <a:ext cx="3962400" cy="49313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285310" y="838200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85310" y="3559756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00604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31.03.2019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8707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 flipV="1">
            <a:off x="11353800" y="603070"/>
            <a:ext cx="838200" cy="386553"/>
          </a:xfrm>
          <a:custGeom>
            <a:avLst/>
            <a:gdLst>
              <a:gd name="connsiteX0" fmla="*/ 193278 w 838200"/>
              <a:gd name="connsiteY0" fmla="*/ 386553 h 386553"/>
              <a:gd name="connsiteX1" fmla="*/ 838200 w 838200"/>
              <a:gd name="connsiteY1" fmla="*/ 386553 h 386553"/>
              <a:gd name="connsiteX2" fmla="*/ 838200 w 838200"/>
              <a:gd name="connsiteY2" fmla="*/ 0 h 386553"/>
              <a:gd name="connsiteX3" fmla="*/ 193276 w 838200"/>
              <a:gd name="connsiteY3" fmla="*/ 0 h 386553"/>
              <a:gd name="connsiteX4" fmla="*/ 3927 w 838200"/>
              <a:gd name="connsiteY4" fmla="*/ 154325 h 386553"/>
              <a:gd name="connsiteX5" fmla="*/ 0 w 838200"/>
              <a:gd name="connsiteY5" fmla="*/ 193277 h 386553"/>
              <a:gd name="connsiteX6" fmla="*/ 3927 w 838200"/>
              <a:gd name="connsiteY6" fmla="*/ 232228 h 386553"/>
              <a:gd name="connsiteX7" fmla="*/ 193278 w 838200"/>
              <a:gd name="connsiteY7" fmla="*/ 386553 h 38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8200" h="386553">
                <a:moveTo>
                  <a:pt x="193278" y="386553"/>
                </a:moveTo>
                <a:lnTo>
                  <a:pt x="838200" y="386553"/>
                </a:lnTo>
                <a:lnTo>
                  <a:pt x="838200" y="0"/>
                </a:lnTo>
                <a:lnTo>
                  <a:pt x="193276" y="0"/>
                </a:lnTo>
                <a:cubicBezTo>
                  <a:pt x="99875" y="0"/>
                  <a:pt x="21949" y="66252"/>
                  <a:pt x="3927" y="154325"/>
                </a:cubicBezTo>
                <a:lnTo>
                  <a:pt x="0" y="193277"/>
                </a:lnTo>
                <a:lnTo>
                  <a:pt x="3927" y="232228"/>
                </a:lnTo>
                <a:cubicBezTo>
                  <a:pt x="21949" y="320301"/>
                  <a:pt x="99877" y="386553"/>
                  <a:pt x="193278" y="38655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1624"/>
            <a:ext cx="10515600" cy="715529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5399"/>
            <a:ext cx="10515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0" y="63182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AB701-DE71-6347-96F8-01FFB614C520}" type="datetime1">
              <a:rPr lang="de-DE"/>
              <a:t>31.03.2019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8250"/>
            <a:ext cx="258762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endParaRPr lang="en-US" spc="20">
              <a:ea typeface="Lato Heavy" charset="0"/>
              <a:cs typeface="Lato Heavy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13782"/>
            <a:ext cx="838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fld id="{63917A7D-89E5-4220-9F5F-0A1A84322FB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1" r:id="rId4"/>
    <p:sldLayoutId id="2147483654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>
              <a:lumMod val="85000"/>
              <a:lumOff val="15000"/>
            </a:schemeClr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orient="horz" pos="36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29400" y="3429000"/>
            <a:ext cx="5181599" cy="212365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4000" dirty="0"/>
              <a:t>Einführung in </a:t>
            </a:r>
            <a:r>
              <a:rPr lang="de-DE" sz="4000" dirty="0" err="1"/>
              <a:t>Object</a:t>
            </a:r>
            <a:r>
              <a:rPr lang="de-DE" sz="4000" dirty="0"/>
              <a:t> </a:t>
            </a:r>
            <a:r>
              <a:rPr lang="de-DE" sz="4000" dirty="0" err="1"/>
              <a:t>Detection</a:t>
            </a:r>
            <a:r>
              <a:rPr lang="de-DE" sz="4000" dirty="0"/>
              <a:t> und Image Segmentation  </a:t>
            </a:r>
            <a:endParaRPr lang="en-US" sz="4000" spc="20" dirty="0">
              <a:solidFill>
                <a:schemeClr val="tx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11236314" y="2"/>
            <a:ext cx="955686" cy="466135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057072" y="0"/>
            <a:ext cx="2134928" cy="2134928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537217" y="0"/>
            <a:ext cx="1723585" cy="1163283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r="20448"/>
          <a:stretch>
            <a:fillRect/>
          </a:stretch>
        </p:blipFill>
        <p:spPr/>
      </p:pic>
      <p:sp>
        <p:nvSpPr>
          <p:cNvPr id="11" name="Title 15"/>
          <p:cNvSpPr txBox="1">
            <a:spLocks/>
          </p:cNvSpPr>
          <p:nvPr/>
        </p:nvSpPr>
        <p:spPr>
          <a:xfrm>
            <a:off x="8111170" y="2004281"/>
            <a:ext cx="3615781" cy="45307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spc="20" dirty="0"/>
              <a:t> Saif Al-Dilaimi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TextBox 41"/>
          <p:cNvSpPr txBox="1"/>
          <p:nvPr/>
        </p:nvSpPr>
        <p:spPr>
          <a:xfrm>
            <a:off x="8216539" y="2384816"/>
            <a:ext cx="1689461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Entwickler</a:t>
            </a:r>
            <a:endParaRPr lang="en-US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41"/>
          <p:cNvSpPr txBox="1"/>
          <p:nvPr/>
        </p:nvSpPr>
        <p:spPr>
          <a:xfrm>
            <a:off x="8216539" y="2648635"/>
            <a:ext cx="252766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saif.aldilaimi@icloud.com</a:t>
            </a:r>
          </a:p>
        </p:txBody>
      </p:sp>
      <p:pic>
        <p:nvPicPr>
          <p:cNvPr id="13" name="Bildplatzhalter 2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427" y="1828800"/>
            <a:ext cx="1166373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833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2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79090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Allgemein </a:t>
            </a:r>
            <a:r>
              <a:rPr lang="en-US" b="1" dirty="0" err="1">
                <a:latin typeface="Lato" charset="0"/>
                <a:ea typeface="Lato" charset="0"/>
                <a:cs typeface="Lato" charset="0"/>
              </a:rPr>
              <a:t>Einleitung</a:t>
            </a:r>
            <a:endParaRPr lang="de-DE" b="1" dirty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37" name="Group 30"/>
          <p:cNvGrpSpPr/>
          <p:nvPr/>
        </p:nvGrpSpPr>
        <p:grpSpPr>
          <a:xfrm>
            <a:off x="4267200" y="1906464"/>
            <a:ext cx="7086600" cy="842867"/>
            <a:chOff x="1219200" y="3886199"/>
            <a:chExt cx="3429000" cy="842867"/>
          </a:xfrm>
        </p:grpSpPr>
        <p:sp>
          <p:nvSpPr>
            <p:cNvPr id="38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18"/>
            <p:cNvSpPr txBox="1"/>
            <p:nvPr/>
          </p:nvSpPr>
          <p:spPr>
            <a:xfrm>
              <a:off x="1618278" y="3908841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>
                  <a:solidFill>
                    <a:schemeClr val="bg1"/>
                  </a:solidFill>
                </a:rPr>
                <a:t>Typische Klassifizierungsprobleme vorhersagen pro Bild eine Klasse</a:t>
              </a:r>
            </a:p>
          </p:txBody>
        </p:sp>
      </p:grpSp>
      <p:grpSp>
        <p:nvGrpSpPr>
          <p:cNvPr id="16" name="Group 30"/>
          <p:cNvGrpSpPr/>
          <p:nvPr/>
        </p:nvGrpSpPr>
        <p:grpSpPr>
          <a:xfrm>
            <a:off x="4267200" y="4419599"/>
            <a:ext cx="7086600" cy="842867"/>
            <a:chOff x="1219200" y="3886199"/>
            <a:chExt cx="3429000" cy="842867"/>
          </a:xfrm>
        </p:grpSpPr>
        <p:sp>
          <p:nvSpPr>
            <p:cNvPr id="17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18278" y="3908841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>
                  <a:solidFill>
                    <a:schemeClr val="bg1"/>
                  </a:solidFill>
                </a:rPr>
                <a:t>Die Lösung für das Problem ist die Nutzung von R-CNNs</a:t>
              </a:r>
            </a:p>
          </p:txBody>
        </p:sp>
      </p:grpSp>
      <p:grpSp>
        <p:nvGrpSpPr>
          <p:cNvPr id="20" name="Group 30"/>
          <p:cNvGrpSpPr/>
          <p:nvPr/>
        </p:nvGrpSpPr>
        <p:grpSpPr>
          <a:xfrm>
            <a:off x="4267200" y="3124200"/>
            <a:ext cx="7086600" cy="842867"/>
            <a:chOff x="1219200" y="3886199"/>
            <a:chExt cx="3429000" cy="842867"/>
          </a:xfrm>
        </p:grpSpPr>
        <p:sp>
          <p:nvSpPr>
            <p:cNvPr id="21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3" name="TextBox 18"/>
            <p:cNvSpPr txBox="1"/>
            <p:nvPr/>
          </p:nvSpPr>
          <p:spPr>
            <a:xfrm>
              <a:off x="1618278" y="3908841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>
                  <a:solidFill>
                    <a:schemeClr val="bg1"/>
                  </a:solidFill>
                </a:rPr>
                <a:t>Bilder mit mehreren Objekten können so nicht klassifiziert werden</a:t>
              </a:r>
            </a:p>
          </p:txBody>
        </p:sp>
      </p:grpSp>
      <p:pic>
        <p:nvPicPr>
          <p:cNvPr id="7" name="Grafik 6">
            <a:extLst>
              <a:ext uri="{FF2B5EF4-FFF2-40B4-BE49-F238E27FC236}">
                <a16:creationId xmlns:a16="http://schemas.microsoft.com/office/drawing/2014/main" id="{CE9B6490-25D1-4555-AF8D-41BF9A924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58" y="2128204"/>
            <a:ext cx="2143125" cy="28575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2FC3DC7-FEF9-489E-9EAB-3E9C21D42133}"/>
              </a:ext>
            </a:extLst>
          </p:cNvPr>
          <p:cNvSpPr txBox="1"/>
          <p:nvPr/>
        </p:nvSpPr>
        <p:spPr>
          <a:xfrm>
            <a:off x="1667402" y="5343178"/>
            <a:ext cx="644236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0" r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de-DE" sz="1200" spc="20" dirty="0">
                <a:solidFill>
                  <a:schemeClr val="bg1"/>
                </a:solidFill>
              </a:rPr>
              <a:t>Cat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1A05F5F-BE92-48ED-8655-CA0FDBF53B2A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1989520" y="4985704"/>
            <a:ext cx="1" cy="35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64674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3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79090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Allgemein </a:t>
            </a:r>
            <a:r>
              <a:rPr lang="en-US" b="1" dirty="0">
                <a:latin typeface="Lato" charset="0"/>
                <a:ea typeface="Lato" charset="0"/>
                <a:cs typeface="Lato" charset="0"/>
              </a:rPr>
              <a:t>Object Detection</a:t>
            </a:r>
            <a:endParaRPr lang="de-DE" b="1" dirty="0">
              <a:solidFill>
                <a:schemeClr val="accent3"/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37" name="Group 30"/>
          <p:cNvGrpSpPr/>
          <p:nvPr/>
        </p:nvGrpSpPr>
        <p:grpSpPr>
          <a:xfrm>
            <a:off x="4874993" y="1600200"/>
            <a:ext cx="7086600" cy="842867"/>
            <a:chOff x="1219200" y="3886199"/>
            <a:chExt cx="3429000" cy="842867"/>
          </a:xfrm>
        </p:grpSpPr>
        <p:sp>
          <p:nvSpPr>
            <p:cNvPr id="38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18"/>
            <p:cNvSpPr txBox="1"/>
            <p:nvPr/>
          </p:nvSpPr>
          <p:spPr>
            <a:xfrm>
              <a:off x="1618278" y="3908841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>
                  <a:solidFill>
                    <a:schemeClr val="bg1"/>
                  </a:solidFill>
                </a:rPr>
                <a:t>Object </a:t>
              </a:r>
              <a:r>
                <a:rPr lang="de-DE" sz="2000" spc="20" dirty="0" err="1">
                  <a:solidFill>
                    <a:schemeClr val="bg1"/>
                  </a:solidFill>
                </a:rPr>
                <a:t>detection</a:t>
              </a:r>
              <a:r>
                <a:rPr lang="de-DE" sz="2000" spc="20" dirty="0">
                  <a:solidFill>
                    <a:schemeClr val="bg1"/>
                  </a:solidFill>
                </a:rPr>
                <a:t> klassifiziert alle bekannten Objekte in einem Bild</a:t>
              </a:r>
            </a:p>
          </p:txBody>
        </p:sp>
      </p:grpSp>
      <p:grpSp>
        <p:nvGrpSpPr>
          <p:cNvPr id="20" name="Group 30"/>
          <p:cNvGrpSpPr/>
          <p:nvPr/>
        </p:nvGrpSpPr>
        <p:grpSpPr>
          <a:xfrm>
            <a:off x="4874993" y="2817936"/>
            <a:ext cx="7086600" cy="842867"/>
            <a:chOff x="1219200" y="3886199"/>
            <a:chExt cx="3429000" cy="842867"/>
          </a:xfrm>
        </p:grpSpPr>
        <p:sp>
          <p:nvSpPr>
            <p:cNvPr id="21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3" name="TextBox 18"/>
            <p:cNvSpPr txBox="1"/>
            <p:nvPr/>
          </p:nvSpPr>
          <p:spPr>
            <a:xfrm>
              <a:off x="1618278" y="3908841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>
                  <a:solidFill>
                    <a:schemeClr val="bg1"/>
                  </a:solidFill>
                </a:rPr>
                <a:t>Zusätzlich werden auch „</a:t>
              </a:r>
              <a:r>
                <a:rPr lang="de-DE" sz="2000" spc="20" dirty="0" err="1">
                  <a:solidFill>
                    <a:schemeClr val="bg1"/>
                  </a:solidFill>
                </a:rPr>
                <a:t>bounding</a:t>
              </a:r>
              <a:r>
                <a:rPr lang="de-DE" sz="2000" spc="20" dirty="0">
                  <a:solidFill>
                    <a:schemeClr val="bg1"/>
                  </a:solidFill>
                </a:rPr>
                <a:t> </a:t>
              </a:r>
              <a:r>
                <a:rPr lang="de-DE" sz="2000" spc="20" dirty="0" err="1">
                  <a:solidFill>
                    <a:schemeClr val="bg1"/>
                  </a:solidFill>
                </a:rPr>
                <a:t>boxes</a:t>
              </a:r>
              <a:r>
                <a:rPr lang="de-DE" sz="2000" spc="20" dirty="0">
                  <a:solidFill>
                    <a:schemeClr val="bg1"/>
                  </a:solidFill>
                </a:rPr>
                <a:t>“ der Objekte gezeichnet</a:t>
              </a:r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5A23066F-3F92-4293-852D-39F8E7583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38" y="2096710"/>
            <a:ext cx="4535981" cy="255149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8B44D23A-9853-423F-94C8-316E90954B15}"/>
              </a:ext>
            </a:extLst>
          </p:cNvPr>
          <p:cNvSpPr/>
          <p:nvPr/>
        </p:nvSpPr>
        <p:spPr>
          <a:xfrm>
            <a:off x="0" y="6611779"/>
            <a:ext cx="7086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Source: https://i.ytimg.com/vi/EhcpGpFHCrw/maxresdefault.jpg</a:t>
            </a:r>
            <a:endParaRPr lang="de-DE" sz="1000" dirty="0"/>
          </a:p>
        </p:txBody>
      </p:sp>
      <p:grpSp>
        <p:nvGrpSpPr>
          <p:cNvPr id="24" name="Group 30">
            <a:extLst>
              <a:ext uri="{FF2B5EF4-FFF2-40B4-BE49-F238E27FC236}">
                <a16:creationId xmlns:a16="http://schemas.microsoft.com/office/drawing/2014/main" id="{1D2215A6-5D29-4042-A01C-3C8BB9F54481}"/>
              </a:ext>
            </a:extLst>
          </p:cNvPr>
          <p:cNvGrpSpPr/>
          <p:nvPr/>
        </p:nvGrpSpPr>
        <p:grpSpPr>
          <a:xfrm>
            <a:off x="4876800" y="4114800"/>
            <a:ext cx="7086600" cy="842867"/>
            <a:chOff x="1219200" y="3886199"/>
            <a:chExt cx="3429000" cy="842867"/>
          </a:xfrm>
        </p:grpSpPr>
        <p:sp>
          <p:nvSpPr>
            <p:cNvPr id="25" name="Rounded Rectangle 9">
              <a:extLst>
                <a:ext uri="{FF2B5EF4-FFF2-40B4-BE49-F238E27FC236}">
                  <a16:creationId xmlns:a16="http://schemas.microsoft.com/office/drawing/2014/main" id="{CA5E974E-64F5-4AC3-A7C0-0F60BA2A5540}"/>
                </a:ext>
              </a:extLst>
            </p:cNvPr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hevron 10">
              <a:extLst>
                <a:ext uri="{FF2B5EF4-FFF2-40B4-BE49-F238E27FC236}">
                  <a16:creationId xmlns:a16="http://schemas.microsoft.com/office/drawing/2014/main" id="{773F5329-3D73-433E-AD90-ADACC87F1570}"/>
                </a:ext>
              </a:extLst>
            </p:cNvPr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7" name="TextBox 18">
              <a:extLst>
                <a:ext uri="{FF2B5EF4-FFF2-40B4-BE49-F238E27FC236}">
                  <a16:creationId xmlns:a16="http://schemas.microsoft.com/office/drawing/2014/main" id="{B2C7C8D7-E4A1-4E3A-88D4-D08E72255488}"/>
                </a:ext>
              </a:extLst>
            </p:cNvPr>
            <p:cNvSpPr txBox="1"/>
            <p:nvPr/>
          </p:nvSpPr>
          <p:spPr>
            <a:xfrm>
              <a:off x="1618278" y="3908841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>
                  <a:solidFill>
                    <a:schemeClr val="bg1"/>
                  </a:solidFill>
                </a:rPr>
                <a:t>Dieses Verfahren benötigt die Positionen der Objekte als Labels</a:t>
              </a:r>
            </a:p>
          </p:txBody>
        </p:sp>
      </p:grpSp>
      <p:grpSp>
        <p:nvGrpSpPr>
          <p:cNvPr id="28" name="Group 30">
            <a:extLst>
              <a:ext uri="{FF2B5EF4-FFF2-40B4-BE49-F238E27FC236}">
                <a16:creationId xmlns:a16="http://schemas.microsoft.com/office/drawing/2014/main" id="{A5AAB6A8-F6B8-475D-872D-E620C92C106A}"/>
              </a:ext>
            </a:extLst>
          </p:cNvPr>
          <p:cNvGrpSpPr/>
          <p:nvPr/>
        </p:nvGrpSpPr>
        <p:grpSpPr>
          <a:xfrm>
            <a:off x="4876800" y="5273146"/>
            <a:ext cx="7086600" cy="855286"/>
            <a:chOff x="1219199" y="3869114"/>
            <a:chExt cx="3429001" cy="855286"/>
          </a:xfrm>
        </p:grpSpPr>
        <p:sp>
          <p:nvSpPr>
            <p:cNvPr id="29" name="Rounded Rectangle 9">
              <a:extLst>
                <a:ext uri="{FF2B5EF4-FFF2-40B4-BE49-F238E27FC236}">
                  <a16:creationId xmlns:a16="http://schemas.microsoft.com/office/drawing/2014/main" id="{2EBAC0C7-1217-449D-BCC0-DD9B2DEC7FD2}"/>
                </a:ext>
              </a:extLst>
            </p:cNvPr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hevron 10">
              <a:extLst>
                <a:ext uri="{FF2B5EF4-FFF2-40B4-BE49-F238E27FC236}">
                  <a16:creationId xmlns:a16="http://schemas.microsoft.com/office/drawing/2014/main" id="{7DF21322-A217-4B7A-988C-7B511EC76C0C}"/>
                </a:ext>
              </a:extLst>
            </p:cNvPr>
            <p:cNvSpPr/>
            <p:nvPr/>
          </p:nvSpPr>
          <p:spPr>
            <a:xfrm>
              <a:off x="1219199" y="3886200"/>
              <a:ext cx="310853" cy="838200"/>
            </a:xfrm>
            <a:prstGeom prst="chevron">
              <a:avLst>
                <a:gd name="adj" fmla="val 3000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31" name="TextBox 18">
              <a:extLst>
                <a:ext uri="{FF2B5EF4-FFF2-40B4-BE49-F238E27FC236}">
                  <a16:creationId xmlns:a16="http://schemas.microsoft.com/office/drawing/2014/main" id="{A4AFAB4D-FC35-49A0-B8F2-540309956F08}"/>
                </a:ext>
              </a:extLst>
            </p:cNvPr>
            <p:cNvSpPr txBox="1"/>
            <p:nvPr/>
          </p:nvSpPr>
          <p:spPr>
            <a:xfrm>
              <a:off x="1618277" y="3869114"/>
              <a:ext cx="2961411" cy="82022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>
                  <a:solidFill>
                    <a:schemeClr val="bg1"/>
                  </a:solidFill>
                </a:rPr>
                <a:t>X, Y, WIDTH, HEIGHT, CLASS</a:t>
              </a:r>
            </a:p>
            <a:p>
              <a:pPr>
                <a:lnSpc>
                  <a:spcPct val="125000"/>
                </a:lnSpc>
              </a:pPr>
              <a:r>
                <a:rPr lang="de-DE" sz="2000" spc="20" dirty="0">
                  <a:solidFill>
                    <a:schemeClr val="bg1"/>
                  </a:solidFill>
                </a:rPr>
                <a:t>200, 100, 450, 220, </a:t>
              </a:r>
              <a:r>
                <a:rPr lang="de-DE" sz="2000" spc="20" dirty="0" err="1">
                  <a:solidFill>
                    <a:schemeClr val="bg1"/>
                  </a:solidFill>
                </a:rPr>
                <a:t>car</a:t>
              </a:r>
              <a:endParaRPr lang="de-DE" sz="2000" spc="2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43865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4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79090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Allgemein </a:t>
            </a:r>
            <a:r>
              <a:rPr lang="en-US" b="1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Semantic Segmentation</a:t>
            </a:r>
            <a:endParaRPr lang="de-DE" b="1" dirty="0">
              <a:solidFill>
                <a:schemeClr val="tx1"/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37" name="Group 30"/>
          <p:cNvGrpSpPr/>
          <p:nvPr/>
        </p:nvGrpSpPr>
        <p:grpSpPr>
          <a:xfrm>
            <a:off x="4874993" y="1600200"/>
            <a:ext cx="7086600" cy="842867"/>
            <a:chOff x="1219200" y="3886199"/>
            <a:chExt cx="3429000" cy="842867"/>
          </a:xfrm>
        </p:grpSpPr>
        <p:sp>
          <p:nvSpPr>
            <p:cNvPr id="38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18"/>
            <p:cNvSpPr txBox="1"/>
            <p:nvPr/>
          </p:nvSpPr>
          <p:spPr>
            <a:xfrm>
              <a:off x="1618278" y="3908841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>
                  <a:solidFill>
                    <a:schemeClr val="bg1"/>
                  </a:solidFill>
                </a:rPr>
                <a:t>Dieses Verfahren benötigt auch die Positionen der Objekte als Labels</a:t>
              </a:r>
            </a:p>
          </p:txBody>
        </p:sp>
      </p:grpSp>
      <p:grpSp>
        <p:nvGrpSpPr>
          <p:cNvPr id="20" name="Group 30"/>
          <p:cNvGrpSpPr/>
          <p:nvPr/>
        </p:nvGrpSpPr>
        <p:grpSpPr>
          <a:xfrm>
            <a:off x="4874993" y="2817936"/>
            <a:ext cx="7086600" cy="842867"/>
            <a:chOff x="1219200" y="3886199"/>
            <a:chExt cx="3429000" cy="842867"/>
          </a:xfrm>
        </p:grpSpPr>
        <p:sp>
          <p:nvSpPr>
            <p:cNvPr id="21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3" name="TextBox 18"/>
            <p:cNvSpPr txBox="1"/>
            <p:nvPr/>
          </p:nvSpPr>
          <p:spPr>
            <a:xfrm>
              <a:off x="1618278" y="3908841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>
                  <a:solidFill>
                    <a:schemeClr val="bg1"/>
                  </a:solidFill>
                </a:rPr>
                <a:t>Das Netzwerk hat hier die Aufgabe jeden Pixel im Bild eine Klasse zu zuweisen</a:t>
              </a:r>
            </a:p>
          </p:txBody>
        </p:sp>
      </p:grpSp>
      <p:grpSp>
        <p:nvGrpSpPr>
          <p:cNvPr id="24" name="Group 30">
            <a:extLst>
              <a:ext uri="{FF2B5EF4-FFF2-40B4-BE49-F238E27FC236}">
                <a16:creationId xmlns:a16="http://schemas.microsoft.com/office/drawing/2014/main" id="{1D2215A6-5D29-4042-A01C-3C8BB9F54481}"/>
              </a:ext>
            </a:extLst>
          </p:cNvPr>
          <p:cNvGrpSpPr/>
          <p:nvPr/>
        </p:nvGrpSpPr>
        <p:grpSpPr>
          <a:xfrm>
            <a:off x="4874993" y="4028769"/>
            <a:ext cx="7086600" cy="842867"/>
            <a:chOff x="1219200" y="3886199"/>
            <a:chExt cx="3429000" cy="842867"/>
          </a:xfrm>
        </p:grpSpPr>
        <p:sp>
          <p:nvSpPr>
            <p:cNvPr id="25" name="Rounded Rectangle 9">
              <a:extLst>
                <a:ext uri="{FF2B5EF4-FFF2-40B4-BE49-F238E27FC236}">
                  <a16:creationId xmlns:a16="http://schemas.microsoft.com/office/drawing/2014/main" id="{CA5E974E-64F5-4AC3-A7C0-0F60BA2A5540}"/>
                </a:ext>
              </a:extLst>
            </p:cNvPr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hevron 10">
              <a:extLst>
                <a:ext uri="{FF2B5EF4-FFF2-40B4-BE49-F238E27FC236}">
                  <a16:creationId xmlns:a16="http://schemas.microsoft.com/office/drawing/2014/main" id="{773F5329-3D73-433E-AD90-ADACC87F1570}"/>
                </a:ext>
              </a:extLst>
            </p:cNvPr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7" name="TextBox 18">
              <a:extLst>
                <a:ext uri="{FF2B5EF4-FFF2-40B4-BE49-F238E27FC236}">
                  <a16:creationId xmlns:a16="http://schemas.microsoft.com/office/drawing/2014/main" id="{B2C7C8D7-E4A1-4E3A-88D4-D08E72255488}"/>
                </a:ext>
              </a:extLst>
            </p:cNvPr>
            <p:cNvSpPr txBox="1"/>
            <p:nvPr/>
          </p:nvSpPr>
          <p:spPr>
            <a:xfrm>
              <a:off x="1618278" y="3908841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>
                  <a:solidFill>
                    <a:schemeClr val="bg1"/>
                  </a:solidFill>
                </a:rPr>
                <a:t>Dies kann effizient mithilfe eines fully </a:t>
              </a:r>
              <a:r>
                <a:rPr lang="de-DE" sz="2000" spc="20" dirty="0" err="1">
                  <a:solidFill>
                    <a:schemeClr val="bg1"/>
                  </a:solidFill>
                </a:rPr>
                <a:t>convolutional</a:t>
              </a:r>
              <a:r>
                <a:rPr lang="de-DE" sz="2000" spc="20" dirty="0">
                  <a:solidFill>
                    <a:schemeClr val="bg1"/>
                  </a:solidFill>
                </a:rPr>
                <a:t> network (FCN) umgesetzt werden</a:t>
              </a:r>
            </a:p>
          </p:txBody>
        </p:sp>
      </p:grpSp>
      <p:pic>
        <p:nvPicPr>
          <p:cNvPr id="6" name="Grafik 5">
            <a:extLst>
              <a:ext uri="{FF2B5EF4-FFF2-40B4-BE49-F238E27FC236}">
                <a16:creationId xmlns:a16="http://schemas.microsoft.com/office/drawing/2014/main" id="{DF7EB678-BA65-4236-9960-FDE6EC4ED9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39" y="2535428"/>
            <a:ext cx="4551947" cy="1960372"/>
          </a:xfrm>
          <a:prstGeom prst="rect">
            <a:avLst/>
          </a:prstGeom>
        </p:spPr>
      </p:pic>
      <p:grpSp>
        <p:nvGrpSpPr>
          <p:cNvPr id="32" name="Group 30">
            <a:extLst>
              <a:ext uri="{FF2B5EF4-FFF2-40B4-BE49-F238E27FC236}">
                <a16:creationId xmlns:a16="http://schemas.microsoft.com/office/drawing/2014/main" id="{F67F93A9-8ABD-4900-932D-FA0183CFC8EF}"/>
              </a:ext>
            </a:extLst>
          </p:cNvPr>
          <p:cNvGrpSpPr/>
          <p:nvPr/>
        </p:nvGrpSpPr>
        <p:grpSpPr>
          <a:xfrm>
            <a:off x="4876800" y="5251173"/>
            <a:ext cx="7086600" cy="842867"/>
            <a:chOff x="1219200" y="3886199"/>
            <a:chExt cx="3429000" cy="842867"/>
          </a:xfrm>
        </p:grpSpPr>
        <p:sp>
          <p:nvSpPr>
            <p:cNvPr id="33" name="Rounded Rectangle 9">
              <a:extLst>
                <a:ext uri="{FF2B5EF4-FFF2-40B4-BE49-F238E27FC236}">
                  <a16:creationId xmlns:a16="http://schemas.microsoft.com/office/drawing/2014/main" id="{16CC39D3-290B-4607-94A1-07B180C35F4C}"/>
                </a:ext>
              </a:extLst>
            </p:cNvPr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hevron 10">
              <a:extLst>
                <a:ext uri="{FF2B5EF4-FFF2-40B4-BE49-F238E27FC236}">
                  <a16:creationId xmlns:a16="http://schemas.microsoft.com/office/drawing/2014/main" id="{DA0B5F5A-FAB7-4A63-81C6-9B00F05F5AB0}"/>
                </a:ext>
              </a:extLst>
            </p:cNvPr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35" name="TextBox 18">
              <a:extLst>
                <a:ext uri="{FF2B5EF4-FFF2-40B4-BE49-F238E27FC236}">
                  <a16:creationId xmlns:a16="http://schemas.microsoft.com/office/drawing/2014/main" id="{B0CF3FB5-4D5F-4AD6-BC9B-F824ED9182C0}"/>
                </a:ext>
              </a:extLst>
            </p:cNvPr>
            <p:cNvSpPr txBox="1"/>
            <p:nvPr/>
          </p:nvSpPr>
          <p:spPr>
            <a:xfrm>
              <a:off x="1618278" y="3908841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>
                  <a:solidFill>
                    <a:schemeClr val="bg1"/>
                  </a:solidFill>
                </a:rPr>
                <a:t>Allerdings werden gleich klassifizierte Objekte als eine Region dargestellt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589274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5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79090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Allgemein </a:t>
            </a:r>
            <a:r>
              <a:rPr lang="en-US" b="1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Instance Segmentation</a:t>
            </a:r>
            <a:endParaRPr lang="de-DE" b="1" dirty="0">
              <a:solidFill>
                <a:schemeClr val="tx1"/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37" name="Group 30"/>
          <p:cNvGrpSpPr/>
          <p:nvPr/>
        </p:nvGrpSpPr>
        <p:grpSpPr>
          <a:xfrm>
            <a:off x="4874993" y="1600200"/>
            <a:ext cx="7086600" cy="842867"/>
            <a:chOff x="1219200" y="3886199"/>
            <a:chExt cx="3429000" cy="842867"/>
          </a:xfrm>
        </p:grpSpPr>
        <p:sp>
          <p:nvSpPr>
            <p:cNvPr id="38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18"/>
            <p:cNvSpPr txBox="1"/>
            <p:nvPr/>
          </p:nvSpPr>
          <p:spPr>
            <a:xfrm>
              <a:off x="1618278" y="3908841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>
                  <a:solidFill>
                    <a:schemeClr val="bg1"/>
                  </a:solidFill>
                </a:rPr>
                <a:t>1. Object </a:t>
              </a:r>
              <a:r>
                <a:rPr lang="de-DE" sz="2000" spc="20" dirty="0" err="1">
                  <a:solidFill>
                    <a:schemeClr val="bg1"/>
                  </a:solidFill>
                </a:rPr>
                <a:t>detection</a:t>
              </a:r>
              <a:r>
                <a:rPr lang="de-DE" sz="2000" spc="20" dirty="0">
                  <a:solidFill>
                    <a:schemeClr val="bg1"/>
                  </a:solidFill>
                </a:rPr>
                <a:t> um die </a:t>
              </a:r>
              <a:r>
                <a:rPr lang="de-DE" sz="2000" spc="20" dirty="0" err="1">
                  <a:solidFill>
                    <a:schemeClr val="bg1"/>
                  </a:solidFill>
                </a:rPr>
                <a:t>bounding</a:t>
              </a:r>
              <a:r>
                <a:rPr lang="de-DE" sz="2000" spc="20" dirty="0">
                  <a:solidFill>
                    <a:schemeClr val="bg1"/>
                  </a:solidFill>
                </a:rPr>
                <a:t> </a:t>
              </a:r>
              <a:r>
                <a:rPr lang="de-DE" sz="2000" spc="20" dirty="0" err="1">
                  <a:solidFill>
                    <a:schemeClr val="bg1"/>
                  </a:solidFill>
                </a:rPr>
                <a:t>boxes</a:t>
              </a:r>
              <a:r>
                <a:rPr lang="de-DE" sz="2000" spc="20" dirty="0">
                  <a:solidFill>
                    <a:schemeClr val="bg1"/>
                  </a:solidFill>
                </a:rPr>
                <a:t> zu zeichnen</a:t>
              </a:r>
            </a:p>
          </p:txBody>
        </p:sp>
      </p:grpSp>
      <p:grpSp>
        <p:nvGrpSpPr>
          <p:cNvPr id="20" name="Group 30"/>
          <p:cNvGrpSpPr/>
          <p:nvPr/>
        </p:nvGrpSpPr>
        <p:grpSpPr>
          <a:xfrm>
            <a:off x="4874993" y="2817936"/>
            <a:ext cx="7086600" cy="838201"/>
            <a:chOff x="1219200" y="3886199"/>
            <a:chExt cx="3429000" cy="838201"/>
          </a:xfrm>
        </p:grpSpPr>
        <p:sp>
          <p:nvSpPr>
            <p:cNvPr id="21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3" name="TextBox 18"/>
            <p:cNvSpPr txBox="1"/>
            <p:nvPr/>
          </p:nvSpPr>
          <p:spPr>
            <a:xfrm>
              <a:off x="1618278" y="4101201"/>
              <a:ext cx="2961410" cy="43550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>
                  <a:solidFill>
                    <a:schemeClr val="bg1"/>
                  </a:solidFill>
                </a:rPr>
                <a:t>2. </a:t>
              </a:r>
              <a:r>
                <a:rPr lang="de-DE" sz="2000" spc="20" dirty="0" err="1">
                  <a:solidFill>
                    <a:schemeClr val="bg1"/>
                  </a:solidFill>
                </a:rPr>
                <a:t>Semantic</a:t>
              </a:r>
              <a:r>
                <a:rPr lang="de-DE" sz="2000" spc="20" dirty="0">
                  <a:solidFill>
                    <a:schemeClr val="bg1"/>
                  </a:solidFill>
                </a:rPr>
                <a:t> </a:t>
              </a:r>
              <a:r>
                <a:rPr lang="de-DE" sz="2000" spc="20" dirty="0" err="1">
                  <a:solidFill>
                    <a:schemeClr val="bg1"/>
                  </a:solidFill>
                </a:rPr>
                <a:t>segmentation</a:t>
              </a:r>
              <a:r>
                <a:rPr lang="de-DE" sz="2000" spc="20" dirty="0">
                  <a:solidFill>
                    <a:schemeClr val="bg1"/>
                  </a:solidFill>
                </a:rPr>
                <a:t> auf jede box ausführen</a:t>
              </a:r>
            </a:p>
          </p:txBody>
        </p:sp>
      </p:grpSp>
      <p:grpSp>
        <p:nvGrpSpPr>
          <p:cNvPr id="24" name="Group 30">
            <a:extLst>
              <a:ext uri="{FF2B5EF4-FFF2-40B4-BE49-F238E27FC236}">
                <a16:creationId xmlns:a16="http://schemas.microsoft.com/office/drawing/2014/main" id="{1D2215A6-5D29-4042-A01C-3C8BB9F54481}"/>
              </a:ext>
            </a:extLst>
          </p:cNvPr>
          <p:cNvGrpSpPr/>
          <p:nvPr/>
        </p:nvGrpSpPr>
        <p:grpSpPr>
          <a:xfrm>
            <a:off x="4876800" y="4114800"/>
            <a:ext cx="7086600" cy="842867"/>
            <a:chOff x="1219200" y="3886199"/>
            <a:chExt cx="3429000" cy="842867"/>
          </a:xfrm>
        </p:grpSpPr>
        <p:sp>
          <p:nvSpPr>
            <p:cNvPr id="25" name="Rounded Rectangle 9">
              <a:extLst>
                <a:ext uri="{FF2B5EF4-FFF2-40B4-BE49-F238E27FC236}">
                  <a16:creationId xmlns:a16="http://schemas.microsoft.com/office/drawing/2014/main" id="{CA5E974E-64F5-4AC3-A7C0-0F60BA2A5540}"/>
                </a:ext>
              </a:extLst>
            </p:cNvPr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hevron 10">
              <a:extLst>
                <a:ext uri="{FF2B5EF4-FFF2-40B4-BE49-F238E27FC236}">
                  <a16:creationId xmlns:a16="http://schemas.microsoft.com/office/drawing/2014/main" id="{773F5329-3D73-433E-AD90-ADACC87F1570}"/>
                </a:ext>
              </a:extLst>
            </p:cNvPr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7" name="TextBox 18">
              <a:extLst>
                <a:ext uri="{FF2B5EF4-FFF2-40B4-BE49-F238E27FC236}">
                  <a16:creationId xmlns:a16="http://schemas.microsoft.com/office/drawing/2014/main" id="{B2C7C8D7-E4A1-4E3A-88D4-D08E72255488}"/>
                </a:ext>
              </a:extLst>
            </p:cNvPr>
            <p:cNvSpPr txBox="1"/>
            <p:nvPr/>
          </p:nvSpPr>
          <p:spPr>
            <a:xfrm>
              <a:off x="1618278" y="3908841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>
                  <a:solidFill>
                    <a:schemeClr val="bg1"/>
                  </a:solidFill>
                </a:rPr>
                <a:t>Das Netzwerk muss nur noch ein Klasse klassifizieren und noch das Hintergrund</a:t>
              </a:r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2A800CF1-7D50-402E-B8AF-1CA92FF30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0842"/>
            <a:ext cx="4201299" cy="3932416"/>
          </a:xfrm>
          <a:prstGeom prst="rect">
            <a:avLst/>
          </a:prstGeom>
        </p:spPr>
      </p:pic>
      <p:grpSp>
        <p:nvGrpSpPr>
          <p:cNvPr id="32" name="Group 30">
            <a:extLst>
              <a:ext uri="{FF2B5EF4-FFF2-40B4-BE49-F238E27FC236}">
                <a16:creationId xmlns:a16="http://schemas.microsoft.com/office/drawing/2014/main" id="{40C5CC1F-82A9-425B-9DBF-EBFD1901E9C5}"/>
              </a:ext>
            </a:extLst>
          </p:cNvPr>
          <p:cNvGrpSpPr/>
          <p:nvPr/>
        </p:nvGrpSpPr>
        <p:grpSpPr>
          <a:xfrm>
            <a:off x="4874993" y="5319283"/>
            <a:ext cx="7086600" cy="842867"/>
            <a:chOff x="1219200" y="3886199"/>
            <a:chExt cx="3429000" cy="842867"/>
          </a:xfrm>
        </p:grpSpPr>
        <p:sp>
          <p:nvSpPr>
            <p:cNvPr id="33" name="Rounded Rectangle 9">
              <a:extLst>
                <a:ext uri="{FF2B5EF4-FFF2-40B4-BE49-F238E27FC236}">
                  <a16:creationId xmlns:a16="http://schemas.microsoft.com/office/drawing/2014/main" id="{425F2297-4981-4873-AF42-03CA55EB95C9}"/>
                </a:ext>
              </a:extLst>
            </p:cNvPr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hevron 10">
              <a:extLst>
                <a:ext uri="{FF2B5EF4-FFF2-40B4-BE49-F238E27FC236}">
                  <a16:creationId xmlns:a16="http://schemas.microsoft.com/office/drawing/2014/main" id="{4A7B4498-0636-4C11-AB72-CAC50AA1FE5B}"/>
                </a:ext>
              </a:extLst>
            </p:cNvPr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35" name="TextBox 18">
              <a:extLst>
                <a:ext uri="{FF2B5EF4-FFF2-40B4-BE49-F238E27FC236}">
                  <a16:creationId xmlns:a16="http://schemas.microsoft.com/office/drawing/2014/main" id="{B5DC0E04-83F9-4961-87BE-466A1AB9D1C6}"/>
                </a:ext>
              </a:extLst>
            </p:cNvPr>
            <p:cNvSpPr txBox="1"/>
            <p:nvPr/>
          </p:nvSpPr>
          <p:spPr>
            <a:xfrm>
              <a:off x="1618278" y="3908841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>
                  <a:solidFill>
                    <a:schemeClr val="bg1"/>
                  </a:solidFill>
                </a:rPr>
                <a:t>Hierfür wurden mehrere Netzwerke gebaut die explizit diese Aufgabe lösen sollen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500881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6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79090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Allgemein </a:t>
            </a:r>
            <a:r>
              <a:rPr lang="en-US" b="1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R-CNN</a:t>
            </a:r>
            <a:endParaRPr lang="de-DE" b="1" dirty="0">
              <a:solidFill>
                <a:schemeClr val="tx1"/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37" name="Group 30"/>
          <p:cNvGrpSpPr/>
          <p:nvPr/>
        </p:nvGrpSpPr>
        <p:grpSpPr>
          <a:xfrm>
            <a:off x="4874993" y="1600200"/>
            <a:ext cx="7086600" cy="842867"/>
            <a:chOff x="1219200" y="3886199"/>
            <a:chExt cx="3429000" cy="842867"/>
          </a:xfrm>
        </p:grpSpPr>
        <p:sp>
          <p:nvSpPr>
            <p:cNvPr id="38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18"/>
            <p:cNvSpPr txBox="1"/>
            <p:nvPr/>
          </p:nvSpPr>
          <p:spPr>
            <a:xfrm>
              <a:off x="1618278" y="3908841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>
                  <a:solidFill>
                    <a:schemeClr val="bg1"/>
                  </a:solidFill>
                </a:rPr>
                <a:t>R-CNN brauchen Region </a:t>
              </a:r>
              <a:r>
                <a:rPr lang="de-DE" sz="2000" spc="20" dirty="0" err="1">
                  <a:solidFill>
                    <a:schemeClr val="bg1"/>
                  </a:solidFill>
                </a:rPr>
                <a:t>Proposals</a:t>
              </a:r>
              <a:r>
                <a:rPr lang="de-DE" sz="2000" spc="20" dirty="0">
                  <a:solidFill>
                    <a:schemeClr val="bg1"/>
                  </a:solidFill>
                </a:rPr>
                <a:t> (</a:t>
              </a:r>
              <a:r>
                <a:rPr lang="de-DE" sz="2000" spc="20" dirty="0" err="1">
                  <a:solidFill>
                    <a:schemeClr val="bg1"/>
                  </a:solidFill>
                </a:rPr>
                <a:t>RoP</a:t>
              </a:r>
              <a:r>
                <a:rPr lang="de-DE" sz="2000" spc="20" dirty="0">
                  <a:solidFill>
                    <a:schemeClr val="bg1"/>
                  </a:solidFill>
                </a:rPr>
                <a:t>): Hierfür wird ein Algorithmus als </a:t>
              </a:r>
              <a:r>
                <a:rPr lang="de-DE" sz="2000" spc="20" dirty="0" err="1">
                  <a:solidFill>
                    <a:schemeClr val="bg1"/>
                  </a:solidFill>
                </a:rPr>
                <a:t>preprocessing</a:t>
              </a:r>
              <a:r>
                <a:rPr lang="de-DE" sz="2000" spc="20" dirty="0">
                  <a:solidFill>
                    <a:schemeClr val="bg1"/>
                  </a:solidFill>
                </a:rPr>
                <a:t> genutzt</a:t>
              </a:r>
            </a:p>
          </p:txBody>
        </p:sp>
      </p:grpSp>
      <p:grpSp>
        <p:nvGrpSpPr>
          <p:cNvPr id="20" name="Group 30"/>
          <p:cNvGrpSpPr/>
          <p:nvPr/>
        </p:nvGrpSpPr>
        <p:grpSpPr>
          <a:xfrm>
            <a:off x="4874993" y="2817936"/>
            <a:ext cx="7086600" cy="842867"/>
            <a:chOff x="1219200" y="3886199"/>
            <a:chExt cx="3429000" cy="842867"/>
          </a:xfrm>
        </p:grpSpPr>
        <p:sp>
          <p:nvSpPr>
            <p:cNvPr id="21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3" name="TextBox 18"/>
            <p:cNvSpPr txBox="1"/>
            <p:nvPr/>
          </p:nvSpPr>
          <p:spPr>
            <a:xfrm>
              <a:off x="1618278" y="3908841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>
                  <a:solidFill>
                    <a:schemeClr val="bg1"/>
                  </a:solidFill>
                </a:rPr>
                <a:t>Jede </a:t>
              </a:r>
              <a:r>
                <a:rPr lang="de-DE" sz="2000" spc="20" dirty="0" err="1">
                  <a:solidFill>
                    <a:schemeClr val="bg1"/>
                  </a:solidFill>
                </a:rPr>
                <a:t>RoP</a:t>
              </a:r>
              <a:r>
                <a:rPr lang="de-DE" sz="2000" spc="20" dirty="0">
                  <a:solidFill>
                    <a:schemeClr val="bg1"/>
                  </a:solidFill>
                </a:rPr>
                <a:t> wird durch das Netzwerk geschickt, um zu klassifizieren welches Objekt auf dem ist</a:t>
              </a:r>
            </a:p>
          </p:txBody>
        </p:sp>
      </p:grpSp>
      <p:grpSp>
        <p:nvGrpSpPr>
          <p:cNvPr id="32" name="Group 30">
            <a:extLst>
              <a:ext uri="{FF2B5EF4-FFF2-40B4-BE49-F238E27FC236}">
                <a16:creationId xmlns:a16="http://schemas.microsoft.com/office/drawing/2014/main" id="{40C5CC1F-82A9-425B-9DBF-EBFD1901E9C5}"/>
              </a:ext>
            </a:extLst>
          </p:cNvPr>
          <p:cNvGrpSpPr/>
          <p:nvPr/>
        </p:nvGrpSpPr>
        <p:grpSpPr>
          <a:xfrm>
            <a:off x="4864000" y="3929883"/>
            <a:ext cx="7086600" cy="838201"/>
            <a:chOff x="1219200" y="3886199"/>
            <a:chExt cx="3429000" cy="838201"/>
          </a:xfrm>
        </p:grpSpPr>
        <p:sp>
          <p:nvSpPr>
            <p:cNvPr id="33" name="Rounded Rectangle 9">
              <a:extLst>
                <a:ext uri="{FF2B5EF4-FFF2-40B4-BE49-F238E27FC236}">
                  <a16:creationId xmlns:a16="http://schemas.microsoft.com/office/drawing/2014/main" id="{425F2297-4981-4873-AF42-03CA55EB95C9}"/>
                </a:ext>
              </a:extLst>
            </p:cNvPr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hevron 10">
              <a:extLst>
                <a:ext uri="{FF2B5EF4-FFF2-40B4-BE49-F238E27FC236}">
                  <a16:creationId xmlns:a16="http://schemas.microsoft.com/office/drawing/2014/main" id="{4A7B4498-0636-4C11-AB72-CAC50AA1FE5B}"/>
                </a:ext>
              </a:extLst>
            </p:cNvPr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35" name="TextBox 18">
              <a:extLst>
                <a:ext uri="{FF2B5EF4-FFF2-40B4-BE49-F238E27FC236}">
                  <a16:creationId xmlns:a16="http://schemas.microsoft.com/office/drawing/2014/main" id="{B5DC0E04-83F9-4961-87BE-466A1AB9D1C6}"/>
                </a:ext>
              </a:extLst>
            </p:cNvPr>
            <p:cNvSpPr txBox="1"/>
            <p:nvPr/>
          </p:nvSpPr>
          <p:spPr>
            <a:xfrm>
              <a:off x="1618278" y="4101201"/>
              <a:ext cx="2961410" cy="435504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>
                  <a:solidFill>
                    <a:schemeClr val="bg1"/>
                  </a:solidFill>
                </a:rPr>
                <a:t>Allerding ist ein R-CNN nicht effizient</a:t>
              </a:r>
            </a:p>
          </p:txBody>
        </p:sp>
      </p:grpSp>
      <p:pic>
        <p:nvPicPr>
          <p:cNvPr id="1026" name="Picture 2" descr="https://cdn-images-1.medium.com/max/1600/1*NX5yYTi-eQjP0pMWs3UbUg.png">
            <a:extLst>
              <a:ext uri="{FF2B5EF4-FFF2-40B4-BE49-F238E27FC236}">
                <a16:creationId xmlns:a16="http://schemas.microsoft.com/office/drawing/2014/main" id="{A83C8DA9-A1C7-4ECC-B0C2-1EEFDBF73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93" y="1797929"/>
            <a:ext cx="4149250" cy="371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C7EA3EF0-15AA-495B-A0C4-640FB33E43D9}"/>
              </a:ext>
            </a:extLst>
          </p:cNvPr>
          <p:cNvSpPr/>
          <p:nvPr/>
        </p:nvSpPr>
        <p:spPr>
          <a:xfrm>
            <a:off x="0" y="6611779"/>
            <a:ext cx="7086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Source: https://towardsdatascience.com/r-cnn-fast-r-cnn-faster-r-cnn-yolo-object-detection-algorithms-36d53571365e</a:t>
            </a:r>
            <a:endParaRPr lang="de-DE" sz="1000" dirty="0"/>
          </a:p>
        </p:txBody>
      </p:sp>
      <p:grpSp>
        <p:nvGrpSpPr>
          <p:cNvPr id="29" name="Group 30">
            <a:extLst>
              <a:ext uri="{FF2B5EF4-FFF2-40B4-BE49-F238E27FC236}">
                <a16:creationId xmlns:a16="http://schemas.microsoft.com/office/drawing/2014/main" id="{A587A421-7366-49A1-8EBA-B0E39E779C02}"/>
              </a:ext>
            </a:extLst>
          </p:cNvPr>
          <p:cNvGrpSpPr/>
          <p:nvPr/>
        </p:nvGrpSpPr>
        <p:grpSpPr>
          <a:xfrm>
            <a:off x="4873358" y="4990182"/>
            <a:ext cx="3127665" cy="631297"/>
            <a:chOff x="1219199" y="3886199"/>
            <a:chExt cx="3429001" cy="838201"/>
          </a:xfrm>
          <a:solidFill>
            <a:srgbClr val="C00000"/>
          </a:solidFill>
        </p:grpSpPr>
        <p:sp>
          <p:nvSpPr>
            <p:cNvPr id="30" name="Rounded Rectangle 9">
              <a:extLst>
                <a:ext uri="{FF2B5EF4-FFF2-40B4-BE49-F238E27FC236}">
                  <a16:creationId xmlns:a16="http://schemas.microsoft.com/office/drawing/2014/main" id="{7B91F192-B450-4407-9FC8-5B7DCC3B8FFB}"/>
                </a:ext>
              </a:extLst>
            </p:cNvPr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1" name="Chevron 10">
              <a:extLst>
                <a:ext uri="{FF2B5EF4-FFF2-40B4-BE49-F238E27FC236}">
                  <a16:creationId xmlns:a16="http://schemas.microsoft.com/office/drawing/2014/main" id="{68718FFF-9FA9-4023-BF11-DCC7ED294A2B}"/>
                </a:ext>
              </a:extLst>
            </p:cNvPr>
            <p:cNvSpPr/>
            <p:nvPr/>
          </p:nvSpPr>
          <p:spPr>
            <a:xfrm>
              <a:off x="1219199" y="3886200"/>
              <a:ext cx="514711" cy="838200"/>
            </a:xfrm>
            <a:prstGeom prst="chevron">
              <a:avLst>
                <a:gd name="adj" fmla="val 3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36" name="TextBox 18">
              <a:extLst>
                <a:ext uri="{FF2B5EF4-FFF2-40B4-BE49-F238E27FC236}">
                  <a16:creationId xmlns:a16="http://schemas.microsoft.com/office/drawing/2014/main" id="{094065AF-C840-46E7-A3ED-BBD33B3E6B8B}"/>
                </a:ext>
              </a:extLst>
            </p:cNvPr>
            <p:cNvSpPr txBox="1"/>
            <p:nvPr/>
          </p:nvSpPr>
          <p:spPr>
            <a:xfrm>
              <a:off x="1877120" y="4121405"/>
              <a:ext cx="2702568" cy="441511"/>
            </a:xfrm>
            <a:prstGeom prst="rect">
              <a:avLst/>
            </a:prstGeom>
            <a:grp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1400" spc="20" dirty="0">
                  <a:solidFill>
                    <a:schemeClr val="bg1"/>
                  </a:solidFill>
                </a:rPr>
                <a:t>Keine </a:t>
              </a:r>
              <a:r>
                <a:rPr lang="de-DE" sz="1400" spc="20" dirty="0" err="1">
                  <a:solidFill>
                    <a:schemeClr val="bg1"/>
                  </a:solidFill>
                </a:rPr>
                <a:t>realtime</a:t>
              </a:r>
              <a:r>
                <a:rPr lang="de-DE" sz="1400" spc="20" dirty="0">
                  <a:solidFill>
                    <a:schemeClr val="bg1"/>
                  </a:solidFill>
                </a:rPr>
                <a:t> Anwendung</a:t>
              </a:r>
            </a:p>
          </p:txBody>
        </p:sp>
      </p:grpSp>
      <p:grpSp>
        <p:nvGrpSpPr>
          <p:cNvPr id="53" name="Group 30">
            <a:extLst>
              <a:ext uri="{FF2B5EF4-FFF2-40B4-BE49-F238E27FC236}">
                <a16:creationId xmlns:a16="http://schemas.microsoft.com/office/drawing/2014/main" id="{B5907488-FE31-46A7-9528-19E5F76C96FD}"/>
              </a:ext>
            </a:extLst>
          </p:cNvPr>
          <p:cNvGrpSpPr/>
          <p:nvPr/>
        </p:nvGrpSpPr>
        <p:grpSpPr>
          <a:xfrm>
            <a:off x="8255975" y="4992768"/>
            <a:ext cx="3127665" cy="631297"/>
            <a:chOff x="1219199" y="3886199"/>
            <a:chExt cx="3429001" cy="838201"/>
          </a:xfrm>
          <a:solidFill>
            <a:srgbClr val="C00000"/>
          </a:solidFill>
        </p:grpSpPr>
        <p:sp>
          <p:nvSpPr>
            <p:cNvPr id="54" name="Rounded Rectangle 9">
              <a:extLst>
                <a:ext uri="{FF2B5EF4-FFF2-40B4-BE49-F238E27FC236}">
                  <a16:creationId xmlns:a16="http://schemas.microsoft.com/office/drawing/2014/main" id="{714DF8DC-7709-4F0F-9EF6-2A7AF6F01A43}"/>
                </a:ext>
              </a:extLst>
            </p:cNvPr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5" name="Chevron 10">
              <a:extLst>
                <a:ext uri="{FF2B5EF4-FFF2-40B4-BE49-F238E27FC236}">
                  <a16:creationId xmlns:a16="http://schemas.microsoft.com/office/drawing/2014/main" id="{9AA98FAB-D856-483E-BB2C-6BAB5D76F133}"/>
                </a:ext>
              </a:extLst>
            </p:cNvPr>
            <p:cNvSpPr/>
            <p:nvPr/>
          </p:nvSpPr>
          <p:spPr>
            <a:xfrm>
              <a:off x="1219199" y="3886200"/>
              <a:ext cx="514711" cy="838200"/>
            </a:xfrm>
            <a:prstGeom prst="chevron">
              <a:avLst>
                <a:gd name="adj" fmla="val 3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56" name="TextBox 18">
              <a:extLst>
                <a:ext uri="{FF2B5EF4-FFF2-40B4-BE49-F238E27FC236}">
                  <a16:creationId xmlns:a16="http://schemas.microsoft.com/office/drawing/2014/main" id="{7802575D-CF28-43D3-A88A-599C92125A55}"/>
                </a:ext>
              </a:extLst>
            </p:cNvPr>
            <p:cNvSpPr txBox="1"/>
            <p:nvPr/>
          </p:nvSpPr>
          <p:spPr>
            <a:xfrm>
              <a:off x="1889774" y="4078989"/>
              <a:ext cx="2689914" cy="441511"/>
            </a:xfrm>
            <a:prstGeom prst="rect">
              <a:avLst/>
            </a:prstGeom>
            <a:grp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1400" spc="20" dirty="0">
                  <a:solidFill>
                    <a:schemeClr val="bg1"/>
                  </a:solidFill>
                </a:rPr>
                <a:t>Feste </a:t>
              </a:r>
              <a:r>
                <a:rPr lang="de-DE" sz="1400" spc="20" dirty="0" err="1">
                  <a:solidFill>
                    <a:schemeClr val="bg1"/>
                  </a:solidFill>
                </a:rPr>
                <a:t>RoP</a:t>
              </a:r>
              <a:endParaRPr lang="de-DE" sz="1400" spc="2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828769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7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79090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Allgemein </a:t>
            </a:r>
            <a:r>
              <a:rPr lang="en-US" b="1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Faster R-CNN</a:t>
            </a:r>
            <a:endParaRPr lang="de-DE" b="1" dirty="0">
              <a:solidFill>
                <a:schemeClr val="tx1"/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37" name="Group 30"/>
          <p:cNvGrpSpPr/>
          <p:nvPr/>
        </p:nvGrpSpPr>
        <p:grpSpPr>
          <a:xfrm>
            <a:off x="4874993" y="1600200"/>
            <a:ext cx="7086600" cy="842867"/>
            <a:chOff x="1219200" y="3886199"/>
            <a:chExt cx="3429000" cy="842867"/>
          </a:xfrm>
        </p:grpSpPr>
        <p:sp>
          <p:nvSpPr>
            <p:cNvPr id="38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18"/>
            <p:cNvSpPr txBox="1"/>
            <p:nvPr/>
          </p:nvSpPr>
          <p:spPr>
            <a:xfrm>
              <a:off x="1618278" y="3908841"/>
              <a:ext cx="3029922" cy="82022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 err="1">
                  <a:solidFill>
                    <a:schemeClr val="bg1"/>
                  </a:solidFill>
                </a:rPr>
                <a:t>Faster</a:t>
              </a:r>
              <a:r>
                <a:rPr lang="de-DE" sz="2000" spc="20" dirty="0">
                  <a:solidFill>
                    <a:schemeClr val="bg1"/>
                  </a:solidFill>
                </a:rPr>
                <a:t> R-CNN besteht aus zwei teilen: Ein Region </a:t>
              </a:r>
              <a:r>
                <a:rPr lang="de-DE" sz="2000" spc="20" dirty="0" err="1">
                  <a:solidFill>
                    <a:schemeClr val="bg1"/>
                  </a:solidFill>
                </a:rPr>
                <a:t>Proposal</a:t>
              </a:r>
              <a:r>
                <a:rPr lang="de-DE" sz="2000" spc="20" dirty="0">
                  <a:solidFill>
                    <a:schemeClr val="bg1"/>
                  </a:solidFill>
                </a:rPr>
                <a:t> Netzwerk (RPN) &amp; einen </a:t>
              </a:r>
              <a:r>
                <a:rPr lang="de-DE" sz="2000" spc="20" dirty="0" err="1">
                  <a:solidFill>
                    <a:schemeClr val="bg1"/>
                  </a:solidFill>
                </a:rPr>
                <a:t>binary</a:t>
              </a:r>
              <a:r>
                <a:rPr lang="de-DE" sz="2000" spc="20" dirty="0">
                  <a:solidFill>
                    <a:schemeClr val="bg1"/>
                  </a:solidFill>
                </a:rPr>
                <a:t> </a:t>
              </a:r>
              <a:r>
                <a:rPr lang="de-DE" sz="2000" spc="20" dirty="0" err="1">
                  <a:solidFill>
                    <a:schemeClr val="bg1"/>
                  </a:solidFill>
                </a:rPr>
                <a:t>classifier</a:t>
              </a:r>
              <a:endParaRPr lang="de-DE" sz="2000" spc="2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30"/>
          <p:cNvGrpSpPr/>
          <p:nvPr/>
        </p:nvGrpSpPr>
        <p:grpSpPr>
          <a:xfrm>
            <a:off x="4874993" y="2817936"/>
            <a:ext cx="7086600" cy="842867"/>
            <a:chOff x="1219200" y="3886199"/>
            <a:chExt cx="3429000" cy="842867"/>
          </a:xfrm>
        </p:grpSpPr>
        <p:sp>
          <p:nvSpPr>
            <p:cNvPr id="21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3" name="TextBox 18"/>
            <p:cNvSpPr txBox="1"/>
            <p:nvPr/>
          </p:nvSpPr>
          <p:spPr>
            <a:xfrm>
              <a:off x="1618278" y="3908841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>
                  <a:solidFill>
                    <a:schemeClr val="bg1"/>
                  </a:solidFill>
                </a:rPr>
                <a:t>Das RPN generiert nun die Region ohne fixen Algorithmus. </a:t>
              </a:r>
            </a:p>
          </p:txBody>
        </p:sp>
      </p:grpSp>
      <p:sp>
        <p:nvSpPr>
          <p:cNvPr id="28" name="Rechteck 27">
            <a:extLst>
              <a:ext uri="{FF2B5EF4-FFF2-40B4-BE49-F238E27FC236}">
                <a16:creationId xmlns:a16="http://schemas.microsoft.com/office/drawing/2014/main" id="{C7EA3EF0-15AA-495B-A0C4-640FB33E43D9}"/>
              </a:ext>
            </a:extLst>
          </p:cNvPr>
          <p:cNvSpPr/>
          <p:nvPr/>
        </p:nvSpPr>
        <p:spPr>
          <a:xfrm>
            <a:off x="0" y="6611779"/>
            <a:ext cx="7086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Source: https://towardsdatascience.com/r-cnn-fast-r-cnn-faster-r-cnn-yolo-object-detection-algorithms-36d53571365e</a:t>
            </a:r>
            <a:endParaRPr lang="de-DE" sz="10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9A5F8D5-3FE2-40CB-9B0D-4ACB11DB2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34" y="2110436"/>
            <a:ext cx="3756995" cy="3787980"/>
          </a:xfrm>
          <a:prstGeom prst="rect">
            <a:avLst/>
          </a:prstGeom>
        </p:spPr>
      </p:pic>
      <p:grpSp>
        <p:nvGrpSpPr>
          <p:cNvPr id="41" name="Group 30">
            <a:extLst>
              <a:ext uri="{FF2B5EF4-FFF2-40B4-BE49-F238E27FC236}">
                <a16:creationId xmlns:a16="http://schemas.microsoft.com/office/drawing/2014/main" id="{789029AE-1487-47D3-A813-3B46DAAA5039}"/>
              </a:ext>
            </a:extLst>
          </p:cNvPr>
          <p:cNvGrpSpPr/>
          <p:nvPr/>
        </p:nvGrpSpPr>
        <p:grpSpPr>
          <a:xfrm>
            <a:off x="4874993" y="4031004"/>
            <a:ext cx="7086600" cy="842867"/>
            <a:chOff x="1219200" y="3886199"/>
            <a:chExt cx="3429000" cy="842867"/>
          </a:xfrm>
        </p:grpSpPr>
        <p:sp>
          <p:nvSpPr>
            <p:cNvPr id="42" name="Rounded Rectangle 9">
              <a:extLst>
                <a:ext uri="{FF2B5EF4-FFF2-40B4-BE49-F238E27FC236}">
                  <a16:creationId xmlns:a16="http://schemas.microsoft.com/office/drawing/2014/main" id="{35FAEA63-F59E-4FA1-8AD0-CAB93856C29A}"/>
                </a:ext>
              </a:extLst>
            </p:cNvPr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hevron 10">
              <a:extLst>
                <a:ext uri="{FF2B5EF4-FFF2-40B4-BE49-F238E27FC236}">
                  <a16:creationId xmlns:a16="http://schemas.microsoft.com/office/drawing/2014/main" id="{8A341C0F-5E3F-430A-9205-97DC7EFD380F}"/>
                </a:ext>
              </a:extLst>
            </p:cNvPr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4" name="TextBox 18">
              <a:extLst>
                <a:ext uri="{FF2B5EF4-FFF2-40B4-BE49-F238E27FC236}">
                  <a16:creationId xmlns:a16="http://schemas.microsoft.com/office/drawing/2014/main" id="{4AF6CB6B-BAA0-4084-ADC7-76C1FD3455E8}"/>
                </a:ext>
              </a:extLst>
            </p:cNvPr>
            <p:cNvSpPr txBox="1"/>
            <p:nvPr/>
          </p:nvSpPr>
          <p:spPr>
            <a:xfrm>
              <a:off x="1618278" y="3908841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spc="20" dirty="0">
                  <a:solidFill>
                    <a:schemeClr val="bg1"/>
                  </a:solidFill>
                </a:rPr>
                <a:t>Die </a:t>
              </a:r>
              <a:r>
                <a:rPr lang="de-DE" sz="2000" spc="20" dirty="0" err="1">
                  <a:solidFill>
                    <a:schemeClr val="bg1"/>
                  </a:solidFill>
                </a:rPr>
                <a:t>Proposals</a:t>
              </a:r>
              <a:r>
                <a:rPr lang="de-DE" sz="2000" spc="20" dirty="0">
                  <a:solidFill>
                    <a:schemeClr val="bg1"/>
                  </a:solidFill>
                </a:rPr>
                <a:t> werden dann durch den </a:t>
              </a:r>
              <a:r>
                <a:rPr lang="de-DE" sz="2000" spc="20" dirty="0" err="1">
                  <a:solidFill>
                    <a:schemeClr val="bg1"/>
                  </a:solidFill>
                </a:rPr>
                <a:t>binary</a:t>
              </a:r>
              <a:r>
                <a:rPr lang="de-DE" sz="2000" spc="20" dirty="0">
                  <a:solidFill>
                    <a:schemeClr val="bg1"/>
                  </a:solidFill>
                </a:rPr>
                <a:t> </a:t>
              </a:r>
              <a:r>
                <a:rPr lang="de-DE" sz="2000" spc="20" dirty="0" err="1">
                  <a:solidFill>
                    <a:schemeClr val="bg1"/>
                  </a:solidFill>
                </a:rPr>
                <a:t>classifier</a:t>
              </a:r>
              <a:r>
                <a:rPr lang="de-DE" sz="2000" spc="20" dirty="0">
                  <a:solidFill>
                    <a:schemeClr val="bg1"/>
                  </a:solidFill>
                </a:rPr>
                <a:t> geschickt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838640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8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79090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Allgemein </a:t>
            </a:r>
            <a:r>
              <a:rPr lang="en-US" b="1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Mask R-CNN</a:t>
            </a:r>
            <a:endParaRPr lang="de-DE" b="1" dirty="0">
              <a:solidFill>
                <a:schemeClr val="tx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7EA3EF0-15AA-495B-A0C4-640FB33E43D9}"/>
              </a:ext>
            </a:extLst>
          </p:cNvPr>
          <p:cNvSpPr/>
          <p:nvPr/>
        </p:nvSpPr>
        <p:spPr>
          <a:xfrm>
            <a:off x="0" y="6611779"/>
            <a:ext cx="7086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Source: https://cdn-images-1.medium.com/max/1600/1*E_5qBTrotLzclyaxsekBmQ.png</a:t>
            </a:r>
            <a:endParaRPr lang="de-DE" sz="1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F28CC1-7E00-43C0-9100-640F194EB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197169"/>
            <a:ext cx="68770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1360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29400" y="3429000"/>
            <a:ext cx="4219104" cy="76944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Danke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fürs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zuhören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!</a:t>
            </a:r>
            <a:endParaRPr lang="en-US" sz="4000" spc="20" dirty="0">
              <a:solidFill>
                <a:schemeClr val="tx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9400" y="4085169"/>
            <a:ext cx="472440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Gleich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geht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weiter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nächsten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Thema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40" name="Freeform 39"/>
          <p:cNvSpPr/>
          <p:nvPr/>
        </p:nvSpPr>
        <p:spPr>
          <a:xfrm>
            <a:off x="11236314" y="2"/>
            <a:ext cx="955686" cy="466135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057072" y="0"/>
            <a:ext cx="2134928" cy="2134928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537217" y="0"/>
            <a:ext cx="1723585" cy="1163283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r="20448"/>
          <a:stretch>
            <a:fillRect/>
          </a:stretch>
        </p:blipFill>
        <p:spPr/>
      </p:pic>
      <p:sp>
        <p:nvSpPr>
          <p:cNvPr id="11" name="Title 15"/>
          <p:cNvSpPr txBox="1">
            <a:spLocks/>
          </p:cNvSpPr>
          <p:nvPr/>
        </p:nvSpPr>
        <p:spPr>
          <a:xfrm>
            <a:off x="8111170" y="2004281"/>
            <a:ext cx="3615781" cy="45307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spc="20" dirty="0"/>
              <a:t> Saif Al-Dilaimi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TextBox 41"/>
          <p:cNvSpPr txBox="1"/>
          <p:nvPr/>
        </p:nvSpPr>
        <p:spPr>
          <a:xfrm>
            <a:off x="8216539" y="2384816"/>
            <a:ext cx="1689461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Entwickler</a:t>
            </a:r>
            <a:endParaRPr lang="en-US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41"/>
          <p:cNvSpPr txBox="1"/>
          <p:nvPr/>
        </p:nvSpPr>
        <p:spPr>
          <a:xfrm>
            <a:off x="8216539" y="2648635"/>
            <a:ext cx="252766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saif.aldilaimi@icloud.com</a:t>
            </a:r>
          </a:p>
        </p:txBody>
      </p:sp>
      <p:pic>
        <p:nvPicPr>
          <p:cNvPr id="13" name="Bildplatzhalter 2"/>
          <p:cNvPicPr>
            <a:picLocks noGrp="1"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828800"/>
            <a:ext cx="1166373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73743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5">
      <a:dk1>
        <a:srgbClr val="000000"/>
      </a:dk1>
      <a:lt1>
        <a:srgbClr val="FFFFFF"/>
      </a:lt1>
      <a:dk2>
        <a:srgbClr val="2A445D"/>
      </a:dk2>
      <a:lt2>
        <a:srgbClr val="A1B1BC"/>
      </a:lt2>
      <a:accent1>
        <a:srgbClr val="BBC1CC"/>
      </a:accent1>
      <a:accent2>
        <a:srgbClr val="8A96A2"/>
      </a:accent2>
      <a:accent3>
        <a:srgbClr val="55616A"/>
      </a:accent3>
      <a:accent4>
        <a:srgbClr val="262E32"/>
      </a:accent4>
      <a:accent5>
        <a:srgbClr val="FFC700"/>
      </a:accent5>
      <a:accent6>
        <a:srgbClr val="3BB18F"/>
      </a:accent6>
      <a:hlink>
        <a:srgbClr val="0563C1"/>
      </a:hlink>
      <a:folHlink>
        <a:srgbClr val="954F72"/>
      </a:folHlink>
    </a:clrScheme>
    <a:fontScheme name="Custom 2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Ins="0" rtlCol="0">
        <a:spAutoFit/>
      </a:bodyPr>
      <a:lstStyle>
        <a:defPPr>
          <a:lnSpc>
            <a:spcPct val="125000"/>
          </a:lnSpc>
          <a:defRPr sz="1200" spc="2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Office PowerPoint</Application>
  <PresentationFormat>Breitbild</PresentationFormat>
  <Paragraphs>60</Paragraphs>
  <Slides>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Lato</vt:lpstr>
      <vt:lpstr>Lato Heavy</vt:lpstr>
      <vt:lpstr>Lato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Saif Al-Dilaimi</cp:lastModifiedBy>
  <cp:revision>1560</cp:revision>
  <dcterms:created xsi:type="dcterms:W3CDTF">2015-10-04T10:23:04Z</dcterms:created>
  <dcterms:modified xsi:type="dcterms:W3CDTF">2019-03-31T14:57:00Z</dcterms:modified>
</cp:coreProperties>
</file>