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564" r:id="rId2"/>
    <p:sldId id="579" r:id="rId3"/>
    <p:sldId id="603" r:id="rId4"/>
    <p:sldId id="604" r:id="rId5"/>
    <p:sldId id="605" r:id="rId6"/>
    <p:sldId id="606" r:id="rId7"/>
    <p:sldId id="607" r:id="rId8"/>
    <p:sldId id="608" r:id="rId9"/>
    <p:sldId id="609" r:id="rId10"/>
    <p:sldId id="611" r:id="rId11"/>
    <p:sldId id="610" r:id="rId12"/>
    <p:sldId id="612" r:id="rId13"/>
    <p:sldId id="613" r:id="rId14"/>
    <p:sldId id="614" r:id="rId15"/>
    <p:sldId id="3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14AFF"/>
    <a:srgbClr val="00DD00"/>
    <a:srgbClr val="F8F8F8"/>
    <a:srgbClr val="F9FBFC"/>
    <a:srgbClr val="C1C2C7"/>
    <a:srgbClr val="BDBEC2"/>
    <a:srgbClr val="2A2A2A"/>
    <a:srgbClr val="F1F1F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6431"/>
  </p:normalViewPr>
  <p:slideViewPr>
    <p:cSldViewPr snapToObjects="1" showGuides="1">
      <p:cViewPr varScale="1">
        <p:scale>
          <a:sx n="96" d="100"/>
          <a:sy n="96" d="100"/>
        </p:scale>
        <p:origin x="1068" y="72"/>
      </p:cViewPr>
      <p:guideLst>
        <p:guide orient="horz" pos="2160"/>
        <p:guide pos="3840"/>
        <p:guide pos="7152"/>
        <p:guide pos="528"/>
      </p:guideLst>
    </p:cSldViewPr>
  </p:slideViewPr>
  <p:outlineViewPr>
    <p:cViewPr>
      <p:scale>
        <a:sx n="33" d="100"/>
        <a:sy n="33" d="100"/>
      </p:scale>
      <p:origin x="0" y="-7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2193-0B0E-BB4E-908E-73E8D2FD641E}" type="datetimeFigureOut">
              <a:rPr lang="de-DE"/>
              <a:t>31.03.2019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1AA8-80B6-E048-AE52-6AB10A2621FD}" type="slidenum">
              <a:r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11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08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01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98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38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77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28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1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76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79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87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28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63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5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31.03.2019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474593" y="1828800"/>
            <a:ext cx="1242817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611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31.03.2019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8623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627436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6268639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90984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188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31.03.2019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835046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953344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071643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835046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953344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071643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1835046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953344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8071643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5799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A57-BE9A-414E-A3BE-AA513B1EAF5B}" type="datetime1">
              <a:rPr lang="de-DE"/>
              <a:t>31.03.2019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A055-2941-3D4F-B8EB-A44DF79FA576}" type="datetime1">
              <a:rPr lang="de-DE"/>
              <a:t>31.03.2019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D193-8E48-DA43-8FF3-B997E4C0C3BC}" type="datetime1">
              <a:rPr lang="de-DE"/>
              <a:t>31.03.2019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31.03.2019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31.03.2019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600200"/>
            <a:ext cx="9372600" cy="320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0659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31.03.2019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578997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032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31.03.2019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838200"/>
            <a:ext cx="3962400" cy="49313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285310" y="838200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85310" y="3559756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0604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31.03.2019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70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flipV="1">
            <a:off x="11353800" y="603070"/>
            <a:ext cx="838200" cy="386553"/>
          </a:xfrm>
          <a:custGeom>
            <a:avLst/>
            <a:gdLst>
              <a:gd name="connsiteX0" fmla="*/ 193278 w 838200"/>
              <a:gd name="connsiteY0" fmla="*/ 386553 h 386553"/>
              <a:gd name="connsiteX1" fmla="*/ 838200 w 838200"/>
              <a:gd name="connsiteY1" fmla="*/ 386553 h 386553"/>
              <a:gd name="connsiteX2" fmla="*/ 838200 w 838200"/>
              <a:gd name="connsiteY2" fmla="*/ 0 h 386553"/>
              <a:gd name="connsiteX3" fmla="*/ 193276 w 838200"/>
              <a:gd name="connsiteY3" fmla="*/ 0 h 386553"/>
              <a:gd name="connsiteX4" fmla="*/ 3927 w 838200"/>
              <a:gd name="connsiteY4" fmla="*/ 154325 h 386553"/>
              <a:gd name="connsiteX5" fmla="*/ 0 w 838200"/>
              <a:gd name="connsiteY5" fmla="*/ 193277 h 386553"/>
              <a:gd name="connsiteX6" fmla="*/ 3927 w 838200"/>
              <a:gd name="connsiteY6" fmla="*/ 232228 h 386553"/>
              <a:gd name="connsiteX7" fmla="*/ 193278 w 838200"/>
              <a:gd name="connsiteY7" fmla="*/ 386553 h 3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386553">
                <a:moveTo>
                  <a:pt x="193278" y="386553"/>
                </a:moveTo>
                <a:lnTo>
                  <a:pt x="838200" y="386553"/>
                </a:lnTo>
                <a:lnTo>
                  <a:pt x="838200" y="0"/>
                </a:lnTo>
                <a:lnTo>
                  <a:pt x="193276" y="0"/>
                </a:lnTo>
                <a:cubicBezTo>
                  <a:pt x="99875" y="0"/>
                  <a:pt x="21949" y="66252"/>
                  <a:pt x="3927" y="154325"/>
                </a:cubicBezTo>
                <a:lnTo>
                  <a:pt x="0" y="193277"/>
                </a:lnTo>
                <a:lnTo>
                  <a:pt x="3927" y="232228"/>
                </a:lnTo>
                <a:cubicBezTo>
                  <a:pt x="21949" y="320301"/>
                  <a:pt x="99877" y="386553"/>
                  <a:pt x="193278" y="3865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24"/>
            <a:ext cx="10515600" cy="71552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399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318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B701-DE71-6347-96F8-01FFB614C520}" type="datetime1">
              <a:rPr lang="de-DE"/>
              <a:t>31.03.2019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8250"/>
            <a:ext cx="258762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spc="20">
              <a:ea typeface="Lato Heavy" charset="0"/>
              <a:cs typeface="Lato Heavy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13782"/>
            <a:ext cx="838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fld id="{63917A7D-89E5-4220-9F5F-0A1A84322FB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1" r:id="rId4"/>
    <p:sldLayoutId id="2147483654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>
              <a:lumMod val="85000"/>
              <a:lumOff val="15000"/>
            </a:schemeClr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36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5181599" cy="138653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4000" dirty="0"/>
              <a:t>Einführung in </a:t>
            </a:r>
          </a:p>
          <a:p>
            <a:pPr>
              <a:lnSpc>
                <a:spcPct val="110000"/>
              </a:lnSpc>
            </a:pPr>
            <a:r>
              <a:rPr lang="de-DE" sz="4000" dirty="0" err="1"/>
              <a:t>Mask</a:t>
            </a:r>
            <a:r>
              <a:rPr lang="de-DE" sz="4000" dirty="0"/>
              <a:t> R-CNN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111170" y="2004281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 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27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83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10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106522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 err="1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Mask</a:t>
            </a:r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 R-CNN 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ROI Classifier &amp;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BBox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 Regressor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BBDB2A7-5A98-4AB8-B134-FE7F17D655E9}"/>
              </a:ext>
            </a:extLst>
          </p:cNvPr>
          <p:cNvSpPr/>
          <p:nvPr/>
        </p:nvSpPr>
        <p:spPr>
          <a:xfrm>
            <a:off x="0" y="6611779"/>
            <a:ext cx="8077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 https://arxiv.org/abs/1504.08083</a:t>
            </a:r>
            <a:endParaRPr lang="de-DE" sz="1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9A7E2C5-6857-4BE8-A029-8688B17D4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87" y="1728787"/>
            <a:ext cx="88868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01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11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106522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 err="1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Mask</a:t>
            </a:r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 R-CNN 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ROI Classifier &amp;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BBox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 Regressor</a:t>
            </a:r>
          </a:p>
        </p:txBody>
      </p:sp>
      <p:grpSp>
        <p:nvGrpSpPr>
          <p:cNvPr id="13" name="Group 30">
            <a:extLst>
              <a:ext uri="{FF2B5EF4-FFF2-40B4-BE49-F238E27FC236}">
                <a16:creationId xmlns:a16="http://schemas.microsoft.com/office/drawing/2014/main" id="{FA99773B-CEB0-422C-8C12-BCBA63AB0696}"/>
              </a:ext>
            </a:extLst>
          </p:cNvPr>
          <p:cNvGrpSpPr/>
          <p:nvPr/>
        </p:nvGrpSpPr>
        <p:grpSpPr>
          <a:xfrm>
            <a:off x="4267200" y="1906464"/>
            <a:ext cx="7086600" cy="842867"/>
            <a:chOff x="1219200" y="3886199"/>
            <a:chExt cx="3429000" cy="842867"/>
          </a:xfrm>
        </p:grpSpPr>
        <p:sp>
          <p:nvSpPr>
            <p:cNvPr id="14" name="Rounded Rectangle 9">
              <a:extLst>
                <a:ext uri="{FF2B5EF4-FFF2-40B4-BE49-F238E27FC236}">
                  <a16:creationId xmlns:a16="http://schemas.microsoft.com/office/drawing/2014/main" id="{C93443E7-23B4-4B68-829A-3BD06B987889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0">
              <a:extLst>
                <a:ext uri="{FF2B5EF4-FFF2-40B4-BE49-F238E27FC236}">
                  <a16:creationId xmlns:a16="http://schemas.microsoft.com/office/drawing/2014/main" id="{F341C8B5-6790-4E5F-B49A-D8FBED542959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9DC5C2CD-DB43-4E5F-80F9-492016FAB6E4}"/>
                </a:ext>
              </a:extLst>
            </p:cNvPr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Ähnlich zum RPN erzeugt dieser </a:t>
              </a:r>
              <a:r>
                <a:rPr lang="de-DE" sz="2000" spc="20" dirty="0" err="1">
                  <a:solidFill>
                    <a:schemeClr val="bg1"/>
                  </a:solidFill>
                </a:rPr>
                <a:t>Classifier</a:t>
              </a:r>
              <a:r>
                <a:rPr lang="de-DE" sz="2000" spc="20" dirty="0">
                  <a:solidFill>
                    <a:schemeClr val="bg1"/>
                  </a:solidFill>
                </a:rPr>
                <a:t> auch zwei Outputs: Class und </a:t>
              </a:r>
              <a:r>
                <a:rPr lang="de-DE" sz="2000" spc="20" dirty="0" err="1">
                  <a:solidFill>
                    <a:schemeClr val="bg1"/>
                  </a:solidFill>
                </a:rPr>
                <a:t>Bounding</a:t>
              </a:r>
              <a:r>
                <a:rPr lang="de-DE" sz="2000" spc="20" dirty="0">
                  <a:solidFill>
                    <a:schemeClr val="bg1"/>
                  </a:solidFill>
                </a:rPr>
                <a:t> Box Regression</a:t>
              </a:r>
            </a:p>
          </p:txBody>
        </p:sp>
      </p:grpSp>
      <p:grpSp>
        <p:nvGrpSpPr>
          <p:cNvPr id="18" name="Group 30">
            <a:extLst>
              <a:ext uri="{FF2B5EF4-FFF2-40B4-BE49-F238E27FC236}">
                <a16:creationId xmlns:a16="http://schemas.microsoft.com/office/drawing/2014/main" id="{DE58D838-1DE3-4B5C-9B7F-430C01014728}"/>
              </a:ext>
            </a:extLst>
          </p:cNvPr>
          <p:cNvGrpSpPr/>
          <p:nvPr/>
        </p:nvGrpSpPr>
        <p:grpSpPr>
          <a:xfrm>
            <a:off x="4267200" y="3124200"/>
            <a:ext cx="7086600" cy="842867"/>
            <a:chOff x="1219200" y="3886199"/>
            <a:chExt cx="3429000" cy="842867"/>
          </a:xfrm>
        </p:grpSpPr>
        <p:sp>
          <p:nvSpPr>
            <p:cNvPr id="19" name="Rounded Rectangle 9">
              <a:extLst>
                <a:ext uri="{FF2B5EF4-FFF2-40B4-BE49-F238E27FC236}">
                  <a16:creationId xmlns:a16="http://schemas.microsoft.com/office/drawing/2014/main" id="{AF05FBEE-1475-42C8-A699-CE88E6E6B579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0">
              <a:extLst>
                <a:ext uri="{FF2B5EF4-FFF2-40B4-BE49-F238E27FC236}">
                  <a16:creationId xmlns:a16="http://schemas.microsoft.com/office/drawing/2014/main" id="{5DD2ACDD-4447-4B7E-90FC-0EBFD0B22761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18">
              <a:extLst>
                <a:ext uri="{FF2B5EF4-FFF2-40B4-BE49-F238E27FC236}">
                  <a16:creationId xmlns:a16="http://schemas.microsoft.com/office/drawing/2014/main" id="{596CEFDC-569D-4FAF-AAA5-FD87771E9345}"/>
                </a:ext>
              </a:extLst>
            </p:cNvPr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Class gibt an, ob sich der Inhalt um eines der gesuchten Klassen handelt (Auto, Person, Hund etc.)</a:t>
              </a:r>
            </a:p>
          </p:txBody>
        </p:sp>
      </p:grpSp>
      <p:grpSp>
        <p:nvGrpSpPr>
          <p:cNvPr id="22" name="Group 30">
            <a:extLst>
              <a:ext uri="{FF2B5EF4-FFF2-40B4-BE49-F238E27FC236}">
                <a16:creationId xmlns:a16="http://schemas.microsoft.com/office/drawing/2014/main" id="{B7D82596-EC6C-4291-9150-C6F5216A7B45}"/>
              </a:ext>
            </a:extLst>
          </p:cNvPr>
          <p:cNvGrpSpPr/>
          <p:nvPr/>
        </p:nvGrpSpPr>
        <p:grpSpPr>
          <a:xfrm>
            <a:off x="4267200" y="4353238"/>
            <a:ext cx="7086600" cy="842867"/>
            <a:chOff x="1219200" y="3886199"/>
            <a:chExt cx="3429000" cy="842867"/>
          </a:xfrm>
        </p:grpSpPr>
        <p:sp>
          <p:nvSpPr>
            <p:cNvPr id="23" name="Rounded Rectangle 9">
              <a:extLst>
                <a:ext uri="{FF2B5EF4-FFF2-40B4-BE49-F238E27FC236}">
                  <a16:creationId xmlns:a16="http://schemas.microsoft.com/office/drawing/2014/main" id="{E762D70F-13DD-4E40-8E7C-47E43997FA9E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hevron 10">
              <a:extLst>
                <a:ext uri="{FF2B5EF4-FFF2-40B4-BE49-F238E27FC236}">
                  <a16:creationId xmlns:a16="http://schemas.microsoft.com/office/drawing/2014/main" id="{3B570AA5-BEF5-42EE-8F5A-7E777767412F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5" name="TextBox 18">
              <a:extLst>
                <a:ext uri="{FF2B5EF4-FFF2-40B4-BE49-F238E27FC236}">
                  <a16:creationId xmlns:a16="http://schemas.microsoft.com/office/drawing/2014/main" id="{3ACB10CD-13E6-4F96-AA91-B773F61F5B46}"/>
                </a:ext>
              </a:extLst>
            </p:cNvPr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 err="1">
                  <a:solidFill>
                    <a:schemeClr val="bg1"/>
                  </a:solidFill>
                </a:rPr>
                <a:t>Bounding</a:t>
              </a:r>
              <a:r>
                <a:rPr lang="de-DE" sz="2000" spc="20" dirty="0">
                  <a:solidFill>
                    <a:schemeClr val="bg1"/>
                  </a:solidFill>
                </a:rPr>
                <a:t> Box Regression gibt die angepassten X, Y, Width, Height Werte zurück</a:t>
              </a:r>
            </a:p>
          </p:txBody>
        </p: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FBBDB2A7-5A98-4AB8-B134-FE7F17D655E9}"/>
              </a:ext>
            </a:extLst>
          </p:cNvPr>
          <p:cNvSpPr/>
          <p:nvPr/>
        </p:nvSpPr>
        <p:spPr>
          <a:xfrm>
            <a:off x="0" y="6611779"/>
            <a:ext cx="8077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 https://arxiv.org/abs/1612.03144</a:t>
            </a:r>
            <a:endParaRPr lang="de-DE" sz="1000" dirty="0"/>
          </a:p>
        </p:txBody>
      </p:sp>
      <p:pic>
        <p:nvPicPr>
          <p:cNvPr id="5122" name="Picture 2" descr="https://cdn-images-1.medium.com/max/1200/1*EMNE8bxOT4RI3HMjIqjCwQ.png">
            <a:extLst>
              <a:ext uri="{FF2B5EF4-FFF2-40B4-BE49-F238E27FC236}">
                <a16:creationId xmlns:a16="http://schemas.microsoft.com/office/drawing/2014/main" id="{0AFF1082-A6D1-4F10-A496-AC8993004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9" y="2115265"/>
            <a:ext cx="38766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65519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12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106522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 err="1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Mask</a:t>
            </a:r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 R-CNN 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ROI Pooling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BBDB2A7-5A98-4AB8-B134-FE7F17D655E9}"/>
              </a:ext>
            </a:extLst>
          </p:cNvPr>
          <p:cNvSpPr/>
          <p:nvPr/>
        </p:nvSpPr>
        <p:spPr>
          <a:xfrm>
            <a:off x="0" y="6611779"/>
            <a:ext cx="8077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 https://arxiv.org/abs/1612.03144</a:t>
            </a:r>
            <a:endParaRPr lang="de-DE" sz="10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985960A-765D-4674-8C2B-47E04EF8D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929" y="1959768"/>
            <a:ext cx="8734141" cy="29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272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13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106522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 err="1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Mask</a:t>
            </a:r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 R-CNN 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Segmentation Masks</a:t>
            </a:r>
          </a:p>
        </p:txBody>
      </p:sp>
      <p:grpSp>
        <p:nvGrpSpPr>
          <p:cNvPr id="13" name="Group 30">
            <a:extLst>
              <a:ext uri="{FF2B5EF4-FFF2-40B4-BE49-F238E27FC236}">
                <a16:creationId xmlns:a16="http://schemas.microsoft.com/office/drawing/2014/main" id="{FA99773B-CEB0-422C-8C12-BCBA63AB0696}"/>
              </a:ext>
            </a:extLst>
          </p:cNvPr>
          <p:cNvGrpSpPr/>
          <p:nvPr/>
        </p:nvGrpSpPr>
        <p:grpSpPr>
          <a:xfrm>
            <a:off x="4267200" y="1906464"/>
            <a:ext cx="7086600" cy="842867"/>
            <a:chOff x="1219200" y="3886199"/>
            <a:chExt cx="3429000" cy="842867"/>
          </a:xfrm>
        </p:grpSpPr>
        <p:sp>
          <p:nvSpPr>
            <p:cNvPr id="14" name="Rounded Rectangle 9">
              <a:extLst>
                <a:ext uri="{FF2B5EF4-FFF2-40B4-BE49-F238E27FC236}">
                  <a16:creationId xmlns:a16="http://schemas.microsoft.com/office/drawing/2014/main" id="{C93443E7-23B4-4B68-829A-3BD06B987889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0">
              <a:extLst>
                <a:ext uri="{FF2B5EF4-FFF2-40B4-BE49-F238E27FC236}">
                  <a16:creationId xmlns:a16="http://schemas.microsoft.com/office/drawing/2014/main" id="{F341C8B5-6790-4E5F-B49A-D8FBED542959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9DC5C2CD-DB43-4E5F-80F9-492016FAB6E4}"/>
                </a:ext>
              </a:extLst>
            </p:cNvPr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Was wir bisher besprochen haben ist der Aufbau eines </a:t>
              </a:r>
              <a:r>
                <a:rPr lang="de-DE" sz="2000" spc="20" dirty="0" err="1">
                  <a:solidFill>
                    <a:schemeClr val="bg1"/>
                  </a:solidFill>
                </a:rPr>
                <a:t>Faster</a:t>
              </a:r>
              <a:r>
                <a:rPr lang="de-DE" sz="2000" spc="20" dirty="0">
                  <a:solidFill>
                    <a:schemeClr val="bg1"/>
                  </a:solidFill>
                </a:rPr>
                <a:t> R-CNN</a:t>
              </a:r>
            </a:p>
          </p:txBody>
        </p:sp>
      </p:grpSp>
      <p:grpSp>
        <p:nvGrpSpPr>
          <p:cNvPr id="18" name="Group 30">
            <a:extLst>
              <a:ext uri="{FF2B5EF4-FFF2-40B4-BE49-F238E27FC236}">
                <a16:creationId xmlns:a16="http://schemas.microsoft.com/office/drawing/2014/main" id="{DE58D838-1DE3-4B5C-9B7F-430C01014728}"/>
              </a:ext>
            </a:extLst>
          </p:cNvPr>
          <p:cNvGrpSpPr/>
          <p:nvPr/>
        </p:nvGrpSpPr>
        <p:grpSpPr>
          <a:xfrm>
            <a:off x="4267200" y="3124200"/>
            <a:ext cx="7086600" cy="842867"/>
            <a:chOff x="1219200" y="3886199"/>
            <a:chExt cx="3429000" cy="842867"/>
          </a:xfrm>
        </p:grpSpPr>
        <p:sp>
          <p:nvSpPr>
            <p:cNvPr id="19" name="Rounded Rectangle 9">
              <a:extLst>
                <a:ext uri="{FF2B5EF4-FFF2-40B4-BE49-F238E27FC236}">
                  <a16:creationId xmlns:a16="http://schemas.microsoft.com/office/drawing/2014/main" id="{AF05FBEE-1475-42C8-A699-CE88E6E6B579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0">
              <a:extLst>
                <a:ext uri="{FF2B5EF4-FFF2-40B4-BE49-F238E27FC236}">
                  <a16:creationId xmlns:a16="http://schemas.microsoft.com/office/drawing/2014/main" id="{5DD2ACDD-4447-4B7E-90FC-0EBFD0B22761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18">
              <a:extLst>
                <a:ext uri="{FF2B5EF4-FFF2-40B4-BE49-F238E27FC236}">
                  <a16:creationId xmlns:a16="http://schemas.microsoft.com/office/drawing/2014/main" id="{596CEFDC-569D-4FAF-AAA5-FD87771E9345}"/>
                </a:ext>
              </a:extLst>
            </p:cNvPr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 err="1">
                  <a:solidFill>
                    <a:schemeClr val="bg1"/>
                  </a:solidFill>
                </a:rPr>
                <a:t>Mask</a:t>
              </a:r>
              <a:r>
                <a:rPr lang="de-DE" sz="2000" spc="20" dirty="0">
                  <a:solidFill>
                    <a:schemeClr val="bg1"/>
                  </a:solidFill>
                </a:rPr>
                <a:t> R-CNN beinhaltet noch ein </a:t>
              </a:r>
              <a:r>
                <a:rPr lang="de-DE" sz="2000" spc="20" dirty="0" err="1">
                  <a:solidFill>
                    <a:schemeClr val="bg1"/>
                  </a:solidFill>
                </a:rPr>
                <a:t>Mask</a:t>
              </a:r>
              <a:r>
                <a:rPr lang="de-DE" sz="2000" spc="20" dirty="0">
                  <a:solidFill>
                    <a:schemeClr val="bg1"/>
                  </a:solidFill>
                </a:rPr>
                <a:t> Network, welches eine Maske des Objekts erzeugt</a:t>
              </a:r>
            </a:p>
          </p:txBody>
        </p:sp>
      </p:grpSp>
      <p:grpSp>
        <p:nvGrpSpPr>
          <p:cNvPr id="22" name="Group 30">
            <a:extLst>
              <a:ext uri="{FF2B5EF4-FFF2-40B4-BE49-F238E27FC236}">
                <a16:creationId xmlns:a16="http://schemas.microsoft.com/office/drawing/2014/main" id="{B7D82596-EC6C-4291-9150-C6F5216A7B45}"/>
              </a:ext>
            </a:extLst>
          </p:cNvPr>
          <p:cNvGrpSpPr/>
          <p:nvPr/>
        </p:nvGrpSpPr>
        <p:grpSpPr>
          <a:xfrm>
            <a:off x="4267200" y="4353238"/>
            <a:ext cx="7086600" cy="842867"/>
            <a:chOff x="1219200" y="3886199"/>
            <a:chExt cx="3429000" cy="842867"/>
          </a:xfrm>
        </p:grpSpPr>
        <p:sp>
          <p:nvSpPr>
            <p:cNvPr id="23" name="Rounded Rectangle 9">
              <a:extLst>
                <a:ext uri="{FF2B5EF4-FFF2-40B4-BE49-F238E27FC236}">
                  <a16:creationId xmlns:a16="http://schemas.microsoft.com/office/drawing/2014/main" id="{E762D70F-13DD-4E40-8E7C-47E43997FA9E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hevron 10">
              <a:extLst>
                <a:ext uri="{FF2B5EF4-FFF2-40B4-BE49-F238E27FC236}">
                  <a16:creationId xmlns:a16="http://schemas.microsoft.com/office/drawing/2014/main" id="{3B570AA5-BEF5-42EE-8F5A-7E777767412F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5" name="TextBox 18">
              <a:extLst>
                <a:ext uri="{FF2B5EF4-FFF2-40B4-BE49-F238E27FC236}">
                  <a16:creationId xmlns:a16="http://schemas.microsoft.com/office/drawing/2014/main" id="{3ACB10CD-13E6-4F96-AA91-B773F61F5B46}"/>
                </a:ext>
              </a:extLst>
            </p:cNvPr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Hierfür werden die positiven Regionen des ROI </a:t>
              </a:r>
              <a:r>
                <a:rPr lang="de-DE" sz="2000" spc="20" dirty="0" err="1">
                  <a:solidFill>
                    <a:schemeClr val="bg1"/>
                  </a:solidFill>
                </a:rPr>
                <a:t>Classifiers</a:t>
              </a:r>
              <a:r>
                <a:rPr lang="de-DE" sz="2000" spc="20" dirty="0">
                  <a:solidFill>
                    <a:schemeClr val="bg1"/>
                  </a:solidFill>
                </a:rPr>
                <a:t> genutzt</a:t>
              </a:r>
            </a:p>
          </p:txBody>
        </p: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FBBDB2A7-5A98-4AB8-B134-FE7F17D655E9}"/>
              </a:ext>
            </a:extLst>
          </p:cNvPr>
          <p:cNvSpPr/>
          <p:nvPr/>
        </p:nvSpPr>
        <p:spPr>
          <a:xfrm>
            <a:off x="0" y="6611779"/>
            <a:ext cx="8077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 https://arxiv.org/abs/1612.03144</a:t>
            </a:r>
            <a:endParaRPr lang="de-DE" sz="1000" dirty="0"/>
          </a:p>
        </p:txBody>
      </p:sp>
      <p:pic>
        <p:nvPicPr>
          <p:cNvPr id="5122" name="Picture 2" descr="https://cdn-images-1.medium.com/max/1200/1*EMNE8bxOT4RI3HMjIqjCwQ.png">
            <a:extLst>
              <a:ext uri="{FF2B5EF4-FFF2-40B4-BE49-F238E27FC236}">
                <a16:creationId xmlns:a16="http://schemas.microsoft.com/office/drawing/2014/main" id="{0AFF1082-A6D1-4F10-A496-AC8993004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9" y="2115265"/>
            <a:ext cx="38766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3220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14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106522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 err="1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Mask</a:t>
            </a:r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 R-CNN 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Segmentation Masks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BBDB2A7-5A98-4AB8-B134-FE7F17D655E9}"/>
              </a:ext>
            </a:extLst>
          </p:cNvPr>
          <p:cNvSpPr/>
          <p:nvPr/>
        </p:nvSpPr>
        <p:spPr>
          <a:xfrm>
            <a:off x="0" y="6611779"/>
            <a:ext cx="8077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 https://arxiv.org/abs/1612.03144</a:t>
            </a:r>
            <a:endParaRPr lang="de-DE" sz="10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D281547-47C7-4D95-B24A-6B59F31DD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374" y="1997868"/>
            <a:ext cx="6479252" cy="28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8511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4219104" cy="76944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Danke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fürs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zuhören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!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4085169"/>
            <a:ext cx="47244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Gleich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geht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weiter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nächsten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Thema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111170" y="2004281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 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374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2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Allgemein 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Recap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7EE24FC-1A11-4E76-9388-22AD57486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406" y="1171195"/>
            <a:ext cx="6585187" cy="4945502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9C1D3C3E-6DAB-4E0B-ACEC-670B3EF592E1}"/>
              </a:ext>
            </a:extLst>
          </p:cNvPr>
          <p:cNvSpPr/>
          <p:nvPr/>
        </p:nvSpPr>
        <p:spPr>
          <a:xfrm>
            <a:off x="0" y="6611779"/>
            <a:ext cx="8077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 https://engineering.matterport.com/splash-of-color-instance-segmentation-with-mask-r-cnn-and-tensorflow-7c761e238b46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62964674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3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Allgemein 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Mask R-CNN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7" name="Group 30"/>
          <p:cNvGrpSpPr/>
          <p:nvPr/>
        </p:nvGrpSpPr>
        <p:grpSpPr>
          <a:xfrm>
            <a:off x="4267200" y="1906464"/>
            <a:ext cx="7086600" cy="842867"/>
            <a:chOff x="1219200" y="3886199"/>
            <a:chExt cx="3429000" cy="842867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 err="1">
                  <a:solidFill>
                    <a:schemeClr val="bg1"/>
                  </a:solidFill>
                </a:rPr>
                <a:t>Mask</a:t>
              </a:r>
              <a:r>
                <a:rPr lang="de-DE" sz="2000" spc="20" dirty="0">
                  <a:solidFill>
                    <a:schemeClr val="bg1"/>
                  </a:solidFill>
                </a:rPr>
                <a:t> R-CNN wurde im Jahr 2017 veröffentlicht und bestehen aus zwei Stages</a:t>
              </a:r>
            </a:p>
          </p:txBody>
        </p:sp>
      </p:grpSp>
      <p:grpSp>
        <p:nvGrpSpPr>
          <p:cNvPr id="20" name="Group 30"/>
          <p:cNvGrpSpPr/>
          <p:nvPr/>
        </p:nvGrpSpPr>
        <p:grpSpPr>
          <a:xfrm>
            <a:off x="4267200" y="3124200"/>
            <a:ext cx="7086600" cy="842867"/>
            <a:chOff x="1219200" y="3886199"/>
            <a:chExt cx="3429000" cy="842867"/>
          </a:xfrm>
        </p:grpSpPr>
        <p:sp>
          <p:nvSpPr>
            <p:cNvPr id="21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3" name="TextBox 18"/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Die 1. Stage scannt das Bild und erzeugt Regionen die evtl. ein Objekt beinhalten</a:t>
              </a:r>
            </a:p>
          </p:txBody>
        </p:sp>
      </p:grpSp>
      <p:grpSp>
        <p:nvGrpSpPr>
          <p:cNvPr id="24" name="Group 30">
            <a:extLst>
              <a:ext uri="{FF2B5EF4-FFF2-40B4-BE49-F238E27FC236}">
                <a16:creationId xmlns:a16="http://schemas.microsoft.com/office/drawing/2014/main" id="{D37E898B-EFF7-49ED-9680-B7785C5496E7}"/>
              </a:ext>
            </a:extLst>
          </p:cNvPr>
          <p:cNvGrpSpPr/>
          <p:nvPr/>
        </p:nvGrpSpPr>
        <p:grpSpPr>
          <a:xfrm>
            <a:off x="4267200" y="4353238"/>
            <a:ext cx="7086600" cy="842867"/>
            <a:chOff x="1219200" y="3886199"/>
            <a:chExt cx="3429000" cy="842867"/>
          </a:xfrm>
        </p:grpSpPr>
        <p:sp>
          <p:nvSpPr>
            <p:cNvPr id="25" name="Rounded Rectangle 9">
              <a:extLst>
                <a:ext uri="{FF2B5EF4-FFF2-40B4-BE49-F238E27FC236}">
                  <a16:creationId xmlns:a16="http://schemas.microsoft.com/office/drawing/2014/main" id="{9175D9C5-EBE1-4B84-8E6E-D203F82C0E95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hevron 10">
              <a:extLst>
                <a:ext uri="{FF2B5EF4-FFF2-40B4-BE49-F238E27FC236}">
                  <a16:creationId xmlns:a16="http://schemas.microsoft.com/office/drawing/2014/main" id="{16083A86-7040-4727-A067-0C018FF0B9F5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DDF40442-D05F-4D9D-B2FD-192178BDAAFE}"/>
                </a:ext>
              </a:extLst>
            </p:cNvPr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Die 2. Stage klassifiziert die Regionen und erzeugt die </a:t>
              </a:r>
              <a:r>
                <a:rPr lang="de-DE" sz="2000" spc="20" dirty="0" err="1">
                  <a:solidFill>
                    <a:schemeClr val="bg1"/>
                  </a:solidFill>
                </a:rPr>
                <a:t>bounding</a:t>
              </a:r>
              <a:r>
                <a:rPr lang="de-DE" sz="2000" spc="20" dirty="0">
                  <a:solidFill>
                    <a:schemeClr val="bg1"/>
                  </a:solidFill>
                </a:rPr>
                <a:t> </a:t>
              </a:r>
              <a:r>
                <a:rPr lang="de-DE" sz="2000" spc="20" dirty="0" err="1">
                  <a:solidFill>
                    <a:schemeClr val="bg1"/>
                  </a:solidFill>
                </a:rPr>
                <a:t>boxes</a:t>
              </a:r>
              <a:r>
                <a:rPr lang="de-DE" sz="2000" spc="20" dirty="0">
                  <a:solidFill>
                    <a:schemeClr val="bg1"/>
                  </a:solidFill>
                </a:rPr>
                <a:t>, sowie die Maske</a:t>
              </a:r>
            </a:p>
          </p:txBody>
        </p:sp>
      </p:grpSp>
      <p:pic>
        <p:nvPicPr>
          <p:cNvPr id="28" name="Grafik 27">
            <a:extLst>
              <a:ext uri="{FF2B5EF4-FFF2-40B4-BE49-F238E27FC236}">
                <a16:creationId xmlns:a16="http://schemas.microsoft.com/office/drawing/2014/main" id="{17BD87ED-B70E-4548-89F7-AB7F1FE2FC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55"/>
          <a:stretch/>
        </p:blipFill>
        <p:spPr>
          <a:xfrm>
            <a:off x="219941" y="2067482"/>
            <a:ext cx="3886200" cy="295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5527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4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Allgemein 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Mask R-CNN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C1D3C3E-6DAB-4E0B-ACEC-670B3EF592E1}"/>
              </a:ext>
            </a:extLst>
          </p:cNvPr>
          <p:cNvSpPr/>
          <p:nvPr/>
        </p:nvSpPr>
        <p:spPr>
          <a:xfrm>
            <a:off x="0" y="6611779"/>
            <a:ext cx="8077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 https://arxiv.org/abs/1703.06870</a:t>
            </a:r>
            <a:endParaRPr lang="de-DE" sz="1000" dirty="0"/>
          </a:p>
        </p:txBody>
      </p:sp>
      <p:pic>
        <p:nvPicPr>
          <p:cNvPr id="1026" name="Picture 2" descr="https://cdn-images-1.medium.com/max/1600/1*IWWOPIYLqqF9i_gXPmBk3g.png">
            <a:extLst>
              <a:ext uri="{FF2B5EF4-FFF2-40B4-BE49-F238E27FC236}">
                <a16:creationId xmlns:a16="http://schemas.microsoft.com/office/drawing/2014/main" id="{47D6E512-C32A-464B-9F99-D471F80EE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156" y="1865312"/>
            <a:ext cx="6941688" cy="31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398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5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 err="1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Mask</a:t>
            </a:r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 R-CNN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Bestandteile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78A8FD1-1372-4B99-A055-8DE2EA54BABC}"/>
              </a:ext>
            </a:extLst>
          </p:cNvPr>
          <p:cNvSpPr/>
          <p:nvPr/>
        </p:nvSpPr>
        <p:spPr>
          <a:xfrm>
            <a:off x="1295400" y="1977887"/>
            <a:ext cx="1752600" cy="3200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Backbone</a:t>
            </a:r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5053B22D-F080-430A-9439-ADCEC5862944}"/>
              </a:ext>
            </a:extLst>
          </p:cNvPr>
          <p:cNvSpPr/>
          <p:nvPr/>
        </p:nvSpPr>
        <p:spPr>
          <a:xfrm>
            <a:off x="3276600" y="3273287"/>
            <a:ext cx="457200" cy="45720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167DC4B-C80D-4169-95CB-A1797DF98D1A}"/>
              </a:ext>
            </a:extLst>
          </p:cNvPr>
          <p:cNvSpPr/>
          <p:nvPr/>
        </p:nvSpPr>
        <p:spPr>
          <a:xfrm>
            <a:off x="3886200" y="1981200"/>
            <a:ext cx="1752600" cy="3200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Region </a:t>
            </a:r>
            <a:r>
              <a:rPr lang="de-DE" dirty="0" err="1"/>
              <a:t>Proposal</a:t>
            </a:r>
            <a:r>
              <a:rPr lang="de-DE" dirty="0"/>
              <a:t> Network (RPN)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F9B3BDE6-2EBF-4700-9036-47D3B3D8A6B9}"/>
              </a:ext>
            </a:extLst>
          </p:cNvPr>
          <p:cNvSpPr/>
          <p:nvPr/>
        </p:nvSpPr>
        <p:spPr>
          <a:xfrm>
            <a:off x="5867400" y="3269974"/>
            <a:ext cx="457200" cy="45720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FDE219D-48A7-4762-AF02-5A80ACA1E76D}"/>
              </a:ext>
            </a:extLst>
          </p:cNvPr>
          <p:cNvSpPr/>
          <p:nvPr/>
        </p:nvSpPr>
        <p:spPr>
          <a:xfrm>
            <a:off x="6477000" y="1977887"/>
            <a:ext cx="1752600" cy="3200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ROI </a:t>
            </a:r>
            <a:r>
              <a:rPr lang="de-DE" dirty="0" err="1"/>
              <a:t>Classifier</a:t>
            </a:r>
            <a:r>
              <a:rPr lang="de-DE" dirty="0"/>
              <a:t> &amp; </a:t>
            </a:r>
          </a:p>
          <a:p>
            <a:pPr algn="ctr"/>
            <a:r>
              <a:rPr lang="de-DE" dirty="0" err="1"/>
              <a:t>Bounding</a:t>
            </a:r>
            <a:r>
              <a:rPr lang="de-DE" dirty="0"/>
              <a:t> Box Regressor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A4C95DD2-BAE0-43E4-AE41-873143C821FD}"/>
              </a:ext>
            </a:extLst>
          </p:cNvPr>
          <p:cNvSpPr/>
          <p:nvPr/>
        </p:nvSpPr>
        <p:spPr>
          <a:xfrm>
            <a:off x="8458200" y="3269974"/>
            <a:ext cx="457200" cy="45720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6FADC354-2F04-4736-9C38-DEF7843DFAFF}"/>
              </a:ext>
            </a:extLst>
          </p:cNvPr>
          <p:cNvSpPr/>
          <p:nvPr/>
        </p:nvSpPr>
        <p:spPr>
          <a:xfrm>
            <a:off x="9067800" y="1977887"/>
            <a:ext cx="1752600" cy="3200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Segmentation </a:t>
            </a:r>
            <a:r>
              <a:rPr lang="de-DE" dirty="0" err="1"/>
              <a:t>Masks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69328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6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 err="1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Mask</a:t>
            </a:r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 R-CNN 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Backbone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3" name="Group 30">
            <a:extLst>
              <a:ext uri="{FF2B5EF4-FFF2-40B4-BE49-F238E27FC236}">
                <a16:creationId xmlns:a16="http://schemas.microsoft.com/office/drawing/2014/main" id="{FA99773B-CEB0-422C-8C12-BCBA63AB0696}"/>
              </a:ext>
            </a:extLst>
          </p:cNvPr>
          <p:cNvGrpSpPr/>
          <p:nvPr/>
        </p:nvGrpSpPr>
        <p:grpSpPr>
          <a:xfrm>
            <a:off x="4267200" y="1906464"/>
            <a:ext cx="7086600" cy="842867"/>
            <a:chOff x="1219200" y="3886199"/>
            <a:chExt cx="3429000" cy="842867"/>
          </a:xfrm>
        </p:grpSpPr>
        <p:sp>
          <p:nvSpPr>
            <p:cNvPr id="14" name="Rounded Rectangle 9">
              <a:extLst>
                <a:ext uri="{FF2B5EF4-FFF2-40B4-BE49-F238E27FC236}">
                  <a16:creationId xmlns:a16="http://schemas.microsoft.com/office/drawing/2014/main" id="{C93443E7-23B4-4B68-829A-3BD06B987889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0">
              <a:extLst>
                <a:ext uri="{FF2B5EF4-FFF2-40B4-BE49-F238E27FC236}">
                  <a16:creationId xmlns:a16="http://schemas.microsoft.com/office/drawing/2014/main" id="{F341C8B5-6790-4E5F-B49A-D8FBED542959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9DC5C2CD-DB43-4E5F-80F9-492016FAB6E4}"/>
                </a:ext>
              </a:extLst>
            </p:cNvPr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Das Backbone besteht aus einem traditionellen CNN (ResNet50/101) das </a:t>
              </a:r>
              <a:r>
                <a:rPr lang="de-DE" sz="2000" spc="20" dirty="0" err="1">
                  <a:solidFill>
                    <a:schemeClr val="bg1"/>
                  </a:solidFill>
                </a:rPr>
                <a:t>features</a:t>
              </a:r>
              <a:r>
                <a:rPr lang="de-DE" sz="2000" spc="20" dirty="0">
                  <a:solidFill>
                    <a:schemeClr val="bg1"/>
                  </a:solidFill>
                </a:rPr>
                <a:t> extrahieren soll</a:t>
              </a:r>
            </a:p>
          </p:txBody>
        </p:sp>
      </p:grpSp>
      <p:grpSp>
        <p:nvGrpSpPr>
          <p:cNvPr id="18" name="Group 30">
            <a:extLst>
              <a:ext uri="{FF2B5EF4-FFF2-40B4-BE49-F238E27FC236}">
                <a16:creationId xmlns:a16="http://schemas.microsoft.com/office/drawing/2014/main" id="{DE58D838-1DE3-4B5C-9B7F-430C01014728}"/>
              </a:ext>
            </a:extLst>
          </p:cNvPr>
          <p:cNvGrpSpPr/>
          <p:nvPr/>
        </p:nvGrpSpPr>
        <p:grpSpPr>
          <a:xfrm>
            <a:off x="4267200" y="3124200"/>
            <a:ext cx="7086600" cy="842867"/>
            <a:chOff x="1219200" y="3886199"/>
            <a:chExt cx="3429000" cy="842867"/>
          </a:xfrm>
        </p:grpSpPr>
        <p:sp>
          <p:nvSpPr>
            <p:cNvPr id="19" name="Rounded Rectangle 9">
              <a:extLst>
                <a:ext uri="{FF2B5EF4-FFF2-40B4-BE49-F238E27FC236}">
                  <a16:creationId xmlns:a16="http://schemas.microsoft.com/office/drawing/2014/main" id="{AF05FBEE-1475-42C8-A699-CE88E6E6B579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0">
              <a:extLst>
                <a:ext uri="{FF2B5EF4-FFF2-40B4-BE49-F238E27FC236}">
                  <a16:creationId xmlns:a16="http://schemas.microsoft.com/office/drawing/2014/main" id="{5DD2ACDD-4447-4B7E-90FC-0EBFD0B22761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18">
              <a:extLst>
                <a:ext uri="{FF2B5EF4-FFF2-40B4-BE49-F238E27FC236}">
                  <a16:creationId xmlns:a16="http://schemas.microsoft.com/office/drawing/2014/main" id="{596CEFDC-569D-4FAF-AAA5-FD87771E9345}"/>
                </a:ext>
              </a:extLst>
            </p:cNvPr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Die ersten </a:t>
              </a:r>
              <a:r>
                <a:rPr lang="de-DE" sz="2000" spc="20" dirty="0" err="1">
                  <a:solidFill>
                    <a:schemeClr val="bg1"/>
                  </a:solidFill>
                </a:rPr>
                <a:t>Layers</a:t>
              </a:r>
              <a:r>
                <a:rPr lang="de-DE" sz="2000" spc="20" dirty="0">
                  <a:solidFill>
                    <a:schemeClr val="bg1"/>
                  </a:solidFill>
                </a:rPr>
                <a:t> sollen gewisse </a:t>
              </a:r>
              <a:r>
                <a:rPr lang="de-DE" sz="2000" spc="20" dirty="0" err="1">
                  <a:solidFill>
                    <a:schemeClr val="bg1"/>
                  </a:solidFill>
                </a:rPr>
                <a:t>features</a:t>
              </a:r>
              <a:r>
                <a:rPr lang="de-DE" sz="2000" spc="20" dirty="0">
                  <a:solidFill>
                    <a:schemeClr val="bg1"/>
                  </a:solidFill>
                </a:rPr>
                <a:t> wie Kanten oder Ecken extrahieren</a:t>
              </a:r>
            </a:p>
          </p:txBody>
        </p:sp>
      </p:grpSp>
      <p:grpSp>
        <p:nvGrpSpPr>
          <p:cNvPr id="22" name="Group 30">
            <a:extLst>
              <a:ext uri="{FF2B5EF4-FFF2-40B4-BE49-F238E27FC236}">
                <a16:creationId xmlns:a16="http://schemas.microsoft.com/office/drawing/2014/main" id="{B7D82596-EC6C-4291-9150-C6F5216A7B45}"/>
              </a:ext>
            </a:extLst>
          </p:cNvPr>
          <p:cNvGrpSpPr/>
          <p:nvPr/>
        </p:nvGrpSpPr>
        <p:grpSpPr>
          <a:xfrm>
            <a:off x="4267200" y="4353238"/>
            <a:ext cx="7086600" cy="842867"/>
            <a:chOff x="1219200" y="3886199"/>
            <a:chExt cx="3429000" cy="842867"/>
          </a:xfrm>
        </p:grpSpPr>
        <p:sp>
          <p:nvSpPr>
            <p:cNvPr id="23" name="Rounded Rectangle 9">
              <a:extLst>
                <a:ext uri="{FF2B5EF4-FFF2-40B4-BE49-F238E27FC236}">
                  <a16:creationId xmlns:a16="http://schemas.microsoft.com/office/drawing/2014/main" id="{E762D70F-13DD-4E40-8E7C-47E43997FA9E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hevron 10">
              <a:extLst>
                <a:ext uri="{FF2B5EF4-FFF2-40B4-BE49-F238E27FC236}">
                  <a16:creationId xmlns:a16="http://schemas.microsoft.com/office/drawing/2014/main" id="{3B570AA5-BEF5-42EE-8F5A-7E777767412F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5" name="TextBox 18">
              <a:extLst>
                <a:ext uri="{FF2B5EF4-FFF2-40B4-BE49-F238E27FC236}">
                  <a16:creationId xmlns:a16="http://schemas.microsoft.com/office/drawing/2014/main" id="{3ACB10CD-13E6-4F96-AA91-B773F61F5B46}"/>
                </a:ext>
              </a:extLst>
            </p:cNvPr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Die tieferen </a:t>
              </a:r>
              <a:r>
                <a:rPr lang="de-DE" sz="2000" spc="20" dirty="0" err="1">
                  <a:solidFill>
                    <a:schemeClr val="bg1"/>
                  </a:solidFill>
                </a:rPr>
                <a:t>Layers</a:t>
              </a:r>
              <a:r>
                <a:rPr lang="de-DE" sz="2000" spc="20" dirty="0">
                  <a:solidFill>
                    <a:schemeClr val="bg1"/>
                  </a:solidFill>
                </a:rPr>
                <a:t> sollen dann genauere Informationen liefern über das Objekt (Auto, Person)</a:t>
              </a:r>
            </a:p>
          </p:txBody>
        </p:sp>
      </p:grpSp>
      <p:pic>
        <p:nvPicPr>
          <p:cNvPr id="2050" name="Picture 2" descr="https://cdn-images-1.medium.com/max/1200/1*IDjLXsSw5QMFWDudayIBfw.png">
            <a:extLst>
              <a:ext uri="{FF2B5EF4-FFF2-40B4-BE49-F238E27FC236}">
                <a16:creationId xmlns:a16="http://schemas.microsoft.com/office/drawing/2014/main" id="{ABE298C5-718D-4206-997A-3808BE72C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87" y="2143125"/>
            <a:ext cx="29432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91908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7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106522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 err="1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Mask</a:t>
            </a:r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 R-CNN 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Backbone – Feature Pyramid Network (FPN)</a:t>
            </a:r>
          </a:p>
        </p:txBody>
      </p:sp>
      <p:grpSp>
        <p:nvGrpSpPr>
          <p:cNvPr id="13" name="Group 30">
            <a:extLst>
              <a:ext uri="{FF2B5EF4-FFF2-40B4-BE49-F238E27FC236}">
                <a16:creationId xmlns:a16="http://schemas.microsoft.com/office/drawing/2014/main" id="{FA99773B-CEB0-422C-8C12-BCBA63AB0696}"/>
              </a:ext>
            </a:extLst>
          </p:cNvPr>
          <p:cNvGrpSpPr/>
          <p:nvPr/>
        </p:nvGrpSpPr>
        <p:grpSpPr>
          <a:xfrm>
            <a:off x="4267200" y="1906464"/>
            <a:ext cx="7086600" cy="842867"/>
            <a:chOff x="1219200" y="3886199"/>
            <a:chExt cx="3429000" cy="842867"/>
          </a:xfrm>
        </p:grpSpPr>
        <p:sp>
          <p:nvSpPr>
            <p:cNvPr id="14" name="Rounded Rectangle 9">
              <a:extLst>
                <a:ext uri="{FF2B5EF4-FFF2-40B4-BE49-F238E27FC236}">
                  <a16:creationId xmlns:a16="http://schemas.microsoft.com/office/drawing/2014/main" id="{C93443E7-23B4-4B68-829A-3BD06B987889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0">
              <a:extLst>
                <a:ext uri="{FF2B5EF4-FFF2-40B4-BE49-F238E27FC236}">
                  <a16:creationId xmlns:a16="http://schemas.microsoft.com/office/drawing/2014/main" id="{F341C8B5-6790-4E5F-B49A-D8FBED542959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9DC5C2CD-DB43-4E5F-80F9-492016FAB6E4}"/>
                </a:ext>
              </a:extLst>
            </p:cNvPr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Das Backbone bestehend aus einem CNN ist zwar ausreichend aber kann verbessert werden</a:t>
              </a:r>
            </a:p>
          </p:txBody>
        </p:sp>
      </p:grpSp>
      <p:grpSp>
        <p:nvGrpSpPr>
          <p:cNvPr id="18" name="Group 30">
            <a:extLst>
              <a:ext uri="{FF2B5EF4-FFF2-40B4-BE49-F238E27FC236}">
                <a16:creationId xmlns:a16="http://schemas.microsoft.com/office/drawing/2014/main" id="{DE58D838-1DE3-4B5C-9B7F-430C01014728}"/>
              </a:ext>
            </a:extLst>
          </p:cNvPr>
          <p:cNvGrpSpPr/>
          <p:nvPr/>
        </p:nvGrpSpPr>
        <p:grpSpPr>
          <a:xfrm>
            <a:off x="4267200" y="3124200"/>
            <a:ext cx="7086600" cy="842867"/>
            <a:chOff x="1219200" y="3886199"/>
            <a:chExt cx="3429000" cy="842867"/>
          </a:xfrm>
        </p:grpSpPr>
        <p:sp>
          <p:nvSpPr>
            <p:cNvPr id="19" name="Rounded Rectangle 9">
              <a:extLst>
                <a:ext uri="{FF2B5EF4-FFF2-40B4-BE49-F238E27FC236}">
                  <a16:creationId xmlns:a16="http://schemas.microsoft.com/office/drawing/2014/main" id="{AF05FBEE-1475-42C8-A699-CE88E6E6B579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0">
              <a:extLst>
                <a:ext uri="{FF2B5EF4-FFF2-40B4-BE49-F238E27FC236}">
                  <a16:creationId xmlns:a16="http://schemas.microsoft.com/office/drawing/2014/main" id="{5DD2ACDD-4447-4B7E-90FC-0EBFD0B22761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18">
              <a:extLst>
                <a:ext uri="{FF2B5EF4-FFF2-40B4-BE49-F238E27FC236}">
                  <a16:creationId xmlns:a16="http://schemas.microsoft.com/office/drawing/2014/main" id="{596CEFDC-569D-4FAF-AAA5-FD87771E9345}"/>
                </a:ext>
              </a:extLst>
            </p:cNvPr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FPN ermöglicht die (wieder) Nutzung von </a:t>
              </a:r>
              <a:r>
                <a:rPr lang="de-DE" sz="2000" spc="20" dirty="0" err="1">
                  <a:solidFill>
                    <a:schemeClr val="bg1"/>
                  </a:solidFill>
                </a:rPr>
                <a:t>features</a:t>
              </a:r>
              <a:r>
                <a:rPr lang="de-DE" sz="2000" spc="20" dirty="0">
                  <a:solidFill>
                    <a:schemeClr val="bg1"/>
                  </a:solidFill>
                </a:rPr>
                <a:t> aus höheren </a:t>
              </a:r>
              <a:r>
                <a:rPr lang="de-DE" sz="2000" spc="20" dirty="0" err="1">
                  <a:solidFill>
                    <a:schemeClr val="bg1"/>
                  </a:solidFill>
                </a:rPr>
                <a:t>Layers</a:t>
              </a:r>
              <a:r>
                <a:rPr lang="de-DE" sz="2000" spc="20" dirty="0">
                  <a:solidFill>
                    <a:schemeClr val="bg1"/>
                  </a:solidFill>
                </a:rPr>
                <a:t> in tieferen </a:t>
              </a:r>
              <a:r>
                <a:rPr lang="de-DE" sz="2000" spc="20" dirty="0" err="1">
                  <a:solidFill>
                    <a:schemeClr val="bg1"/>
                  </a:solidFill>
                </a:rPr>
                <a:t>Layers</a:t>
              </a:r>
              <a:endParaRPr lang="de-DE" sz="2000" spc="2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30">
            <a:extLst>
              <a:ext uri="{FF2B5EF4-FFF2-40B4-BE49-F238E27FC236}">
                <a16:creationId xmlns:a16="http://schemas.microsoft.com/office/drawing/2014/main" id="{B7D82596-EC6C-4291-9150-C6F5216A7B45}"/>
              </a:ext>
            </a:extLst>
          </p:cNvPr>
          <p:cNvGrpSpPr/>
          <p:nvPr/>
        </p:nvGrpSpPr>
        <p:grpSpPr>
          <a:xfrm>
            <a:off x="4267200" y="4353238"/>
            <a:ext cx="7086600" cy="842867"/>
            <a:chOff x="1219200" y="3886199"/>
            <a:chExt cx="3429000" cy="842867"/>
          </a:xfrm>
        </p:grpSpPr>
        <p:sp>
          <p:nvSpPr>
            <p:cNvPr id="23" name="Rounded Rectangle 9">
              <a:extLst>
                <a:ext uri="{FF2B5EF4-FFF2-40B4-BE49-F238E27FC236}">
                  <a16:creationId xmlns:a16="http://schemas.microsoft.com/office/drawing/2014/main" id="{E762D70F-13DD-4E40-8E7C-47E43997FA9E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hevron 10">
              <a:extLst>
                <a:ext uri="{FF2B5EF4-FFF2-40B4-BE49-F238E27FC236}">
                  <a16:creationId xmlns:a16="http://schemas.microsoft.com/office/drawing/2014/main" id="{3B570AA5-BEF5-42EE-8F5A-7E777767412F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5" name="TextBox 18">
              <a:extLst>
                <a:ext uri="{FF2B5EF4-FFF2-40B4-BE49-F238E27FC236}">
                  <a16:creationId xmlns:a16="http://schemas.microsoft.com/office/drawing/2014/main" id="{3ACB10CD-13E6-4F96-AA91-B773F61F5B46}"/>
                </a:ext>
              </a:extLst>
            </p:cNvPr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Dies ermöglicht die Optimierung der Vorhersagen, da mehr Informationen verarbeitet werden</a:t>
              </a:r>
            </a:p>
          </p:txBody>
        </p:sp>
      </p:grpSp>
      <p:pic>
        <p:nvPicPr>
          <p:cNvPr id="4098" name="Picture 2" descr="https://cdn-images-1.medium.com/max/1200/1*1sCveJrqfthOQsGGZRs2tQ.png">
            <a:extLst>
              <a:ext uri="{FF2B5EF4-FFF2-40B4-BE49-F238E27FC236}">
                <a16:creationId xmlns:a16="http://schemas.microsoft.com/office/drawing/2014/main" id="{E9536DE1-9147-48FA-817A-63806A5EF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87896"/>
            <a:ext cx="3467100" cy="13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FBBDB2A7-5A98-4AB8-B134-FE7F17D655E9}"/>
              </a:ext>
            </a:extLst>
          </p:cNvPr>
          <p:cNvSpPr/>
          <p:nvPr/>
        </p:nvSpPr>
        <p:spPr>
          <a:xfrm>
            <a:off x="0" y="6611779"/>
            <a:ext cx="8077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 https://arxiv.org/abs/1612.03144</a:t>
            </a:r>
            <a:endParaRPr lang="de-DE" sz="1000" dirty="0"/>
          </a:p>
        </p:txBody>
      </p:sp>
      <p:grpSp>
        <p:nvGrpSpPr>
          <p:cNvPr id="27" name="Group 30">
            <a:extLst>
              <a:ext uri="{FF2B5EF4-FFF2-40B4-BE49-F238E27FC236}">
                <a16:creationId xmlns:a16="http://schemas.microsoft.com/office/drawing/2014/main" id="{2692CA2A-DBB6-43B6-AE2C-AD8C13CCED67}"/>
              </a:ext>
            </a:extLst>
          </p:cNvPr>
          <p:cNvGrpSpPr/>
          <p:nvPr/>
        </p:nvGrpSpPr>
        <p:grpSpPr>
          <a:xfrm>
            <a:off x="4267200" y="5477841"/>
            <a:ext cx="7086600" cy="842867"/>
            <a:chOff x="1219200" y="3886199"/>
            <a:chExt cx="3429000" cy="842867"/>
          </a:xfrm>
        </p:grpSpPr>
        <p:sp>
          <p:nvSpPr>
            <p:cNvPr id="28" name="Rounded Rectangle 9">
              <a:extLst>
                <a:ext uri="{FF2B5EF4-FFF2-40B4-BE49-F238E27FC236}">
                  <a16:creationId xmlns:a16="http://schemas.microsoft.com/office/drawing/2014/main" id="{24ECB8B9-FD94-438B-9005-20EC5F7FC19B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hevron 10">
              <a:extLst>
                <a:ext uri="{FF2B5EF4-FFF2-40B4-BE49-F238E27FC236}">
                  <a16:creationId xmlns:a16="http://schemas.microsoft.com/office/drawing/2014/main" id="{D6247DEC-244A-4CA9-928D-85C529BB4024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30" name="TextBox 18">
              <a:extLst>
                <a:ext uri="{FF2B5EF4-FFF2-40B4-BE49-F238E27FC236}">
                  <a16:creationId xmlns:a16="http://schemas.microsoft.com/office/drawing/2014/main" id="{0807A652-271C-46FF-AD74-07EA60FC52E7}"/>
                </a:ext>
              </a:extLst>
            </p:cNvPr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 err="1">
                  <a:solidFill>
                    <a:schemeClr val="bg1"/>
                  </a:solidFill>
                </a:rPr>
                <a:t>Mask</a:t>
              </a:r>
              <a:r>
                <a:rPr lang="de-DE" sz="2000" spc="20" dirty="0">
                  <a:solidFill>
                    <a:schemeClr val="bg1"/>
                  </a:solidFill>
                </a:rPr>
                <a:t> R-CNN nutzt das ResNet101 gefolgt von einem FPN als Backbone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293560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8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106522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 err="1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Mask</a:t>
            </a:r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 R-CNN 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Region Proposal Network (RPN)</a:t>
            </a:r>
          </a:p>
        </p:txBody>
      </p:sp>
      <p:grpSp>
        <p:nvGrpSpPr>
          <p:cNvPr id="13" name="Group 30">
            <a:extLst>
              <a:ext uri="{FF2B5EF4-FFF2-40B4-BE49-F238E27FC236}">
                <a16:creationId xmlns:a16="http://schemas.microsoft.com/office/drawing/2014/main" id="{FA99773B-CEB0-422C-8C12-BCBA63AB0696}"/>
              </a:ext>
            </a:extLst>
          </p:cNvPr>
          <p:cNvGrpSpPr/>
          <p:nvPr/>
        </p:nvGrpSpPr>
        <p:grpSpPr>
          <a:xfrm>
            <a:off x="4267200" y="1906464"/>
            <a:ext cx="7086600" cy="842867"/>
            <a:chOff x="1219200" y="3886199"/>
            <a:chExt cx="3429000" cy="842867"/>
          </a:xfrm>
        </p:grpSpPr>
        <p:sp>
          <p:nvSpPr>
            <p:cNvPr id="14" name="Rounded Rectangle 9">
              <a:extLst>
                <a:ext uri="{FF2B5EF4-FFF2-40B4-BE49-F238E27FC236}">
                  <a16:creationId xmlns:a16="http://schemas.microsoft.com/office/drawing/2014/main" id="{C93443E7-23B4-4B68-829A-3BD06B987889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0">
              <a:extLst>
                <a:ext uri="{FF2B5EF4-FFF2-40B4-BE49-F238E27FC236}">
                  <a16:creationId xmlns:a16="http://schemas.microsoft.com/office/drawing/2014/main" id="{F341C8B5-6790-4E5F-B49A-D8FBED542959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9DC5C2CD-DB43-4E5F-80F9-492016FAB6E4}"/>
                </a:ext>
              </a:extLst>
            </p:cNvPr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Das RPN ist ein sehr leichtes Netzwerk, dass Bilder nach Regionen scannt, um Objekte zu finden</a:t>
              </a:r>
            </a:p>
          </p:txBody>
        </p:sp>
      </p:grpSp>
      <p:grpSp>
        <p:nvGrpSpPr>
          <p:cNvPr id="18" name="Group 30">
            <a:extLst>
              <a:ext uri="{FF2B5EF4-FFF2-40B4-BE49-F238E27FC236}">
                <a16:creationId xmlns:a16="http://schemas.microsoft.com/office/drawing/2014/main" id="{DE58D838-1DE3-4B5C-9B7F-430C01014728}"/>
              </a:ext>
            </a:extLst>
          </p:cNvPr>
          <p:cNvGrpSpPr/>
          <p:nvPr/>
        </p:nvGrpSpPr>
        <p:grpSpPr>
          <a:xfrm>
            <a:off x="4267200" y="3124200"/>
            <a:ext cx="7086600" cy="842867"/>
            <a:chOff x="1219200" y="3886199"/>
            <a:chExt cx="3429000" cy="842867"/>
          </a:xfrm>
        </p:grpSpPr>
        <p:sp>
          <p:nvSpPr>
            <p:cNvPr id="19" name="Rounded Rectangle 9">
              <a:extLst>
                <a:ext uri="{FF2B5EF4-FFF2-40B4-BE49-F238E27FC236}">
                  <a16:creationId xmlns:a16="http://schemas.microsoft.com/office/drawing/2014/main" id="{AF05FBEE-1475-42C8-A699-CE88E6E6B579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0">
              <a:extLst>
                <a:ext uri="{FF2B5EF4-FFF2-40B4-BE49-F238E27FC236}">
                  <a16:creationId xmlns:a16="http://schemas.microsoft.com/office/drawing/2014/main" id="{5DD2ACDD-4447-4B7E-90FC-0EBFD0B22761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18">
              <a:extLst>
                <a:ext uri="{FF2B5EF4-FFF2-40B4-BE49-F238E27FC236}">
                  <a16:creationId xmlns:a16="http://schemas.microsoft.com/office/drawing/2014/main" id="{596CEFDC-569D-4FAF-AAA5-FD87771E9345}"/>
                </a:ext>
              </a:extLst>
            </p:cNvPr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Die Regionen werden auch „</a:t>
              </a:r>
              <a:r>
                <a:rPr lang="de-DE" sz="2000" spc="20" dirty="0" err="1">
                  <a:solidFill>
                    <a:schemeClr val="bg1"/>
                  </a:solidFill>
                </a:rPr>
                <a:t>anchors</a:t>
              </a:r>
              <a:r>
                <a:rPr lang="de-DE" sz="2000" spc="20" dirty="0">
                  <a:solidFill>
                    <a:schemeClr val="bg1"/>
                  </a:solidFill>
                </a:rPr>
                <a:t>“ genannt, welche boxen über das Bild verteilt</a:t>
              </a:r>
            </a:p>
          </p:txBody>
        </p:sp>
      </p:grpSp>
      <p:grpSp>
        <p:nvGrpSpPr>
          <p:cNvPr id="22" name="Group 30">
            <a:extLst>
              <a:ext uri="{FF2B5EF4-FFF2-40B4-BE49-F238E27FC236}">
                <a16:creationId xmlns:a16="http://schemas.microsoft.com/office/drawing/2014/main" id="{B7D82596-EC6C-4291-9150-C6F5216A7B45}"/>
              </a:ext>
            </a:extLst>
          </p:cNvPr>
          <p:cNvGrpSpPr/>
          <p:nvPr/>
        </p:nvGrpSpPr>
        <p:grpSpPr>
          <a:xfrm>
            <a:off x="4267200" y="4353238"/>
            <a:ext cx="7086600" cy="842867"/>
            <a:chOff x="1219200" y="3886199"/>
            <a:chExt cx="3429000" cy="842867"/>
          </a:xfrm>
        </p:grpSpPr>
        <p:sp>
          <p:nvSpPr>
            <p:cNvPr id="23" name="Rounded Rectangle 9">
              <a:extLst>
                <a:ext uri="{FF2B5EF4-FFF2-40B4-BE49-F238E27FC236}">
                  <a16:creationId xmlns:a16="http://schemas.microsoft.com/office/drawing/2014/main" id="{E762D70F-13DD-4E40-8E7C-47E43997FA9E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hevron 10">
              <a:extLst>
                <a:ext uri="{FF2B5EF4-FFF2-40B4-BE49-F238E27FC236}">
                  <a16:creationId xmlns:a16="http://schemas.microsoft.com/office/drawing/2014/main" id="{3B570AA5-BEF5-42EE-8F5A-7E777767412F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5" name="TextBox 18">
              <a:extLst>
                <a:ext uri="{FF2B5EF4-FFF2-40B4-BE49-F238E27FC236}">
                  <a16:creationId xmlns:a16="http://schemas.microsoft.com/office/drawing/2014/main" id="{3ACB10CD-13E6-4F96-AA91-B773F61F5B46}"/>
                </a:ext>
              </a:extLst>
            </p:cNvPr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Es werden bis zu 200k </a:t>
              </a:r>
              <a:r>
                <a:rPr lang="de-DE" sz="2000" spc="20" dirty="0" err="1">
                  <a:solidFill>
                    <a:schemeClr val="bg1"/>
                  </a:solidFill>
                </a:rPr>
                <a:t>anchors</a:t>
              </a:r>
              <a:r>
                <a:rPr lang="de-DE" sz="2000" spc="20" dirty="0">
                  <a:solidFill>
                    <a:schemeClr val="bg1"/>
                  </a:solidFill>
                </a:rPr>
                <a:t> in verschiedenen Größen erzeugt, um das gesamte Bild abzudecken</a:t>
              </a:r>
            </a:p>
          </p:txBody>
        </p: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FBBDB2A7-5A98-4AB8-B134-FE7F17D655E9}"/>
              </a:ext>
            </a:extLst>
          </p:cNvPr>
          <p:cNvSpPr/>
          <p:nvPr/>
        </p:nvSpPr>
        <p:spPr>
          <a:xfrm>
            <a:off x="0" y="6611779"/>
            <a:ext cx="8077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 https://arxiv.org/abs/1612.03144</a:t>
            </a:r>
            <a:endParaRPr lang="de-DE" sz="10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D910576-1069-4338-AA62-6F0A7071F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44273"/>
            <a:ext cx="3433762" cy="334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4943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9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106522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 err="1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Mask</a:t>
            </a:r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 R-CNN 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Region Proposal Network (RPN)</a:t>
            </a:r>
          </a:p>
        </p:txBody>
      </p:sp>
      <p:grpSp>
        <p:nvGrpSpPr>
          <p:cNvPr id="13" name="Group 30">
            <a:extLst>
              <a:ext uri="{FF2B5EF4-FFF2-40B4-BE49-F238E27FC236}">
                <a16:creationId xmlns:a16="http://schemas.microsoft.com/office/drawing/2014/main" id="{FA99773B-CEB0-422C-8C12-BCBA63AB0696}"/>
              </a:ext>
            </a:extLst>
          </p:cNvPr>
          <p:cNvGrpSpPr/>
          <p:nvPr/>
        </p:nvGrpSpPr>
        <p:grpSpPr>
          <a:xfrm>
            <a:off x="4267200" y="1906464"/>
            <a:ext cx="7086600" cy="842867"/>
            <a:chOff x="1219200" y="3886199"/>
            <a:chExt cx="3429000" cy="842867"/>
          </a:xfrm>
        </p:grpSpPr>
        <p:sp>
          <p:nvSpPr>
            <p:cNvPr id="14" name="Rounded Rectangle 9">
              <a:extLst>
                <a:ext uri="{FF2B5EF4-FFF2-40B4-BE49-F238E27FC236}">
                  <a16:creationId xmlns:a16="http://schemas.microsoft.com/office/drawing/2014/main" id="{C93443E7-23B4-4B68-829A-3BD06B987889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0">
              <a:extLst>
                <a:ext uri="{FF2B5EF4-FFF2-40B4-BE49-F238E27FC236}">
                  <a16:creationId xmlns:a16="http://schemas.microsoft.com/office/drawing/2014/main" id="{F341C8B5-6790-4E5F-B49A-D8FBED542959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9DC5C2CD-DB43-4E5F-80F9-492016FAB6E4}"/>
                </a:ext>
              </a:extLst>
            </p:cNvPr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Das RPN erzeugt für jeden </a:t>
              </a:r>
              <a:r>
                <a:rPr lang="de-DE" sz="2000" spc="20" dirty="0" err="1">
                  <a:solidFill>
                    <a:schemeClr val="bg1"/>
                  </a:solidFill>
                </a:rPr>
                <a:t>anchor</a:t>
              </a:r>
              <a:r>
                <a:rPr lang="de-DE" sz="2000" spc="20" dirty="0">
                  <a:solidFill>
                    <a:schemeClr val="bg1"/>
                  </a:solidFill>
                </a:rPr>
                <a:t> zwei </a:t>
              </a:r>
              <a:r>
                <a:rPr lang="de-DE" sz="2000" spc="20" dirty="0" err="1">
                  <a:solidFill>
                    <a:schemeClr val="bg1"/>
                  </a:solidFill>
                </a:rPr>
                <a:t>outputs</a:t>
              </a:r>
              <a:r>
                <a:rPr lang="de-DE" sz="2000" spc="20" dirty="0">
                  <a:solidFill>
                    <a:schemeClr val="bg1"/>
                  </a:solidFill>
                </a:rPr>
                <a:t>: Anchor Class und </a:t>
              </a:r>
              <a:r>
                <a:rPr lang="de-DE" sz="2000" spc="20" dirty="0" err="1">
                  <a:solidFill>
                    <a:schemeClr val="bg1"/>
                  </a:solidFill>
                </a:rPr>
                <a:t>Bounding</a:t>
              </a:r>
              <a:r>
                <a:rPr lang="de-DE" sz="2000" spc="20" dirty="0">
                  <a:solidFill>
                    <a:schemeClr val="bg1"/>
                  </a:solidFill>
                </a:rPr>
                <a:t> Box Delta</a:t>
              </a:r>
            </a:p>
          </p:txBody>
        </p:sp>
      </p:grpSp>
      <p:grpSp>
        <p:nvGrpSpPr>
          <p:cNvPr id="18" name="Group 30">
            <a:extLst>
              <a:ext uri="{FF2B5EF4-FFF2-40B4-BE49-F238E27FC236}">
                <a16:creationId xmlns:a16="http://schemas.microsoft.com/office/drawing/2014/main" id="{DE58D838-1DE3-4B5C-9B7F-430C01014728}"/>
              </a:ext>
            </a:extLst>
          </p:cNvPr>
          <p:cNvGrpSpPr/>
          <p:nvPr/>
        </p:nvGrpSpPr>
        <p:grpSpPr>
          <a:xfrm>
            <a:off x="4267200" y="3124200"/>
            <a:ext cx="7086600" cy="842867"/>
            <a:chOff x="1219200" y="3886199"/>
            <a:chExt cx="3429000" cy="842867"/>
          </a:xfrm>
        </p:grpSpPr>
        <p:sp>
          <p:nvSpPr>
            <p:cNvPr id="19" name="Rounded Rectangle 9">
              <a:extLst>
                <a:ext uri="{FF2B5EF4-FFF2-40B4-BE49-F238E27FC236}">
                  <a16:creationId xmlns:a16="http://schemas.microsoft.com/office/drawing/2014/main" id="{AF05FBEE-1475-42C8-A699-CE88E6E6B579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0">
              <a:extLst>
                <a:ext uri="{FF2B5EF4-FFF2-40B4-BE49-F238E27FC236}">
                  <a16:creationId xmlns:a16="http://schemas.microsoft.com/office/drawing/2014/main" id="{5DD2ACDD-4447-4B7E-90FC-0EBFD0B22761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18">
              <a:extLst>
                <a:ext uri="{FF2B5EF4-FFF2-40B4-BE49-F238E27FC236}">
                  <a16:creationId xmlns:a16="http://schemas.microsoft.com/office/drawing/2014/main" id="{596CEFDC-569D-4FAF-AAA5-FD87771E9345}"/>
                </a:ext>
              </a:extLst>
            </p:cNvPr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Die Anchor Class gibt an, ob sich der Inhalt um ein Hintergrund oder Vordergrund handelt (score)</a:t>
              </a:r>
            </a:p>
          </p:txBody>
        </p:sp>
      </p:grpSp>
      <p:grpSp>
        <p:nvGrpSpPr>
          <p:cNvPr id="22" name="Group 30">
            <a:extLst>
              <a:ext uri="{FF2B5EF4-FFF2-40B4-BE49-F238E27FC236}">
                <a16:creationId xmlns:a16="http://schemas.microsoft.com/office/drawing/2014/main" id="{B7D82596-EC6C-4291-9150-C6F5216A7B45}"/>
              </a:ext>
            </a:extLst>
          </p:cNvPr>
          <p:cNvGrpSpPr/>
          <p:nvPr/>
        </p:nvGrpSpPr>
        <p:grpSpPr>
          <a:xfrm>
            <a:off x="4267200" y="4353238"/>
            <a:ext cx="7086600" cy="842867"/>
            <a:chOff x="1219200" y="3886199"/>
            <a:chExt cx="3429000" cy="842867"/>
          </a:xfrm>
        </p:grpSpPr>
        <p:sp>
          <p:nvSpPr>
            <p:cNvPr id="23" name="Rounded Rectangle 9">
              <a:extLst>
                <a:ext uri="{FF2B5EF4-FFF2-40B4-BE49-F238E27FC236}">
                  <a16:creationId xmlns:a16="http://schemas.microsoft.com/office/drawing/2014/main" id="{E762D70F-13DD-4E40-8E7C-47E43997FA9E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hevron 10">
              <a:extLst>
                <a:ext uri="{FF2B5EF4-FFF2-40B4-BE49-F238E27FC236}">
                  <a16:creationId xmlns:a16="http://schemas.microsoft.com/office/drawing/2014/main" id="{3B570AA5-BEF5-42EE-8F5A-7E777767412F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5" name="TextBox 18">
              <a:extLst>
                <a:ext uri="{FF2B5EF4-FFF2-40B4-BE49-F238E27FC236}">
                  <a16:creationId xmlns:a16="http://schemas.microsoft.com/office/drawing/2014/main" id="{3ACB10CD-13E6-4F96-AA91-B773F61F5B46}"/>
                </a:ext>
              </a:extLst>
            </p:cNvPr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 err="1">
                  <a:solidFill>
                    <a:schemeClr val="bg1"/>
                  </a:solidFill>
                </a:rPr>
                <a:t>Bounding</a:t>
              </a:r>
              <a:r>
                <a:rPr lang="de-DE" sz="2000" spc="20" dirty="0">
                  <a:solidFill>
                    <a:schemeClr val="bg1"/>
                  </a:solidFill>
                </a:rPr>
                <a:t> Box Delta ist ein anpassungswert, um wie viel man die X, Y, Width, Height anpasst</a:t>
              </a:r>
            </a:p>
          </p:txBody>
        </p: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FBBDB2A7-5A98-4AB8-B134-FE7F17D655E9}"/>
              </a:ext>
            </a:extLst>
          </p:cNvPr>
          <p:cNvSpPr/>
          <p:nvPr/>
        </p:nvSpPr>
        <p:spPr>
          <a:xfrm>
            <a:off x="0" y="6611779"/>
            <a:ext cx="8077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 https://arxiv.org/abs/1612.03144</a:t>
            </a:r>
            <a:endParaRPr lang="de-DE" sz="1000" dirty="0"/>
          </a:p>
        </p:txBody>
      </p:sp>
      <p:grpSp>
        <p:nvGrpSpPr>
          <p:cNvPr id="27" name="Group 30">
            <a:extLst>
              <a:ext uri="{FF2B5EF4-FFF2-40B4-BE49-F238E27FC236}">
                <a16:creationId xmlns:a16="http://schemas.microsoft.com/office/drawing/2014/main" id="{2692CA2A-DBB6-43B6-AE2C-AD8C13CCED67}"/>
              </a:ext>
            </a:extLst>
          </p:cNvPr>
          <p:cNvGrpSpPr/>
          <p:nvPr/>
        </p:nvGrpSpPr>
        <p:grpSpPr>
          <a:xfrm>
            <a:off x="4267200" y="5477841"/>
            <a:ext cx="7086600" cy="842867"/>
            <a:chOff x="1219200" y="3886199"/>
            <a:chExt cx="3429000" cy="842867"/>
          </a:xfrm>
        </p:grpSpPr>
        <p:sp>
          <p:nvSpPr>
            <p:cNvPr id="28" name="Rounded Rectangle 9">
              <a:extLst>
                <a:ext uri="{FF2B5EF4-FFF2-40B4-BE49-F238E27FC236}">
                  <a16:creationId xmlns:a16="http://schemas.microsoft.com/office/drawing/2014/main" id="{24ECB8B9-FD94-438B-9005-20EC5F7FC19B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hevron 10">
              <a:extLst>
                <a:ext uri="{FF2B5EF4-FFF2-40B4-BE49-F238E27FC236}">
                  <a16:creationId xmlns:a16="http://schemas.microsoft.com/office/drawing/2014/main" id="{D6247DEC-244A-4CA9-928D-85C529BB4024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30" name="TextBox 18">
              <a:extLst>
                <a:ext uri="{FF2B5EF4-FFF2-40B4-BE49-F238E27FC236}">
                  <a16:creationId xmlns:a16="http://schemas.microsoft.com/office/drawing/2014/main" id="{0807A652-271C-46FF-AD74-07EA60FC52E7}"/>
                </a:ext>
              </a:extLst>
            </p:cNvPr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Wir behalten die </a:t>
              </a:r>
              <a:r>
                <a:rPr lang="de-DE" sz="2000" spc="20" dirty="0" err="1">
                  <a:solidFill>
                    <a:schemeClr val="bg1"/>
                  </a:solidFill>
                </a:rPr>
                <a:t>Anchors</a:t>
              </a:r>
              <a:r>
                <a:rPr lang="de-DE" sz="2000" spc="20" dirty="0">
                  <a:solidFill>
                    <a:schemeClr val="bg1"/>
                  </a:solidFill>
                </a:rPr>
                <a:t> mit den höchsten Scores, da diese höchst wahrscheinlich Objekte enthalten</a:t>
              </a:r>
            </a:p>
          </p:txBody>
        </p:sp>
      </p:grpSp>
      <p:pic>
        <p:nvPicPr>
          <p:cNvPr id="5122" name="Picture 2" descr="https://cdn-images-1.medium.com/max/1200/1*EMNE8bxOT4RI3HMjIqjCwQ.png">
            <a:extLst>
              <a:ext uri="{FF2B5EF4-FFF2-40B4-BE49-F238E27FC236}">
                <a16:creationId xmlns:a16="http://schemas.microsoft.com/office/drawing/2014/main" id="{0AFF1082-A6D1-4F10-A496-AC8993004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9" y="2115265"/>
            <a:ext cx="38766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9484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2A445D"/>
      </a:dk2>
      <a:lt2>
        <a:srgbClr val="A1B1BC"/>
      </a:lt2>
      <a:accent1>
        <a:srgbClr val="BBC1CC"/>
      </a:accent1>
      <a:accent2>
        <a:srgbClr val="8A96A2"/>
      </a:accent2>
      <a:accent3>
        <a:srgbClr val="55616A"/>
      </a:accent3>
      <a:accent4>
        <a:srgbClr val="262E32"/>
      </a:accent4>
      <a:accent5>
        <a:srgbClr val="FFC700"/>
      </a:accent5>
      <a:accent6>
        <a:srgbClr val="3BB18F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lnSpc>
            <a:spcPct val="125000"/>
          </a:lnSpc>
          <a:defRPr sz="1200" spc="2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Microsoft Office PowerPoint</Application>
  <PresentationFormat>Breitbild</PresentationFormat>
  <Paragraphs>88</Paragraphs>
  <Slides>15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Lato</vt:lpstr>
      <vt:lpstr>Lato Heavy</vt:lpstr>
      <vt:lpstr>Lato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Saif Al-Dilaimi</cp:lastModifiedBy>
  <cp:revision>1578</cp:revision>
  <dcterms:created xsi:type="dcterms:W3CDTF">2015-10-04T10:23:04Z</dcterms:created>
  <dcterms:modified xsi:type="dcterms:W3CDTF">2019-03-31T14:59:00Z</dcterms:modified>
</cp:coreProperties>
</file>