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64" r:id="rId2"/>
    <p:sldId id="317" r:id="rId3"/>
    <p:sldId id="362" r:id="rId4"/>
    <p:sldId id="363" r:id="rId5"/>
    <p:sldId id="3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152" userDrawn="1">
          <p15:clr>
            <a:srgbClr val="A4A3A4"/>
          </p15:clr>
        </p15:guide>
        <p15:guide id="4" pos="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D00"/>
    <a:srgbClr val="F8F8F8"/>
    <a:srgbClr val="F9FBFC"/>
    <a:srgbClr val="000000"/>
    <a:srgbClr val="C1C2C7"/>
    <a:srgbClr val="BDBEC2"/>
    <a:srgbClr val="2A2A2A"/>
    <a:srgbClr val="F1F1F1"/>
    <a:srgbClr val="F5F5F5"/>
    <a:srgbClr val="FF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65" autoAdjust="0"/>
    <p:restoredTop sz="86449"/>
  </p:normalViewPr>
  <p:slideViewPr>
    <p:cSldViewPr snapToObjects="1" showGuides="1">
      <p:cViewPr varScale="1">
        <p:scale>
          <a:sx n="110" d="100"/>
          <a:sy n="110" d="100"/>
        </p:scale>
        <p:origin x="108" y="138"/>
      </p:cViewPr>
      <p:guideLst>
        <p:guide orient="horz" pos="2160"/>
        <p:guide pos="3840"/>
        <p:guide pos="7152"/>
        <p:guide pos="528"/>
      </p:guideLst>
    </p:cSldViewPr>
  </p:slideViewPr>
  <p:outlineViewPr>
    <p:cViewPr>
      <p:scale>
        <a:sx n="33" d="100"/>
        <a:sy n="33" d="100"/>
      </p:scale>
      <p:origin x="0" y="-72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12193-0B0E-BB4E-908E-73E8D2FD641E}" type="datetimeFigureOut">
              <a:rPr lang="de-DE"/>
              <a:t>23.11.2019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11AA8-80B6-E048-AE52-6AB10A2621FD}" type="slidenum">
              <a:r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74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23.11.2019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474593" y="1828800"/>
            <a:ext cx="1242817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4611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23.11.2019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86233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27437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68641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8909844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986233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3627436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6268639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8909843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1888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23.11.2019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835046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4953344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8071643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1835046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4953344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8071643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1835046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4953344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8071643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457991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A57-BE9A-414E-A3BE-AA513B1EAF5B}" type="datetime1">
              <a:rPr lang="de-DE"/>
              <a:t>23.11.2019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5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40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5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A055-2941-3D4F-B8EB-A44DF79FA576}" type="datetime1">
              <a:rPr lang="de-DE"/>
              <a:t>23.11.2019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5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D193-8E48-DA43-8FF3-B997E4C0C3BC}" type="datetime1">
              <a:rPr lang="de-DE"/>
              <a:t>23.11.2019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6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23.11.2019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2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23.11.2019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09700" y="1600200"/>
            <a:ext cx="9372600" cy="3200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50659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23.11.2019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944291" y="1371600"/>
            <a:ext cx="3668713" cy="3668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6578997" y="1371600"/>
            <a:ext cx="3668713" cy="3668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0326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23.11.2019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944291" y="838200"/>
            <a:ext cx="3962400" cy="49313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6285310" y="838200"/>
            <a:ext cx="3962400" cy="2209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85310" y="3559756"/>
            <a:ext cx="3962400" cy="2209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00604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23.11.2019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86233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27437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68641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8909844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8707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 flipV="1">
            <a:off x="11353800" y="603070"/>
            <a:ext cx="838200" cy="386553"/>
          </a:xfrm>
          <a:custGeom>
            <a:avLst/>
            <a:gdLst>
              <a:gd name="connsiteX0" fmla="*/ 193278 w 838200"/>
              <a:gd name="connsiteY0" fmla="*/ 386553 h 386553"/>
              <a:gd name="connsiteX1" fmla="*/ 838200 w 838200"/>
              <a:gd name="connsiteY1" fmla="*/ 386553 h 386553"/>
              <a:gd name="connsiteX2" fmla="*/ 838200 w 838200"/>
              <a:gd name="connsiteY2" fmla="*/ 0 h 386553"/>
              <a:gd name="connsiteX3" fmla="*/ 193276 w 838200"/>
              <a:gd name="connsiteY3" fmla="*/ 0 h 386553"/>
              <a:gd name="connsiteX4" fmla="*/ 3927 w 838200"/>
              <a:gd name="connsiteY4" fmla="*/ 154325 h 386553"/>
              <a:gd name="connsiteX5" fmla="*/ 0 w 838200"/>
              <a:gd name="connsiteY5" fmla="*/ 193277 h 386553"/>
              <a:gd name="connsiteX6" fmla="*/ 3927 w 838200"/>
              <a:gd name="connsiteY6" fmla="*/ 232228 h 386553"/>
              <a:gd name="connsiteX7" fmla="*/ 193278 w 838200"/>
              <a:gd name="connsiteY7" fmla="*/ 386553 h 38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8200" h="386553">
                <a:moveTo>
                  <a:pt x="193278" y="386553"/>
                </a:moveTo>
                <a:lnTo>
                  <a:pt x="838200" y="386553"/>
                </a:lnTo>
                <a:lnTo>
                  <a:pt x="838200" y="0"/>
                </a:lnTo>
                <a:lnTo>
                  <a:pt x="193276" y="0"/>
                </a:lnTo>
                <a:cubicBezTo>
                  <a:pt x="99875" y="0"/>
                  <a:pt x="21949" y="66252"/>
                  <a:pt x="3927" y="154325"/>
                </a:cubicBezTo>
                <a:lnTo>
                  <a:pt x="0" y="193277"/>
                </a:lnTo>
                <a:lnTo>
                  <a:pt x="3927" y="232228"/>
                </a:lnTo>
                <a:cubicBezTo>
                  <a:pt x="21949" y="320301"/>
                  <a:pt x="99877" y="386553"/>
                  <a:pt x="193278" y="38655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21624"/>
            <a:ext cx="10515600" cy="715529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5399"/>
            <a:ext cx="10515600" cy="488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0" y="63182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AB701-DE71-6347-96F8-01FFB614C520}" type="datetime1">
              <a:rPr lang="de-DE"/>
              <a:t>23.11.2019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8250"/>
            <a:ext cx="2587624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endParaRPr lang="en-US" spc="20">
              <a:ea typeface="Lato Heavy" charset="0"/>
              <a:cs typeface="Lato Heavy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13782"/>
            <a:ext cx="838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fld id="{63917A7D-89E5-4220-9F5F-0A1A84322FB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5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51" r:id="rId4"/>
    <p:sldLayoutId id="2147483654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>
              <a:lumMod val="85000"/>
              <a:lumOff val="15000"/>
            </a:schemeClr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36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1CA8CF6-F6E2-422C-AABE-EBC8E1B366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3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Deep Learning: Neuronale Netze mit Python, TensorFlow, Keras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457200">
              <a:spcAft>
                <a:spcPts val="600"/>
              </a:spcAft>
              <a:defRPr/>
            </a:pPr>
            <a:fld id="{63917A7D-89E5-4220-9F5F-0A1A84322FBF}" type="slidenum">
              <a:rPr lang="en-US" sz="120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algn="r" defTabSz="457200">
                <a:spcAft>
                  <a:spcPts val="600"/>
                </a:spcAft>
                <a:defRPr/>
              </a:pPr>
              <a:t>1</a:t>
            </a:fld>
            <a:endParaRPr lang="en-US" sz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9639403"/>
      </p:ext>
    </p:extLst>
  </p:cSld>
  <p:clrMapOvr>
    <a:masterClrMapping/>
  </p:clrMapOvr>
  <p:transition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2</a:t>
            </a:fld>
            <a:endParaRPr lang="en-US" dirty="0"/>
          </a:p>
        </p:txBody>
      </p:sp>
      <p:pic>
        <p:nvPicPr>
          <p:cNvPr id="3" name="Bildplatzhalter 2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383" y="264746"/>
            <a:ext cx="1166373" cy="1371600"/>
          </a:xfrm>
          <a:solidFill>
            <a:schemeClr val="accent1">
              <a:lumMod val="20000"/>
              <a:lumOff val="80000"/>
            </a:schemeClr>
          </a:solidFill>
        </p:spPr>
      </p:pic>
      <p:grpSp>
        <p:nvGrpSpPr>
          <p:cNvPr id="102" name="Group 13"/>
          <p:cNvGrpSpPr/>
          <p:nvPr/>
        </p:nvGrpSpPr>
        <p:grpSpPr>
          <a:xfrm>
            <a:off x="1886978" y="2175126"/>
            <a:ext cx="3048000" cy="826365"/>
            <a:chOff x="1676400" y="1047779"/>
            <a:chExt cx="3048000" cy="826365"/>
          </a:xfrm>
        </p:grpSpPr>
        <p:sp>
          <p:nvSpPr>
            <p:cNvPr id="103" name="TextBox 14"/>
            <p:cNvSpPr txBox="1"/>
            <p:nvPr/>
          </p:nvSpPr>
          <p:spPr>
            <a:xfrm>
              <a:off x="2569356" y="1047779"/>
              <a:ext cx="843180" cy="33643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en-US" sz="1400" b="1" spc="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charset="0"/>
                  <a:ea typeface="Lato" charset="0"/>
                  <a:cs typeface="Lato" charset="0"/>
                </a:rPr>
                <a:t>Enthusiast</a:t>
              </a:r>
              <a:endParaRPr lang="en-US" sz="1200" b="1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104" name="TextBox 15"/>
            <p:cNvSpPr txBox="1"/>
            <p:nvPr/>
          </p:nvSpPr>
          <p:spPr>
            <a:xfrm>
              <a:off x="1676400" y="1341819"/>
              <a:ext cx="3048000" cy="53232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Bereits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im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jungen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Alter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Webseiten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mit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HTML, CSS und PHP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programmiert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105" name="Group 16"/>
          <p:cNvGrpSpPr/>
          <p:nvPr/>
        </p:nvGrpSpPr>
        <p:grpSpPr>
          <a:xfrm>
            <a:off x="3775214" y="5220983"/>
            <a:ext cx="3048000" cy="1168064"/>
            <a:chOff x="1676400" y="958585"/>
            <a:chExt cx="3048000" cy="1168064"/>
          </a:xfrm>
        </p:grpSpPr>
        <p:sp>
          <p:nvSpPr>
            <p:cNvPr id="106" name="TextBox 17"/>
            <p:cNvSpPr txBox="1"/>
            <p:nvPr/>
          </p:nvSpPr>
          <p:spPr>
            <a:xfrm>
              <a:off x="2339124" y="958585"/>
              <a:ext cx="1856278" cy="33643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en-US" sz="1400" b="1" spc="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charset="0"/>
                  <a:ea typeface="Lato" charset="0"/>
                  <a:cs typeface="Lato" charset="0"/>
                </a:rPr>
                <a:t>Anwendungsentwickler</a:t>
              </a:r>
            </a:p>
          </p:txBody>
        </p:sp>
        <p:sp>
          <p:nvSpPr>
            <p:cNvPr id="107" name="TextBox 18"/>
            <p:cNvSpPr txBox="1"/>
            <p:nvPr/>
          </p:nvSpPr>
          <p:spPr>
            <a:xfrm>
              <a:off x="1676400" y="1341819"/>
              <a:ext cx="3048000" cy="78483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Im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Jahr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2012 die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Ausbildung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zum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Fachinformatiker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in der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Fachrichtung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Anwendungsentwicklung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abgeschlossen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108" name="Group 22"/>
          <p:cNvGrpSpPr/>
          <p:nvPr/>
        </p:nvGrpSpPr>
        <p:grpSpPr>
          <a:xfrm>
            <a:off x="5610899" y="2102146"/>
            <a:ext cx="3048000" cy="1017430"/>
            <a:chOff x="1676400" y="1084277"/>
            <a:chExt cx="3048000" cy="1017430"/>
          </a:xfrm>
        </p:grpSpPr>
        <p:sp>
          <p:nvSpPr>
            <p:cNvPr id="109" name="TextBox 23"/>
            <p:cNvSpPr txBox="1"/>
            <p:nvPr/>
          </p:nvSpPr>
          <p:spPr>
            <a:xfrm>
              <a:off x="2694159" y="1084277"/>
              <a:ext cx="1106073" cy="33643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en-US" sz="14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charset="0"/>
                  <a:ea typeface="Lato" charset="0"/>
                  <a:cs typeface="Lato" charset="0"/>
                </a:rPr>
                <a:t>Festanstellung</a:t>
              </a:r>
              <a:endParaRPr lang="en-US" sz="1200" b="1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110" name="TextBox 24"/>
            <p:cNvSpPr txBox="1"/>
            <p:nvPr/>
          </p:nvSpPr>
          <p:spPr>
            <a:xfrm>
              <a:off x="1676400" y="1341819"/>
              <a:ext cx="3048000" cy="759888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Seit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dem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Jahr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2012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Festanstellung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als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Software-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Entwickler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an der </a:t>
              </a:r>
            </a:p>
            <a:p>
              <a:pPr algn="ctr">
                <a:lnSpc>
                  <a:spcPct val="125000"/>
                </a:lnSpc>
              </a:pP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Ruhr-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Universität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Bochum</a:t>
              </a:r>
            </a:p>
          </p:txBody>
        </p:sp>
      </p:grpSp>
      <p:grpSp>
        <p:nvGrpSpPr>
          <p:cNvPr id="111" name="Group 3"/>
          <p:cNvGrpSpPr/>
          <p:nvPr/>
        </p:nvGrpSpPr>
        <p:grpSpPr>
          <a:xfrm>
            <a:off x="2287028" y="3348869"/>
            <a:ext cx="2247900" cy="1888236"/>
            <a:chOff x="2139696" y="2664714"/>
            <a:chExt cx="2247900" cy="1888236"/>
          </a:xfrm>
        </p:grpSpPr>
        <p:sp>
          <p:nvSpPr>
            <p:cNvPr id="112" name="Freeform 7"/>
            <p:cNvSpPr/>
            <p:nvPr/>
          </p:nvSpPr>
          <p:spPr>
            <a:xfrm>
              <a:off x="2139696" y="3429000"/>
              <a:ext cx="2247900" cy="1123950"/>
            </a:xfrm>
            <a:custGeom>
              <a:avLst/>
              <a:gdLst>
                <a:gd name="connsiteX0" fmla="*/ 0 w 1905000"/>
                <a:gd name="connsiteY0" fmla="*/ 0 h 952500"/>
                <a:gd name="connsiteX1" fmla="*/ 1905000 w 1905000"/>
                <a:gd name="connsiteY1" fmla="*/ 0 h 952500"/>
                <a:gd name="connsiteX2" fmla="*/ 952500 w 1905000"/>
                <a:gd name="connsiteY2" fmla="*/ 952500 h 952500"/>
                <a:gd name="connsiteX3" fmla="*/ 0 w 1905000"/>
                <a:gd name="connsiteY3" fmla="*/ 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0" h="952500">
                  <a:moveTo>
                    <a:pt x="0" y="0"/>
                  </a:moveTo>
                  <a:lnTo>
                    <a:pt x="1905000" y="0"/>
                  </a:lnTo>
                  <a:cubicBezTo>
                    <a:pt x="1905000" y="526051"/>
                    <a:pt x="1478551" y="952500"/>
                    <a:pt x="952500" y="952500"/>
                  </a:cubicBezTo>
                  <a:cubicBezTo>
                    <a:pt x="426449" y="952500"/>
                    <a:pt x="0" y="52605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2499360" y="2664714"/>
              <a:ext cx="1528572" cy="152857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25"/>
            <p:cNvSpPr txBox="1"/>
            <p:nvPr/>
          </p:nvSpPr>
          <p:spPr>
            <a:xfrm>
              <a:off x="3058124" y="3228945"/>
              <a:ext cx="420629" cy="37125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600" b="1" spc="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charset="0"/>
                  <a:ea typeface="Lato" charset="0"/>
                  <a:cs typeface="Lato" charset="0"/>
                </a:rPr>
                <a:t>2004</a:t>
              </a:r>
            </a:p>
          </p:txBody>
        </p:sp>
      </p:grpSp>
      <p:grpSp>
        <p:nvGrpSpPr>
          <p:cNvPr id="115" name="Group 4"/>
          <p:cNvGrpSpPr/>
          <p:nvPr/>
        </p:nvGrpSpPr>
        <p:grpSpPr>
          <a:xfrm>
            <a:off x="4175264" y="2989205"/>
            <a:ext cx="2247900" cy="1888236"/>
            <a:chOff x="4027932" y="2305050"/>
            <a:chExt cx="2247900" cy="1888236"/>
          </a:xfrm>
        </p:grpSpPr>
        <p:sp>
          <p:nvSpPr>
            <p:cNvPr id="116" name="Freeform 10"/>
            <p:cNvSpPr/>
            <p:nvPr/>
          </p:nvSpPr>
          <p:spPr>
            <a:xfrm>
              <a:off x="4027932" y="2305050"/>
              <a:ext cx="2247900" cy="1123950"/>
            </a:xfrm>
            <a:custGeom>
              <a:avLst/>
              <a:gdLst>
                <a:gd name="connsiteX0" fmla="*/ 952500 w 1905000"/>
                <a:gd name="connsiteY0" fmla="*/ 0 h 952500"/>
                <a:gd name="connsiteX1" fmla="*/ 1905000 w 1905000"/>
                <a:gd name="connsiteY1" fmla="*/ 952500 h 952500"/>
                <a:gd name="connsiteX2" fmla="*/ 0 w 1905000"/>
                <a:gd name="connsiteY2" fmla="*/ 952500 h 952500"/>
                <a:gd name="connsiteX3" fmla="*/ 952500 w 1905000"/>
                <a:gd name="connsiteY3" fmla="*/ 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0" h="952500">
                  <a:moveTo>
                    <a:pt x="952500" y="0"/>
                  </a:moveTo>
                  <a:cubicBezTo>
                    <a:pt x="1478551" y="0"/>
                    <a:pt x="1905000" y="426449"/>
                    <a:pt x="1905000" y="952500"/>
                  </a:cubicBezTo>
                  <a:lnTo>
                    <a:pt x="0" y="952500"/>
                  </a:lnTo>
                  <a:cubicBezTo>
                    <a:pt x="0" y="426449"/>
                    <a:pt x="426449" y="0"/>
                    <a:pt x="9525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4387596" y="2664714"/>
              <a:ext cx="1528572" cy="152857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29"/>
            <p:cNvSpPr txBox="1"/>
            <p:nvPr/>
          </p:nvSpPr>
          <p:spPr>
            <a:xfrm>
              <a:off x="4941567" y="3228945"/>
              <a:ext cx="420629" cy="37125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600" b="1" spc="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charset="0"/>
                  <a:ea typeface="Lato" charset="0"/>
                  <a:cs typeface="Lato" charset="0"/>
                </a:rPr>
                <a:t>2012</a:t>
              </a:r>
            </a:p>
          </p:txBody>
        </p:sp>
      </p:grpSp>
      <p:grpSp>
        <p:nvGrpSpPr>
          <p:cNvPr id="119" name="Group 6"/>
          <p:cNvGrpSpPr/>
          <p:nvPr/>
        </p:nvGrpSpPr>
        <p:grpSpPr>
          <a:xfrm>
            <a:off x="6063500" y="3348869"/>
            <a:ext cx="2247900" cy="1888236"/>
            <a:chOff x="5916168" y="2664714"/>
            <a:chExt cx="2247900" cy="1888236"/>
          </a:xfrm>
        </p:grpSpPr>
        <p:sp>
          <p:nvSpPr>
            <p:cNvPr id="120" name="Freeform 26"/>
            <p:cNvSpPr/>
            <p:nvPr/>
          </p:nvSpPr>
          <p:spPr>
            <a:xfrm>
              <a:off x="5916168" y="3429000"/>
              <a:ext cx="2247900" cy="1123950"/>
            </a:xfrm>
            <a:custGeom>
              <a:avLst/>
              <a:gdLst>
                <a:gd name="connsiteX0" fmla="*/ 0 w 1905000"/>
                <a:gd name="connsiteY0" fmla="*/ 0 h 952500"/>
                <a:gd name="connsiteX1" fmla="*/ 1905000 w 1905000"/>
                <a:gd name="connsiteY1" fmla="*/ 0 h 952500"/>
                <a:gd name="connsiteX2" fmla="*/ 952500 w 1905000"/>
                <a:gd name="connsiteY2" fmla="*/ 952500 h 952500"/>
                <a:gd name="connsiteX3" fmla="*/ 0 w 1905000"/>
                <a:gd name="connsiteY3" fmla="*/ 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0" h="952500">
                  <a:moveTo>
                    <a:pt x="0" y="0"/>
                  </a:moveTo>
                  <a:lnTo>
                    <a:pt x="1905000" y="0"/>
                  </a:lnTo>
                  <a:cubicBezTo>
                    <a:pt x="1905000" y="526051"/>
                    <a:pt x="1478551" y="952500"/>
                    <a:pt x="952500" y="952500"/>
                  </a:cubicBezTo>
                  <a:cubicBezTo>
                    <a:pt x="426449" y="952500"/>
                    <a:pt x="0" y="52605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6275832" y="2664714"/>
              <a:ext cx="1528572" cy="152857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31"/>
            <p:cNvSpPr txBox="1"/>
            <p:nvPr/>
          </p:nvSpPr>
          <p:spPr>
            <a:xfrm>
              <a:off x="6824049" y="3228945"/>
              <a:ext cx="420629" cy="37125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600" b="1" spc="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charset="0"/>
                  <a:ea typeface="Lato" charset="0"/>
                  <a:cs typeface="Lato" charset="0"/>
                </a:rPr>
                <a:t>2012</a:t>
              </a:r>
            </a:p>
          </p:txBody>
        </p:sp>
      </p:grpSp>
      <p:grpSp>
        <p:nvGrpSpPr>
          <p:cNvPr id="123" name="Group 8"/>
          <p:cNvGrpSpPr/>
          <p:nvPr/>
        </p:nvGrpSpPr>
        <p:grpSpPr>
          <a:xfrm>
            <a:off x="7951736" y="2989205"/>
            <a:ext cx="2247900" cy="1888236"/>
            <a:chOff x="7804404" y="2305050"/>
            <a:chExt cx="2247900" cy="1888236"/>
          </a:xfrm>
        </p:grpSpPr>
        <p:sp>
          <p:nvSpPr>
            <p:cNvPr id="124" name="Freeform 28"/>
            <p:cNvSpPr/>
            <p:nvPr/>
          </p:nvSpPr>
          <p:spPr>
            <a:xfrm>
              <a:off x="7804404" y="2305050"/>
              <a:ext cx="2247900" cy="1123950"/>
            </a:xfrm>
            <a:custGeom>
              <a:avLst/>
              <a:gdLst>
                <a:gd name="connsiteX0" fmla="*/ 952500 w 1905000"/>
                <a:gd name="connsiteY0" fmla="*/ 0 h 952500"/>
                <a:gd name="connsiteX1" fmla="*/ 1905000 w 1905000"/>
                <a:gd name="connsiteY1" fmla="*/ 952500 h 952500"/>
                <a:gd name="connsiteX2" fmla="*/ 0 w 1905000"/>
                <a:gd name="connsiteY2" fmla="*/ 952500 h 952500"/>
                <a:gd name="connsiteX3" fmla="*/ 952500 w 1905000"/>
                <a:gd name="connsiteY3" fmla="*/ 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0" h="952500">
                  <a:moveTo>
                    <a:pt x="952500" y="0"/>
                  </a:moveTo>
                  <a:cubicBezTo>
                    <a:pt x="1478551" y="0"/>
                    <a:pt x="1905000" y="426449"/>
                    <a:pt x="1905000" y="952500"/>
                  </a:cubicBezTo>
                  <a:lnTo>
                    <a:pt x="0" y="952500"/>
                  </a:lnTo>
                  <a:cubicBezTo>
                    <a:pt x="0" y="426449"/>
                    <a:pt x="426449" y="0"/>
                    <a:pt x="952500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8164068" y="2664714"/>
              <a:ext cx="1528572" cy="152857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32"/>
            <p:cNvSpPr txBox="1"/>
            <p:nvPr/>
          </p:nvSpPr>
          <p:spPr>
            <a:xfrm>
              <a:off x="8582746" y="3228945"/>
              <a:ext cx="691216" cy="37125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600" b="1" spc="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charset="0"/>
                  <a:ea typeface="Lato" charset="0"/>
                  <a:cs typeface="Lato" charset="0"/>
                </a:rPr>
                <a:t>2014/15</a:t>
              </a:r>
            </a:p>
          </p:txBody>
        </p:sp>
      </p:grpSp>
      <p:grpSp>
        <p:nvGrpSpPr>
          <p:cNvPr id="128" name="Group 16"/>
          <p:cNvGrpSpPr/>
          <p:nvPr/>
        </p:nvGrpSpPr>
        <p:grpSpPr>
          <a:xfrm>
            <a:off x="7547698" y="5242698"/>
            <a:ext cx="3048000" cy="1209912"/>
            <a:chOff x="1676400" y="916737"/>
            <a:chExt cx="3048000" cy="1209912"/>
          </a:xfrm>
        </p:grpSpPr>
        <p:sp>
          <p:nvSpPr>
            <p:cNvPr id="129" name="TextBox 17"/>
            <p:cNvSpPr txBox="1"/>
            <p:nvPr/>
          </p:nvSpPr>
          <p:spPr>
            <a:xfrm>
              <a:off x="2863609" y="916737"/>
              <a:ext cx="673582" cy="33643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en-US" sz="1400" b="1" spc="2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charset="0"/>
                  <a:ea typeface="Lato" charset="0"/>
                  <a:cs typeface="Lato" charset="0"/>
                </a:rPr>
                <a:t>Studium</a:t>
              </a:r>
              <a:endParaRPr lang="en-US" sz="1400" b="1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130" name="TextBox 18"/>
            <p:cNvSpPr txBox="1"/>
            <p:nvPr/>
          </p:nvSpPr>
          <p:spPr>
            <a:xfrm>
              <a:off x="1676400" y="1341819"/>
              <a:ext cx="3048000" cy="78483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Im Winter 2014/15 das Bachelor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Studium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Angewandte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Informatik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begonnen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und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im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WiSe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18/19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abgeschlossen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 </a:t>
              </a:r>
            </a:p>
          </p:txBody>
        </p:sp>
      </p:grpSp>
      <p:sp>
        <p:nvSpPr>
          <p:cNvPr id="34" name="Title 15"/>
          <p:cNvSpPr txBox="1">
            <a:spLocks/>
          </p:cNvSpPr>
          <p:nvPr/>
        </p:nvSpPr>
        <p:spPr>
          <a:xfrm>
            <a:off x="5202126" y="556800"/>
            <a:ext cx="3615781" cy="45307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spc="20" dirty="0"/>
              <a:t>Saif Al-Dilaimi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5" name="TextBox 41"/>
          <p:cNvSpPr txBox="1"/>
          <p:nvPr/>
        </p:nvSpPr>
        <p:spPr>
          <a:xfrm>
            <a:off x="5222177" y="912747"/>
            <a:ext cx="1689461" cy="29822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</a:t>
            </a:r>
            <a:r>
              <a:rPr lang="en-US" sz="12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Entwickler</a:t>
            </a:r>
            <a:endParaRPr lang="en-US" sz="1200" spc="2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41"/>
          <p:cNvSpPr txBox="1"/>
          <p:nvPr/>
        </p:nvSpPr>
        <p:spPr>
          <a:xfrm>
            <a:off x="5222177" y="1124906"/>
            <a:ext cx="2527661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saif.aldilaimi@icloud.com</a:t>
            </a:r>
          </a:p>
        </p:txBody>
      </p:sp>
    </p:spTree>
    <p:extLst>
      <p:ext uri="{BB962C8B-B14F-4D97-AF65-F5344CB8AC3E}">
        <p14:creationId xmlns:p14="http://schemas.microsoft.com/office/powerpoint/2010/main" val="700348633"/>
      </p:ext>
    </p:extLst>
  </p:cSld>
  <p:clrMapOvr>
    <a:masterClrMapping/>
  </p:clrMapOvr>
  <p:transition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65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65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65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" dur="65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" dur="65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650"/>
                                </p:stCondLst>
                                <p:childTnLst>
                                  <p:par>
                                    <p:cTn id="1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65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65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65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65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65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2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65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65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65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2" dur="65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3" dur="65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950"/>
                                </p:stCondLst>
                                <p:childTnLst>
                                  <p:par>
                                    <p:cTn id="3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65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65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65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2" dur="65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3" dur="65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65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65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65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65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65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650"/>
                                </p:stCondLst>
                                <p:childTnLst>
                                  <p:par>
                                    <p:cTn id="1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65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65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65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65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65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2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65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65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65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65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65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950"/>
                                </p:stCondLst>
                                <p:childTnLst>
                                  <p:par>
                                    <p:cTn id="3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65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65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65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65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65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3</a:t>
            </a:fld>
            <a:endParaRPr lang="en-US"/>
          </a:p>
        </p:txBody>
      </p:sp>
      <p:pic>
        <p:nvPicPr>
          <p:cNvPr id="11" name="Bildplatzhalter 10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0" r="8870"/>
          <a:stretch>
            <a:fillRect/>
          </a:stretch>
        </p:blipFill>
        <p:spPr>
          <a:xfrm>
            <a:off x="885825" y="862013"/>
            <a:ext cx="6046788" cy="3810000"/>
          </a:xfr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7530159" y="1839913"/>
            <a:ext cx="3823641" cy="1852612"/>
          </a:xfrm>
        </p:spPr>
        <p:txBody>
          <a:bodyPr/>
          <a:lstStyle/>
          <a:p>
            <a:r>
              <a:rPr lang="en-US" dirty="0"/>
              <a:t>A cascaded convolutional neural network for human pose estimation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50902" y="762000"/>
            <a:ext cx="6116718" cy="5521778"/>
            <a:chOff x="3352672" y="1903228"/>
            <a:chExt cx="5486657" cy="4953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672" y="1903228"/>
              <a:ext cx="5486657" cy="4953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5867400" y="5410200"/>
              <a:ext cx="609600" cy="101422"/>
            </a:xfrm>
            <a:prstGeom prst="rect">
              <a:avLst/>
            </a:prstGeom>
            <a:solidFill>
              <a:srgbClr val="2A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543799" y="4062993"/>
            <a:ext cx="4114801" cy="29822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Thema</a:t>
            </a: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meiner</a:t>
            </a: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Bachelorarbeit</a:t>
            </a: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im</a:t>
            </a: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SoSe</a:t>
            </a: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877686481"/>
      </p:ext>
    </p:extLst>
  </p:cSld>
  <p:clrMapOvr>
    <a:masterClrMapping/>
  </p:clrMapOvr>
  <p:transition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9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4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7909061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Allgemein </a:t>
            </a:r>
            <a:r>
              <a:rPr lang="en-US" b="1" dirty="0">
                <a:latin typeface="Lato" charset="0"/>
                <a:ea typeface="Lato" charset="0"/>
                <a:cs typeface="Lato" charset="0"/>
              </a:rPr>
              <a:t>Was </a:t>
            </a:r>
            <a:r>
              <a:rPr lang="en-US" b="1" dirty="0" err="1">
                <a:latin typeface="Lato" charset="0"/>
                <a:ea typeface="Lato" charset="0"/>
                <a:cs typeface="Lato" charset="0"/>
              </a:rPr>
              <a:t>sind</a:t>
            </a:r>
            <a:r>
              <a:rPr lang="en-US" b="1" dirty="0"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b="1" dirty="0" err="1">
                <a:latin typeface="Lato" charset="0"/>
                <a:ea typeface="Lato" charset="0"/>
                <a:cs typeface="Lato" charset="0"/>
              </a:rPr>
              <a:t>meine</a:t>
            </a:r>
            <a:r>
              <a:rPr lang="en-US" b="1" dirty="0"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b="1" dirty="0" err="1">
                <a:latin typeface="Lato" charset="0"/>
                <a:ea typeface="Lato" charset="0"/>
                <a:cs typeface="Lato" charset="0"/>
              </a:rPr>
              <a:t>Ziele</a:t>
            </a:r>
            <a:r>
              <a:rPr lang="en-US" b="1" dirty="0">
                <a:latin typeface="Lato" charset="0"/>
                <a:ea typeface="Lato" charset="0"/>
                <a:cs typeface="Lato" charset="0"/>
              </a:rPr>
              <a:t>?</a:t>
            </a:r>
            <a:endParaRPr lang="de-DE" b="1" dirty="0">
              <a:solidFill>
                <a:schemeClr val="accent3"/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37" name="Group 30"/>
          <p:cNvGrpSpPr/>
          <p:nvPr/>
        </p:nvGrpSpPr>
        <p:grpSpPr>
          <a:xfrm>
            <a:off x="914401" y="1906464"/>
            <a:ext cx="10439399" cy="842865"/>
            <a:chOff x="1219200" y="3886199"/>
            <a:chExt cx="3429000" cy="842865"/>
          </a:xfrm>
        </p:grpSpPr>
        <p:sp>
          <p:nvSpPr>
            <p:cNvPr id="38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18"/>
            <p:cNvSpPr txBox="1"/>
            <p:nvPr/>
          </p:nvSpPr>
          <p:spPr>
            <a:xfrm>
              <a:off x="1618278" y="3908839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Die Welt des Deep </a:t>
              </a:r>
              <a:r>
                <a:rPr lang="de-DE" sz="2000" b="1" spc="20" dirty="0" err="1">
                  <a:solidFill>
                    <a:schemeClr val="bg1"/>
                  </a:solidFill>
                </a:rPr>
                <a:t>Learnings</a:t>
              </a:r>
              <a:r>
                <a:rPr lang="de-DE" sz="2000" b="1" spc="20" dirty="0">
                  <a:solidFill>
                    <a:schemeClr val="bg1"/>
                  </a:solidFill>
                </a:rPr>
                <a:t> und die Nutzung von </a:t>
              </a:r>
              <a:r>
                <a:rPr lang="de-DE" sz="2000" b="1" spc="20" dirty="0" err="1">
                  <a:solidFill>
                    <a:schemeClr val="bg1"/>
                  </a:solidFill>
                </a:rPr>
                <a:t>TensorFlow</a:t>
              </a:r>
              <a:r>
                <a:rPr lang="de-DE" sz="2000" b="1" spc="20" dirty="0">
                  <a:solidFill>
                    <a:schemeClr val="bg1"/>
                  </a:solidFill>
                </a:rPr>
                <a:t> mit Hilfe von Keras verständlicher machen</a:t>
              </a:r>
            </a:p>
          </p:txBody>
        </p:sp>
      </p:grpSp>
      <p:grpSp>
        <p:nvGrpSpPr>
          <p:cNvPr id="41" name="Group 30"/>
          <p:cNvGrpSpPr/>
          <p:nvPr/>
        </p:nvGrpSpPr>
        <p:grpSpPr>
          <a:xfrm>
            <a:off x="914400" y="3153346"/>
            <a:ext cx="10439400" cy="838201"/>
            <a:chOff x="1219200" y="3886199"/>
            <a:chExt cx="3429000" cy="838201"/>
          </a:xfrm>
        </p:grpSpPr>
        <p:sp>
          <p:nvSpPr>
            <p:cNvPr id="42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4" name="TextBox 18"/>
            <p:cNvSpPr txBox="1"/>
            <p:nvPr/>
          </p:nvSpPr>
          <p:spPr>
            <a:xfrm>
              <a:off x="1616993" y="4107350"/>
              <a:ext cx="2961410" cy="435504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Für den Kurs wichtige mathematische Inhalte vorstellen und erläutern</a:t>
              </a:r>
            </a:p>
          </p:txBody>
        </p:sp>
      </p:grpSp>
      <p:grpSp>
        <p:nvGrpSpPr>
          <p:cNvPr id="45" name="Group 30"/>
          <p:cNvGrpSpPr/>
          <p:nvPr/>
        </p:nvGrpSpPr>
        <p:grpSpPr>
          <a:xfrm>
            <a:off x="914400" y="4286355"/>
            <a:ext cx="10439401" cy="838201"/>
            <a:chOff x="1219200" y="3886199"/>
            <a:chExt cx="3429000" cy="838201"/>
          </a:xfrm>
        </p:grpSpPr>
        <p:sp>
          <p:nvSpPr>
            <p:cNvPr id="46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8" name="TextBox 18"/>
            <p:cNvSpPr txBox="1"/>
            <p:nvPr/>
          </p:nvSpPr>
          <p:spPr>
            <a:xfrm>
              <a:off x="1618278" y="4080179"/>
              <a:ext cx="2961410" cy="435504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An vielen Beispielen praxisorientiert die Inhalte lernen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03917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  <a:gd name="connsiteX32" fmla="*/ 0 w 6079426"/>
              <a:gd name="connsiteY32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629400" y="3429000"/>
            <a:ext cx="4531690" cy="70942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Danke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fürs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 Zuhören!</a:t>
            </a:r>
            <a:endParaRPr lang="en-US" sz="4000" spc="20" dirty="0">
              <a:solidFill>
                <a:schemeClr val="tx1">
                  <a:lumMod val="85000"/>
                  <a:lumOff val="15000"/>
                </a:schemeClr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29400" y="4085169"/>
            <a:ext cx="4724400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Gleich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geht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es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weiter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mit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dem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nächsten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Thema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40" name="Freeform 39"/>
          <p:cNvSpPr/>
          <p:nvPr/>
        </p:nvSpPr>
        <p:spPr>
          <a:xfrm>
            <a:off x="11236314" y="2"/>
            <a:ext cx="955686" cy="466135"/>
          </a:xfrm>
          <a:custGeom>
            <a:avLst/>
            <a:gdLst>
              <a:gd name="connsiteX0" fmla="*/ 0 w 955686"/>
              <a:gd name="connsiteY0" fmla="*/ 0 h 466135"/>
              <a:gd name="connsiteX1" fmla="*/ 955686 w 955686"/>
              <a:gd name="connsiteY1" fmla="*/ 0 h 466135"/>
              <a:gd name="connsiteX2" fmla="*/ 955686 w 955686"/>
              <a:gd name="connsiteY2" fmla="*/ 294646 h 466135"/>
              <a:gd name="connsiteX3" fmla="*/ 910395 w 955686"/>
              <a:gd name="connsiteY3" fmla="*/ 350093 h 466135"/>
              <a:gd name="connsiteX4" fmla="*/ 350093 w 955686"/>
              <a:gd name="connsiteY4" fmla="*/ 350093 h 466135"/>
              <a:gd name="connsiteX5" fmla="*/ 0 w 955686"/>
              <a:gd name="connsiteY5" fmla="*/ 0 h 46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5686" h="466135">
                <a:moveTo>
                  <a:pt x="0" y="0"/>
                </a:moveTo>
                <a:lnTo>
                  <a:pt x="955686" y="0"/>
                </a:lnTo>
                <a:lnTo>
                  <a:pt x="955686" y="294646"/>
                </a:lnTo>
                <a:lnTo>
                  <a:pt x="910395" y="350093"/>
                </a:lnTo>
                <a:cubicBezTo>
                  <a:pt x="755672" y="504816"/>
                  <a:pt x="504816" y="504816"/>
                  <a:pt x="350093" y="35009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10057072" y="0"/>
            <a:ext cx="2134928" cy="2134928"/>
          </a:xfrm>
          <a:custGeom>
            <a:avLst/>
            <a:gdLst>
              <a:gd name="connsiteX0" fmla="*/ 0 w 2134928"/>
              <a:gd name="connsiteY0" fmla="*/ 0 h 2134928"/>
              <a:gd name="connsiteX1" fmla="*/ 1120604 w 2134928"/>
              <a:gd name="connsiteY1" fmla="*/ 0 h 2134928"/>
              <a:gd name="connsiteX2" fmla="*/ 2134928 w 2134928"/>
              <a:gd name="connsiteY2" fmla="*/ 1014324 h 2134928"/>
              <a:gd name="connsiteX3" fmla="*/ 2134928 w 2134928"/>
              <a:gd name="connsiteY3" fmla="*/ 2134928 h 2134928"/>
              <a:gd name="connsiteX4" fmla="*/ 0 w 2134928"/>
              <a:gd name="connsiteY4" fmla="*/ 0 h 2134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928" h="2134928">
                <a:moveTo>
                  <a:pt x="0" y="0"/>
                </a:moveTo>
                <a:lnTo>
                  <a:pt x="1120604" y="0"/>
                </a:lnTo>
                <a:lnTo>
                  <a:pt x="2134928" y="1014324"/>
                </a:lnTo>
                <a:lnTo>
                  <a:pt x="2134928" y="21349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537217" y="0"/>
            <a:ext cx="1723585" cy="1163283"/>
          </a:xfrm>
          <a:custGeom>
            <a:avLst/>
            <a:gdLst>
              <a:gd name="connsiteX0" fmla="*/ 0 w 1723585"/>
              <a:gd name="connsiteY0" fmla="*/ 0 h 1163283"/>
              <a:gd name="connsiteX1" fmla="*/ 1120604 w 1723585"/>
              <a:gd name="connsiteY1" fmla="*/ 0 h 1163283"/>
              <a:gd name="connsiteX2" fmla="*/ 1607543 w 1723585"/>
              <a:gd name="connsiteY2" fmla="*/ 486939 h 1163283"/>
              <a:gd name="connsiteX3" fmla="*/ 1607543 w 1723585"/>
              <a:gd name="connsiteY3" fmla="*/ 1047241 h 1163283"/>
              <a:gd name="connsiteX4" fmla="*/ 1047241 w 1723585"/>
              <a:gd name="connsiteY4" fmla="*/ 1047241 h 1163283"/>
              <a:gd name="connsiteX5" fmla="*/ 0 w 1723585"/>
              <a:gd name="connsiteY5" fmla="*/ 0 h 116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3585" h="1163283">
                <a:moveTo>
                  <a:pt x="0" y="0"/>
                </a:moveTo>
                <a:lnTo>
                  <a:pt x="1120604" y="0"/>
                </a:lnTo>
                <a:lnTo>
                  <a:pt x="1607543" y="486939"/>
                </a:lnTo>
                <a:cubicBezTo>
                  <a:pt x="1762266" y="641662"/>
                  <a:pt x="1762266" y="892518"/>
                  <a:pt x="1607543" y="1047241"/>
                </a:cubicBezTo>
                <a:cubicBezTo>
                  <a:pt x="1452820" y="1201964"/>
                  <a:pt x="1201964" y="1201964"/>
                  <a:pt x="1047241" y="1047241"/>
                </a:cubicBez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5"/>
          <p:cNvSpPr txBox="1">
            <a:spLocks/>
          </p:cNvSpPr>
          <p:nvPr/>
        </p:nvSpPr>
        <p:spPr>
          <a:xfrm>
            <a:off x="8165372" y="2051810"/>
            <a:ext cx="3615781" cy="45307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spc="20" dirty="0"/>
              <a:t>Saif Al-Dilaimi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TextBox 41"/>
          <p:cNvSpPr txBox="1"/>
          <p:nvPr/>
        </p:nvSpPr>
        <p:spPr>
          <a:xfrm>
            <a:off x="8165372" y="2421810"/>
            <a:ext cx="1689461" cy="29822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</a:t>
            </a:r>
            <a:r>
              <a:rPr lang="en-US" sz="12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Entwickler</a:t>
            </a:r>
            <a:endParaRPr lang="en-US" sz="1200" spc="2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41"/>
          <p:cNvSpPr txBox="1"/>
          <p:nvPr/>
        </p:nvSpPr>
        <p:spPr>
          <a:xfrm>
            <a:off x="8165372" y="2685629"/>
            <a:ext cx="2527661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saif.aldilaimi@icloud.com</a:t>
            </a:r>
          </a:p>
        </p:txBody>
      </p:sp>
      <p:pic>
        <p:nvPicPr>
          <p:cNvPr id="14" name="Bildplatzhalter 2"/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828800"/>
            <a:ext cx="1166373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6" name="Bildplatzhalter 5">
            <a:extLst>
              <a:ext uri="{FF2B5EF4-FFF2-40B4-BE49-F238E27FC236}">
                <a16:creationId xmlns:a16="http://schemas.microsoft.com/office/drawing/2014/main" id="{2407DAC5-8C4E-48AE-9ABC-5C4FE8465A4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0" r="224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3743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4" grpId="0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5">
      <a:dk1>
        <a:srgbClr val="000000"/>
      </a:dk1>
      <a:lt1>
        <a:srgbClr val="FFFFFF"/>
      </a:lt1>
      <a:dk2>
        <a:srgbClr val="2A445D"/>
      </a:dk2>
      <a:lt2>
        <a:srgbClr val="A1B1BC"/>
      </a:lt2>
      <a:accent1>
        <a:srgbClr val="BBC1CC"/>
      </a:accent1>
      <a:accent2>
        <a:srgbClr val="8A96A2"/>
      </a:accent2>
      <a:accent3>
        <a:srgbClr val="55616A"/>
      </a:accent3>
      <a:accent4>
        <a:srgbClr val="262E32"/>
      </a:accent4>
      <a:accent5>
        <a:srgbClr val="FFC700"/>
      </a:accent5>
      <a:accent6>
        <a:srgbClr val="3BB18F"/>
      </a:accent6>
      <a:hlink>
        <a:srgbClr val="0563C1"/>
      </a:hlink>
      <a:folHlink>
        <a:srgbClr val="954F72"/>
      </a:folHlink>
    </a:clrScheme>
    <a:fontScheme name="Custom 2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Ins="0" rtlCol="0">
        <a:spAutoFit/>
      </a:bodyPr>
      <a:lstStyle>
        <a:defPPr>
          <a:lnSpc>
            <a:spcPct val="125000"/>
          </a:lnSpc>
          <a:defRPr sz="1200" spc="2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Office PowerPoint</Application>
  <PresentationFormat>Breitbild</PresentationFormat>
  <Paragraphs>32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Lato</vt:lpstr>
      <vt:lpstr>Lato Heavy</vt:lpstr>
      <vt:lpstr>Lato Light</vt:lpstr>
      <vt:lpstr>Office Theme</vt:lpstr>
      <vt:lpstr>PowerPoint-Präsentation</vt:lpstr>
      <vt:lpstr>PowerPoint-Präsentation</vt:lpstr>
      <vt:lpstr>A cascaded convolutional neural network for human pose estimation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Saif Al-Dilaimi</cp:lastModifiedBy>
  <cp:revision>1396</cp:revision>
  <dcterms:created xsi:type="dcterms:W3CDTF">2015-10-04T10:23:04Z</dcterms:created>
  <dcterms:modified xsi:type="dcterms:W3CDTF">2019-11-22T23:36:19Z</dcterms:modified>
</cp:coreProperties>
</file>