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79" r:id="rId3"/>
    <p:sldId id="580" r:id="rId4"/>
    <p:sldId id="581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4" autoAdjust="0"/>
    <p:restoredTop sz="86449"/>
  </p:normalViewPr>
  <p:slideViewPr>
    <p:cSldViewPr snapToObjects="1" showGuides="1">
      <p:cViewPr varScale="1">
        <p:scale>
          <a:sx n="97" d="100"/>
          <a:sy n="97" d="100"/>
        </p:scale>
        <p:origin x="78" y="462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03.12.2018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03.12.2018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03.12.2018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03.12.2018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7355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 err="1" smtClean="0"/>
              <a:t>Keras</a:t>
            </a:r>
            <a:r>
              <a:rPr lang="de-DE" sz="4000" dirty="0" smtClean="0"/>
              <a:t> </a:t>
            </a:r>
            <a:r>
              <a:rPr lang="de-DE" sz="4000" dirty="0" err="1" smtClean="0"/>
              <a:t>Callbacks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42865"/>
            <a:chOff x="1219200" y="3886199"/>
            <a:chExt cx="3429000" cy="84286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3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Mithilfe von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Callbacks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können Modelle an bestimmten Zeitpunkten während des Trainings untersucht werden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47774"/>
            <a:ext cx="10439400" cy="861774"/>
            <a:chOff x="1219200" y="3880627"/>
            <a:chExt cx="3429000" cy="86177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881032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Sie helfen dabei mehr über die internen Werte und Zustände eines Modells zu erfahren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86355"/>
            <a:ext cx="10439401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88781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Es können eine Reihe an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Callbacks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direkt an das Modell übergeben werden, welche bei bestimmen Zuständen ausgeführt werden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646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Zustände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8"/>
          <p:cNvGrpSpPr/>
          <p:nvPr/>
        </p:nvGrpSpPr>
        <p:grpSpPr>
          <a:xfrm>
            <a:off x="3352800" y="4191000"/>
            <a:ext cx="1670878" cy="1672911"/>
            <a:chOff x="3581400" y="2924922"/>
            <a:chExt cx="1670878" cy="1672911"/>
          </a:xfrm>
        </p:grpSpPr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3581400" y="2924922"/>
              <a:ext cx="1670878" cy="1672911"/>
            </a:xfrm>
            <a:custGeom>
              <a:avLst/>
              <a:gdLst>
                <a:gd name="T0" fmla="*/ 684 w 695"/>
                <a:gd name="T1" fmla="*/ 329 h 695"/>
                <a:gd name="T2" fmla="*/ 627 w 695"/>
                <a:gd name="T3" fmla="*/ 322 h 695"/>
                <a:gd name="T4" fmla="*/ 605 w 695"/>
                <a:gd name="T5" fmla="*/ 235 h 695"/>
                <a:gd name="T6" fmla="*/ 652 w 695"/>
                <a:gd name="T7" fmla="*/ 199 h 695"/>
                <a:gd name="T8" fmla="*/ 654 w 695"/>
                <a:gd name="T9" fmla="*/ 183 h 695"/>
                <a:gd name="T10" fmla="*/ 589 w 695"/>
                <a:gd name="T11" fmla="*/ 99 h 695"/>
                <a:gd name="T12" fmla="*/ 573 w 695"/>
                <a:gd name="T13" fmla="*/ 96 h 695"/>
                <a:gd name="T14" fmla="*/ 528 w 695"/>
                <a:gd name="T15" fmla="*/ 131 h 695"/>
                <a:gd name="T16" fmla="*/ 451 w 695"/>
                <a:gd name="T17" fmla="*/ 86 h 695"/>
                <a:gd name="T18" fmla="*/ 458 w 695"/>
                <a:gd name="T19" fmla="*/ 27 h 695"/>
                <a:gd name="T20" fmla="*/ 448 w 695"/>
                <a:gd name="T21" fmla="*/ 14 h 695"/>
                <a:gd name="T22" fmla="*/ 342 w 695"/>
                <a:gd name="T23" fmla="*/ 1 h 695"/>
                <a:gd name="T24" fmla="*/ 329 w 695"/>
                <a:gd name="T25" fmla="*/ 11 h 695"/>
                <a:gd name="T26" fmla="*/ 322 w 695"/>
                <a:gd name="T27" fmla="*/ 67 h 695"/>
                <a:gd name="T28" fmla="*/ 235 w 695"/>
                <a:gd name="T29" fmla="*/ 89 h 695"/>
                <a:gd name="T30" fmla="*/ 199 w 695"/>
                <a:gd name="T31" fmla="*/ 42 h 695"/>
                <a:gd name="T32" fmla="*/ 183 w 695"/>
                <a:gd name="T33" fmla="*/ 40 h 695"/>
                <a:gd name="T34" fmla="*/ 99 w 695"/>
                <a:gd name="T35" fmla="*/ 106 h 695"/>
                <a:gd name="T36" fmla="*/ 97 w 695"/>
                <a:gd name="T37" fmla="*/ 122 h 695"/>
                <a:gd name="T38" fmla="*/ 132 w 695"/>
                <a:gd name="T39" fmla="*/ 167 h 695"/>
                <a:gd name="T40" fmla="*/ 86 w 695"/>
                <a:gd name="T41" fmla="*/ 244 h 695"/>
                <a:gd name="T42" fmla="*/ 27 w 695"/>
                <a:gd name="T43" fmla="*/ 236 h 695"/>
                <a:gd name="T44" fmla="*/ 14 w 695"/>
                <a:gd name="T45" fmla="*/ 247 h 695"/>
                <a:gd name="T46" fmla="*/ 1 w 695"/>
                <a:gd name="T47" fmla="*/ 352 h 695"/>
                <a:gd name="T48" fmla="*/ 11 w 695"/>
                <a:gd name="T49" fmla="*/ 365 h 695"/>
                <a:gd name="T50" fmla="*/ 67 w 695"/>
                <a:gd name="T51" fmla="*/ 372 h 695"/>
                <a:gd name="T52" fmla="*/ 89 w 695"/>
                <a:gd name="T53" fmla="*/ 459 h 695"/>
                <a:gd name="T54" fmla="*/ 42 w 695"/>
                <a:gd name="T55" fmla="*/ 496 h 695"/>
                <a:gd name="T56" fmla="*/ 40 w 695"/>
                <a:gd name="T57" fmla="*/ 512 h 695"/>
                <a:gd name="T58" fmla="*/ 106 w 695"/>
                <a:gd name="T59" fmla="*/ 596 h 695"/>
                <a:gd name="T60" fmla="*/ 122 w 695"/>
                <a:gd name="T61" fmla="*/ 598 h 695"/>
                <a:gd name="T62" fmla="*/ 167 w 695"/>
                <a:gd name="T63" fmla="*/ 563 h 695"/>
                <a:gd name="T64" fmla="*/ 244 w 695"/>
                <a:gd name="T65" fmla="*/ 609 h 695"/>
                <a:gd name="T66" fmla="*/ 237 w 695"/>
                <a:gd name="T67" fmla="*/ 668 h 695"/>
                <a:gd name="T68" fmla="*/ 247 w 695"/>
                <a:gd name="T69" fmla="*/ 681 h 695"/>
                <a:gd name="T70" fmla="*/ 352 w 695"/>
                <a:gd name="T71" fmla="*/ 694 h 695"/>
                <a:gd name="T72" fmla="*/ 365 w 695"/>
                <a:gd name="T73" fmla="*/ 684 h 695"/>
                <a:gd name="T74" fmla="*/ 372 w 695"/>
                <a:gd name="T75" fmla="*/ 627 h 695"/>
                <a:gd name="T76" fmla="*/ 459 w 695"/>
                <a:gd name="T77" fmla="*/ 605 h 695"/>
                <a:gd name="T78" fmla="*/ 496 w 695"/>
                <a:gd name="T79" fmla="*/ 652 h 695"/>
                <a:gd name="T80" fmla="*/ 512 w 695"/>
                <a:gd name="T81" fmla="*/ 654 h 695"/>
                <a:gd name="T82" fmla="*/ 596 w 695"/>
                <a:gd name="T83" fmla="*/ 589 h 695"/>
                <a:gd name="T84" fmla="*/ 598 w 695"/>
                <a:gd name="T85" fmla="*/ 573 h 695"/>
                <a:gd name="T86" fmla="*/ 563 w 695"/>
                <a:gd name="T87" fmla="*/ 528 h 695"/>
                <a:gd name="T88" fmla="*/ 609 w 695"/>
                <a:gd name="T89" fmla="*/ 451 h 695"/>
                <a:gd name="T90" fmla="*/ 668 w 695"/>
                <a:gd name="T91" fmla="*/ 458 h 695"/>
                <a:gd name="T92" fmla="*/ 681 w 695"/>
                <a:gd name="T93" fmla="*/ 448 h 695"/>
                <a:gd name="T94" fmla="*/ 694 w 695"/>
                <a:gd name="T95" fmla="*/ 342 h 695"/>
                <a:gd name="T96" fmla="*/ 684 w 695"/>
                <a:gd name="T97" fmla="*/ 329 h 695"/>
                <a:gd name="T98" fmla="*/ 334 w 695"/>
                <a:gd name="T99" fmla="*/ 454 h 695"/>
                <a:gd name="T100" fmla="*/ 241 w 695"/>
                <a:gd name="T101" fmla="*/ 334 h 695"/>
                <a:gd name="T102" fmla="*/ 361 w 695"/>
                <a:gd name="T103" fmla="*/ 241 h 695"/>
                <a:gd name="T104" fmla="*/ 454 w 695"/>
                <a:gd name="T105" fmla="*/ 360 h 695"/>
                <a:gd name="T106" fmla="*/ 334 w 695"/>
                <a:gd name="T107" fmla="*/ 45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5" h="695">
                  <a:moveTo>
                    <a:pt x="684" y="329"/>
                  </a:moveTo>
                  <a:cubicBezTo>
                    <a:pt x="627" y="322"/>
                    <a:pt x="627" y="322"/>
                    <a:pt x="627" y="322"/>
                  </a:cubicBezTo>
                  <a:cubicBezTo>
                    <a:pt x="625" y="292"/>
                    <a:pt x="617" y="262"/>
                    <a:pt x="605" y="235"/>
                  </a:cubicBezTo>
                  <a:cubicBezTo>
                    <a:pt x="652" y="199"/>
                    <a:pt x="652" y="199"/>
                    <a:pt x="652" y="199"/>
                  </a:cubicBezTo>
                  <a:cubicBezTo>
                    <a:pt x="657" y="195"/>
                    <a:pt x="658" y="188"/>
                    <a:pt x="654" y="183"/>
                  </a:cubicBezTo>
                  <a:cubicBezTo>
                    <a:pt x="589" y="99"/>
                    <a:pt x="589" y="99"/>
                    <a:pt x="589" y="99"/>
                  </a:cubicBezTo>
                  <a:cubicBezTo>
                    <a:pt x="585" y="93"/>
                    <a:pt x="578" y="93"/>
                    <a:pt x="573" y="96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05" y="112"/>
                    <a:pt x="479" y="97"/>
                    <a:pt x="451" y="86"/>
                  </a:cubicBezTo>
                  <a:cubicBezTo>
                    <a:pt x="458" y="27"/>
                    <a:pt x="458" y="27"/>
                    <a:pt x="458" y="27"/>
                  </a:cubicBezTo>
                  <a:cubicBezTo>
                    <a:pt x="459" y="20"/>
                    <a:pt x="454" y="15"/>
                    <a:pt x="448" y="14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6" y="0"/>
                    <a:pt x="330" y="4"/>
                    <a:pt x="329" y="11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292" y="70"/>
                    <a:pt x="263" y="77"/>
                    <a:pt x="235" y="89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5" y="37"/>
                    <a:pt x="188" y="36"/>
                    <a:pt x="183" y="40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94" y="110"/>
                    <a:pt x="93" y="117"/>
                    <a:pt x="97" y="122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12" y="190"/>
                    <a:pt x="97" y="215"/>
                    <a:pt x="86" y="244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0" y="236"/>
                    <a:pt x="15" y="240"/>
                    <a:pt x="14" y="247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0" y="359"/>
                    <a:pt x="4" y="364"/>
                    <a:pt x="11" y="365"/>
                  </a:cubicBezTo>
                  <a:cubicBezTo>
                    <a:pt x="67" y="372"/>
                    <a:pt x="67" y="372"/>
                    <a:pt x="67" y="372"/>
                  </a:cubicBezTo>
                  <a:cubicBezTo>
                    <a:pt x="70" y="403"/>
                    <a:pt x="77" y="432"/>
                    <a:pt x="89" y="459"/>
                  </a:cubicBezTo>
                  <a:cubicBezTo>
                    <a:pt x="42" y="496"/>
                    <a:pt x="42" y="496"/>
                    <a:pt x="42" y="496"/>
                  </a:cubicBezTo>
                  <a:cubicBezTo>
                    <a:pt x="37" y="499"/>
                    <a:pt x="36" y="507"/>
                    <a:pt x="40" y="512"/>
                  </a:cubicBezTo>
                  <a:cubicBezTo>
                    <a:pt x="106" y="596"/>
                    <a:pt x="106" y="596"/>
                    <a:pt x="106" y="596"/>
                  </a:cubicBezTo>
                  <a:cubicBezTo>
                    <a:pt x="110" y="601"/>
                    <a:pt x="117" y="602"/>
                    <a:pt x="122" y="598"/>
                  </a:cubicBezTo>
                  <a:cubicBezTo>
                    <a:pt x="167" y="563"/>
                    <a:pt x="167" y="563"/>
                    <a:pt x="167" y="563"/>
                  </a:cubicBezTo>
                  <a:cubicBezTo>
                    <a:pt x="190" y="582"/>
                    <a:pt x="216" y="598"/>
                    <a:pt x="244" y="609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74"/>
                    <a:pt x="240" y="680"/>
                    <a:pt x="247" y="681"/>
                  </a:cubicBezTo>
                  <a:cubicBezTo>
                    <a:pt x="352" y="694"/>
                    <a:pt x="352" y="694"/>
                    <a:pt x="352" y="694"/>
                  </a:cubicBezTo>
                  <a:cubicBezTo>
                    <a:pt x="359" y="695"/>
                    <a:pt x="364" y="690"/>
                    <a:pt x="365" y="684"/>
                  </a:cubicBezTo>
                  <a:cubicBezTo>
                    <a:pt x="372" y="627"/>
                    <a:pt x="372" y="627"/>
                    <a:pt x="372" y="627"/>
                  </a:cubicBezTo>
                  <a:cubicBezTo>
                    <a:pt x="403" y="625"/>
                    <a:pt x="432" y="617"/>
                    <a:pt x="459" y="605"/>
                  </a:cubicBezTo>
                  <a:cubicBezTo>
                    <a:pt x="496" y="652"/>
                    <a:pt x="496" y="652"/>
                    <a:pt x="496" y="652"/>
                  </a:cubicBezTo>
                  <a:cubicBezTo>
                    <a:pt x="500" y="657"/>
                    <a:pt x="507" y="658"/>
                    <a:pt x="512" y="654"/>
                  </a:cubicBezTo>
                  <a:cubicBezTo>
                    <a:pt x="596" y="589"/>
                    <a:pt x="596" y="589"/>
                    <a:pt x="596" y="589"/>
                  </a:cubicBezTo>
                  <a:cubicBezTo>
                    <a:pt x="601" y="585"/>
                    <a:pt x="602" y="578"/>
                    <a:pt x="598" y="573"/>
                  </a:cubicBezTo>
                  <a:cubicBezTo>
                    <a:pt x="563" y="528"/>
                    <a:pt x="563" y="528"/>
                    <a:pt x="563" y="528"/>
                  </a:cubicBezTo>
                  <a:cubicBezTo>
                    <a:pt x="582" y="505"/>
                    <a:pt x="598" y="479"/>
                    <a:pt x="609" y="451"/>
                  </a:cubicBezTo>
                  <a:cubicBezTo>
                    <a:pt x="668" y="458"/>
                    <a:pt x="668" y="458"/>
                    <a:pt x="668" y="458"/>
                  </a:cubicBezTo>
                  <a:cubicBezTo>
                    <a:pt x="674" y="459"/>
                    <a:pt x="680" y="454"/>
                    <a:pt x="681" y="448"/>
                  </a:cubicBezTo>
                  <a:cubicBezTo>
                    <a:pt x="694" y="342"/>
                    <a:pt x="694" y="342"/>
                    <a:pt x="694" y="342"/>
                  </a:cubicBezTo>
                  <a:cubicBezTo>
                    <a:pt x="695" y="336"/>
                    <a:pt x="690" y="330"/>
                    <a:pt x="684" y="329"/>
                  </a:cubicBezTo>
                  <a:close/>
                  <a:moveTo>
                    <a:pt x="334" y="454"/>
                  </a:moveTo>
                  <a:cubicBezTo>
                    <a:pt x="275" y="446"/>
                    <a:pt x="233" y="393"/>
                    <a:pt x="241" y="334"/>
                  </a:cubicBezTo>
                  <a:cubicBezTo>
                    <a:pt x="248" y="275"/>
                    <a:pt x="302" y="233"/>
                    <a:pt x="361" y="241"/>
                  </a:cubicBezTo>
                  <a:cubicBezTo>
                    <a:pt x="419" y="248"/>
                    <a:pt x="461" y="302"/>
                    <a:pt x="454" y="360"/>
                  </a:cubicBezTo>
                  <a:cubicBezTo>
                    <a:pt x="446" y="419"/>
                    <a:pt x="393" y="461"/>
                    <a:pt x="334" y="454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3"/>
            <p:cNvSpPr txBox="1"/>
            <p:nvPr/>
          </p:nvSpPr>
          <p:spPr>
            <a:xfrm>
              <a:off x="4348230" y="3542086"/>
              <a:ext cx="137217" cy="4385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pc="2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0" name="Group 17"/>
          <p:cNvGrpSpPr/>
          <p:nvPr/>
        </p:nvGrpSpPr>
        <p:grpSpPr>
          <a:xfrm>
            <a:off x="4200939" y="2377831"/>
            <a:ext cx="2209800" cy="2207121"/>
            <a:chOff x="4429539" y="1111753"/>
            <a:chExt cx="2209800" cy="2207121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4429539" y="1111753"/>
              <a:ext cx="2209800" cy="2207121"/>
            </a:xfrm>
            <a:custGeom>
              <a:avLst/>
              <a:gdLst>
                <a:gd name="T0" fmla="*/ 344 w 349"/>
                <a:gd name="T1" fmla="*/ 165 h 348"/>
                <a:gd name="T2" fmla="*/ 316 w 349"/>
                <a:gd name="T3" fmla="*/ 161 h 348"/>
                <a:gd name="T4" fmla="*/ 304 w 349"/>
                <a:gd name="T5" fmla="*/ 118 h 348"/>
                <a:gd name="T6" fmla="*/ 328 w 349"/>
                <a:gd name="T7" fmla="*/ 100 h 348"/>
                <a:gd name="T8" fmla="*/ 329 w 349"/>
                <a:gd name="T9" fmla="*/ 91 h 348"/>
                <a:gd name="T10" fmla="*/ 296 w 349"/>
                <a:gd name="T11" fmla="*/ 49 h 348"/>
                <a:gd name="T12" fmla="*/ 288 w 349"/>
                <a:gd name="T13" fmla="*/ 48 h 348"/>
                <a:gd name="T14" fmla="*/ 265 w 349"/>
                <a:gd name="T15" fmla="*/ 66 h 348"/>
                <a:gd name="T16" fmla="*/ 227 w 349"/>
                <a:gd name="T17" fmla="*/ 43 h 348"/>
                <a:gd name="T18" fmla="*/ 230 w 349"/>
                <a:gd name="T19" fmla="*/ 13 h 348"/>
                <a:gd name="T20" fmla="*/ 225 w 349"/>
                <a:gd name="T21" fmla="*/ 7 h 348"/>
                <a:gd name="T22" fmla="*/ 172 w 349"/>
                <a:gd name="T23" fmla="*/ 0 h 348"/>
                <a:gd name="T24" fmla="*/ 166 w 349"/>
                <a:gd name="T25" fmla="*/ 5 h 348"/>
                <a:gd name="T26" fmla="*/ 162 w 349"/>
                <a:gd name="T27" fmla="*/ 33 h 348"/>
                <a:gd name="T28" fmla="*/ 119 w 349"/>
                <a:gd name="T29" fmla="*/ 44 h 348"/>
                <a:gd name="T30" fmla="*/ 100 w 349"/>
                <a:gd name="T31" fmla="*/ 21 h 348"/>
                <a:gd name="T32" fmla="*/ 92 w 349"/>
                <a:gd name="T33" fmla="*/ 20 h 348"/>
                <a:gd name="T34" fmla="*/ 50 w 349"/>
                <a:gd name="T35" fmla="*/ 53 h 348"/>
                <a:gd name="T36" fmla="*/ 49 w 349"/>
                <a:gd name="T37" fmla="*/ 61 h 348"/>
                <a:gd name="T38" fmla="*/ 67 w 349"/>
                <a:gd name="T39" fmla="*/ 83 h 348"/>
                <a:gd name="T40" fmla="*/ 44 w 349"/>
                <a:gd name="T41" fmla="*/ 122 h 348"/>
                <a:gd name="T42" fmla="*/ 14 w 349"/>
                <a:gd name="T43" fmla="*/ 118 h 348"/>
                <a:gd name="T44" fmla="*/ 7 w 349"/>
                <a:gd name="T45" fmla="*/ 123 h 348"/>
                <a:gd name="T46" fmla="*/ 1 w 349"/>
                <a:gd name="T47" fmla="*/ 177 h 348"/>
                <a:gd name="T48" fmla="*/ 6 w 349"/>
                <a:gd name="T49" fmla="*/ 183 h 348"/>
                <a:gd name="T50" fmla="*/ 34 w 349"/>
                <a:gd name="T51" fmla="*/ 187 h 348"/>
                <a:gd name="T52" fmla="*/ 45 w 349"/>
                <a:gd name="T53" fmla="*/ 230 h 348"/>
                <a:gd name="T54" fmla="*/ 22 w 349"/>
                <a:gd name="T55" fmla="*/ 248 h 348"/>
                <a:gd name="T56" fmla="*/ 21 w 349"/>
                <a:gd name="T57" fmla="*/ 257 h 348"/>
                <a:gd name="T58" fmla="*/ 54 w 349"/>
                <a:gd name="T59" fmla="*/ 299 h 348"/>
                <a:gd name="T60" fmla="*/ 62 w 349"/>
                <a:gd name="T61" fmla="*/ 300 h 348"/>
                <a:gd name="T62" fmla="*/ 84 w 349"/>
                <a:gd name="T63" fmla="*/ 282 h 348"/>
                <a:gd name="T64" fmla="*/ 123 w 349"/>
                <a:gd name="T65" fmla="*/ 305 h 348"/>
                <a:gd name="T66" fmla="*/ 119 w 349"/>
                <a:gd name="T67" fmla="*/ 335 h 348"/>
                <a:gd name="T68" fmla="*/ 124 w 349"/>
                <a:gd name="T69" fmla="*/ 341 h 348"/>
                <a:gd name="T70" fmla="*/ 177 w 349"/>
                <a:gd name="T71" fmla="*/ 348 h 348"/>
                <a:gd name="T72" fmla="*/ 184 w 349"/>
                <a:gd name="T73" fmla="*/ 343 h 348"/>
                <a:gd name="T74" fmla="*/ 187 w 349"/>
                <a:gd name="T75" fmla="*/ 315 h 348"/>
                <a:gd name="T76" fmla="*/ 231 w 349"/>
                <a:gd name="T77" fmla="*/ 304 h 348"/>
                <a:gd name="T78" fmla="*/ 249 w 349"/>
                <a:gd name="T79" fmla="*/ 327 h 348"/>
                <a:gd name="T80" fmla="*/ 258 w 349"/>
                <a:gd name="T81" fmla="*/ 328 h 348"/>
                <a:gd name="T82" fmla="*/ 300 w 349"/>
                <a:gd name="T83" fmla="*/ 295 h 348"/>
                <a:gd name="T84" fmla="*/ 301 w 349"/>
                <a:gd name="T85" fmla="*/ 287 h 348"/>
                <a:gd name="T86" fmla="*/ 283 w 349"/>
                <a:gd name="T87" fmla="*/ 265 h 348"/>
                <a:gd name="T88" fmla="*/ 306 w 349"/>
                <a:gd name="T89" fmla="*/ 226 h 348"/>
                <a:gd name="T90" fmla="*/ 336 w 349"/>
                <a:gd name="T91" fmla="*/ 230 h 348"/>
                <a:gd name="T92" fmla="*/ 342 w 349"/>
                <a:gd name="T93" fmla="*/ 225 h 348"/>
                <a:gd name="T94" fmla="*/ 349 w 349"/>
                <a:gd name="T95" fmla="*/ 171 h 348"/>
                <a:gd name="T96" fmla="*/ 344 w 349"/>
                <a:gd name="T97" fmla="*/ 165 h 348"/>
                <a:gd name="T98" fmla="*/ 168 w 349"/>
                <a:gd name="T99" fmla="*/ 227 h 348"/>
                <a:gd name="T100" fmla="*/ 121 w 349"/>
                <a:gd name="T101" fmla="*/ 167 h 348"/>
                <a:gd name="T102" fmla="*/ 182 w 349"/>
                <a:gd name="T103" fmla="*/ 121 h 348"/>
                <a:gd name="T104" fmla="*/ 228 w 349"/>
                <a:gd name="T105" fmla="*/ 181 h 348"/>
                <a:gd name="T106" fmla="*/ 168 w 349"/>
                <a:gd name="T107" fmla="*/ 22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9" h="348">
                  <a:moveTo>
                    <a:pt x="344" y="165"/>
                  </a:moveTo>
                  <a:cubicBezTo>
                    <a:pt x="316" y="161"/>
                    <a:pt x="316" y="161"/>
                    <a:pt x="316" y="161"/>
                  </a:cubicBezTo>
                  <a:cubicBezTo>
                    <a:pt x="314" y="146"/>
                    <a:pt x="310" y="131"/>
                    <a:pt x="304" y="118"/>
                  </a:cubicBezTo>
                  <a:cubicBezTo>
                    <a:pt x="328" y="100"/>
                    <a:pt x="328" y="100"/>
                    <a:pt x="328" y="100"/>
                  </a:cubicBezTo>
                  <a:cubicBezTo>
                    <a:pt x="330" y="98"/>
                    <a:pt x="331" y="94"/>
                    <a:pt x="329" y="91"/>
                  </a:cubicBezTo>
                  <a:cubicBezTo>
                    <a:pt x="296" y="49"/>
                    <a:pt x="296" y="49"/>
                    <a:pt x="296" y="49"/>
                  </a:cubicBezTo>
                  <a:cubicBezTo>
                    <a:pt x="294" y="47"/>
                    <a:pt x="291" y="46"/>
                    <a:pt x="288" y="48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54" y="56"/>
                    <a:pt x="241" y="48"/>
                    <a:pt x="227" y="4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1" y="10"/>
                    <a:pt x="229" y="7"/>
                    <a:pt x="225" y="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6" y="2"/>
                    <a:pt x="166" y="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47" y="35"/>
                    <a:pt x="132" y="39"/>
                    <a:pt x="119" y="44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8" y="18"/>
                    <a:pt x="95" y="18"/>
                    <a:pt x="92" y="20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8" y="55"/>
                    <a:pt x="47" y="58"/>
                    <a:pt x="49" y="61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57" y="95"/>
                    <a:pt x="49" y="108"/>
                    <a:pt x="44" y="122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1" y="118"/>
                    <a:pt x="8" y="120"/>
                    <a:pt x="7" y="123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0" y="180"/>
                    <a:pt x="3" y="183"/>
                    <a:pt x="6" y="183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6" y="202"/>
                    <a:pt x="39" y="217"/>
                    <a:pt x="45" y="230"/>
                  </a:cubicBezTo>
                  <a:cubicBezTo>
                    <a:pt x="22" y="248"/>
                    <a:pt x="22" y="248"/>
                    <a:pt x="22" y="248"/>
                  </a:cubicBezTo>
                  <a:cubicBezTo>
                    <a:pt x="19" y="250"/>
                    <a:pt x="19" y="254"/>
                    <a:pt x="21" y="257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6" y="301"/>
                    <a:pt x="59" y="302"/>
                    <a:pt x="62" y="300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96" y="292"/>
                    <a:pt x="109" y="300"/>
                    <a:pt x="123" y="305"/>
                  </a:cubicBezTo>
                  <a:cubicBezTo>
                    <a:pt x="119" y="335"/>
                    <a:pt x="119" y="335"/>
                    <a:pt x="119" y="335"/>
                  </a:cubicBezTo>
                  <a:cubicBezTo>
                    <a:pt x="119" y="338"/>
                    <a:pt x="121" y="341"/>
                    <a:pt x="124" y="341"/>
                  </a:cubicBezTo>
                  <a:cubicBezTo>
                    <a:pt x="177" y="348"/>
                    <a:pt x="177" y="348"/>
                    <a:pt x="177" y="348"/>
                  </a:cubicBezTo>
                  <a:cubicBezTo>
                    <a:pt x="181" y="348"/>
                    <a:pt x="184" y="346"/>
                    <a:pt x="184" y="343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203" y="313"/>
                    <a:pt x="217" y="309"/>
                    <a:pt x="231" y="304"/>
                  </a:cubicBezTo>
                  <a:cubicBezTo>
                    <a:pt x="249" y="327"/>
                    <a:pt x="249" y="327"/>
                    <a:pt x="249" y="327"/>
                  </a:cubicBezTo>
                  <a:cubicBezTo>
                    <a:pt x="251" y="330"/>
                    <a:pt x="255" y="330"/>
                    <a:pt x="258" y="32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2" y="293"/>
                    <a:pt x="303" y="290"/>
                    <a:pt x="301" y="287"/>
                  </a:cubicBezTo>
                  <a:cubicBezTo>
                    <a:pt x="283" y="265"/>
                    <a:pt x="283" y="265"/>
                    <a:pt x="283" y="265"/>
                  </a:cubicBezTo>
                  <a:cubicBezTo>
                    <a:pt x="293" y="253"/>
                    <a:pt x="301" y="240"/>
                    <a:pt x="306" y="226"/>
                  </a:cubicBezTo>
                  <a:cubicBezTo>
                    <a:pt x="336" y="230"/>
                    <a:pt x="336" y="230"/>
                    <a:pt x="336" y="230"/>
                  </a:cubicBezTo>
                  <a:cubicBezTo>
                    <a:pt x="339" y="230"/>
                    <a:pt x="342" y="228"/>
                    <a:pt x="342" y="225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68"/>
                    <a:pt x="347" y="165"/>
                    <a:pt x="344" y="165"/>
                  </a:cubicBezTo>
                  <a:close/>
                  <a:moveTo>
                    <a:pt x="168" y="227"/>
                  </a:moveTo>
                  <a:cubicBezTo>
                    <a:pt x="139" y="224"/>
                    <a:pt x="118" y="197"/>
                    <a:pt x="121" y="167"/>
                  </a:cubicBezTo>
                  <a:cubicBezTo>
                    <a:pt x="125" y="138"/>
                    <a:pt x="152" y="117"/>
                    <a:pt x="182" y="121"/>
                  </a:cubicBezTo>
                  <a:cubicBezTo>
                    <a:pt x="211" y="124"/>
                    <a:pt x="232" y="151"/>
                    <a:pt x="228" y="181"/>
                  </a:cubicBezTo>
                  <a:cubicBezTo>
                    <a:pt x="225" y="210"/>
                    <a:pt x="198" y="231"/>
                    <a:pt x="168" y="227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5465830" y="1996022"/>
              <a:ext cx="137217" cy="43858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pc="2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33" name="TextBox 14"/>
          <p:cNvSpPr txBox="1"/>
          <p:nvPr/>
        </p:nvSpPr>
        <p:spPr>
          <a:xfrm>
            <a:off x="1652723" y="4549881"/>
            <a:ext cx="1394613" cy="36689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Modell training</a:t>
            </a:r>
            <a:endParaRPr lang="en-US" sz="1600" b="1" spc="20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Pfeil nach rechts 1"/>
          <p:cNvSpPr/>
          <p:nvPr/>
        </p:nvSpPr>
        <p:spPr>
          <a:xfrm>
            <a:off x="964508" y="4654895"/>
            <a:ext cx="609600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7162800" y="1524000"/>
            <a:ext cx="1676400" cy="457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Callback</a:t>
            </a:r>
            <a:endParaRPr lang="de-DE" dirty="0"/>
          </a:p>
        </p:txBody>
      </p:sp>
      <p:sp>
        <p:nvSpPr>
          <p:cNvPr id="5" name="Rechteckiger Pfeil 4"/>
          <p:cNvSpPr/>
          <p:nvPr/>
        </p:nvSpPr>
        <p:spPr>
          <a:xfrm>
            <a:off x="5867400" y="1600200"/>
            <a:ext cx="1219200" cy="609600"/>
          </a:xfrm>
          <a:prstGeom prst="bentArrow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458891" y="2056370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CSVLogger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458891" y="2508566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TerminateOnNaN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7458891" y="2959518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ModelCheckpoint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458891" y="3411714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EarlyStopping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7458890" y="3864341"/>
            <a:ext cx="1989909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LearningRateScheduler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7458891" y="4316537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RemoteMonitor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7458889" y="4771789"/>
            <a:ext cx="1989909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TensorBoard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7458890" y="5223985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ReduceLROnPlateau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7458889" y="5672312"/>
            <a:ext cx="1989908" cy="3214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Pfeil nach rechts 22"/>
          <p:cNvSpPr/>
          <p:nvPr/>
        </p:nvSpPr>
        <p:spPr>
          <a:xfrm flipH="1">
            <a:off x="9605536" y="2102800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flipH="1">
            <a:off x="9613277" y="3005948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flipH="1">
            <a:off x="9604200" y="3450690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 flipH="1">
            <a:off x="9618193" y="3895432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 flipH="1">
            <a:off x="9619682" y="4818219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 flipH="1">
            <a:off x="9613277" y="5246746"/>
            <a:ext cx="431108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92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Zustände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30"/>
          <p:cNvGrpSpPr/>
          <p:nvPr/>
        </p:nvGrpSpPr>
        <p:grpSpPr>
          <a:xfrm>
            <a:off x="6629400" y="3787171"/>
            <a:ext cx="5334000" cy="914402"/>
            <a:chOff x="1219199" y="3886199"/>
            <a:chExt cx="3429001" cy="838201"/>
          </a:xfrm>
        </p:grpSpPr>
        <p:sp>
          <p:nvSpPr>
            <p:cNvPr id="1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0016" y="3965024"/>
              <a:ext cx="2789673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Führt eine Prozedur </a:t>
              </a:r>
              <a:r>
                <a:rPr lang="de-DE" spc="20" dirty="0" smtClean="0">
                  <a:solidFill>
                    <a:schemeClr val="bg1"/>
                  </a:solidFill>
                </a:rPr>
                <a:t>zum Ende einer </a:t>
              </a:r>
              <a:r>
                <a:rPr lang="de-DE" spc="20" dirty="0">
                  <a:solidFill>
                    <a:schemeClr val="bg1"/>
                  </a:solidFill>
                </a:rPr>
                <a:t>Epoche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6604000" y="3139952"/>
            <a:ext cx="3505200" cy="5727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err="1"/>
              <a:t>on_batch_end</a:t>
            </a:r>
            <a:r>
              <a:rPr lang="en-US" sz="2800" b="1" dirty="0"/>
              <a:t> </a:t>
            </a:r>
          </a:p>
        </p:txBody>
      </p:sp>
      <p:grpSp>
        <p:nvGrpSpPr>
          <p:cNvPr id="21" name="Group 30"/>
          <p:cNvGrpSpPr/>
          <p:nvPr/>
        </p:nvGrpSpPr>
        <p:grpSpPr>
          <a:xfrm>
            <a:off x="523738" y="3771419"/>
            <a:ext cx="5115061" cy="914402"/>
            <a:chOff x="1219199" y="3886199"/>
            <a:chExt cx="3429001" cy="838201"/>
          </a:xfrm>
        </p:grpSpPr>
        <p:sp>
          <p:nvSpPr>
            <p:cNvPr id="2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1790016" y="3895186"/>
              <a:ext cx="2789122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Führt eine Prozedur zu beginn </a:t>
              </a:r>
              <a:r>
                <a:rPr lang="de-DE" spc="20" dirty="0" smtClean="0">
                  <a:solidFill>
                    <a:schemeClr val="bg1"/>
                  </a:solidFill>
                </a:rPr>
                <a:t>einer Batch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498338" y="3124200"/>
            <a:ext cx="3505200" cy="5727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err="1"/>
              <a:t>on_batch_begin</a:t>
            </a:r>
            <a:r>
              <a:rPr lang="en-US" sz="2800" b="1" dirty="0"/>
              <a:t> </a:t>
            </a:r>
          </a:p>
        </p:txBody>
      </p:sp>
      <p:grpSp>
        <p:nvGrpSpPr>
          <p:cNvPr id="26" name="Group 30"/>
          <p:cNvGrpSpPr/>
          <p:nvPr/>
        </p:nvGrpSpPr>
        <p:grpSpPr>
          <a:xfrm>
            <a:off x="482600" y="5655077"/>
            <a:ext cx="5156200" cy="898122"/>
            <a:chOff x="1219199" y="3886199"/>
            <a:chExt cx="3429001" cy="838201"/>
          </a:xfrm>
        </p:grpSpPr>
        <p:sp>
          <p:nvSpPr>
            <p:cNvPr id="2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1790016" y="3895186"/>
              <a:ext cx="2789673" cy="73246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Führt eine Prozedur zu beginn </a:t>
              </a:r>
              <a:r>
                <a:rPr lang="de-DE" spc="20" dirty="0" smtClean="0">
                  <a:solidFill>
                    <a:schemeClr val="bg1"/>
                  </a:solidFill>
                </a:rPr>
                <a:t>des Trainingsvorgangs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457200" y="5007858"/>
            <a:ext cx="3505200" cy="5727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err="1"/>
              <a:t>on_train_begin</a:t>
            </a:r>
            <a:r>
              <a:rPr lang="en-US" sz="2800" b="1" dirty="0"/>
              <a:t>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553201" y="5638798"/>
            <a:ext cx="5410200" cy="914402"/>
            <a:chOff x="1219199" y="3886199"/>
            <a:chExt cx="3429002" cy="838201"/>
          </a:xfrm>
        </p:grpSpPr>
        <p:sp>
          <p:nvSpPr>
            <p:cNvPr id="3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790016" y="3922303"/>
              <a:ext cx="2858185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 smtClean="0">
                  <a:solidFill>
                    <a:schemeClr val="bg1"/>
                  </a:solidFill>
                </a:rPr>
                <a:t>Führt eine Prozedur zum Ende des Trainingsvorgangs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6553200" y="5007858"/>
            <a:ext cx="3505200" cy="6309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err="1" smtClean="0"/>
              <a:t>on_train_end</a:t>
            </a:r>
            <a:endParaRPr lang="en-US" sz="2800" b="1" dirty="0"/>
          </a:p>
        </p:txBody>
      </p:sp>
      <p:grpSp>
        <p:nvGrpSpPr>
          <p:cNvPr id="36" name="Group 30"/>
          <p:cNvGrpSpPr/>
          <p:nvPr/>
        </p:nvGrpSpPr>
        <p:grpSpPr>
          <a:xfrm>
            <a:off x="482600" y="2018819"/>
            <a:ext cx="5156200" cy="898122"/>
            <a:chOff x="1219199" y="3886199"/>
            <a:chExt cx="3429001" cy="838201"/>
          </a:xfrm>
        </p:grpSpPr>
        <p:sp>
          <p:nvSpPr>
            <p:cNvPr id="49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TextBox 18"/>
            <p:cNvSpPr txBox="1"/>
            <p:nvPr/>
          </p:nvSpPr>
          <p:spPr>
            <a:xfrm>
              <a:off x="1790016" y="3895186"/>
              <a:ext cx="2789673" cy="73246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 smtClean="0">
                  <a:solidFill>
                    <a:schemeClr val="bg1"/>
                  </a:solidFill>
                </a:rPr>
                <a:t>Führt eine Prozedur zu beginn einer Epoche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457200" y="1371600"/>
            <a:ext cx="3505200" cy="5727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/>
              <a:t>on_epoch_begin</a:t>
            </a:r>
          </a:p>
        </p:txBody>
      </p:sp>
      <p:grpSp>
        <p:nvGrpSpPr>
          <p:cNvPr id="53" name="Group 30"/>
          <p:cNvGrpSpPr/>
          <p:nvPr/>
        </p:nvGrpSpPr>
        <p:grpSpPr>
          <a:xfrm>
            <a:off x="6553201" y="2002540"/>
            <a:ext cx="5410198" cy="914402"/>
            <a:chOff x="1219199" y="3886199"/>
            <a:chExt cx="3429001" cy="838201"/>
          </a:xfrm>
        </p:grpSpPr>
        <p:sp>
          <p:nvSpPr>
            <p:cNvPr id="54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18"/>
            <p:cNvSpPr txBox="1"/>
            <p:nvPr/>
          </p:nvSpPr>
          <p:spPr>
            <a:xfrm>
              <a:off x="1790016" y="3922303"/>
              <a:ext cx="2790638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Führt eine Prozedur </a:t>
              </a:r>
              <a:r>
                <a:rPr lang="de-DE" spc="20" dirty="0" smtClean="0">
                  <a:solidFill>
                    <a:schemeClr val="bg1"/>
                  </a:solidFill>
                </a:rPr>
                <a:t>zum Ende einer </a:t>
              </a:r>
              <a:r>
                <a:rPr lang="de-DE" spc="20" dirty="0">
                  <a:solidFill>
                    <a:schemeClr val="bg1"/>
                  </a:solidFill>
                </a:rPr>
                <a:t>Epoche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6553200" y="1371600"/>
            <a:ext cx="3505200" cy="6309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2800" b="1" dirty="0" err="1" smtClean="0"/>
              <a:t>on_epoch_end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9390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1490</cp:revision>
  <dcterms:created xsi:type="dcterms:W3CDTF">2015-10-04T10:23:04Z</dcterms:created>
  <dcterms:modified xsi:type="dcterms:W3CDTF">2018-12-03T17:57:45Z</dcterms:modified>
</cp:coreProperties>
</file>