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64" r:id="rId2"/>
    <p:sldId id="566" r:id="rId3"/>
    <p:sldId id="567" r:id="rId4"/>
    <p:sldId id="568" r:id="rId5"/>
    <p:sldId id="569" r:id="rId6"/>
    <p:sldId id="572" r:id="rId7"/>
    <p:sldId id="573" r:id="rId8"/>
    <p:sldId id="574" r:id="rId9"/>
    <p:sldId id="575" r:id="rId10"/>
    <p:sldId id="577" r:id="rId11"/>
    <p:sldId id="576" r:id="rId12"/>
    <p:sldId id="3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52" userDrawn="1">
          <p15:clr>
            <a:srgbClr val="A4A3A4"/>
          </p15:clr>
        </p15:guide>
        <p15:guide id="4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D00"/>
    <a:srgbClr val="F8F8F8"/>
    <a:srgbClr val="F9FBFC"/>
    <a:srgbClr val="000000"/>
    <a:srgbClr val="C1C2C7"/>
    <a:srgbClr val="BDBEC2"/>
    <a:srgbClr val="2A2A2A"/>
    <a:srgbClr val="F1F1F1"/>
    <a:srgbClr val="F5F5F5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4" autoAdjust="0"/>
    <p:restoredTop sz="86449"/>
  </p:normalViewPr>
  <p:slideViewPr>
    <p:cSldViewPr snapToObjects="1" showGuides="1">
      <p:cViewPr varScale="1">
        <p:scale>
          <a:sx n="112" d="100"/>
          <a:sy n="112" d="100"/>
        </p:scale>
        <p:origin x="108" y="174"/>
      </p:cViewPr>
      <p:guideLst>
        <p:guide orient="horz" pos="2160"/>
        <p:guide pos="3840"/>
        <p:guide pos="7152"/>
        <p:guide pos="528"/>
      </p:guideLst>
    </p:cSldViewPr>
  </p:slideViewPr>
  <p:outlineViewPr>
    <p:cViewPr>
      <p:scale>
        <a:sx n="33" d="100"/>
        <a:sy n="33" d="100"/>
      </p:scale>
      <p:origin x="0" y="-72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12193-0B0E-BB4E-908E-73E8D2FD641E}" type="datetimeFigureOut">
              <a:rPr lang="de-DE"/>
              <a:t>23.01.2019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11AA8-80B6-E048-AE52-6AB10A2621FD}" type="slidenum">
              <a:r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474593" y="1828800"/>
            <a:ext cx="1242817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11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613782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8623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627436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6268639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909843" y="3352800"/>
            <a:ext cx="2291557" cy="22915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88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835046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4953344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8071643" y="613782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835046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4953344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8071643" y="24384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1835046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4953344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8071643" y="4419600"/>
            <a:ext cx="2291557" cy="1371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579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7A57-BE9A-414E-A3BE-AA513B1EAF5B}" type="datetime1">
              <a:rPr lang="de-DE"/>
              <a:t>23.01.2019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A055-2941-3D4F-B8EB-A44DF79FA576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D193-8E48-DA43-8FF3-B997E4C0C3BC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2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600200"/>
            <a:ext cx="9372600" cy="320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50659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578997" y="1371600"/>
            <a:ext cx="3668713" cy="36687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326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944291" y="838200"/>
            <a:ext cx="3962400" cy="49313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6285310" y="838200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85310" y="3559756"/>
            <a:ext cx="3962400" cy="2209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0604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7C5B-9BA0-F344-A05E-3E9670D72408}" type="datetime1">
              <a:rPr lang="de-DE"/>
              <a:t>23.01.2019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b="1" spc="20">
              <a:solidFill>
                <a:schemeClr val="accent4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86233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3627437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6268641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8909844" y="978907"/>
            <a:ext cx="2291557" cy="464401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70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flipV="1">
            <a:off x="11353800" y="603070"/>
            <a:ext cx="838200" cy="386553"/>
          </a:xfrm>
          <a:custGeom>
            <a:avLst/>
            <a:gdLst>
              <a:gd name="connsiteX0" fmla="*/ 193278 w 838200"/>
              <a:gd name="connsiteY0" fmla="*/ 386553 h 386553"/>
              <a:gd name="connsiteX1" fmla="*/ 838200 w 838200"/>
              <a:gd name="connsiteY1" fmla="*/ 386553 h 386553"/>
              <a:gd name="connsiteX2" fmla="*/ 838200 w 838200"/>
              <a:gd name="connsiteY2" fmla="*/ 0 h 386553"/>
              <a:gd name="connsiteX3" fmla="*/ 193276 w 838200"/>
              <a:gd name="connsiteY3" fmla="*/ 0 h 386553"/>
              <a:gd name="connsiteX4" fmla="*/ 3927 w 838200"/>
              <a:gd name="connsiteY4" fmla="*/ 154325 h 386553"/>
              <a:gd name="connsiteX5" fmla="*/ 0 w 838200"/>
              <a:gd name="connsiteY5" fmla="*/ 193277 h 386553"/>
              <a:gd name="connsiteX6" fmla="*/ 3927 w 838200"/>
              <a:gd name="connsiteY6" fmla="*/ 232228 h 386553"/>
              <a:gd name="connsiteX7" fmla="*/ 193278 w 838200"/>
              <a:gd name="connsiteY7" fmla="*/ 386553 h 38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386553">
                <a:moveTo>
                  <a:pt x="193278" y="386553"/>
                </a:moveTo>
                <a:lnTo>
                  <a:pt x="838200" y="386553"/>
                </a:lnTo>
                <a:lnTo>
                  <a:pt x="838200" y="0"/>
                </a:lnTo>
                <a:lnTo>
                  <a:pt x="193276" y="0"/>
                </a:lnTo>
                <a:cubicBezTo>
                  <a:pt x="99875" y="0"/>
                  <a:pt x="21949" y="66252"/>
                  <a:pt x="3927" y="154325"/>
                </a:cubicBezTo>
                <a:lnTo>
                  <a:pt x="0" y="193277"/>
                </a:lnTo>
                <a:lnTo>
                  <a:pt x="3927" y="232228"/>
                </a:lnTo>
                <a:cubicBezTo>
                  <a:pt x="21949" y="320301"/>
                  <a:pt x="99877" y="386553"/>
                  <a:pt x="193278" y="38655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24"/>
            <a:ext cx="10515600" cy="71552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5399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0" y="63182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B701-DE71-6347-96F8-01FFB614C520}" type="datetime1">
              <a:rPr lang="de-DE"/>
              <a:t>23.01.2019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18250"/>
            <a:ext cx="2587624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endParaRPr lang="en-US" spc="20">
              <a:ea typeface="Lato Heavy" charset="0"/>
              <a:cs typeface="Lato Heavy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13782"/>
            <a:ext cx="838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fld id="{63917A7D-89E5-4220-9F5F-0A1A84322FB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51" r:id="rId4"/>
    <p:sldLayoutId id="2147483654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>
              <a:lumMod val="85000"/>
              <a:lumOff val="15000"/>
            </a:schemeClr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orient="horz" pos="36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5181599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b="1" spc="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Wie</a:t>
            </a:r>
            <a:r>
              <a:rPr lang="en-US"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”</a:t>
            </a:r>
            <a:r>
              <a:rPr lang="en-US" sz="4000" b="1" spc="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lernt</a:t>
            </a:r>
            <a:r>
              <a:rPr lang="en-US"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” </a:t>
            </a:r>
            <a:r>
              <a:rPr lang="en-US" sz="4000" b="1" spc="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ein</a:t>
            </a:r>
            <a:r>
              <a:rPr lang="en-US"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b="1" spc="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Neuronales</a:t>
            </a:r>
            <a:r>
              <a:rPr lang="en-US" sz="4000" b="1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</a:t>
            </a:r>
            <a:r>
              <a:rPr lang="en-US" sz="4000" b="1" spc="2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Netzwerk</a:t>
            </a:r>
            <a:r>
              <a:rPr lang="en-US" sz="4000" spc="2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?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69" y="1848127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833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10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Wahl der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Lernrate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8139" y="6248400"/>
            <a:ext cx="2868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buNone/>
            </a:pPr>
            <a:r>
              <a:rPr lang="en" sz="1200" dirty="0" err="1"/>
              <a:t>Quelle</a:t>
            </a:r>
            <a:r>
              <a:rPr lang="en" sz="1200" dirty="0"/>
              <a:t>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D2106DA2-7685-4293-88A7-25B69E0B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13" y="1600200"/>
            <a:ext cx="10869787" cy="45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723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11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Backpropagation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4648201" y="1676400"/>
            <a:ext cx="6705599" cy="870761"/>
            <a:chOff x="1219200" y="3886199"/>
            <a:chExt cx="3429000" cy="870761"/>
          </a:xfrm>
        </p:grpSpPr>
        <p:sp>
          <p:nvSpPr>
            <p:cNvPr id="5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Ermöglicht eine robustere Optimierung der Gewichte und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Baises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648200" y="2923282"/>
            <a:ext cx="6705599" cy="878051"/>
            <a:chOff x="1219200" y="3886199"/>
            <a:chExt cx="3429000" cy="878051"/>
          </a:xfrm>
        </p:grpSpPr>
        <p:sp>
          <p:nvSpPr>
            <p:cNvPr id="9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Abhängig vom Einfluss der Werte auf die Error Funktion werden die Werte übernommen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4648200" y="4114800"/>
            <a:ext cx="6705599" cy="1204945"/>
            <a:chOff x="1219200" y="3858517"/>
            <a:chExt cx="3429000" cy="1204945"/>
          </a:xfrm>
        </p:grpSpPr>
        <p:sp>
          <p:nvSpPr>
            <p:cNvPr id="14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618278" y="3858517"/>
              <a:ext cx="3029922" cy="120494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Der Error wird bei der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backpropagation</a:t>
              </a:r>
              <a:r>
                <a:rPr lang="de-DE" sz="2000" b="1" spc="20" dirty="0">
                  <a:solidFill>
                    <a:schemeClr val="bg1"/>
                  </a:solidFill>
                </a:rPr>
                <a:t> von der Output-Schicht bis hin zu der Input-Schicht evaluiert</a:t>
              </a: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4635500" y="5329111"/>
            <a:ext cx="6718298" cy="784830"/>
            <a:chOff x="1219200" y="3886196"/>
            <a:chExt cx="3435494" cy="2544262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1775076" y="3492682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559747" y="3886196"/>
              <a:ext cx="3039342" cy="254426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Backpropagation ist ein fester Bestandteil von Neuronale Netzwerke</a:t>
              </a:r>
            </a:p>
          </p:txBody>
        </p:sp>
      </p:grpSp>
      <p:pic>
        <p:nvPicPr>
          <p:cNvPr id="1026" name="Picture 2" descr="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3" y="2286000"/>
            <a:ext cx="4267238" cy="29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9712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0" y="0"/>
            <a:ext cx="6079426" cy="6858000"/>
          </a:xfrm>
          <a:custGeom>
            <a:avLst/>
            <a:gdLst>
              <a:gd name="connsiteX0" fmla="*/ 1752599 w 6079426"/>
              <a:gd name="connsiteY0" fmla="*/ 3957449 h 6858000"/>
              <a:gd name="connsiteX1" fmla="*/ 2264474 w 6079426"/>
              <a:gd name="connsiteY1" fmla="*/ 4169474 h 6858000"/>
              <a:gd name="connsiteX2" fmla="*/ 4953000 w 6079426"/>
              <a:gd name="connsiteY2" fmla="*/ 6858000 h 6858000"/>
              <a:gd name="connsiteX3" fmla="*/ 3927609 w 6079426"/>
              <a:gd name="connsiteY3" fmla="*/ 6858000 h 6858000"/>
              <a:gd name="connsiteX4" fmla="*/ 2905501 w 6079426"/>
              <a:gd name="connsiteY4" fmla="*/ 6858000 h 6858000"/>
              <a:gd name="connsiteX5" fmla="*/ 1880110 w 6079426"/>
              <a:gd name="connsiteY5" fmla="*/ 6858000 h 6858000"/>
              <a:gd name="connsiteX6" fmla="*/ 1663136 w 6079426"/>
              <a:gd name="connsiteY6" fmla="*/ 6641025 h 6858000"/>
              <a:gd name="connsiteX7" fmla="*/ 1663136 w 6079426"/>
              <a:gd name="connsiteY7" fmla="*/ 5617275 h 6858000"/>
              <a:gd name="connsiteX8" fmla="*/ 1664039 w 6079426"/>
              <a:gd name="connsiteY8" fmla="*/ 5616538 h 6858000"/>
              <a:gd name="connsiteX9" fmla="*/ 1240725 w 6079426"/>
              <a:gd name="connsiteY9" fmla="*/ 5193224 h 6858000"/>
              <a:gd name="connsiteX10" fmla="*/ 1240725 w 6079426"/>
              <a:gd name="connsiteY10" fmla="*/ 4169474 h 6858000"/>
              <a:gd name="connsiteX11" fmla="*/ 1752599 w 6079426"/>
              <a:gd name="connsiteY11" fmla="*/ 3957449 h 6858000"/>
              <a:gd name="connsiteX12" fmla="*/ 2514600 w 6079426"/>
              <a:gd name="connsiteY12" fmla="*/ 0 h 6858000"/>
              <a:gd name="connsiteX13" fmla="*/ 4562099 w 6079426"/>
              <a:gd name="connsiteY13" fmla="*/ 0 h 6858000"/>
              <a:gd name="connsiteX14" fmla="*/ 5633538 w 6079426"/>
              <a:gd name="connsiteY14" fmla="*/ 1071439 h 6858000"/>
              <a:gd name="connsiteX15" fmla="*/ 5633538 w 6079426"/>
              <a:gd name="connsiteY15" fmla="*/ 2095188 h 6858000"/>
              <a:gd name="connsiteX16" fmla="*/ 4609789 w 6079426"/>
              <a:gd name="connsiteY16" fmla="*/ 2095188 h 6858000"/>
              <a:gd name="connsiteX17" fmla="*/ 368894 w 6079426"/>
              <a:gd name="connsiteY17" fmla="*/ 0 h 6858000"/>
              <a:gd name="connsiteX18" fmla="*/ 2416393 w 6079426"/>
              <a:gd name="connsiteY18" fmla="*/ 0 h 6858000"/>
              <a:gd name="connsiteX19" fmla="*/ 5382622 w 6079426"/>
              <a:gd name="connsiteY19" fmla="*/ 2966229 h 6858000"/>
              <a:gd name="connsiteX20" fmla="*/ 5382622 w 6079426"/>
              <a:gd name="connsiteY20" fmla="*/ 3989978 h 6858000"/>
              <a:gd name="connsiteX21" fmla="*/ 4358873 w 6079426"/>
              <a:gd name="connsiteY21" fmla="*/ 3989978 h 6858000"/>
              <a:gd name="connsiteX22" fmla="*/ 0 w 6079426"/>
              <a:gd name="connsiteY22" fmla="*/ 0 h 6858000"/>
              <a:gd name="connsiteX23" fmla="*/ 261749 w 6079426"/>
              <a:gd name="connsiteY23" fmla="*/ 0 h 6858000"/>
              <a:gd name="connsiteX24" fmla="*/ 5867401 w 6079426"/>
              <a:gd name="connsiteY24" fmla="*/ 5605651 h 6858000"/>
              <a:gd name="connsiteX25" fmla="*/ 5867401 w 6079426"/>
              <a:gd name="connsiteY25" fmla="*/ 6629401 h 6858000"/>
              <a:gd name="connsiteX26" fmla="*/ 4843651 w 6079426"/>
              <a:gd name="connsiteY26" fmla="*/ 6629401 h 6858000"/>
              <a:gd name="connsiteX27" fmla="*/ 1732302 w 6079426"/>
              <a:gd name="connsiteY27" fmla="*/ 3518051 h 6858000"/>
              <a:gd name="connsiteX28" fmla="*/ 1659416 w 6079426"/>
              <a:gd name="connsiteY28" fmla="*/ 3577587 h 6858000"/>
              <a:gd name="connsiteX29" fmla="*/ 749227 w 6079426"/>
              <a:gd name="connsiteY29" fmla="*/ 3484826 h 6858000"/>
              <a:gd name="connsiteX30" fmla="*/ 0 w 6079426"/>
              <a:gd name="connsiteY30" fmla="*/ 2735599 h 6858000"/>
              <a:gd name="connsiteX31" fmla="*/ 0 w 6079426"/>
              <a:gd name="connsiteY31" fmla="*/ 688100 h 6858000"/>
              <a:gd name="connsiteX32" fmla="*/ 0 w 6079426"/>
              <a:gd name="connsiteY32" fmla="*/ 6881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079426" h="6858000">
                <a:moveTo>
                  <a:pt x="1752599" y="3957449"/>
                </a:moveTo>
                <a:cubicBezTo>
                  <a:pt x="1937861" y="3957449"/>
                  <a:pt x="2123124" y="4028124"/>
                  <a:pt x="2264474" y="4169474"/>
                </a:cubicBezTo>
                <a:lnTo>
                  <a:pt x="4953000" y="6858000"/>
                </a:lnTo>
                <a:lnTo>
                  <a:pt x="3927609" y="6858000"/>
                </a:lnTo>
                <a:lnTo>
                  <a:pt x="2905501" y="6858000"/>
                </a:lnTo>
                <a:lnTo>
                  <a:pt x="1880110" y="6858000"/>
                </a:lnTo>
                <a:lnTo>
                  <a:pt x="1663136" y="6641025"/>
                </a:lnTo>
                <a:cubicBezTo>
                  <a:pt x="1380434" y="6358324"/>
                  <a:pt x="1380434" y="5899976"/>
                  <a:pt x="1663136" y="5617275"/>
                </a:cubicBezTo>
                <a:lnTo>
                  <a:pt x="1664039" y="5616538"/>
                </a:lnTo>
                <a:lnTo>
                  <a:pt x="1240725" y="5193224"/>
                </a:lnTo>
                <a:cubicBezTo>
                  <a:pt x="958024" y="4910523"/>
                  <a:pt x="958024" y="4452175"/>
                  <a:pt x="1240725" y="4169474"/>
                </a:cubicBezTo>
                <a:cubicBezTo>
                  <a:pt x="1382075" y="4028124"/>
                  <a:pt x="1567337" y="3957449"/>
                  <a:pt x="1752599" y="3957449"/>
                </a:cubicBezTo>
                <a:close/>
                <a:moveTo>
                  <a:pt x="2514600" y="0"/>
                </a:moveTo>
                <a:lnTo>
                  <a:pt x="4562099" y="0"/>
                </a:lnTo>
                <a:lnTo>
                  <a:pt x="5633538" y="1071439"/>
                </a:lnTo>
                <a:cubicBezTo>
                  <a:pt x="5916239" y="1354140"/>
                  <a:pt x="5916239" y="1812488"/>
                  <a:pt x="5633538" y="2095188"/>
                </a:cubicBezTo>
                <a:cubicBezTo>
                  <a:pt x="5350838" y="2377889"/>
                  <a:pt x="4892490" y="2377889"/>
                  <a:pt x="4609789" y="2095188"/>
                </a:cubicBezTo>
                <a:close/>
                <a:moveTo>
                  <a:pt x="368894" y="0"/>
                </a:moveTo>
                <a:lnTo>
                  <a:pt x="2416393" y="0"/>
                </a:lnTo>
                <a:lnTo>
                  <a:pt x="5382622" y="2966229"/>
                </a:lnTo>
                <a:cubicBezTo>
                  <a:pt x="5665323" y="3248930"/>
                  <a:pt x="5665323" y="3707278"/>
                  <a:pt x="5382622" y="3989978"/>
                </a:cubicBezTo>
                <a:cubicBezTo>
                  <a:pt x="5099921" y="4272679"/>
                  <a:pt x="4641573" y="4272679"/>
                  <a:pt x="4358873" y="3989978"/>
                </a:cubicBezTo>
                <a:close/>
                <a:moveTo>
                  <a:pt x="0" y="0"/>
                </a:moveTo>
                <a:lnTo>
                  <a:pt x="261749" y="0"/>
                </a:lnTo>
                <a:lnTo>
                  <a:pt x="5867401" y="5605651"/>
                </a:lnTo>
                <a:cubicBezTo>
                  <a:pt x="6150101" y="5888352"/>
                  <a:pt x="6150101" y="6346700"/>
                  <a:pt x="5867401" y="6629401"/>
                </a:cubicBezTo>
                <a:cubicBezTo>
                  <a:pt x="5584700" y="6912101"/>
                  <a:pt x="5126352" y="6912101"/>
                  <a:pt x="4843651" y="6629401"/>
                </a:cubicBezTo>
                <a:lnTo>
                  <a:pt x="1732302" y="3518051"/>
                </a:lnTo>
                <a:lnTo>
                  <a:pt x="1659416" y="3577587"/>
                </a:lnTo>
                <a:cubicBezTo>
                  <a:pt x="1378433" y="3763110"/>
                  <a:pt x="996590" y="3732189"/>
                  <a:pt x="749227" y="3484826"/>
                </a:cubicBezTo>
                <a:lnTo>
                  <a:pt x="0" y="2735599"/>
                </a:lnTo>
                <a:lnTo>
                  <a:pt x="0" y="688100"/>
                </a:lnTo>
                <a:lnTo>
                  <a:pt x="0" y="6881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29400" y="3429000"/>
            <a:ext cx="4584588" cy="70942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Danke </a:t>
            </a:r>
            <a:r>
              <a:rPr lang="en-US" sz="4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fürs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 Z</a:t>
            </a:r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uhören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!</a:t>
            </a:r>
            <a:endParaRPr lang="en-US" sz="4000" spc="20" dirty="0">
              <a:solidFill>
                <a:schemeClr val="tx1">
                  <a:lumMod val="85000"/>
                  <a:lumOff val="15000"/>
                </a:schemeClr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4085169"/>
            <a:ext cx="4724400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Gleich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geht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weiter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mit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nächsten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Thema</a:t>
            </a:r>
            <a:r>
              <a:rPr lang="en-US" sz="16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0" name="Freeform 39"/>
          <p:cNvSpPr/>
          <p:nvPr/>
        </p:nvSpPr>
        <p:spPr>
          <a:xfrm>
            <a:off x="11236314" y="2"/>
            <a:ext cx="955686" cy="466135"/>
          </a:xfrm>
          <a:custGeom>
            <a:avLst/>
            <a:gdLst>
              <a:gd name="connsiteX0" fmla="*/ 0 w 955686"/>
              <a:gd name="connsiteY0" fmla="*/ 0 h 466135"/>
              <a:gd name="connsiteX1" fmla="*/ 955686 w 955686"/>
              <a:gd name="connsiteY1" fmla="*/ 0 h 466135"/>
              <a:gd name="connsiteX2" fmla="*/ 955686 w 955686"/>
              <a:gd name="connsiteY2" fmla="*/ 294646 h 466135"/>
              <a:gd name="connsiteX3" fmla="*/ 910395 w 955686"/>
              <a:gd name="connsiteY3" fmla="*/ 350093 h 466135"/>
              <a:gd name="connsiteX4" fmla="*/ 350093 w 955686"/>
              <a:gd name="connsiteY4" fmla="*/ 350093 h 466135"/>
              <a:gd name="connsiteX5" fmla="*/ 0 w 955686"/>
              <a:gd name="connsiteY5" fmla="*/ 0 h 46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5686" h="466135">
                <a:moveTo>
                  <a:pt x="0" y="0"/>
                </a:moveTo>
                <a:lnTo>
                  <a:pt x="955686" y="0"/>
                </a:lnTo>
                <a:lnTo>
                  <a:pt x="955686" y="294646"/>
                </a:lnTo>
                <a:lnTo>
                  <a:pt x="910395" y="350093"/>
                </a:lnTo>
                <a:cubicBezTo>
                  <a:pt x="755672" y="504816"/>
                  <a:pt x="504816" y="504816"/>
                  <a:pt x="350093" y="35009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10057072" y="0"/>
            <a:ext cx="2134928" cy="2134928"/>
          </a:xfrm>
          <a:custGeom>
            <a:avLst/>
            <a:gdLst>
              <a:gd name="connsiteX0" fmla="*/ 0 w 2134928"/>
              <a:gd name="connsiteY0" fmla="*/ 0 h 2134928"/>
              <a:gd name="connsiteX1" fmla="*/ 1120604 w 2134928"/>
              <a:gd name="connsiteY1" fmla="*/ 0 h 2134928"/>
              <a:gd name="connsiteX2" fmla="*/ 2134928 w 2134928"/>
              <a:gd name="connsiteY2" fmla="*/ 1014324 h 2134928"/>
              <a:gd name="connsiteX3" fmla="*/ 2134928 w 2134928"/>
              <a:gd name="connsiteY3" fmla="*/ 2134928 h 2134928"/>
              <a:gd name="connsiteX4" fmla="*/ 0 w 2134928"/>
              <a:gd name="connsiteY4" fmla="*/ 0 h 213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928" h="2134928">
                <a:moveTo>
                  <a:pt x="0" y="0"/>
                </a:moveTo>
                <a:lnTo>
                  <a:pt x="1120604" y="0"/>
                </a:lnTo>
                <a:lnTo>
                  <a:pt x="2134928" y="1014324"/>
                </a:lnTo>
                <a:lnTo>
                  <a:pt x="2134928" y="21349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9537217" y="0"/>
            <a:ext cx="1723585" cy="1163283"/>
          </a:xfrm>
          <a:custGeom>
            <a:avLst/>
            <a:gdLst>
              <a:gd name="connsiteX0" fmla="*/ 0 w 1723585"/>
              <a:gd name="connsiteY0" fmla="*/ 0 h 1163283"/>
              <a:gd name="connsiteX1" fmla="*/ 1120604 w 1723585"/>
              <a:gd name="connsiteY1" fmla="*/ 0 h 1163283"/>
              <a:gd name="connsiteX2" fmla="*/ 1607543 w 1723585"/>
              <a:gd name="connsiteY2" fmla="*/ 486939 h 1163283"/>
              <a:gd name="connsiteX3" fmla="*/ 1607543 w 1723585"/>
              <a:gd name="connsiteY3" fmla="*/ 1047241 h 1163283"/>
              <a:gd name="connsiteX4" fmla="*/ 1047241 w 1723585"/>
              <a:gd name="connsiteY4" fmla="*/ 1047241 h 1163283"/>
              <a:gd name="connsiteX5" fmla="*/ 0 w 1723585"/>
              <a:gd name="connsiteY5" fmla="*/ 0 h 116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3585" h="1163283">
                <a:moveTo>
                  <a:pt x="0" y="0"/>
                </a:moveTo>
                <a:lnTo>
                  <a:pt x="1120604" y="0"/>
                </a:lnTo>
                <a:lnTo>
                  <a:pt x="1607543" y="486939"/>
                </a:lnTo>
                <a:cubicBezTo>
                  <a:pt x="1762266" y="641662"/>
                  <a:pt x="1762266" y="892518"/>
                  <a:pt x="1607543" y="1047241"/>
                </a:cubicBezTo>
                <a:cubicBezTo>
                  <a:pt x="1452820" y="1201964"/>
                  <a:pt x="1201964" y="1201964"/>
                  <a:pt x="1047241" y="104724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r="20448"/>
          <a:stretch>
            <a:fillRect/>
          </a:stretch>
        </p:blipFill>
        <p:spPr/>
      </p:pic>
      <p:sp>
        <p:nvSpPr>
          <p:cNvPr id="11" name="Title 15"/>
          <p:cNvSpPr txBox="1">
            <a:spLocks/>
          </p:cNvSpPr>
          <p:nvPr/>
        </p:nvSpPr>
        <p:spPr>
          <a:xfrm>
            <a:off x="8111170" y="2004281"/>
            <a:ext cx="3615781" cy="45307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spc="20" dirty="0"/>
              <a:t> Saif Al-Dilaimi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TextBox 41"/>
          <p:cNvSpPr txBox="1"/>
          <p:nvPr/>
        </p:nvSpPr>
        <p:spPr>
          <a:xfrm>
            <a:off x="8216539" y="2384816"/>
            <a:ext cx="1689461" cy="29822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Software </a:t>
            </a:r>
            <a:r>
              <a:rPr lang="en-US" sz="1200" spc="2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Entwickler</a:t>
            </a:r>
            <a:endParaRPr lang="en-US" sz="1200" spc="2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41"/>
          <p:cNvSpPr txBox="1"/>
          <p:nvPr/>
        </p:nvSpPr>
        <p:spPr>
          <a:xfrm>
            <a:off x="8216539" y="2648635"/>
            <a:ext cx="2527661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spc="2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saif.aldilaimi@icloud.com</a:t>
            </a:r>
          </a:p>
        </p:txBody>
      </p:sp>
      <p:pic>
        <p:nvPicPr>
          <p:cNvPr id="13" name="Bildplatzhalter 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27" y="1828800"/>
            <a:ext cx="1166373" cy="1371600"/>
          </a:xfrm>
          <a:custGeom>
            <a:avLst/>
            <a:gdLst>
              <a:gd name="connsiteX0" fmla="*/ 621409 w 1242817"/>
              <a:gd name="connsiteY0" fmla="*/ 0 h 1371600"/>
              <a:gd name="connsiteX1" fmla="*/ 714980 w 1242817"/>
              <a:gd name="connsiteY1" fmla="*/ 25112 h 1371600"/>
              <a:gd name="connsiteX2" fmla="*/ 1151645 w 1242817"/>
              <a:gd name="connsiteY2" fmla="*/ 273842 h 1371600"/>
              <a:gd name="connsiteX3" fmla="*/ 1242817 w 1242817"/>
              <a:gd name="connsiteY3" fmla="*/ 436473 h 1371600"/>
              <a:gd name="connsiteX4" fmla="*/ 1242817 w 1242817"/>
              <a:gd name="connsiteY4" fmla="*/ 933932 h 1371600"/>
              <a:gd name="connsiteX5" fmla="*/ 1151645 w 1242817"/>
              <a:gd name="connsiteY5" fmla="*/ 1096563 h 1371600"/>
              <a:gd name="connsiteX6" fmla="*/ 714980 w 1242817"/>
              <a:gd name="connsiteY6" fmla="*/ 1350076 h 1371600"/>
              <a:gd name="connsiteX7" fmla="*/ 527838 w 1242817"/>
              <a:gd name="connsiteY7" fmla="*/ 1350076 h 1371600"/>
              <a:gd name="connsiteX8" fmla="*/ 91172 w 1242817"/>
              <a:gd name="connsiteY8" fmla="*/ 1096563 h 1371600"/>
              <a:gd name="connsiteX9" fmla="*/ 0 w 1242817"/>
              <a:gd name="connsiteY9" fmla="*/ 933932 h 1371600"/>
              <a:gd name="connsiteX10" fmla="*/ 0 w 1242817"/>
              <a:gd name="connsiteY10" fmla="*/ 436473 h 1371600"/>
              <a:gd name="connsiteX11" fmla="*/ 91172 w 1242817"/>
              <a:gd name="connsiteY11" fmla="*/ 273842 h 1371600"/>
              <a:gd name="connsiteX12" fmla="*/ 527838 w 1242817"/>
              <a:gd name="connsiteY12" fmla="*/ 25112 h 1371600"/>
              <a:gd name="connsiteX13" fmla="*/ 621409 w 1242817"/>
              <a:gd name="connsiteY1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42817" h="1371600">
                <a:moveTo>
                  <a:pt x="621409" y="0"/>
                </a:moveTo>
                <a:cubicBezTo>
                  <a:pt x="654998" y="0"/>
                  <a:pt x="688588" y="8370"/>
                  <a:pt x="714980" y="25112"/>
                </a:cubicBezTo>
                <a:cubicBezTo>
                  <a:pt x="1151645" y="273842"/>
                  <a:pt x="1151645" y="273842"/>
                  <a:pt x="1151645" y="273842"/>
                </a:cubicBezTo>
                <a:cubicBezTo>
                  <a:pt x="1199630" y="302542"/>
                  <a:pt x="1242817" y="374290"/>
                  <a:pt x="1242817" y="436473"/>
                </a:cubicBezTo>
                <a:cubicBezTo>
                  <a:pt x="1242817" y="933932"/>
                  <a:pt x="1242817" y="933932"/>
                  <a:pt x="1242817" y="933932"/>
                </a:cubicBezTo>
                <a:cubicBezTo>
                  <a:pt x="1242817" y="996115"/>
                  <a:pt x="1199630" y="1067864"/>
                  <a:pt x="1151645" y="1096563"/>
                </a:cubicBezTo>
                <a:cubicBezTo>
                  <a:pt x="714980" y="1350076"/>
                  <a:pt x="714980" y="1350076"/>
                  <a:pt x="714980" y="1350076"/>
                </a:cubicBezTo>
                <a:cubicBezTo>
                  <a:pt x="662197" y="1378775"/>
                  <a:pt x="580622" y="1378775"/>
                  <a:pt x="527838" y="1350076"/>
                </a:cubicBezTo>
                <a:cubicBezTo>
                  <a:pt x="91172" y="1096563"/>
                  <a:pt x="91172" y="1096563"/>
                  <a:pt x="91172" y="1096563"/>
                </a:cubicBezTo>
                <a:cubicBezTo>
                  <a:pt x="38388" y="1067864"/>
                  <a:pt x="0" y="996115"/>
                  <a:pt x="0" y="933932"/>
                </a:cubicBezTo>
                <a:lnTo>
                  <a:pt x="0" y="436473"/>
                </a:lnTo>
                <a:cubicBezTo>
                  <a:pt x="0" y="374290"/>
                  <a:pt x="38388" y="302542"/>
                  <a:pt x="91172" y="273842"/>
                </a:cubicBezTo>
                <a:cubicBezTo>
                  <a:pt x="527838" y="25112"/>
                  <a:pt x="527838" y="25112"/>
                  <a:pt x="527838" y="25112"/>
                </a:cubicBezTo>
                <a:cubicBezTo>
                  <a:pt x="554229" y="8370"/>
                  <a:pt x="587819" y="0"/>
                  <a:pt x="621409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7374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2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Ziel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70761"/>
            <a:chOff x="1219200" y="3886199"/>
            <a:chExt cx="3429000" cy="87076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Anhand von Trainingsdaten eine Problemstellung generalisieren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78051"/>
            <a:chOff x="1219200" y="3886199"/>
            <a:chExt cx="3429000" cy="87805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Mithilfe von Gewichten kann das Modell so optimiert werden, sodass es eine Lösung liefert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4635500" y="4343400"/>
            <a:ext cx="6705599" cy="784830"/>
            <a:chOff x="1219200" y="3828038"/>
            <a:chExt cx="3429000" cy="2544261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2" y="3492681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4" y="3828038"/>
              <a:ext cx="3039342" cy="242307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Das Hauptziel ist es, die optimale Auswahl der Gewichte vorzunehmen</a:t>
              </a: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85767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312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3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Vorgehen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4648201" y="1806690"/>
            <a:ext cx="6705599" cy="870761"/>
            <a:chOff x="1219200" y="3886199"/>
            <a:chExt cx="3429000" cy="87076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Mithilfe vom Gradient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Descent</a:t>
              </a:r>
              <a:r>
                <a:rPr lang="de-DE" sz="2000" b="1" spc="20" dirty="0">
                  <a:solidFill>
                    <a:schemeClr val="bg1"/>
                  </a:solidFill>
                </a:rPr>
                <a:t> kann das Minimum gesucht werden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30"/>
          <p:cNvGrpSpPr/>
          <p:nvPr/>
        </p:nvGrpSpPr>
        <p:grpSpPr>
          <a:xfrm>
            <a:off x="4648200" y="3053572"/>
            <a:ext cx="6705599" cy="878051"/>
            <a:chOff x="1219200" y="3886199"/>
            <a:chExt cx="3429000" cy="87805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Bei jedem „Suchvorgang“ werden die Gewichte mithilfe der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Gradientenableitung</a:t>
              </a:r>
              <a:r>
                <a:rPr lang="de-DE" sz="2000" b="1" spc="20" dirty="0">
                  <a:solidFill>
                    <a:schemeClr val="bg1"/>
                  </a:solidFill>
                </a:rPr>
                <a:t> aktualisiert</a:t>
              </a:r>
            </a:p>
          </p:txBody>
        </p:sp>
      </p:grpSp>
      <p:grpSp>
        <p:nvGrpSpPr>
          <p:cNvPr id="18" name="Group 30"/>
          <p:cNvGrpSpPr/>
          <p:nvPr/>
        </p:nvGrpSpPr>
        <p:grpSpPr>
          <a:xfrm>
            <a:off x="4635500" y="4361339"/>
            <a:ext cx="6705601" cy="766890"/>
            <a:chOff x="1219200" y="3886195"/>
            <a:chExt cx="3429001" cy="2486104"/>
          </a:xfrm>
        </p:grpSpPr>
        <p:sp>
          <p:nvSpPr>
            <p:cNvPr id="19" name="Rounded Rectangle 9"/>
            <p:cNvSpPr/>
            <p:nvPr/>
          </p:nvSpPr>
          <p:spPr>
            <a:xfrm rot="5400000">
              <a:off x="1768583" y="3492677"/>
              <a:ext cx="2486099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1" name="TextBox 18"/>
            <p:cNvSpPr txBox="1"/>
            <p:nvPr/>
          </p:nvSpPr>
          <p:spPr>
            <a:xfrm>
              <a:off x="1569893" y="4223345"/>
              <a:ext cx="3039342" cy="154651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Wie </a:t>
              </a:r>
              <a:r>
                <a:rPr lang="de-DE" sz="2000" b="1" spc="20" dirty="0">
                  <a:solidFill>
                    <a:schemeClr val="bg1"/>
                  </a:solidFill>
                </a:rPr>
                <a:t>funktioniert</a:t>
              </a:r>
              <a:r>
                <a:rPr lang="de-DE" b="1" spc="20" dirty="0">
                  <a:solidFill>
                    <a:schemeClr val="bg1"/>
                  </a:solidFill>
                </a:rPr>
                <a:t> der Suchvorgang?</a:t>
              </a:r>
            </a:p>
          </p:txBody>
        </p:sp>
      </p:grp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" y="185767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41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4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6019799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Terminologie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37" name="Group 30"/>
          <p:cNvGrpSpPr/>
          <p:nvPr/>
        </p:nvGrpSpPr>
        <p:grpSpPr>
          <a:xfrm>
            <a:off x="6629400" y="3787171"/>
            <a:ext cx="5334000" cy="914402"/>
            <a:chOff x="1219199" y="3886199"/>
            <a:chExt cx="3429001" cy="838201"/>
          </a:xfrm>
        </p:grpSpPr>
        <p:sp>
          <p:nvSpPr>
            <p:cNvPr id="3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18"/>
            <p:cNvSpPr txBox="1"/>
            <p:nvPr/>
          </p:nvSpPr>
          <p:spPr>
            <a:xfrm>
              <a:off x="1790016" y="3965024"/>
              <a:ext cx="2789673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Mithilfe der </a:t>
              </a:r>
              <a:r>
                <a:rPr lang="de-DE" spc="20" dirty="0" err="1">
                  <a:solidFill>
                    <a:schemeClr val="bg1"/>
                  </a:solidFill>
                </a:rPr>
                <a:t>Lernrate</a:t>
              </a:r>
              <a:r>
                <a:rPr lang="de-DE" spc="20" dirty="0">
                  <a:solidFill>
                    <a:schemeClr val="bg1"/>
                  </a:solidFill>
                </a:rPr>
                <a:t> werden die Gewichte aktualisiert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6604000" y="3139952"/>
                <a:ext cx="3505200" cy="63094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800" b="1" dirty="0" err="1"/>
                  <a:t>Lernrate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3139952"/>
                <a:ext cx="3505200" cy="630942"/>
              </a:xfrm>
              <a:prstGeom prst="rect">
                <a:avLst/>
              </a:prstGeom>
              <a:blipFill rotWithShape="0">
                <a:blip r:embed="rId2"/>
                <a:stretch>
                  <a:fillRect l="-6087" t="-1923" b="-163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30"/>
          <p:cNvGrpSpPr/>
          <p:nvPr/>
        </p:nvGrpSpPr>
        <p:grpSpPr>
          <a:xfrm>
            <a:off x="523738" y="3771419"/>
            <a:ext cx="5115061" cy="914402"/>
            <a:chOff x="1219199" y="3886199"/>
            <a:chExt cx="3429001" cy="838201"/>
          </a:xfrm>
        </p:grpSpPr>
        <p:sp>
          <p:nvSpPr>
            <p:cNvPr id="2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18"/>
            <p:cNvSpPr txBox="1"/>
            <p:nvPr/>
          </p:nvSpPr>
          <p:spPr>
            <a:xfrm>
              <a:off x="1790016" y="3895186"/>
              <a:ext cx="2858184" cy="6851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Als eine Epoche bezeichnet man einen kompletten durchlauf der Trainingsdaten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498338" y="3124200"/>
            <a:ext cx="3505200" cy="6309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 err="1"/>
              <a:t>Epoche</a:t>
            </a:r>
            <a:endParaRPr lang="en-US" sz="2800" b="1" dirty="0"/>
          </a:p>
        </p:txBody>
      </p:sp>
      <p:grpSp>
        <p:nvGrpSpPr>
          <p:cNvPr id="27" name="Group 30"/>
          <p:cNvGrpSpPr/>
          <p:nvPr/>
        </p:nvGrpSpPr>
        <p:grpSpPr>
          <a:xfrm>
            <a:off x="482600" y="5655077"/>
            <a:ext cx="5156200" cy="898122"/>
            <a:chOff x="1219199" y="3886199"/>
            <a:chExt cx="3429001" cy="838201"/>
          </a:xfrm>
        </p:grpSpPr>
        <p:sp>
          <p:nvSpPr>
            <p:cNvPr id="28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18"/>
            <p:cNvSpPr txBox="1"/>
            <p:nvPr/>
          </p:nvSpPr>
          <p:spPr>
            <a:xfrm>
              <a:off x="1790016" y="3895186"/>
              <a:ext cx="2789673" cy="6975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Als eine Batch bezeichnet man einen kleinen Teil der Trainingsdaten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feld 30"/>
          <p:cNvSpPr txBox="1"/>
          <p:nvPr/>
        </p:nvSpPr>
        <p:spPr>
          <a:xfrm>
            <a:off x="457200" y="5007858"/>
            <a:ext cx="3505200" cy="63094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800" b="1" dirty="0"/>
              <a:t>Batch</a:t>
            </a:r>
          </a:p>
        </p:txBody>
      </p:sp>
      <p:grpSp>
        <p:nvGrpSpPr>
          <p:cNvPr id="45" name="Group 30"/>
          <p:cNvGrpSpPr/>
          <p:nvPr/>
        </p:nvGrpSpPr>
        <p:grpSpPr>
          <a:xfrm>
            <a:off x="6553201" y="5638798"/>
            <a:ext cx="5410200" cy="914402"/>
            <a:chOff x="1219199" y="3886199"/>
            <a:chExt cx="3429002" cy="838201"/>
          </a:xfrm>
        </p:grpSpPr>
        <p:sp>
          <p:nvSpPr>
            <p:cNvPr id="46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8" name="TextBox 18"/>
            <p:cNvSpPr txBox="1"/>
            <p:nvPr/>
          </p:nvSpPr>
          <p:spPr>
            <a:xfrm>
              <a:off x="1790016" y="3922302"/>
              <a:ext cx="2858185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Mit der </a:t>
              </a:r>
              <a:r>
                <a:rPr lang="de-DE" spc="20" dirty="0" err="1">
                  <a:solidFill>
                    <a:schemeClr val="bg1"/>
                  </a:solidFill>
                </a:rPr>
                <a:t>Errorfunktion</a:t>
              </a:r>
              <a:r>
                <a:rPr lang="de-DE" spc="20" dirty="0">
                  <a:solidFill>
                    <a:schemeClr val="bg1"/>
                  </a:solidFill>
                </a:rPr>
                <a:t> werden die Gewichte angepasst und der Fortschritt gemessen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553200" y="5007858"/>
                <a:ext cx="3505200" cy="63094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800" b="1" dirty="0"/>
                  <a:t>Errorfunktion </a:t>
                </a:r>
                <a14:m>
                  <m:oMath xmlns:m="http://schemas.openxmlformats.org/officeDocument/2006/math">
                    <m:r>
                      <a:rPr lang="de-DE" sz="2800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007858"/>
                <a:ext cx="3505200" cy="630942"/>
              </a:xfrm>
              <a:prstGeom prst="rect">
                <a:avLst/>
              </a:prstGeom>
              <a:blipFill rotWithShape="0">
                <a:blip r:embed="rId3"/>
                <a:stretch>
                  <a:fillRect l="-6087" t="-1923" b="-163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0"/>
          <p:cNvGrpSpPr/>
          <p:nvPr/>
        </p:nvGrpSpPr>
        <p:grpSpPr>
          <a:xfrm>
            <a:off x="482600" y="2018819"/>
            <a:ext cx="5156200" cy="898122"/>
            <a:chOff x="1219199" y="3886199"/>
            <a:chExt cx="3429001" cy="838201"/>
          </a:xfrm>
        </p:grpSpPr>
        <p:sp>
          <p:nvSpPr>
            <p:cNvPr id="33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18"/>
            <p:cNvSpPr txBox="1"/>
            <p:nvPr/>
          </p:nvSpPr>
          <p:spPr>
            <a:xfrm>
              <a:off x="1790016" y="3895186"/>
              <a:ext cx="2789673" cy="69758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Als Gewichte bezeichnet man die zu optimierenden Werte eines Netzes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/>
              <p:cNvSpPr txBox="1"/>
              <p:nvPr/>
            </p:nvSpPr>
            <p:spPr>
              <a:xfrm>
                <a:off x="457200" y="1371600"/>
                <a:ext cx="3505200" cy="63094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2800" b="1" dirty="0" err="1"/>
                  <a:t>Gewichte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l-GR" sz="2800" b="1" i="1" dirty="0" smtClean="0"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feld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3505200" cy="630942"/>
              </a:xfrm>
              <a:prstGeom prst="rect">
                <a:avLst/>
              </a:prstGeom>
              <a:blipFill rotWithShape="0">
                <a:blip r:embed="rId4"/>
                <a:stretch>
                  <a:fillRect l="-6087" t="-1923" b="-163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30"/>
          <p:cNvGrpSpPr/>
          <p:nvPr/>
        </p:nvGrpSpPr>
        <p:grpSpPr>
          <a:xfrm>
            <a:off x="6553201" y="2002540"/>
            <a:ext cx="5410200" cy="914402"/>
            <a:chOff x="1219199" y="3886199"/>
            <a:chExt cx="3429002" cy="838201"/>
          </a:xfrm>
        </p:grpSpPr>
        <p:sp>
          <p:nvSpPr>
            <p:cNvPr id="42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hevron 10"/>
            <p:cNvSpPr/>
            <p:nvPr/>
          </p:nvSpPr>
          <p:spPr>
            <a:xfrm>
              <a:off x="1219199" y="3886200"/>
              <a:ext cx="515850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1790016" y="3922303"/>
              <a:ext cx="2858185" cy="71942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pc="20" dirty="0">
                  <a:solidFill>
                    <a:schemeClr val="bg1"/>
                  </a:solidFill>
                </a:rPr>
                <a:t>Mithilfe des Bias können inaktive Neuronen aktiviert werden (</a:t>
              </a:r>
              <a:r>
                <a:rPr lang="de-DE" spc="20" dirty="0" err="1">
                  <a:solidFill>
                    <a:schemeClr val="bg1"/>
                  </a:solidFill>
                </a:rPr>
                <a:t>threshold</a:t>
              </a:r>
              <a:r>
                <a:rPr lang="de-DE" spc="20" dirty="0">
                  <a:solidFill>
                    <a:schemeClr val="bg1"/>
                  </a:solidFill>
                </a:rPr>
                <a:t>)</a:t>
              </a:r>
              <a:endParaRPr lang="en-US" spc="2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/>
              <p:cNvSpPr txBox="1"/>
              <p:nvPr/>
            </p:nvSpPr>
            <p:spPr>
              <a:xfrm>
                <a:off x="6553200" y="1371600"/>
                <a:ext cx="3505200" cy="57547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de-DE" sz="2800" b="1" dirty="0"/>
                  <a:t>Bais </a:t>
                </a:r>
                <a14:m>
                  <m:oMath xmlns:m="http://schemas.openxmlformats.org/officeDocument/2006/math">
                    <m:r>
                      <a:rPr lang="de-DE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0" name="Textfeld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371600"/>
                <a:ext cx="3505200" cy="575479"/>
              </a:xfrm>
              <a:prstGeom prst="rect">
                <a:avLst/>
              </a:prstGeom>
              <a:blipFill rotWithShape="0">
                <a:blip r:embed="rId5"/>
                <a:stretch>
                  <a:fillRect l="-6087" t="-2128" b="-287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5158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5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„Lern“-phase Vorgang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4648201" y="1806690"/>
            <a:ext cx="6705599" cy="870761"/>
            <a:chOff x="1219200" y="3886199"/>
            <a:chExt cx="3429000" cy="870761"/>
          </a:xfrm>
        </p:grpSpPr>
        <p:sp>
          <p:nvSpPr>
            <p:cNvPr id="5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Initialisiere die Gewichte und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Biases</a:t>
              </a:r>
              <a:r>
                <a:rPr lang="de-DE" sz="2000" b="1" spc="20" dirty="0">
                  <a:solidFill>
                    <a:schemeClr val="bg1"/>
                  </a:solidFill>
                </a:rPr>
                <a:t> (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glorot</a:t>
              </a:r>
              <a:r>
                <a:rPr lang="de-DE" sz="2000" b="1" spc="20" dirty="0">
                  <a:solidFill>
                    <a:schemeClr val="bg1"/>
                  </a:solidFill>
                </a:rPr>
                <a:t>-uniform Algorithmus)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648200" y="3053572"/>
            <a:ext cx="6705599" cy="878051"/>
            <a:chOff x="1219200" y="3886199"/>
            <a:chExt cx="3429000" cy="878051"/>
          </a:xfrm>
        </p:grpSpPr>
        <p:sp>
          <p:nvSpPr>
            <p:cNvPr id="9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Gradienten der Error Funktion berechnen und die Gewichte und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Biases</a:t>
              </a:r>
              <a:r>
                <a:rPr lang="de-DE" sz="2000" b="1" spc="20" dirty="0">
                  <a:solidFill>
                    <a:schemeClr val="bg1"/>
                  </a:solidFill>
                </a:rPr>
                <a:t> anpassen</a:t>
              </a:r>
            </a:p>
          </p:txBody>
        </p:sp>
      </p:grpSp>
      <p:grpSp>
        <p:nvGrpSpPr>
          <p:cNvPr id="12" name="Group 30"/>
          <p:cNvGrpSpPr/>
          <p:nvPr/>
        </p:nvGrpSpPr>
        <p:grpSpPr>
          <a:xfrm>
            <a:off x="4635500" y="4361339"/>
            <a:ext cx="6705601" cy="766890"/>
            <a:chOff x="1219200" y="3886195"/>
            <a:chExt cx="3429001" cy="2486104"/>
          </a:xfrm>
        </p:grpSpPr>
        <p:sp>
          <p:nvSpPr>
            <p:cNvPr id="13" name="Rounded Rectangle 9"/>
            <p:cNvSpPr/>
            <p:nvPr/>
          </p:nvSpPr>
          <p:spPr>
            <a:xfrm rot="5400000">
              <a:off x="1768583" y="3492677"/>
              <a:ext cx="2486099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6" name="TextBox 18"/>
            <p:cNvSpPr txBox="1"/>
            <p:nvPr/>
          </p:nvSpPr>
          <p:spPr>
            <a:xfrm>
              <a:off x="1569893" y="4223345"/>
              <a:ext cx="3039342" cy="141181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>
                  <a:solidFill>
                    <a:schemeClr val="bg1"/>
                  </a:solidFill>
                </a:rPr>
                <a:t>Wie </a:t>
              </a:r>
              <a:r>
                <a:rPr lang="de-DE" sz="2000" b="1" spc="20" dirty="0">
                  <a:solidFill>
                    <a:schemeClr val="bg1"/>
                  </a:solidFill>
                </a:rPr>
                <a:t>werden diese berechnet?</a:t>
              </a:r>
              <a:endParaRPr lang="de-DE" b="1" spc="2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" y="185767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43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6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„Lern“-phase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/>
              <p:cNvSpPr txBox="1"/>
              <p:nvPr/>
            </p:nvSpPr>
            <p:spPr>
              <a:xfrm>
                <a:off x="7141068" y="2703357"/>
                <a:ext cx="1761979" cy="716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 </m:t>
                      </m:r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mr-IN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2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pc="2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pc="2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pc="2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068" y="2703357"/>
                <a:ext cx="1761979" cy="71692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7207817" y="4114800"/>
                <a:ext cx="1631383" cy="716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←</m:t>
                      </m:r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 </m:t>
                      </m:r>
                      <m:r>
                        <a:rPr lang="de-DE" b="0" i="1" spc="20" smtClean="0">
                          <a:solidFill>
                            <a:sysClr val="windowText" lastClr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𝜂</m:t>
                      </m:r>
                      <m:f>
                        <m:fPr>
                          <m:ctrlPr>
                            <a:rPr lang="mr-IN" i="1" spc="2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r>
                            <a:rPr lang="mr-IN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r>
                            <a:rPr lang="de-DE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𝐸</m:t>
                          </m:r>
                        </m:num>
                        <m:den>
                          <m:r>
                            <a:rPr lang="mr-IN" b="0" i="1" spc="20" smtClean="0">
                              <a:solidFill>
                                <a:sysClr val="windowText" lastClr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pc="2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pc="2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pc="2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pc="2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817" y="4114800"/>
                <a:ext cx="1631383" cy="7169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/>
          <p:cNvSpPr txBox="1"/>
          <p:nvPr/>
        </p:nvSpPr>
        <p:spPr>
          <a:xfrm>
            <a:off x="7141068" y="2226303"/>
            <a:ext cx="3429000" cy="477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2000" b="1" u="sng" dirty="0"/>
              <a:t>Gewichte-Update</a:t>
            </a:r>
            <a:endParaRPr lang="en-US" sz="2000" b="1" u="sng" dirty="0"/>
          </a:p>
        </p:txBody>
      </p:sp>
      <p:sp>
        <p:nvSpPr>
          <p:cNvPr id="20" name="Textfeld 19"/>
          <p:cNvSpPr txBox="1"/>
          <p:nvPr/>
        </p:nvSpPr>
        <p:spPr>
          <a:xfrm>
            <a:off x="7131617" y="3775710"/>
            <a:ext cx="3429000" cy="477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de-DE" sz="2000" b="1" u="sng" dirty="0"/>
              <a:t>Bias-Update</a:t>
            </a:r>
            <a:endParaRPr lang="en-US" sz="2000" b="1" u="sng" dirty="0"/>
          </a:p>
        </p:txBody>
      </p:sp>
      <p:pic>
        <p:nvPicPr>
          <p:cNvPr id="21" name="Picture 2" descr="https://cdn-images-1.medium.com/max/1600/1*t6OiVIMKw3SBjNzj-lp_F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5513848" cy="29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1192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7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„Lern“-phase Vorgang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4648201" y="2370867"/>
            <a:ext cx="6705599" cy="870761"/>
            <a:chOff x="1219200" y="3886199"/>
            <a:chExt cx="3429000" cy="870761"/>
          </a:xfrm>
        </p:grpSpPr>
        <p:sp>
          <p:nvSpPr>
            <p:cNvPr id="5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 Lernphase besteht aus mehreren Epochen, welche wiederrum in Batches </a:t>
              </a:r>
              <a:r>
                <a:rPr lang="de-DE" sz="2000" b="1" spc="20">
                  <a:solidFill>
                    <a:schemeClr val="bg1"/>
                  </a:solidFill>
                </a:rPr>
                <a:t>aufgeteilt sind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648200" y="3617749"/>
            <a:ext cx="6705599" cy="838201"/>
            <a:chOff x="1219200" y="3886199"/>
            <a:chExt cx="3429000" cy="838201"/>
          </a:xfrm>
        </p:grpSpPr>
        <p:sp>
          <p:nvSpPr>
            <p:cNvPr id="9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902476"/>
              <a:ext cx="2961410" cy="82022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Diese Batches werden gelernt oder auch mithilfe des „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Stochastic</a:t>
              </a:r>
              <a:r>
                <a:rPr lang="de-DE" sz="2000" b="1" spc="20" dirty="0">
                  <a:solidFill>
                    <a:schemeClr val="bg1"/>
                  </a:solidFill>
                </a:rPr>
                <a:t> Gradient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Descent</a:t>
              </a:r>
              <a:r>
                <a:rPr lang="de-DE" sz="2000" b="1" spc="20" dirty="0">
                  <a:solidFill>
                    <a:schemeClr val="bg1"/>
                  </a:solidFill>
                </a:rPr>
                <a:t>“ (SGD) trainiert</a:t>
              </a:r>
            </a:p>
          </p:txBody>
        </p:sp>
      </p:grpSp>
      <p:pic>
        <p:nvPicPr>
          <p:cNvPr id="17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0" y="1857673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029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8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Stochastic</a:t>
            </a:r>
            <a:r>
              <a:rPr lang="de-DE" b="1" dirty="0">
                <a:latin typeface="Lato" charset="0"/>
                <a:ea typeface="Lato" charset="0"/>
                <a:cs typeface="Lato" charset="0"/>
              </a:rPr>
              <a:t> Gradient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Descent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4648201" y="1676400"/>
            <a:ext cx="6705599" cy="870761"/>
            <a:chOff x="1219200" y="3886199"/>
            <a:chExt cx="3429000" cy="870761"/>
          </a:xfrm>
        </p:grpSpPr>
        <p:sp>
          <p:nvSpPr>
            <p:cNvPr id="5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7" name="TextBox 18"/>
            <p:cNvSpPr txBox="1"/>
            <p:nvPr/>
          </p:nvSpPr>
          <p:spPr>
            <a:xfrm>
              <a:off x="1618278" y="389518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Nicht zu verwechseln mit dem Gradient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Descent</a:t>
              </a:r>
              <a:r>
                <a:rPr lang="de-DE" sz="2000" b="1" spc="20" dirty="0">
                  <a:solidFill>
                    <a:schemeClr val="bg1"/>
                  </a:solidFill>
                </a:rPr>
                <a:t>, welches nur die Steigung an gibt.</a:t>
              </a:r>
              <a:endParaRPr lang="en-US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4648200" y="2923282"/>
            <a:ext cx="6705599" cy="878051"/>
            <a:chOff x="1219200" y="3886199"/>
            <a:chExt cx="3429000" cy="878051"/>
          </a:xfrm>
        </p:grpSpPr>
        <p:sp>
          <p:nvSpPr>
            <p:cNvPr id="9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1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Bildet über die gegebene Batch den durchschnitt und leitet dann die Error Funktion ab</a:t>
              </a:r>
            </a:p>
          </p:txBody>
        </p:sp>
      </p:grpSp>
      <p:pic>
        <p:nvPicPr>
          <p:cNvPr id="17" name="Bild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4"/>
          <a:stretch/>
        </p:blipFill>
        <p:spPr>
          <a:xfrm>
            <a:off x="83179" y="1752600"/>
            <a:ext cx="4459521" cy="3704927"/>
          </a:xfrm>
          <a:prstGeom prst="rect">
            <a:avLst/>
          </a:prstGeom>
        </p:spPr>
      </p:pic>
      <p:grpSp>
        <p:nvGrpSpPr>
          <p:cNvPr id="13" name="Group 30"/>
          <p:cNvGrpSpPr/>
          <p:nvPr/>
        </p:nvGrpSpPr>
        <p:grpSpPr>
          <a:xfrm>
            <a:off x="4648200" y="4142482"/>
            <a:ext cx="6705599" cy="878051"/>
            <a:chOff x="1219200" y="3886199"/>
            <a:chExt cx="3429000" cy="878051"/>
          </a:xfrm>
        </p:grpSpPr>
        <p:sp>
          <p:nvSpPr>
            <p:cNvPr id="14" name="Rounded Rectangle 9"/>
            <p:cNvSpPr/>
            <p:nvPr/>
          </p:nvSpPr>
          <p:spPr>
            <a:xfrm rot="5400000">
              <a:off x="2592532" y="2668731"/>
              <a:ext cx="838200" cy="3273136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evron 10"/>
            <p:cNvSpPr/>
            <p:nvPr/>
          </p:nvSpPr>
          <p:spPr>
            <a:xfrm>
              <a:off x="1219200" y="3886200"/>
              <a:ext cx="311727" cy="838200"/>
            </a:xfrm>
            <a:prstGeom prst="chevron">
              <a:avLst>
                <a:gd name="adj" fmla="val 3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618278" y="3902476"/>
              <a:ext cx="2961410" cy="86177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sz="2000" b="1" spc="20" dirty="0">
                  <a:solidFill>
                    <a:schemeClr val="bg1"/>
                  </a:solidFill>
                </a:rPr>
                <a:t>Aktualisiert dann mithilfe der Batch und der Error Funktion die Gewichte und </a:t>
              </a:r>
              <a:r>
                <a:rPr lang="de-DE" sz="2000" b="1" spc="20" dirty="0" err="1">
                  <a:solidFill>
                    <a:schemeClr val="bg1"/>
                  </a:solidFill>
                </a:rPr>
                <a:t>Biases</a:t>
              </a:r>
              <a:endParaRPr lang="de-DE" sz="2000" b="1" spc="2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30"/>
          <p:cNvGrpSpPr/>
          <p:nvPr/>
        </p:nvGrpSpPr>
        <p:grpSpPr>
          <a:xfrm>
            <a:off x="4635500" y="5329111"/>
            <a:ext cx="6718298" cy="784830"/>
            <a:chOff x="1219200" y="3886196"/>
            <a:chExt cx="3435494" cy="2544261"/>
          </a:xfrm>
        </p:grpSpPr>
        <p:sp>
          <p:nvSpPr>
            <p:cNvPr id="20" name="Rounded Rectangle 9"/>
            <p:cNvSpPr/>
            <p:nvPr/>
          </p:nvSpPr>
          <p:spPr>
            <a:xfrm rot="5400000">
              <a:off x="1775076" y="3492682"/>
              <a:ext cx="2486100" cy="3273136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hevron 10"/>
            <p:cNvSpPr/>
            <p:nvPr/>
          </p:nvSpPr>
          <p:spPr>
            <a:xfrm>
              <a:off x="1219200" y="3886199"/>
              <a:ext cx="311728" cy="2486100"/>
            </a:xfrm>
            <a:prstGeom prst="chevron">
              <a:avLst>
                <a:gd name="adj" fmla="val 3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18"/>
            <p:cNvSpPr txBox="1"/>
            <p:nvPr/>
          </p:nvSpPr>
          <p:spPr>
            <a:xfrm>
              <a:off x="1559747" y="3886196"/>
              <a:ext cx="3039342" cy="254426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de-DE" b="1" spc="20" dirty="0" err="1">
                  <a:solidFill>
                    <a:schemeClr val="bg1"/>
                  </a:solidFill>
                </a:rPr>
                <a:t>Stochastic</a:t>
              </a:r>
              <a:r>
                <a:rPr lang="de-DE" b="1" spc="20" dirty="0">
                  <a:solidFill>
                    <a:schemeClr val="bg1"/>
                  </a:solidFill>
                </a:rPr>
                <a:t> Gradient </a:t>
              </a:r>
              <a:r>
                <a:rPr lang="de-DE" b="1" spc="20" dirty="0" err="1">
                  <a:solidFill>
                    <a:schemeClr val="bg1"/>
                  </a:solidFill>
                </a:rPr>
                <a:t>Descent</a:t>
              </a:r>
              <a:r>
                <a:rPr lang="de-DE" b="1" spc="20" dirty="0">
                  <a:solidFill>
                    <a:schemeClr val="bg1"/>
                  </a:solidFill>
                </a:rPr>
                <a:t> wird auch </a:t>
              </a:r>
              <a:r>
                <a:rPr lang="de-DE" b="1" spc="20" dirty="0" err="1">
                  <a:solidFill>
                    <a:schemeClr val="bg1"/>
                  </a:solidFill>
                </a:rPr>
                <a:t>Optimizer</a:t>
              </a:r>
              <a:r>
                <a:rPr lang="de-DE" b="1" spc="20" dirty="0">
                  <a:solidFill>
                    <a:schemeClr val="bg1"/>
                  </a:solidFill>
                </a:rPr>
                <a:t> genannt und ist nur eins von vielen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78770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17A7D-89E5-4220-9F5F-0A1A84322FBF}" type="slidenum">
              <a:rPr lang="en-US" smtClean="0"/>
              <a:t>9</a:t>
            </a:fld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68139" y="415133"/>
            <a:ext cx="8671061" cy="8085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r>
              <a:rPr lang="de-DE" b="1" dirty="0">
                <a:solidFill>
                  <a:schemeClr val="accent3"/>
                </a:solidFill>
                <a:latin typeface="Lato" charset="0"/>
                <a:ea typeface="Lato" charset="0"/>
                <a:cs typeface="Lato" charset="0"/>
              </a:rPr>
              <a:t>Neuronales Netz </a:t>
            </a:r>
            <a:r>
              <a:rPr lang="de-DE" b="1" dirty="0" err="1">
                <a:latin typeface="Lato" charset="0"/>
                <a:ea typeface="Lato" charset="0"/>
                <a:cs typeface="Lato" charset="0"/>
              </a:rPr>
              <a:t>Optimizer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8139" y="6248400"/>
            <a:ext cx="2868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buNone/>
            </a:pPr>
            <a:r>
              <a:rPr lang="en" sz="1200" dirty="0" err="1"/>
              <a:t>Quelle</a:t>
            </a:r>
            <a:r>
              <a:rPr lang="en" sz="1200" dirty="0"/>
              <a:t>: </a:t>
            </a:r>
            <a:r>
              <a:rPr lang="de-DE" sz="1200" dirty="0"/>
              <a:t>http://cs231n.github.io/ (Stanford)</a:t>
            </a:r>
            <a:endParaRPr lang="en" sz="1200" dirty="0"/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0" y="1828801"/>
            <a:ext cx="5451394" cy="4220434"/>
          </a:xfrm>
          <a:prstGeom prst="rect">
            <a:avLst/>
          </a:prstGeom>
        </p:spPr>
      </p:pic>
      <p:pic>
        <p:nvPicPr>
          <p:cNvPr id="23" name="Bild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231" y="1828801"/>
            <a:ext cx="5451391" cy="42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58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2A445D"/>
      </a:dk2>
      <a:lt2>
        <a:srgbClr val="A1B1BC"/>
      </a:lt2>
      <a:accent1>
        <a:srgbClr val="BBC1CC"/>
      </a:accent1>
      <a:accent2>
        <a:srgbClr val="8A96A2"/>
      </a:accent2>
      <a:accent3>
        <a:srgbClr val="55616A"/>
      </a:accent3>
      <a:accent4>
        <a:srgbClr val="262E32"/>
      </a:accent4>
      <a:accent5>
        <a:srgbClr val="FFC700"/>
      </a:accent5>
      <a:accent6>
        <a:srgbClr val="3BB18F"/>
      </a:accent6>
      <a:hlink>
        <a:srgbClr val="0563C1"/>
      </a:hlink>
      <a:folHlink>
        <a:srgbClr val="954F72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Ins="0" rtlCol="0">
        <a:spAutoFit/>
      </a:bodyPr>
      <a:lstStyle>
        <a:defPPr>
          <a:lnSpc>
            <a:spcPct val="125000"/>
          </a:lnSpc>
          <a:defRPr sz="1200" spc="2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Breitbild</PresentationFormat>
  <Paragraphs>66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Lato</vt:lpstr>
      <vt:lpstr>Lato Heavy</vt:lpstr>
      <vt:lpstr>Lato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Saif Al-Dilaimi</cp:lastModifiedBy>
  <cp:revision>1492</cp:revision>
  <dcterms:created xsi:type="dcterms:W3CDTF">2015-10-04T10:23:04Z</dcterms:created>
  <dcterms:modified xsi:type="dcterms:W3CDTF">2019-01-23T17:49:08Z</dcterms:modified>
</cp:coreProperties>
</file>