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564" r:id="rId2"/>
    <p:sldId id="567" r:id="rId3"/>
    <p:sldId id="3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152" userDrawn="1">
          <p15:clr>
            <a:srgbClr val="A4A3A4"/>
          </p15:clr>
        </p15:guide>
        <p15:guide id="4" pos="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D00"/>
    <a:srgbClr val="F8F8F8"/>
    <a:srgbClr val="F9FBFC"/>
    <a:srgbClr val="000000"/>
    <a:srgbClr val="C1C2C7"/>
    <a:srgbClr val="BDBEC2"/>
    <a:srgbClr val="2A2A2A"/>
    <a:srgbClr val="F1F1F1"/>
    <a:srgbClr val="F5F5F5"/>
    <a:srgbClr val="FF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86449"/>
  </p:normalViewPr>
  <p:slideViewPr>
    <p:cSldViewPr snapToObjects="1" showGuides="1">
      <p:cViewPr varScale="1">
        <p:scale>
          <a:sx n="112" d="100"/>
          <a:sy n="112" d="100"/>
        </p:scale>
        <p:origin x="300" y="96"/>
      </p:cViewPr>
      <p:guideLst>
        <p:guide orient="horz" pos="2160"/>
        <p:guide pos="3840"/>
        <p:guide pos="7152"/>
        <p:guide pos="528"/>
      </p:guideLst>
    </p:cSldViewPr>
  </p:slideViewPr>
  <p:outlineViewPr>
    <p:cViewPr>
      <p:scale>
        <a:sx n="33" d="100"/>
        <a:sy n="33" d="100"/>
      </p:scale>
      <p:origin x="0" y="-72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12193-0B0E-BB4E-908E-73E8D2FD641E}" type="datetimeFigureOut">
              <a:rPr lang="de-DE"/>
              <a:t>09.04.2019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11AA8-80B6-E048-AE52-6AB10A2621FD}" type="slidenum">
              <a:r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7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09.04.2019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474593" y="1828800"/>
            <a:ext cx="1242817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4611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09.04.2019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8623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3627436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6268639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90984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1888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09.04.2019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835046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953344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071643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835046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4953344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8071643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1835046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4953344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8071643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57991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A57-BE9A-414E-A3BE-AA513B1EAF5B}" type="datetime1">
              <a:rPr lang="de-DE"/>
              <a:t>09.04.2019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5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5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A055-2941-3D4F-B8EB-A44DF79FA576}" type="datetime1">
              <a:rPr lang="de-DE"/>
              <a:t>09.04.2019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5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D193-8E48-DA43-8FF3-B997E4C0C3BC}" type="datetime1">
              <a:rPr lang="de-DE"/>
              <a:t>09.04.2019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6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09.04.2019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2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09.04.2019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09700" y="1600200"/>
            <a:ext cx="9372600" cy="320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50659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09.04.2019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578997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0326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09.04.2019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838200"/>
            <a:ext cx="3962400" cy="49313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285310" y="838200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85310" y="3559756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00604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09.04.2019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8707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 flipV="1">
            <a:off x="11353800" y="603070"/>
            <a:ext cx="838200" cy="386553"/>
          </a:xfrm>
          <a:custGeom>
            <a:avLst/>
            <a:gdLst>
              <a:gd name="connsiteX0" fmla="*/ 193278 w 838200"/>
              <a:gd name="connsiteY0" fmla="*/ 386553 h 386553"/>
              <a:gd name="connsiteX1" fmla="*/ 838200 w 838200"/>
              <a:gd name="connsiteY1" fmla="*/ 386553 h 386553"/>
              <a:gd name="connsiteX2" fmla="*/ 838200 w 838200"/>
              <a:gd name="connsiteY2" fmla="*/ 0 h 386553"/>
              <a:gd name="connsiteX3" fmla="*/ 193276 w 838200"/>
              <a:gd name="connsiteY3" fmla="*/ 0 h 386553"/>
              <a:gd name="connsiteX4" fmla="*/ 3927 w 838200"/>
              <a:gd name="connsiteY4" fmla="*/ 154325 h 386553"/>
              <a:gd name="connsiteX5" fmla="*/ 0 w 838200"/>
              <a:gd name="connsiteY5" fmla="*/ 193277 h 386553"/>
              <a:gd name="connsiteX6" fmla="*/ 3927 w 838200"/>
              <a:gd name="connsiteY6" fmla="*/ 232228 h 386553"/>
              <a:gd name="connsiteX7" fmla="*/ 193278 w 838200"/>
              <a:gd name="connsiteY7" fmla="*/ 386553 h 38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8200" h="386553">
                <a:moveTo>
                  <a:pt x="193278" y="386553"/>
                </a:moveTo>
                <a:lnTo>
                  <a:pt x="838200" y="386553"/>
                </a:lnTo>
                <a:lnTo>
                  <a:pt x="838200" y="0"/>
                </a:lnTo>
                <a:lnTo>
                  <a:pt x="193276" y="0"/>
                </a:lnTo>
                <a:cubicBezTo>
                  <a:pt x="99875" y="0"/>
                  <a:pt x="21949" y="66252"/>
                  <a:pt x="3927" y="154325"/>
                </a:cubicBezTo>
                <a:lnTo>
                  <a:pt x="0" y="193277"/>
                </a:lnTo>
                <a:lnTo>
                  <a:pt x="3927" y="232228"/>
                </a:lnTo>
                <a:cubicBezTo>
                  <a:pt x="21949" y="320301"/>
                  <a:pt x="99877" y="386553"/>
                  <a:pt x="193278" y="38655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1624"/>
            <a:ext cx="10515600" cy="715529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5399"/>
            <a:ext cx="10515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0" y="63182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AB701-DE71-6347-96F8-01FFB614C520}" type="datetime1">
              <a:rPr lang="de-DE"/>
              <a:t>09.04.2019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8250"/>
            <a:ext cx="258762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endParaRPr lang="en-US" spc="20">
              <a:ea typeface="Lato Heavy" charset="0"/>
              <a:cs typeface="Lato Heavy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13782"/>
            <a:ext cx="838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fld id="{63917A7D-89E5-4220-9F5F-0A1A84322FB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1" r:id="rId4"/>
    <p:sldLayoutId id="2147483654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>
              <a:lumMod val="85000"/>
              <a:lumOff val="15000"/>
            </a:schemeClr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orient="horz" pos="36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29401" y="3429000"/>
            <a:ext cx="4606914" cy="14465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4000" dirty="0"/>
              <a:t>Einführung MNIST Dataset</a:t>
            </a:r>
            <a:endParaRPr lang="en-US" sz="4000" spc="20" dirty="0">
              <a:solidFill>
                <a:schemeClr val="tx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11236314" y="2"/>
            <a:ext cx="955686" cy="466135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057072" y="0"/>
            <a:ext cx="2134928" cy="2134928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537217" y="0"/>
            <a:ext cx="1723585" cy="1163283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r="20448"/>
          <a:stretch>
            <a:fillRect/>
          </a:stretch>
        </p:blipFill>
        <p:spPr/>
      </p:pic>
      <p:sp>
        <p:nvSpPr>
          <p:cNvPr id="11" name="Title 15"/>
          <p:cNvSpPr txBox="1">
            <a:spLocks/>
          </p:cNvSpPr>
          <p:nvPr/>
        </p:nvSpPr>
        <p:spPr>
          <a:xfrm>
            <a:off x="8216539" y="1953705"/>
            <a:ext cx="3615781" cy="45307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spc="20" dirty="0"/>
              <a:t>Saif Al-Dilaimi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TextBox 41"/>
          <p:cNvSpPr txBox="1"/>
          <p:nvPr/>
        </p:nvSpPr>
        <p:spPr>
          <a:xfrm>
            <a:off x="8216539" y="2403204"/>
            <a:ext cx="1689461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Entwickler</a:t>
            </a:r>
            <a:endParaRPr lang="en-US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41"/>
          <p:cNvSpPr txBox="1"/>
          <p:nvPr/>
        </p:nvSpPr>
        <p:spPr>
          <a:xfrm>
            <a:off x="8216539" y="2648635"/>
            <a:ext cx="252766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saif.aldilaimi@icloud.com</a:t>
            </a:r>
          </a:p>
        </p:txBody>
      </p:sp>
      <p:pic>
        <p:nvPicPr>
          <p:cNvPr id="13" name="Bildplatzhalter 2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828800"/>
            <a:ext cx="1166373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833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2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83662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MNIST </a:t>
            </a:r>
            <a:r>
              <a:rPr lang="en-US" b="1" dirty="0">
                <a:latin typeface="Lato" charset="0"/>
                <a:ea typeface="Lato" charset="0"/>
                <a:cs typeface="Lato" charset="0"/>
              </a:rPr>
              <a:t>Was </a:t>
            </a:r>
            <a:r>
              <a:rPr lang="en-US" b="1" dirty="0" err="1">
                <a:latin typeface="Lato" charset="0"/>
                <a:ea typeface="Lato" charset="0"/>
                <a:cs typeface="Lato" charset="0"/>
              </a:rPr>
              <a:t>enthält</a:t>
            </a:r>
            <a:r>
              <a:rPr lang="en-US" b="1" dirty="0">
                <a:latin typeface="Lato" charset="0"/>
                <a:ea typeface="Lato" charset="0"/>
                <a:cs typeface="Lato" charset="0"/>
              </a:rPr>
              <a:t> dieses Dataset?</a:t>
            </a:r>
            <a:endParaRPr lang="de-DE" b="1" dirty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37" name="Group 30"/>
          <p:cNvGrpSpPr/>
          <p:nvPr/>
        </p:nvGrpSpPr>
        <p:grpSpPr>
          <a:xfrm>
            <a:off x="4648201" y="1806690"/>
            <a:ext cx="6705599" cy="842335"/>
            <a:chOff x="1219200" y="3886199"/>
            <a:chExt cx="3429000" cy="842335"/>
          </a:xfrm>
        </p:grpSpPr>
        <p:sp>
          <p:nvSpPr>
            <p:cNvPr id="38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18"/>
            <p:cNvSpPr txBox="1"/>
            <p:nvPr/>
          </p:nvSpPr>
          <p:spPr>
            <a:xfrm>
              <a:off x="1618278" y="3908309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2000" b="1" spc="20" dirty="0">
                  <a:solidFill>
                    <a:schemeClr val="bg1"/>
                  </a:solidFill>
                </a:rPr>
                <a:t>Eine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sehr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große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Datenbank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mit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tausenden</a:t>
              </a:r>
              <a:r>
                <a:rPr lang="en-US" sz="2000" b="1" spc="20" dirty="0">
                  <a:solidFill>
                    <a:schemeClr val="bg1"/>
                  </a:solidFill>
                </a:rPr>
                <a:t> von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Bildern</a:t>
              </a:r>
              <a:endParaRPr lang="en-US" sz="2000" b="1" spc="2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30"/>
          <p:cNvGrpSpPr/>
          <p:nvPr/>
        </p:nvGrpSpPr>
        <p:grpSpPr>
          <a:xfrm>
            <a:off x="4648200" y="3053572"/>
            <a:ext cx="6705599" cy="838201"/>
            <a:chOff x="1219200" y="3886199"/>
            <a:chExt cx="3429000" cy="838201"/>
          </a:xfrm>
        </p:grpSpPr>
        <p:sp>
          <p:nvSpPr>
            <p:cNvPr id="42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4" name="TextBox 18"/>
            <p:cNvSpPr txBox="1"/>
            <p:nvPr/>
          </p:nvSpPr>
          <p:spPr>
            <a:xfrm>
              <a:off x="1616993" y="3889108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Alle Bilder sind aufnahmen von Handgeschriebenen Zahlen von 0-9</a:t>
              </a:r>
            </a:p>
          </p:txBody>
        </p:sp>
      </p:grpSp>
      <p:grpSp>
        <p:nvGrpSpPr>
          <p:cNvPr id="45" name="Group 30"/>
          <p:cNvGrpSpPr/>
          <p:nvPr/>
        </p:nvGrpSpPr>
        <p:grpSpPr>
          <a:xfrm>
            <a:off x="4648200" y="4186581"/>
            <a:ext cx="6705599" cy="838201"/>
            <a:chOff x="1219200" y="3886199"/>
            <a:chExt cx="3429000" cy="838201"/>
          </a:xfrm>
        </p:grpSpPr>
        <p:sp>
          <p:nvSpPr>
            <p:cNvPr id="46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8" name="TextBox 18"/>
            <p:cNvSpPr txBox="1"/>
            <p:nvPr/>
          </p:nvSpPr>
          <p:spPr>
            <a:xfrm>
              <a:off x="1618278" y="4064714"/>
              <a:ext cx="2961410" cy="43550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Jedes Bild ist in der Größe 28x28</a:t>
              </a:r>
            </a:p>
          </p:txBody>
        </p:sp>
      </p:grpSp>
      <p:grpSp>
        <p:nvGrpSpPr>
          <p:cNvPr id="49" name="Group 30"/>
          <p:cNvGrpSpPr/>
          <p:nvPr/>
        </p:nvGrpSpPr>
        <p:grpSpPr>
          <a:xfrm>
            <a:off x="4645688" y="5310426"/>
            <a:ext cx="6705599" cy="861774"/>
            <a:chOff x="1219200" y="3882349"/>
            <a:chExt cx="3429000" cy="861774"/>
          </a:xfrm>
        </p:grpSpPr>
        <p:sp>
          <p:nvSpPr>
            <p:cNvPr id="50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52" name="TextBox 18"/>
            <p:cNvSpPr txBox="1"/>
            <p:nvPr/>
          </p:nvSpPr>
          <p:spPr>
            <a:xfrm>
              <a:off x="1610144" y="3882349"/>
              <a:ext cx="2961410" cy="86177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Insgesamt enthält das Dataset 70.000 Bilder. Davon 60.000 für das Training und 10.000 Test.</a:t>
              </a:r>
            </a:p>
          </p:txBody>
        </p:sp>
      </p:grp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39" y="2514600"/>
            <a:ext cx="4343569" cy="263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597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29400" y="3429000"/>
            <a:ext cx="4219104" cy="76944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Danke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fürs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zuhören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!</a:t>
            </a:r>
            <a:endParaRPr lang="en-US" sz="4000" spc="20" dirty="0">
              <a:solidFill>
                <a:schemeClr val="tx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9400" y="4085169"/>
            <a:ext cx="472440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Gleich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geht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weiter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nächsten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Thema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40" name="Freeform 39"/>
          <p:cNvSpPr/>
          <p:nvPr/>
        </p:nvSpPr>
        <p:spPr>
          <a:xfrm>
            <a:off x="11236314" y="2"/>
            <a:ext cx="955686" cy="466135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057072" y="0"/>
            <a:ext cx="2134928" cy="2134928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537217" y="0"/>
            <a:ext cx="1723585" cy="1163283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r="20448"/>
          <a:stretch>
            <a:fillRect/>
          </a:stretch>
        </p:blipFill>
        <p:spPr/>
      </p:pic>
      <p:sp>
        <p:nvSpPr>
          <p:cNvPr id="11" name="Title 15"/>
          <p:cNvSpPr txBox="1">
            <a:spLocks/>
          </p:cNvSpPr>
          <p:nvPr/>
        </p:nvSpPr>
        <p:spPr>
          <a:xfrm>
            <a:off x="8216539" y="1981457"/>
            <a:ext cx="3615781" cy="45307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spc="20" dirty="0"/>
              <a:t>Saif Al-Dilaimi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TextBox 41"/>
          <p:cNvSpPr txBox="1"/>
          <p:nvPr/>
        </p:nvSpPr>
        <p:spPr>
          <a:xfrm>
            <a:off x="8216539" y="2384816"/>
            <a:ext cx="1689461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Entwickler</a:t>
            </a:r>
            <a:endParaRPr lang="en-US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41"/>
          <p:cNvSpPr txBox="1"/>
          <p:nvPr/>
        </p:nvSpPr>
        <p:spPr>
          <a:xfrm>
            <a:off x="8216539" y="2648635"/>
            <a:ext cx="252766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saif.aldilaimi@icloud.com</a:t>
            </a:r>
          </a:p>
        </p:txBody>
      </p:sp>
      <p:pic>
        <p:nvPicPr>
          <p:cNvPr id="13" name="Bildplatzhalter 2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427" y="1828800"/>
            <a:ext cx="1166373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73743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5">
      <a:dk1>
        <a:srgbClr val="000000"/>
      </a:dk1>
      <a:lt1>
        <a:srgbClr val="FFFFFF"/>
      </a:lt1>
      <a:dk2>
        <a:srgbClr val="2A445D"/>
      </a:dk2>
      <a:lt2>
        <a:srgbClr val="A1B1BC"/>
      </a:lt2>
      <a:accent1>
        <a:srgbClr val="BBC1CC"/>
      </a:accent1>
      <a:accent2>
        <a:srgbClr val="8A96A2"/>
      </a:accent2>
      <a:accent3>
        <a:srgbClr val="55616A"/>
      </a:accent3>
      <a:accent4>
        <a:srgbClr val="262E32"/>
      </a:accent4>
      <a:accent5>
        <a:srgbClr val="FFC700"/>
      </a:accent5>
      <a:accent6>
        <a:srgbClr val="3BB18F"/>
      </a:accent6>
      <a:hlink>
        <a:srgbClr val="0563C1"/>
      </a:hlink>
      <a:folHlink>
        <a:srgbClr val="954F72"/>
      </a:folHlink>
    </a:clrScheme>
    <a:fontScheme name="Custom 2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Ins="0" rtlCol="0">
        <a:spAutoFit/>
      </a:bodyPr>
      <a:lstStyle>
        <a:defPPr>
          <a:lnSpc>
            <a:spcPct val="125000"/>
          </a:lnSpc>
          <a:defRPr sz="1200" spc="2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Breitbild</PresentationFormat>
  <Paragraphs>15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Lato</vt:lpstr>
      <vt:lpstr>Lato Heavy</vt:lpstr>
      <vt:lpstr>Lato Light</vt:lpstr>
      <vt:lpstr>Office Theme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Saif Al-Dilaimi</cp:lastModifiedBy>
  <cp:revision>1426</cp:revision>
  <dcterms:created xsi:type="dcterms:W3CDTF">2015-10-04T10:23:04Z</dcterms:created>
  <dcterms:modified xsi:type="dcterms:W3CDTF">2019-04-09T18:31:20Z</dcterms:modified>
</cp:coreProperties>
</file>