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58" r:id="rId3"/>
    <p:sldId id="259" r:id="rId4"/>
    <p:sldId id="267" r:id="rId5"/>
    <p:sldId id="260" r:id="rId6"/>
    <p:sldId id="268" r:id="rId7"/>
    <p:sldId id="269" r:id="rId8"/>
    <p:sldId id="264" r:id="rId9"/>
    <p:sldId id="265" r:id="rId10"/>
    <p:sldId id="266" r:id="rId11"/>
    <p:sldId id="262" r:id="rId12"/>
  </p:sldIdLst>
  <p:sldSz cx="9144000" cy="6858000" type="screen4x3"/>
  <p:notesSz cx="6858000" cy="9144000"/>
  <p:custShowLst>
    <p:custShow name="Egyéni diasor 1" id="0">
      <p:sldLst>
        <p:sld r:id="rId4"/>
      </p:sldLst>
    </p:custShow>
  </p:custShowLst>
  <p:defaultTextStyle>
    <a:defPPr>
      <a:defRPr lang="hu-H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82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ownloads\Measurement13_excel%20(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5759235401049762E-2"/>
          <c:y val="3.4339383653371983E-2"/>
          <c:w val="0.90680744040175831"/>
          <c:h val="0.87440481107545787"/>
        </c:manualLayout>
      </c:layout>
      <c:scatterChart>
        <c:scatterStyle val="lineMarker"/>
        <c:varyColors val="0"/>
        <c:ser>
          <c:idx val="0"/>
          <c:order val="0"/>
          <c:tx>
            <c:v>device 1</c:v>
          </c:tx>
          <c:spPr>
            <a:ln w="19050" cap="rnd">
              <a:noFill/>
              <a:round/>
            </a:ln>
            <a:effectLst/>
          </c:spPr>
          <c:marker>
            <c:symbol val="circle"/>
            <c:size val="5"/>
            <c:spPr>
              <a:solidFill>
                <a:schemeClr val="accent1"/>
              </a:solidFill>
              <a:ln w="9525">
                <a:noFill/>
              </a:ln>
              <a:effectLst/>
            </c:spPr>
          </c:marker>
          <c:trendline>
            <c:spPr>
              <a:ln w="19050" cap="rnd">
                <a:solidFill>
                  <a:schemeClr val="accent1"/>
                </a:solidFill>
                <a:prstDash val="solid"/>
              </a:ln>
              <a:effectLst/>
            </c:spPr>
            <c:trendlineType val="linear"/>
            <c:dispRSqr val="0"/>
            <c:dispEq val="1"/>
            <c:trendlineLbl>
              <c:layout>
                <c:manualLayout>
                  <c:x val="0.11183250071530794"/>
                  <c:y val="0.22489585646591082"/>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a:solidFill>
                          <a:schemeClr val="accent5">
                            <a:lumMod val="75000"/>
                          </a:schemeClr>
                        </a:solidFill>
                      </a:rPr>
                      <a:t>y = 1.0096x - 3.9233</a:t>
                    </a:r>
                    <a:endParaRPr lang="en-US">
                      <a:solidFill>
                        <a:schemeClr val="accent5">
                          <a:lumMod val="75000"/>
                        </a:schemeClr>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Sheet1!$AF$28:$AF$39</c:f>
              <c:numCache>
                <c:formatCode>0.00</c:formatCode>
                <c:ptCount val="12"/>
                <c:pt idx="0">
                  <c:v>28.8</c:v>
                </c:pt>
                <c:pt idx="1">
                  <c:v>40.200000000000003</c:v>
                </c:pt>
                <c:pt idx="2">
                  <c:v>49.4</c:v>
                </c:pt>
                <c:pt idx="3">
                  <c:v>57.69</c:v>
                </c:pt>
                <c:pt idx="4">
                  <c:v>64.5</c:v>
                </c:pt>
                <c:pt idx="5">
                  <c:v>81.3</c:v>
                </c:pt>
                <c:pt idx="6">
                  <c:v>81.900000000000006</c:v>
                </c:pt>
                <c:pt idx="7">
                  <c:v>96.8</c:v>
                </c:pt>
                <c:pt idx="8">
                  <c:v>104.9</c:v>
                </c:pt>
                <c:pt idx="9">
                  <c:v>114.5</c:v>
                </c:pt>
              </c:numCache>
            </c:numRef>
          </c:xVal>
          <c:yVal>
            <c:numRef>
              <c:f>Sheet1!$AH$28:$AH$39</c:f>
              <c:numCache>
                <c:formatCode>0.00</c:formatCode>
                <c:ptCount val="12"/>
                <c:pt idx="0">
                  <c:v>24.455452143185475</c:v>
                </c:pt>
                <c:pt idx="1">
                  <c:v>36.194069171914506</c:v>
                </c:pt>
                <c:pt idx="2">
                  <c:v>45.976250029188698</c:v>
                </c:pt>
                <c:pt idx="3">
                  <c:v>53.80199471500805</c:v>
                </c:pt>
                <c:pt idx="4">
                  <c:v>60.649521315099982</c:v>
                </c:pt>
                <c:pt idx="5">
                  <c:v>77.279228772466098</c:v>
                </c:pt>
                <c:pt idx="6">
                  <c:v>85.104973458285443</c:v>
                </c:pt>
                <c:pt idx="7">
                  <c:v>92.930718144104802</c:v>
                </c:pt>
                <c:pt idx="8">
                  <c:v>100.75646282992416</c:v>
                </c:pt>
                <c:pt idx="9">
                  <c:v>110.53864368719836</c:v>
                </c:pt>
              </c:numCache>
            </c:numRef>
          </c:yVal>
          <c:smooth val="0"/>
          <c:extLst>
            <c:ext xmlns:c16="http://schemas.microsoft.com/office/drawing/2014/chart" uri="{C3380CC4-5D6E-409C-BE32-E72D297353CC}">
              <c16:uniqueId val="{00000001-F24A-4A02-981A-70053E1AE530}"/>
            </c:ext>
          </c:extLst>
        </c:ser>
        <c:ser>
          <c:idx val="1"/>
          <c:order val="1"/>
          <c:tx>
            <c:v>device 2</c:v>
          </c:tx>
          <c:spPr>
            <a:ln w="19050" cap="rnd">
              <a:noFill/>
              <a:round/>
            </a:ln>
            <a:effectLst/>
          </c:spPr>
          <c:marker>
            <c:symbol val="circle"/>
            <c:size val="5"/>
            <c:spPr>
              <a:solidFill>
                <a:schemeClr val="accent2"/>
              </a:solidFill>
              <a:ln w="9525">
                <a:noFill/>
              </a:ln>
              <a:effectLst/>
            </c:spPr>
          </c:marker>
          <c:trendline>
            <c:spPr>
              <a:ln w="19050" cap="rnd">
                <a:solidFill>
                  <a:schemeClr val="accent2"/>
                </a:solidFill>
                <a:prstDash val="solid"/>
              </a:ln>
              <a:effectLst/>
            </c:spPr>
            <c:trendlineType val="linear"/>
            <c:dispRSqr val="0"/>
            <c:dispEq val="1"/>
            <c:trendlineLbl>
              <c:layout>
                <c:manualLayout>
                  <c:x val="-6.5411727485738577E-2"/>
                  <c:y val="4.4516251188591186E-3"/>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baseline="0">
                        <a:solidFill>
                          <a:schemeClr val="accent2">
                            <a:lumMod val="75000"/>
                          </a:schemeClr>
                        </a:solidFill>
                      </a:rPr>
                      <a:t>y = 1.0194x - 2.1126</a:t>
                    </a:r>
                    <a:endParaRPr lang="en-US">
                      <a:solidFill>
                        <a:schemeClr val="accent2">
                          <a:lumMod val="75000"/>
                        </a:schemeClr>
                      </a:solidFill>
                    </a:endParaRPr>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Sheet1!$AG$28:$AG$39</c:f>
              <c:numCache>
                <c:formatCode>0.00</c:formatCode>
                <c:ptCount val="12"/>
                <c:pt idx="0">
                  <c:v>26.5</c:v>
                </c:pt>
                <c:pt idx="1">
                  <c:v>37.6</c:v>
                </c:pt>
                <c:pt idx="2">
                  <c:v>46.6</c:v>
                </c:pt>
                <c:pt idx="3">
                  <c:v>54.6</c:v>
                </c:pt>
                <c:pt idx="4">
                  <c:v>61.7</c:v>
                </c:pt>
                <c:pt idx="5">
                  <c:v>78.099999999999994</c:v>
                </c:pt>
                <c:pt idx="6">
                  <c:v>85.5</c:v>
                </c:pt>
                <c:pt idx="7">
                  <c:v>93.1</c:v>
                </c:pt>
                <c:pt idx="8">
                  <c:v>101.1</c:v>
                </c:pt>
                <c:pt idx="9">
                  <c:v>110.5</c:v>
                </c:pt>
              </c:numCache>
            </c:numRef>
          </c:xVal>
          <c:yVal>
            <c:numRef>
              <c:f>Sheet1!$AH$28:$AH$39</c:f>
              <c:numCache>
                <c:formatCode>0.00</c:formatCode>
                <c:ptCount val="12"/>
                <c:pt idx="0">
                  <c:v>24.455452143185475</c:v>
                </c:pt>
                <c:pt idx="1">
                  <c:v>36.194069171914506</c:v>
                </c:pt>
                <c:pt idx="2">
                  <c:v>45.976250029188698</c:v>
                </c:pt>
                <c:pt idx="3">
                  <c:v>53.80199471500805</c:v>
                </c:pt>
                <c:pt idx="4">
                  <c:v>60.649521315099982</c:v>
                </c:pt>
                <c:pt idx="5">
                  <c:v>77.279228772466098</c:v>
                </c:pt>
                <c:pt idx="6">
                  <c:v>85.104973458285443</c:v>
                </c:pt>
                <c:pt idx="7">
                  <c:v>92.930718144104802</c:v>
                </c:pt>
                <c:pt idx="8">
                  <c:v>100.75646282992416</c:v>
                </c:pt>
                <c:pt idx="9">
                  <c:v>110.53864368719836</c:v>
                </c:pt>
              </c:numCache>
            </c:numRef>
          </c:yVal>
          <c:smooth val="0"/>
          <c:extLst>
            <c:ext xmlns:c16="http://schemas.microsoft.com/office/drawing/2014/chart" uri="{C3380CC4-5D6E-409C-BE32-E72D297353CC}">
              <c16:uniqueId val="{00000003-F24A-4A02-981A-70053E1AE530}"/>
            </c:ext>
          </c:extLst>
        </c:ser>
        <c:dLbls>
          <c:showLegendKey val="0"/>
          <c:showVal val="0"/>
          <c:showCatName val="0"/>
          <c:showSerName val="0"/>
          <c:showPercent val="0"/>
          <c:showBubbleSize val="0"/>
        </c:dLbls>
        <c:axId val="1746746640"/>
        <c:axId val="1635003312"/>
      </c:scatterChart>
      <c:valAx>
        <c:axId val="1746746640"/>
        <c:scaling>
          <c:orientation val="minMax"/>
        </c:scaling>
        <c:delete val="0"/>
        <c:axPos val="b"/>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 device [pa]</a:t>
                </a:r>
              </a:p>
            </c:rich>
          </c:tx>
          <c:layout>
            <c:manualLayout>
              <c:xMode val="edge"/>
              <c:yMode val="edge"/>
              <c:x val="0.41923515428315777"/>
              <c:y val="0.96495220071942989"/>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35003312"/>
        <c:crosses val="autoZero"/>
        <c:crossBetween val="midCat"/>
      </c:valAx>
      <c:valAx>
        <c:axId val="1635003312"/>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aseline="0"/>
                  <a:t>p water [pa]</a:t>
                </a:r>
              </a:p>
            </c:rich>
          </c:tx>
          <c:layout>
            <c:manualLayout>
              <c:xMode val="edge"/>
              <c:yMode val="edge"/>
              <c:x val="0"/>
              <c:y val="0.3061934335843363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6746640"/>
        <c:crosses val="autoZero"/>
        <c:crossBetween val="midCat"/>
      </c:valAx>
      <c:spPr>
        <a:noFill/>
        <a:ln>
          <a:noFill/>
        </a:ln>
        <a:effectLst/>
      </c:spPr>
    </c:plotArea>
    <c:legend>
      <c:legendPos val="r"/>
      <c:legendEntry>
        <c:idx val="2"/>
        <c:delete val="1"/>
      </c:legendEntry>
      <c:legendEntry>
        <c:idx val="3"/>
        <c:delete val="1"/>
      </c:legendEntry>
      <c:layout>
        <c:manualLayout>
          <c:xMode val="edge"/>
          <c:yMode val="edge"/>
          <c:x val="0.13260985386505669"/>
          <c:y val="0.23509345395756656"/>
          <c:w val="0.25799452688307389"/>
          <c:h val="0.3246102408577019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9D99A-C14D-4933-9446-A472903F8E07}" type="datetimeFigureOut">
              <a:rPr lang="en-US" smtClean="0"/>
              <a:t>5/30/2023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C4AD02-0E57-44E4-8DE8-101E3C69DFBF}" type="slidenum">
              <a:rPr lang="en-US" smtClean="0"/>
              <a:t>‹#›</a:t>
            </a:fld>
            <a:endParaRPr lang="en-US"/>
          </a:p>
        </p:txBody>
      </p:sp>
    </p:spTree>
    <p:extLst>
      <p:ext uri="{BB962C8B-B14F-4D97-AF65-F5344CB8AC3E}">
        <p14:creationId xmlns:p14="http://schemas.microsoft.com/office/powerpoint/2010/main" val="333766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C4AD02-0E57-44E4-8DE8-101E3C69DFBF}" type="slidenum">
              <a:rPr lang="en-US" smtClean="0"/>
              <a:t>1</a:t>
            </a:fld>
            <a:endParaRPr lang="en-US"/>
          </a:p>
        </p:txBody>
      </p:sp>
    </p:spTree>
    <p:extLst>
      <p:ext uri="{BB962C8B-B14F-4D97-AF65-F5344CB8AC3E}">
        <p14:creationId xmlns:p14="http://schemas.microsoft.com/office/powerpoint/2010/main" val="44112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C4AD02-0E57-44E4-8DE8-101E3C69DFBF}" type="slidenum">
              <a:rPr lang="en-US" smtClean="0"/>
              <a:t>10</a:t>
            </a:fld>
            <a:endParaRPr lang="en-US"/>
          </a:p>
        </p:txBody>
      </p:sp>
    </p:spTree>
    <p:extLst>
      <p:ext uri="{BB962C8B-B14F-4D97-AF65-F5344CB8AC3E}">
        <p14:creationId xmlns:p14="http://schemas.microsoft.com/office/powerpoint/2010/main" val="364913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a:t>Mintacím szerkesztése</a:t>
            </a:r>
            <a:endParaRPr lang="en-US"/>
          </a:p>
        </p:txBody>
      </p:sp>
      <p:sp>
        <p:nvSpPr>
          <p:cNvPr id="3" name="Alcím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hu-HU"/>
              <a:t>Alcím mintájának szerkesztése</a:t>
            </a:r>
            <a:endParaRPr lang="en-US"/>
          </a:p>
        </p:txBody>
      </p:sp>
      <p:sp>
        <p:nvSpPr>
          <p:cNvPr id="4" name="Rectangle 4">
            <a:extLst>
              <a:ext uri="{FF2B5EF4-FFF2-40B4-BE49-F238E27FC236}">
                <a16:creationId xmlns:a16="http://schemas.microsoft.com/office/drawing/2014/main" id="{A569FE5E-D0B9-353C-B275-9229DBC4347D}"/>
              </a:ext>
            </a:extLst>
          </p:cNvPr>
          <p:cNvSpPr>
            <a:spLocks noGrp="1" noChangeArrowheads="1"/>
          </p:cNvSpPr>
          <p:nvPr>
            <p:ph type="dt" sz="half" idx="10"/>
          </p:nvPr>
        </p:nvSpPr>
        <p:spPr>
          <a:ln/>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7B6E81C7-D8F8-ABC6-EFF5-36CCE83F9586}"/>
              </a:ext>
            </a:extLst>
          </p:cNvPr>
          <p:cNvSpPr>
            <a:spLocks noGrp="1" noChangeArrowheads="1"/>
          </p:cNvSpPr>
          <p:nvPr>
            <p:ph type="ftr" sz="quarter" idx="11"/>
          </p:nvPr>
        </p:nvSpPr>
        <p:spPr>
          <a:ln/>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C0C146BF-F7A8-616C-2E74-A5200CF46AEE}"/>
              </a:ext>
            </a:extLst>
          </p:cNvPr>
          <p:cNvSpPr>
            <a:spLocks noGrp="1" noChangeArrowheads="1"/>
          </p:cNvSpPr>
          <p:nvPr>
            <p:ph type="sldNum" sz="quarter" idx="12"/>
          </p:nvPr>
        </p:nvSpPr>
        <p:spPr>
          <a:ln/>
        </p:spPr>
        <p:txBody>
          <a:bodyPr/>
          <a:lstStyle>
            <a:lvl1pPr>
              <a:defRPr/>
            </a:lvl1pPr>
          </a:lstStyle>
          <a:p>
            <a:pPr>
              <a:defRPr/>
            </a:pPr>
            <a:fld id="{C3670C34-FDAF-4E0A-8B7D-BB71D4AAC04F}" type="slidenum">
              <a:rPr lang="hu-HU" altLang="en-US"/>
              <a:pPr>
                <a:defRPr/>
              </a:pPr>
              <a:t>‹#›</a:t>
            </a:fld>
            <a:endParaRPr lang="hu-HU" altLang="en-US"/>
          </a:p>
        </p:txBody>
      </p:sp>
    </p:spTree>
    <p:extLst>
      <p:ext uri="{BB962C8B-B14F-4D97-AF65-F5344CB8AC3E}">
        <p14:creationId xmlns:p14="http://schemas.microsoft.com/office/powerpoint/2010/main" val="3138248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Függőleges szöveg helye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Rectangle 4">
            <a:extLst>
              <a:ext uri="{FF2B5EF4-FFF2-40B4-BE49-F238E27FC236}">
                <a16:creationId xmlns:a16="http://schemas.microsoft.com/office/drawing/2014/main" id="{C9122DC5-1AFB-928E-5932-7EF0FD41BEC2}"/>
              </a:ext>
            </a:extLst>
          </p:cNvPr>
          <p:cNvSpPr>
            <a:spLocks noGrp="1" noChangeArrowheads="1"/>
          </p:cNvSpPr>
          <p:nvPr>
            <p:ph type="dt" sz="half" idx="10"/>
          </p:nvPr>
        </p:nvSpPr>
        <p:spPr>
          <a:ln/>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B958FA01-E70D-C796-73E1-9189DC960B95}"/>
              </a:ext>
            </a:extLst>
          </p:cNvPr>
          <p:cNvSpPr>
            <a:spLocks noGrp="1" noChangeArrowheads="1"/>
          </p:cNvSpPr>
          <p:nvPr>
            <p:ph type="ftr" sz="quarter" idx="11"/>
          </p:nvPr>
        </p:nvSpPr>
        <p:spPr>
          <a:ln/>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2D2BA6DB-C429-D6D0-3A1F-089CAEA25029}"/>
              </a:ext>
            </a:extLst>
          </p:cNvPr>
          <p:cNvSpPr>
            <a:spLocks noGrp="1" noChangeArrowheads="1"/>
          </p:cNvSpPr>
          <p:nvPr>
            <p:ph type="sldNum" sz="quarter" idx="12"/>
          </p:nvPr>
        </p:nvSpPr>
        <p:spPr>
          <a:ln/>
        </p:spPr>
        <p:txBody>
          <a:bodyPr/>
          <a:lstStyle>
            <a:lvl1pPr>
              <a:defRPr/>
            </a:lvl1pPr>
          </a:lstStyle>
          <a:p>
            <a:pPr>
              <a:defRPr/>
            </a:pPr>
            <a:fld id="{F041B3CB-7D21-493B-80B1-619E21C6D284}" type="slidenum">
              <a:rPr lang="hu-HU" altLang="en-US"/>
              <a:pPr>
                <a:defRPr/>
              </a:pPr>
              <a:t>‹#›</a:t>
            </a:fld>
            <a:endParaRPr lang="hu-HU" altLang="en-US"/>
          </a:p>
        </p:txBody>
      </p:sp>
    </p:spTree>
    <p:extLst>
      <p:ext uri="{BB962C8B-B14F-4D97-AF65-F5344CB8AC3E}">
        <p14:creationId xmlns:p14="http://schemas.microsoft.com/office/powerpoint/2010/main" val="2178584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a:t>Mintacím szerkesztése</a:t>
            </a:r>
            <a:endParaRPr lang="en-US"/>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Rectangle 4">
            <a:extLst>
              <a:ext uri="{FF2B5EF4-FFF2-40B4-BE49-F238E27FC236}">
                <a16:creationId xmlns:a16="http://schemas.microsoft.com/office/drawing/2014/main" id="{C2BF4528-4E23-B5CC-4A9B-D69ADD53D5F8}"/>
              </a:ext>
            </a:extLst>
          </p:cNvPr>
          <p:cNvSpPr>
            <a:spLocks noGrp="1" noChangeArrowheads="1"/>
          </p:cNvSpPr>
          <p:nvPr>
            <p:ph type="dt" sz="half" idx="10"/>
          </p:nvPr>
        </p:nvSpPr>
        <p:spPr>
          <a:ln/>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6B02D303-E0B5-52C1-816A-9AD514BA0976}"/>
              </a:ext>
            </a:extLst>
          </p:cNvPr>
          <p:cNvSpPr>
            <a:spLocks noGrp="1" noChangeArrowheads="1"/>
          </p:cNvSpPr>
          <p:nvPr>
            <p:ph type="ftr" sz="quarter" idx="11"/>
          </p:nvPr>
        </p:nvSpPr>
        <p:spPr>
          <a:ln/>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EC4C01F1-F77E-6D42-22B0-0421E03DDB92}"/>
              </a:ext>
            </a:extLst>
          </p:cNvPr>
          <p:cNvSpPr>
            <a:spLocks noGrp="1" noChangeArrowheads="1"/>
          </p:cNvSpPr>
          <p:nvPr>
            <p:ph type="sldNum" sz="quarter" idx="12"/>
          </p:nvPr>
        </p:nvSpPr>
        <p:spPr>
          <a:ln/>
        </p:spPr>
        <p:txBody>
          <a:bodyPr/>
          <a:lstStyle>
            <a:lvl1pPr>
              <a:defRPr/>
            </a:lvl1pPr>
          </a:lstStyle>
          <a:p>
            <a:pPr>
              <a:defRPr/>
            </a:pPr>
            <a:fld id="{6232DEFB-3BED-4F6E-B046-489E46A47118}" type="slidenum">
              <a:rPr lang="hu-HU" altLang="en-US"/>
              <a:pPr>
                <a:defRPr/>
              </a:pPr>
              <a:t>‹#›</a:t>
            </a:fld>
            <a:endParaRPr lang="hu-HU" altLang="en-US"/>
          </a:p>
        </p:txBody>
      </p:sp>
    </p:spTree>
    <p:extLst>
      <p:ext uri="{BB962C8B-B14F-4D97-AF65-F5344CB8AC3E}">
        <p14:creationId xmlns:p14="http://schemas.microsoft.com/office/powerpoint/2010/main" val="4135034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Cím és 4 tartalomrész">
    <p:spTree>
      <p:nvGrpSpPr>
        <p:cNvPr id="1" name=""/>
        <p:cNvGrpSpPr/>
        <p:nvPr/>
      </p:nvGrpSpPr>
      <p:grpSpPr>
        <a:xfrm>
          <a:off x="0" y="0"/>
          <a:ext cx="0" cy="0"/>
          <a:chOff x="0" y="0"/>
          <a:chExt cx="0" cy="0"/>
        </a:xfrm>
      </p:grpSpPr>
      <p:sp>
        <p:nvSpPr>
          <p:cNvPr id="2" name="Cím 1"/>
          <p:cNvSpPr>
            <a:spLocks noGrp="1"/>
          </p:cNvSpPr>
          <p:nvPr>
            <p:ph type="title" sz="quarter"/>
          </p:nvPr>
        </p:nvSpPr>
        <p:spPr>
          <a:xfrm>
            <a:off x="457200" y="274638"/>
            <a:ext cx="8229600" cy="1143000"/>
          </a:xfrm>
        </p:spPr>
        <p:txBody>
          <a:bodyPr/>
          <a:lstStyle/>
          <a:p>
            <a:r>
              <a:rPr lang="hu-HU"/>
              <a:t>Mintacím szerkesztése</a:t>
            </a:r>
            <a:endParaRPr lang="en-US"/>
          </a:p>
        </p:txBody>
      </p:sp>
      <p:sp>
        <p:nvSpPr>
          <p:cNvPr id="3" name="Tartalom helye 2"/>
          <p:cNvSpPr>
            <a:spLocks noGrp="1"/>
          </p:cNvSpPr>
          <p:nvPr>
            <p:ph sz="quarter" idx="1"/>
          </p:nvPr>
        </p:nvSpPr>
        <p:spPr>
          <a:xfrm>
            <a:off x="457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artalom helye 3"/>
          <p:cNvSpPr>
            <a:spLocks noGrp="1"/>
          </p:cNvSpPr>
          <p:nvPr>
            <p:ph sz="quarter" idx="2"/>
          </p:nvPr>
        </p:nvSpPr>
        <p:spPr>
          <a:xfrm>
            <a:off x="4648200" y="1600200"/>
            <a:ext cx="4038600" cy="21859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Tartalom helye 4"/>
          <p:cNvSpPr>
            <a:spLocks noGrp="1"/>
          </p:cNvSpPr>
          <p:nvPr>
            <p:ph sz="quarter" idx="3"/>
          </p:nvPr>
        </p:nvSpPr>
        <p:spPr>
          <a:xfrm>
            <a:off x="457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6" name="Tartalom helye 5"/>
          <p:cNvSpPr>
            <a:spLocks noGrp="1"/>
          </p:cNvSpPr>
          <p:nvPr>
            <p:ph sz="quarter" idx="4"/>
          </p:nvPr>
        </p:nvSpPr>
        <p:spPr>
          <a:xfrm>
            <a:off x="4648200" y="3938588"/>
            <a:ext cx="4038600" cy="2187575"/>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Rectangle 4">
            <a:extLst>
              <a:ext uri="{FF2B5EF4-FFF2-40B4-BE49-F238E27FC236}">
                <a16:creationId xmlns:a16="http://schemas.microsoft.com/office/drawing/2014/main" id="{31788190-C930-2D27-E48D-EC02310931EB}"/>
              </a:ext>
            </a:extLst>
          </p:cNvPr>
          <p:cNvSpPr>
            <a:spLocks noGrp="1" noChangeArrowheads="1"/>
          </p:cNvSpPr>
          <p:nvPr>
            <p:ph type="dt" sz="half" idx="10"/>
          </p:nvPr>
        </p:nvSpPr>
        <p:spPr>
          <a:ln/>
        </p:spPr>
        <p:txBody>
          <a:bodyPr/>
          <a:lstStyle>
            <a:lvl1pPr>
              <a:defRPr/>
            </a:lvl1pPr>
          </a:lstStyle>
          <a:p>
            <a:pPr>
              <a:defRPr/>
            </a:pPr>
            <a:endParaRPr lang="hu-HU"/>
          </a:p>
        </p:txBody>
      </p:sp>
      <p:sp>
        <p:nvSpPr>
          <p:cNvPr id="8" name="Rectangle 5">
            <a:extLst>
              <a:ext uri="{FF2B5EF4-FFF2-40B4-BE49-F238E27FC236}">
                <a16:creationId xmlns:a16="http://schemas.microsoft.com/office/drawing/2014/main" id="{B04DBE42-B724-D6AD-0F22-B17E37C39F28}"/>
              </a:ext>
            </a:extLst>
          </p:cNvPr>
          <p:cNvSpPr>
            <a:spLocks noGrp="1" noChangeArrowheads="1"/>
          </p:cNvSpPr>
          <p:nvPr>
            <p:ph type="ftr" sz="quarter" idx="11"/>
          </p:nvPr>
        </p:nvSpPr>
        <p:spPr>
          <a:ln/>
        </p:spPr>
        <p:txBody>
          <a:bodyPr/>
          <a:lstStyle>
            <a:lvl1pPr>
              <a:defRPr/>
            </a:lvl1pPr>
          </a:lstStyle>
          <a:p>
            <a:pPr>
              <a:defRPr/>
            </a:pPr>
            <a:endParaRPr lang="hu-HU"/>
          </a:p>
        </p:txBody>
      </p:sp>
      <p:sp>
        <p:nvSpPr>
          <p:cNvPr id="9" name="Rectangle 6">
            <a:extLst>
              <a:ext uri="{FF2B5EF4-FFF2-40B4-BE49-F238E27FC236}">
                <a16:creationId xmlns:a16="http://schemas.microsoft.com/office/drawing/2014/main" id="{7AA250C4-7455-928F-F4A9-DD2864905FAC}"/>
              </a:ext>
            </a:extLst>
          </p:cNvPr>
          <p:cNvSpPr>
            <a:spLocks noGrp="1" noChangeArrowheads="1"/>
          </p:cNvSpPr>
          <p:nvPr>
            <p:ph type="sldNum" sz="quarter" idx="12"/>
          </p:nvPr>
        </p:nvSpPr>
        <p:spPr>
          <a:ln/>
        </p:spPr>
        <p:txBody>
          <a:bodyPr/>
          <a:lstStyle>
            <a:lvl1pPr>
              <a:defRPr/>
            </a:lvl1pPr>
          </a:lstStyle>
          <a:p>
            <a:pPr>
              <a:defRPr/>
            </a:pPr>
            <a:fld id="{E983458E-B0E8-4A6B-915B-B401F972E392}" type="slidenum">
              <a:rPr lang="hu-HU" altLang="en-US"/>
              <a:pPr>
                <a:defRPr/>
              </a:pPr>
              <a:t>‹#›</a:t>
            </a:fld>
            <a:endParaRPr lang="hu-HU" altLang="en-US"/>
          </a:p>
        </p:txBody>
      </p:sp>
    </p:spTree>
    <p:extLst>
      <p:ext uri="{BB962C8B-B14F-4D97-AF65-F5344CB8AC3E}">
        <p14:creationId xmlns:p14="http://schemas.microsoft.com/office/powerpoint/2010/main" val="295797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Tartalom helye 2"/>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Rectangle 4">
            <a:extLst>
              <a:ext uri="{FF2B5EF4-FFF2-40B4-BE49-F238E27FC236}">
                <a16:creationId xmlns:a16="http://schemas.microsoft.com/office/drawing/2014/main" id="{8B1578A0-ED6E-5A56-A9A3-F9F0EE06B51D}"/>
              </a:ext>
            </a:extLst>
          </p:cNvPr>
          <p:cNvSpPr>
            <a:spLocks noGrp="1" noChangeArrowheads="1"/>
          </p:cNvSpPr>
          <p:nvPr>
            <p:ph type="dt" sz="half" idx="10"/>
          </p:nvPr>
        </p:nvSpPr>
        <p:spPr>
          <a:ln/>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A81247E9-DF78-1CC1-14BB-83A1A3695D8A}"/>
              </a:ext>
            </a:extLst>
          </p:cNvPr>
          <p:cNvSpPr>
            <a:spLocks noGrp="1" noChangeArrowheads="1"/>
          </p:cNvSpPr>
          <p:nvPr>
            <p:ph type="ftr" sz="quarter" idx="11"/>
          </p:nvPr>
        </p:nvSpPr>
        <p:spPr>
          <a:ln/>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6E2FB6D4-B80C-D0CA-0642-C23CB22BC28C}"/>
              </a:ext>
            </a:extLst>
          </p:cNvPr>
          <p:cNvSpPr>
            <a:spLocks noGrp="1" noChangeArrowheads="1"/>
          </p:cNvSpPr>
          <p:nvPr>
            <p:ph type="sldNum" sz="quarter" idx="12"/>
          </p:nvPr>
        </p:nvSpPr>
        <p:spPr>
          <a:ln/>
        </p:spPr>
        <p:txBody>
          <a:bodyPr/>
          <a:lstStyle>
            <a:lvl1pPr>
              <a:defRPr/>
            </a:lvl1pPr>
          </a:lstStyle>
          <a:p>
            <a:pPr>
              <a:defRPr/>
            </a:pPr>
            <a:fld id="{D42140FC-BEC6-4DE7-A6D1-4326A41454FE}" type="slidenum">
              <a:rPr lang="hu-HU" altLang="en-US"/>
              <a:pPr>
                <a:defRPr/>
              </a:pPr>
              <a:t>‹#›</a:t>
            </a:fld>
            <a:endParaRPr lang="hu-HU" altLang="en-US"/>
          </a:p>
        </p:txBody>
      </p:sp>
    </p:spTree>
    <p:extLst>
      <p:ext uri="{BB962C8B-B14F-4D97-AF65-F5344CB8AC3E}">
        <p14:creationId xmlns:p14="http://schemas.microsoft.com/office/powerpoint/2010/main" val="1747187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a:t>Mintacím szerkesztése</a:t>
            </a:r>
            <a:endParaRPr lang="en-US"/>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hu-HU"/>
              <a:t>Mintaszöveg szerkesztése</a:t>
            </a:r>
          </a:p>
        </p:txBody>
      </p:sp>
      <p:sp>
        <p:nvSpPr>
          <p:cNvPr id="4" name="Rectangle 4">
            <a:extLst>
              <a:ext uri="{FF2B5EF4-FFF2-40B4-BE49-F238E27FC236}">
                <a16:creationId xmlns:a16="http://schemas.microsoft.com/office/drawing/2014/main" id="{D7C0167A-7097-681E-FD63-FFE0A5902221}"/>
              </a:ext>
            </a:extLst>
          </p:cNvPr>
          <p:cNvSpPr>
            <a:spLocks noGrp="1" noChangeArrowheads="1"/>
          </p:cNvSpPr>
          <p:nvPr>
            <p:ph type="dt" sz="half" idx="10"/>
          </p:nvPr>
        </p:nvSpPr>
        <p:spPr>
          <a:ln/>
        </p:spPr>
        <p:txBody>
          <a:bodyPr/>
          <a:lstStyle>
            <a:lvl1pPr>
              <a:defRPr/>
            </a:lvl1pPr>
          </a:lstStyle>
          <a:p>
            <a:pPr>
              <a:defRPr/>
            </a:pPr>
            <a:endParaRPr lang="hu-HU"/>
          </a:p>
        </p:txBody>
      </p:sp>
      <p:sp>
        <p:nvSpPr>
          <p:cNvPr id="5" name="Rectangle 5">
            <a:extLst>
              <a:ext uri="{FF2B5EF4-FFF2-40B4-BE49-F238E27FC236}">
                <a16:creationId xmlns:a16="http://schemas.microsoft.com/office/drawing/2014/main" id="{BCC26CE6-D248-0A92-1B22-69DA5039643B}"/>
              </a:ext>
            </a:extLst>
          </p:cNvPr>
          <p:cNvSpPr>
            <a:spLocks noGrp="1" noChangeArrowheads="1"/>
          </p:cNvSpPr>
          <p:nvPr>
            <p:ph type="ftr" sz="quarter" idx="11"/>
          </p:nvPr>
        </p:nvSpPr>
        <p:spPr>
          <a:ln/>
        </p:spPr>
        <p:txBody>
          <a:bodyPr/>
          <a:lstStyle>
            <a:lvl1pPr>
              <a:defRPr/>
            </a:lvl1pPr>
          </a:lstStyle>
          <a:p>
            <a:pPr>
              <a:defRPr/>
            </a:pPr>
            <a:endParaRPr lang="hu-HU"/>
          </a:p>
        </p:txBody>
      </p:sp>
      <p:sp>
        <p:nvSpPr>
          <p:cNvPr id="6" name="Rectangle 6">
            <a:extLst>
              <a:ext uri="{FF2B5EF4-FFF2-40B4-BE49-F238E27FC236}">
                <a16:creationId xmlns:a16="http://schemas.microsoft.com/office/drawing/2014/main" id="{4787FB77-F55A-D54E-4920-6A3733227DFF}"/>
              </a:ext>
            </a:extLst>
          </p:cNvPr>
          <p:cNvSpPr>
            <a:spLocks noGrp="1" noChangeArrowheads="1"/>
          </p:cNvSpPr>
          <p:nvPr>
            <p:ph type="sldNum" sz="quarter" idx="12"/>
          </p:nvPr>
        </p:nvSpPr>
        <p:spPr>
          <a:ln/>
        </p:spPr>
        <p:txBody>
          <a:bodyPr/>
          <a:lstStyle>
            <a:lvl1pPr>
              <a:defRPr/>
            </a:lvl1pPr>
          </a:lstStyle>
          <a:p>
            <a:pPr>
              <a:defRPr/>
            </a:pPr>
            <a:fld id="{FBA906F6-76A4-4D00-B848-F9126385607E}" type="slidenum">
              <a:rPr lang="hu-HU" altLang="en-US"/>
              <a:pPr>
                <a:defRPr/>
              </a:pPr>
              <a:t>‹#›</a:t>
            </a:fld>
            <a:endParaRPr lang="hu-HU" altLang="en-US"/>
          </a:p>
        </p:txBody>
      </p:sp>
    </p:spTree>
    <p:extLst>
      <p:ext uri="{BB962C8B-B14F-4D97-AF65-F5344CB8AC3E}">
        <p14:creationId xmlns:p14="http://schemas.microsoft.com/office/powerpoint/2010/main" val="2134908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Rectangle 4">
            <a:extLst>
              <a:ext uri="{FF2B5EF4-FFF2-40B4-BE49-F238E27FC236}">
                <a16:creationId xmlns:a16="http://schemas.microsoft.com/office/drawing/2014/main" id="{CCA3027D-E1AC-E204-B928-4577DE3BEF2C}"/>
              </a:ext>
            </a:extLst>
          </p:cNvPr>
          <p:cNvSpPr>
            <a:spLocks noGrp="1" noChangeArrowheads="1"/>
          </p:cNvSpPr>
          <p:nvPr>
            <p:ph type="dt" sz="half" idx="10"/>
          </p:nvPr>
        </p:nvSpPr>
        <p:spPr>
          <a:ln/>
        </p:spPr>
        <p:txBody>
          <a:bodyPr/>
          <a:lstStyle>
            <a:lvl1pPr>
              <a:defRPr/>
            </a:lvl1pPr>
          </a:lstStyle>
          <a:p>
            <a:pPr>
              <a:defRPr/>
            </a:pPr>
            <a:endParaRPr lang="hu-HU"/>
          </a:p>
        </p:txBody>
      </p:sp>
      <p:sp>
        <p:nvSpPr>
          <p:cNvPr id="6" name="Rectangle 5">
            <a:extLst>
              <a:ext uri="{FF2B5EF4-FFF2-40B4-BE49-F238E27FC236}">
                <a16:creationId xmlns:a16="http://schemas.microsoft.com/office/drawing/2014/main" id="{041C5E1E-D92D-508E-DED4-E3E03B1E24DD}"/>
              </a:ext>
            </a:extLst>
          </p:cNvPr>
          <p:cNvSpPr>
            <a:spLocks noGrp="1" noChangeArrowheads="1"/>
          </p:cNvSpPr>
          <p:nvPr>
            <p:ph type="ftr" sz="quarter" idx="11"/>
          </p:nvPr>
        </p:nvSpPr>
        <p:spPr>
          <a:ln/>
        </p:spPr>
        <p:txBody>
          <a:bodyPr/>
          <a:lstStyle>
            <a:lvl1pPr>
              <a:defRPr/>
            </a:lvl1pPr>
          </a:lstStyle>
          <a:p>
            <a:pPr>
              <a:defRPr/>
            </a:pPr>
            <a:endParaRPr lang="hu-HU"/>
          </a:p>
        </p:txBody>
      </p:sp>
      <p:sp>
        <p:nvSpPr>
          <p:cNvPr id="7" name="Rectangle 6">
            <a:extLst>
              <a:ext uri="{FF2B5EF4-FFF2-40B4-BE49-F238E27FC236}">
                <a16:creationId xmlns:a16="http://schemas.microsoft.com/office/drawing/2014/main" id="{B4A02BCA-D671-6D3E-3002-41A4A619449B}"/>
              </a:ext>
            </a:extLst>
          </p:cNvPr>
          <p:cNvSpPr>
            <a:spLocks noGrp="1" noChangeArrowheads="1"/>
          </p:cNvSpPr>
          <p:nvPr>
            <p:ph type="sldNum" sz="quarter" idx="12"/>
          </p:nvPr>
        </p:nvSpPr>
        <p:spPr>
          <a:ln/>
        </p:spPr>
        <p:txBody>
          <a:bodyPr/>
          <a:lstStyle>
            <a:lvl1pPr>
              <a:defRPr/>
            </a:lvl1pPr>
          </a:lstStyle>
          <a:p>
            <a:pPr>
              <a:defRPr/>
            </a:pPr>
            <a:fld id="{3F75F036-22B8-465E-B22E-B8015F8BADFB}" type="slidenum">
              <a:rPr lang="hu-HU" altLang="en-US"/>
              <a:pPr>
                <a:defRPr/>
              </a:pPr>
              <a:t>‹#›</a:t>
            </a:fld>
            <a:endParaRPr lang="hu-HU" altLang="en-US"/>
          </a:p>
        </p:txBody>
      </p:sp>
    </p:spTree>
    <p:extLst>
      <p:ext uri="{BB962C8B-B14F-4D97-AF65-F5344CB8AC3E}">
        <p14:creationId xmlns:p14="http://schemas.microsoft.com/office/powerpoint/2010/main" val="331221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a:t>Mintacím szerkesztése</a:t>
            </a:r>
            <a:endParaRPr lang="en-US"/>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7" name="Rectangle 4">
            <a:extLst>
              <a:ext uri="{FF2B5EF4-FFF2-40B4-BE49-F238E27FC236}">
                <a16:creationId xmlns:a16="http://schemas.microsoft.com/office/drawing/2014/main" id="{E7BD644C-A27C-B892-2331-E88AAF0CA94D}"/>
              </a:ext>
            </a:extLst>
          </p:cNvPr>
          <p:cNvSpPr>
            <a:spLocks noGrp="1" noChangeArrowheads="1"/>
          </p:cNvSpPr>
          <p:nvPr>
            <p:ph type="dt" sz="half" idx="10"/>
          </p:nvPr>
        </p:nvSpPr>
        <p:spPr>
          <a:ln/>
        </p:spPr>
        <p:txBody>
          <a:bodyPr/>
          <a:lstStyle>
            <a:lvl1pPr>
              <a:defRPr/>
            </a:lvl1pPr>
          </a:lstStyle>
          <a:p>
            <a:pPr>
              <a:defRPr/>
            </a:pPr>
            <a:endParaRPr lang="hu-HU"/>
          </a:p>
        </p:txBody>
      </p:sp>
      <p:sp>
        <p:nvSpPr>
          <p:cNvPr id="8" name="Rectangle 5">
            <a:extLst>
              <a:ext uri="{FF2B5EF4-FFF2-40B4-BE49-F238E27FC236}">
                <a16:creationId xmlns:a16="http://schemas.microsoft.com/office/drawing/2014/main" id="{65415443-4779-AC79-3FB0-F7422D43437B}"/>
              </a:ext>
            </a:extLst>
          </p:cNvPr>
          <p:cNvSpPr>
            <a:spLocks noGrp="1" noChangeArrowheads="1"/>
          </p:cNvSpPr>
          <p:nvPr>
            <p:ph type="ftr" sz="quarter" idx="11"/>
          </p:nvPr>
        </p:nvSpPr>
        <p:spPr>
          <a:ln/>
        </p:spPr>
        <p:txBody>
          <a:bodyPr/>
          <a:lstStyle>
            <a:lvl1pPr>
              <a:defRPr/>
            </a:lvl1pPr>
          </a:lstStyle>
          <a:p>
            <a:pPr>
              <a:defRPr/>
            </a:pPr>
            <a:endParaRPr lang="hu-HU"/>
          </a:p>
        </p:txBody>
      </p:sp>
      <p:sp>
        <p:nvSpPr>
          <p:cNvPr id="9" name="Rectangle 6">
            <a:extLst>
              <a:ext uri="{FF2B5EF4-FFF2-40B4-BE49-F238E27FC236}">
                <a16:creationId xmlns:a16="http://schemas.microsoft.com/office/drawing/2014/main" id="{2F5131AA-FD49-65D7-80F6-E7267829F3F5}"/>
              </a:ext>
            </a:extLst>
          </p:cNvPr>
          <p:cNvSpPr>
            <a:spLocks noGrp="1" noChangeArrowheads="1"/>
          </p:cNvSpPr>
          <p:nvPr>
            <p:ph type="sldNum" sz="quarter" idx="12"/>
          </p:nvPr>
        </p:nvSpPr>
        <p:spPr>
          <a:ln/>
        </p:spPr>
        <p:txBody>
          <a:bodyPr/>
          <a:lstStyle>
            <a:lvl1pPr>
              <a:defRPr/>
            </a:lvl1pPr>
          </a:lstStyle>
          <a:p>
            <a:pPr>
              <a:defRPr/>
            </a:pPr>
            <a:fld id="{57D9EEDC-A921-4930-A5EC-4F7B4F62E900}" type="slidenum">
              <a:rPr lang="hu-HU" altLang="en-US"/>
              <a:pPr>
                <a:defRPr/>
              </a:pPr>
              <a:t>‹#›</a:t>
            </a:fld>
            <a:endParaRPr lang="hu-HU" altLang="en-US"/>
          </a:p>
        </p:txBody>
      </p:sp>
    </p:spTree>
    <p:extLst>
      <p:ext uri="{BB962C8B-B14F-4D97-AF65-F5344CB8AC3E}">
        <p14:creationId xmlns:p14="http://schemas.microsoft.com/office/powerpoint/2010/main" val="255036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a:t>Mintacím szerkesztése</a:t>
            </a:r>
            <a:endParaRPr lang="en-US"/>
          </a:p>
        </p:txBody>
      </p:sp>
      <p:sp>
        <p:nvSpPr>
          <p:cNvPr id="3" name="Rectangle 4">
            <a:extLst>
              <a:ext uri="{FF2B5EF4-FFF2-40B4-BE49-F238E27FC236}">
                <a16:creationId xmlns:a16="http://schemas.microsoft.com/office/drawing/2014/main" id="{5635A5EB-AE36-25B1-7203-953DFCBCC518}"/>
              </a:ext>
            </a:extLst>
          </p:cNvPr>
          <p:cNvSpPr>
            <a:spLocks noGrp="1" noChangeArrowheads="1"/>
          </p:cNvSpPr>
          <p:nvPr>
            <p:ph type="dt" sz="half" idx="10"/>
          </p:nvPr>
        </p:nvSpPr>
        <p:spPr>
          <a:ln/>
        </p:spPr>
        <p:txBody>
          <a:bodyPr/>
          <a:lstStyle>
            <a:lvl1pPr>
              <a:defRPr/>
            </a:lvl1pPr>
          </a:lstStyle>
          <a:p>
            <a:pPr>
              <a:defRPr/>
            </a:pPr>
            <a:endParaRPr lang="hu-HU"/>
          </a:p>
        </p:txBody>
      </p:sp>
      <p:sp>
        <p:nvSpPr>
          <p:cNvPr id="4" name="Rectangle 5">
            <a:extLst>
              <a:ext uri="{FF2B5EF4-FFF2-40B4-BE49-F238E27FC236}">
                <a16:creationId xmlns:a16="http://schemas.microsoft.com/office/drawing/2014/main" id="{8E90AB22-C16E-7D96-4375-5BCE7D6272E1}"/>
              </a:ext>
            </a:extLst>
          </p:cNvPr>
          <p:cNvSpPr>
            <a:spLocks noGrp="1" noChangeArrowheads="1"/>
          </p:cNvSpPr>
          <p:nvPr>
            <p:ph type="ftr" sz="quarter" idx="11"/>
          </p:nvPr>
        </p:nvSpPr>
        <p:spPr>
          <a:ln/>
        </p:spPr>
        <p:txBody>
          <a:bodyPr/>
          <a:lstStyle>
            <a:lvl1pPr>
              <a:defRPr/>
            </a:lvl1pPr>
          </a:lstStyle>
          <a:p>
            <a:pPr>
              <a:defRPr/>
            </a:pPr>
            <a:endParaRPr lang="hu-HU"/>
          </a:p>
        </p:txBody>
      </p:sp>
      <p:sp>
        <p:nvSpPr>
          <p:cNvPr id="5" name="Rectangle 6">
            <a:extLst>
              <a:ext uri="{FF2B5EF4-FFF2-40B4-BE49-F238E27FC236}">
                <a16:creationId xmlns:a16="http://schemas.microsoft.com/office/drawing/2014/main" id="{4701A7E8-B2EC-5140-186C-13A78010621E}"/>
              </a:ext>
            </a:extLst>
          </p:cNvPr>
          <p:cNvSpPr>
            <a:spLocks noGrp="1" noChangeArrowheads="1"/>
          </p:cNvSpPr>
          <p:nvPr>
            <p:ph type="sldNum" sz="quarter" idx="12"/>
          </p:nvPr>
        </p:nvSpPr>
        <p:spPr>
          <a:ln/>
        </p:spPr>
        <p:txBody>
          <a:bodyPr/>
          <a:lstStyle>
            <a:lvl1pPr>
              <a:defRPr/>
            </a:lvl1pPr>
          </a:lstStyle>
          <a:p>
            <a:pPr>
              <a:defRPr/>
            </a:pPr>
            <a:fld id="{B02C62D9-ECA0-4104-ACE4-EF2A1512A0CA}" type="slidenum">
              <a:rPr lang="hu-HU" altLang="en-US"/>
              <a:pPr>
                <a:defRPr/>
              </a:pPr>
              <a:t>‹#›</a:t>
            </a:fld>
            <a:endParaRPr lang="hu-HU" altLang="en-US"/>
          </a:p>
        </p:txBody>
      </p:sp>
    </p:spTree>
    <p:extLst>
      <p:ext uri="{BB962C8B-B14F-4D97-AF65-F5344CB8AC3E}">
        <p14:creationId xmlns:p14="http://schemas.microsoft.com/office/powerpoint/2010/main" val="2657598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3642A61-022A-8FBA-2581-ACD1C39E482C}"/>
              </a:ext>
            </a:extLst>
          </p:cNvPr>
          <p:cNvSpPr>
            <a:spLocks noGrp="1" noChangeArrowheads="1"/>
          </p:cNvSpPr>
          <p:nvPr>
            <p:ph type="dt" sz="half" idx="10"/>
          </p:nvPr>
        </p:nvSpPr>
        <p:spPr>
          <a:ln/>
        </p:spPr>
        <p:txBody>
          <a:bodyPr/>
          <a:lstStyle>
            <a:lvl1pPr>
              <a:defRPr/>
            </a:lvl1pPr>
          </a:lstStyle>
          <a:p>
            <a:pPr>
              <a:defRPr/>
            </a:pPr>
            <a:endParaRPr lang="hu-HU"/>
          </a:p>
        </p:txBody>
      </p:sp>
      <p:sp>
        <p:nvSpPr>
          <p:cNvPr id="3" name="Rectangle 5">
            <a:extLst>
              <a:ext uri="{FF2B5EF4-FFF2-40B4-BE49-F238E27FC236}">
                <a16:creationId xmlns:a16="http://schemas.microsoft.com/office/drawing/2014/main" id="{7A7C1E6E-4283-7BAE-310E-D44EA1D2563D}"/>
              </a:ext>
            </a:extLst>
          </p:cNvPr>
          <p:cNvSpPr>
            <a:spLocks noGrp="1" noChangeArrowheads="1"/>
          </p:cNvSpPr>
          <p:nvPr>
            <p:ph type="ftr" sz="quarter" idx="11"/>
          </p:nvPr>
        </p:nvSpPr>
        <p:spPr>
          <a:ln/>
        </p:spPr>
        <p:txBody>
          <a:bodyPr/>
          <a:lstStyle>
            <a:lvl1pPr>
              <a:defRPr/>
            </a:lvl1pPr>
          </a:lstStyle>
          <a:p>
            <a:pPr>
              <a:defRPr/>
            </a:pPr>
            <a:endParaRPr lang="hu-HU"/>
          </a:p>
        </p:txBody>
      </p:sp>
      <p:sp>
        <p:nvSpPr>
          <p:cNvPr id="4" name="Rectangle 6">
            <a:extLst>
              <a:ext uri="{FF2B5EF4-FFF2-40B4-BE49-F238E27FC236}">
                <a16:creationId xmlns:a16="http://schemas.microsoft.com/office/drawing/2014/main" id="{74BA3492-B48A-6F18-4115-91CD0F282299}"/>
              </a:ext>
            </a:extLst>
          </p:cNvPr>
          <p:cNvSpPr>
            <a:spLocks noGrp="1" noChangeArrowheads="1"/>
          </p:cNvSpPr>
          <p:nvPr>
            <p:ph type="sldNum" sz="quarter" idx="12"/>
          </p:nvPr>
        </p:nvSpPr>
        <p:spPr>
          <a:ln/>
        </p:spPr>
        <p:txBody>
          <a:bodyPr/>
          <a:lstStyle>
            <a:lvl1pPr>
              <a:defRPr/>
            </a:lvl1pPr>
          </a:lstStyle>
          <a:p>
            <a:pPr>
              <a:defRPr/>
            </a:pPr>
            <a:fld id="{76D05654-FA26-4FC6-9D44-2C6400EC24F1}" type="slidenum">
              <a:rPr lang="hu-HU" altLang="en-US"/>
              <a:pPr>
                <a:defRPr/>
              </a:pPr>
              <a:t>‹#›</a:t>
            </a:fld>
            <a:endParaRPr lang="hu-HU" altLang="en-US"/>
          </a:p>
        </p:txBody>
      </p:sp>
    </p:spTree>
    <p:extLst>
      <p:ext uri="{BB962C8B-B14F-4D97-AF65-F5344CB8AC3E}">
        <p14:creationId xmlns:p14="http://schemas.microsoft.com/office/powerpoint/2010/main" val="3940136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a:t>Mintacím szerkesztése</a:t>
            </a:r>
            <a:endParaRPr lang="en-US"/>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a:extLst>
              <a:ext uri="{FF2B5EF4-FFF2-40B4-BE49-F238E27FC236}">
                <a16:creationId xmlns:a16="http://schemas.microsoft.com/office/drawing/2014/main" id="{9BC53F3F-1B68-D089-1045-8CBDFED7D227}"/>
              </a:ext>
            </a:extLst>
          </p:cNvPr>
          <p:cNvSpPr>
            <a:spLocks noGrp="1" noChangeArrowheads="1"/>
          </p:cNvSpPr>
          <p:nvPr>
            <p:ph type="dt" sz="half" idx="10"/>
          </p:nvPr>
        </p:nvSpPr>
        <p:spPr>
          <a:ln/>
        </p:spPr>
        <p:txBody>
          <a:bodyPr/>
          <a:lstStyle>
            <a:lvl1pPr>
              <a:defRPr/>
            </a:lvl1pPr>
          </a:lstStyle>
          <a:p>
            <a:pPr>
              <a:defRPr/>
            </a:pPr>
            <a:endParaRPr lang="hu-HU"/>
          </a:p>
        </p:txBody>
      </p:sp>
      <p:sp>
        <p:nvSpPr>
          <p:cNvPr id="6" name="Rectangle 5">
            <a:extLst>
              <a:ext uri="{FF2B5EF4-FFF2-40B4-BE49-F238E27FC236}">
                <a16:creationId xmlns:a16="http://schemas.microsoft.com/office/drawing/2014/main" id="{1BBCA9F0-923F-A640-25E7-48288EE0A256}"/>
              </a:ext>
            </a:extLst>
          </p:cNvPr>
          <p:cNvSpPr>
            <a:spLocks noGrp="1" noChangeArrowheads="1"/>
          </p:cNvSpPr>
          <p:nvPr>
            <p:ph type="ftr" sz="quarter" idx="11"/>
          </p:nvPr>
        </p:nvSpPr>
        <p:spPr>
          <a:ln/>
        </p:spPr>
        <p:txBody>
          <a:bodyPr/>
          <a:lstStyle>
            <a:lvl1pPr>
              <a:defRPr/>
            </a:lvl1pPr>
          </a:lstStyle>
          <a:p>
            <a:pPr>
              <a:defRPr/>
            </a:pPr>
            <a:endParaRPr lang="hu-HU"/>
          </a:p>
        </p:txBody>
      </p:sp>
      <p:sp>
        <p:nvSpPr>
          <p:cNvPr id="7" name="Rectangle 6">
            <a:extLst>
              <a:ext uri="{FF2B5EF4-FFF2-40B4-BE49-F238E27FC236}">
                <a16:creationId xmlns:a16="http://schemas.microsoft.com/office/drawing/2014/main" id="{677C5B32-CC07-AA34-5FAD-88CC087E614D}"/>
              </a:ext>
            </a:extLst>
          </p:cNvPr>
          <p:cNvSpPr>
            <a:spLocks noGrp="1" noChangeArrowheads="1"/>
          </p:cNvSpPr>
          <p:nvPr>
            <p:ph type="sldNum" sz="quarter" idx="12"/>
          </p:nvPr>
        </p:nvSpPr>
        <p:spPr>
          <a:ln/>
        </p:spPr>
        <p:txBody>
          <a:bodyPr/>
          <a:lstStyle>
            <a:lvl1pPr>
              <a:defRPr/>
            </a:lvl1pPr>
          </a:lstStyle>
          <a:p>
            <a:pPr>
              <a:defRPr/>
            </a:pPr>
            <a:fld id="{374F6C26-7CDE-4A75-9BDB-7FBD21583C64}" type="slidenum">
              <a:rPr lang="hu-HU" altLang="en-US"/>
              <a:pPr>
                <a:defRPr/>
              </a:pPr>
              <a:t>‹#›</a:t>
            </a:fld>
            <a:endParaRPr lang="hu-HU" altLang="en-US"/>
          </a:p>
        </p:txBody>
      </p:sp>
    </p:spTree>
    <p:extLst>
      <p:ext uri="{BB962C8B-B14F-4D97-AF65-F5344CB8AC3E}">
        <p14:creationId xmlns:p14="http://schemas.microsoft.com/office/powerpoint/2010/main" val="172268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a:t>Mintacím szerkesztése</a:t>
            </a:r>
            <a:endParaRPr lang="en-US"/>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a:t>Mintaszöveg szerkesztése</a:t>
            </a:r>
          </a:p>
        </p:txBody>
      </p:sp>
      <p:sp>
        <p:nvSpPr>
          <p:cNvPr id="5" name="Rectangle 4">
            <a:extLst>
              <a:ext uri="{FF2B5EF4-FFF2-40B4-BE49-F238E27FC236}">
                <a16:creationId xmlns:a16="http://schemas.microsoft.com/office/drawing/2014/main" id="{62409D24-ED7B-57AB-1D94-685E68DD0A20}"/>
              </a:ext>
            </a:extLst>
          </p:cNvPr>
          <p:cNvSpPr>
            <a:spLocks noGrp="1" noChangeArrowheads="1"/>
          </p:cNvSpPr>
          <p:nvPr>
            <p:ph type="dt" sz="half" idx="10"/>
          </p:nvPr>
        </p:nvSpPr>
        <p:spPr>
          <a:ln/>
        </p:spPr>
        <p:txBody>
          <a:bodyPr/>
          <a:lstStyle>
            <a:lvl1pPr>
              <a:defRPr/>
            </a:lvl1pPr>
          </a:lstStyle>
          <a:p>
            <a:pPr>
              <a:defRPr/>
            </a:pPr>
            <a:endParaRPr lang="hu-HU"/>
          </a:p>
        </p:txBody>
      </p:sp>
      <p:sp>
        <p:nvSpPr>
          <p:cNvPr id="6" name="Rectangle 5">
            <a:extLst>
              <a:ext uri="{FF2B5EF4-FFF2-40B4-BE49-F238E27FC236}">
                <a16:creationId xmlns:a16="http://schemas.microsoft.com/office/drawing/2014/main" id="{5CCD5516-7D20-8B7D-B225-52B8E6EFF816}"/>
              </a:ext>
            </a:extLst>
          </p:cNvPr>
          <p:cNvSpPr>
            <a:spLocks noGrp="1" noChangeArrowheads="1"/>
          </p:cNvSpPr>
          <p:nvPr>
            <p:ph type="ftr" sz="quarter" idx="11"/>
          </p:nvPr>
        </p:nvSpPr>
        <p:spPr>
          <a:ln/>
        </p:spPr>
        <p:txBody>
          <a:bodyPr/>
          <a:lstStyle>
            <a:lvl1pPr>
              <a:defRPr/>
            </a:lvl1pPr>
          </a:lstStyle>
          <a:p>
            <a:pPr>
              <a:defRPr/>
            </a:pPr>
            <a:endParaRPr lang="hu-HU"/>
          </a:p>
        </p:txBody>
      </p:sp>
      <p:sp>
        <p:nvSpPr>
          <p:cNvPr id="7" name="Rectangle 6">
            <a:extLst>
              <a:ext uri="{FF2B5EF4-FFF2-40B4-BE49-F238E27FC236}">
                <a16:creationId xmlns:a16="http://schemas.microsoft.com/office/drawing/2014/main" id="{11D13002-C55F-FB4E-749A-CCFA1912DDDF}"/>
              </a:ext>
            </a:extLst>
          </p:cNvPr>
          <p:cNvSpPr>
            <a:spLocks noGrp="1" noChangeArrowheads="1"/>
          </p:cNvSpPr>
          <p:nvPr>
            <p:ph type="sldNum" sz="quarter" idx="12"/>
          </p:nvPr>
        </p:nvSpPr>
        <p:spPr>
          <a:ln/>
        </p:spPr>
        <p:txBody>
          <a:bodyPr/>
          <a:lstStyle>
            <a:lvl1pPr>
              <a:defRPr/>
            </a:lvl1pPr>
          </a:lstStyle>
          <a:p>
            <a:pPr>
              <a:defRPr/>
            </a:pPr>
            <a:fld id="{86EDD65C-4A04-4E4D-82F0-E21C9E6DFDE0}" type="slidenum">
              <a:rPr lang="hu-HU" altLang="en-US"/>
              <a:pPr>
                <a:defRPr/>
              </a:pPr>
              <a:t>‹#›</a:t>
            </a:fld>
            <a:endParaRPr lang="hu-HU" altLang="en-US"/>
          </a:p>
        </p:txBody>
      </p:sp>
    </p:spTree>
    <p:extLst>
      <p:ext uri="{BB962C8B-B14F-4D97-AF65-F5344CB8AC3E}">
        <p14:creationId xmlns:p14="http://schemas.microsoft.com/office/powerpoint/2010/main" val="2700262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C4F312C-D029-E233-62F5-481A5E4B89F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hu-HU" altLang="en-US"/>
              <a:t>Mintacím szerkesztése</a:t>
            </a:r>
          </a:p>
        </p:txBody>
      </p:sp>
      <p:sp>
        <p:nvSpPr>
          <p:cNvPr id="1027" name="Rectangle 3">
            <a:extLst>
              <a:ext uri="{FF2B5EF4-FFF2-40B4-BE49-F238E27FC236}">
                <a16:creationId xmlns:a16="http://schemas.microsoft.com/office/drawing/2014/main" id="{3A214F8E-AF09-2408-4E42-349B4ED9D617}"/>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hu-HU" altLang="en-US"/>
              <a:t>Mintaszöveg szerkesztése</a:t>
            </a:r>
          </a:p>
          <a:p>
            <a:pPr lvl="1"/>
            <a:r>
              <a:rPr lang="hu-HU" altLang="en-US"/>
              <a:t>Második szint</a:t>
            </a:r>
          </a:p>
          <a:p>
            <a:pPr lvl="2"/>
            <a:r>
              <a:rPr lang="hu-HU" altLang="en-US"/>
              <a:t>Harmadik szint</a:t>
            </a:r>
          </a:p>
          <a:p>
            <a:pPr lvl="3"/>
            <a:r>
              <a:rPr lang="hu-HU" altLang="en-US"/>
              <a:t>Negyedik szint</a:t>
            </a:r>
          </a:p>
          <a:p>
            <a:pPr lvl="4"/>
            <a:r>
              <a:rPr lang="hu-HU" altLang="en-US"/>
              <a:t>Ötödik szint</a:t>
            </a:r>
          </a:p>
        </p:txBody>
      </p:sp>
      <p:sp>
        <p:nvSpPr>
          <p:cNvPr id="1028" name="Rectangle 4">
            <a:extLst>
              <a:ext uri="{FF2B5EF4-FFF2-40B4-BE49-F238E27FC236}">
                <a16:creationId xmlns:a16="http://schemas.microsoft.com/office/drawing/2014/main" id="{9ADB98A6-F406-04FA-7539-D878B0260B57}"/>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hu-HU"/>
          </a:p>
        </p:txBody>
      </p:sp>
      <p:sp>
        <p:nvSpPr>
          <p:cNvPr id="1029" name="Rectangle 5">
            <a:extLst>
              <a:ext uri="{FF2B5EF4-FFF2-40B4-BE49-F238E27FC236}">
                <a16:creationId xmlns:a16="http://schemas.microsoft.com/office/drawing/2014/main" id="{196D1110-0583-FA0D-C549-257E4260873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hu-HU"/>
          </a:p>
        </p:txBody>
      </p:sp>
      <p:sp>
        <p:nvSpPr>
          <p:cNvPr id="1030" name="Rectangle 6">
            <a:extLst>
              <a:ext uri="{FF2B5EF4-FFF2-40B4-BE49-F238E27FC236}">
                <a16:creationId xmlns:a16="http://schemas.microsoft.com/office/drawing/2014/main" id="{24115F3B-F93E-0013-468D-5310BAF2B78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24148AD-9DB2-4AA6-9B4D-CDAF6A68645C}" type="slidenum">
              <a:rPr lang="hu-HU" altLang="en-US"/>
              <a:pPr>
                <a:defRPr/>
              </a:pPr>
              <a:t>‹#›</a:t>
            </a:fld>
            <a:endParaRPr lang="hu-HU"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8500919-535B-64CD-E552-869E41415512}"/>
              </a:ext>
            </a:extLst>
          </p:cNvPr>
          <p:cNvSpPr>
            <a:spLocks noChangeArrowheads="1"/>
          </p:cNvSpPr>
          <p:nvPr/>
        </p:nvSpPr>
        <p:spPr bwMode="auto">
          <a:xfrm>
            <a:off x="0" y="0"/>
            <a:ext cx="1476375" cy="6858000"/>
          </a:xfrm>
          <a:prstGeom prst="rect">
            <a:avLst/>
          </a:prstGeom>
          <a:blipFill dpi="0" rotWithShape="1">
            <a:blip r:embed="rId3"/>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2051" name="Rectangle 3">
            <a:extLst>
              <a:ext uri="{FF2B5EF4-FFF2-40B4-BE49-F238E27FC236}">
                <a16:creationId xmlns:a16="http://schemas.microsoft.com/office/drawing/2014/main" id="{2FE3C538-2C9B-B04D-7446-C0B1673428A9}"/>
              </a:ext>
            </a:extLst>
          </p:cNvPr>
          <p:cNvSpPr>
            <a:spLocks noGrp="1" noChangeArrowheads="1"/>
          </p:cNvSpPr>
          <p:nvPr>
            <p:ph type="title"/>
          </p:nvPr>
        </p:nvSpPr>
        <p:spPr>
          <a:xfrm>
            <a:off x="2571750" y="1071563"/>
            <a:ext cx="5903913" cy="369887"/>
          </a:xfrm>
          <a:noFill/>
        </p:spPr>
        <p:txBody>
          <a:bodyPr anchor="t">
            <a:spAutoFit/>
          </a:bodyPr>
          <a:lstStyle/>
          <a:p>
            <a:pPr algn="l" eaLnBrk="1" hangingPunct="1"/>
            <a:r>
              <a:rPr lang="en-US" altLang="en-US" sz="1800" b="1">
                <a:solidFill>
                  <a:srgbClr val="211579"/>
                </a:solidFill>
                <a:latin typeface="Verdana" panose="020B0604030504040204" pitchFamily="34" charset="0"/>
              </a:rPr>
              <a:t>Fluid Mechanics Lab Report Presentations</a:t>
            </a:r>
          </a:p>
        </p:txBody>
      </p:sp>
      <p:grpSp>
        <p:nvGrpSpPr>
          <p:cNvPr id="2052" name="Group 60">
            <a:extLst>
              <a:ext uri="{FF2B5EF4-FFF2-40B4-BE49-F238E27FC236}">
                <a16:creationId xmlns:a16="http://schemas.microsoft.com/office/drawing/2014/main" id="{BB84C9DC-8C10-F6FC-5986-6D186B94C87B}"/>
              </a:ext>
            </a:extLst>
          </p:cNvPr>
          <p:cNvGrpSpPr>
            <a:grpSpLocks/>
          </p:cNvGrpSpPr>
          <p:nvPr/>
        </p:nvGrpSpPr>
        <p:grpSpPr bwMode="auto">
          <a:xfrm>
            <a:off x="179388" y="260350"/>
            <a:ext cx="2376487" cy="2447925"/>
            <a:chOff x="113" y="164"/>
            <a:chExt cx="1497" cy="1542"/>
          </a:xfrm>
        </p:grpSpPr>
        <p:sp>
          <p:nvSpPr>
            <p:cNvPr id="2071" name="Rectangle 5">
              <a:extLst>
                <a:ext uri="{FF2B5EF4-FFF2-40B4-BE49-F238E27FC236}">
                  <a16:creationId xmlns:a16="http://schemas.microsoft.com/office/drawing/2014/main" id="{3177AE34-C910-08C5-195B-0E9F11653ED8}"/>
                </a:ext>
              </a:extLst>
            </p:cNvPr>
            <p:cNvSpPr>
              <a:spLocks noChangeArrowheads="1"/>
            </p:cNvSpPr>
            <p:nvPr/>
          </p:nvSpPr>
          <p:spPr bwMode="auto">
            <a:xfrm>
              <a:off x="113" y="164"/>
              <a:ext cx="862" cy="154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pic>
          <p:nvPicPr>
            <p:cNvPr id="2072" name="Picture 6" descr="ARAMLASTAN_TSZ_logo">
              <a:extLst>
                <a:ext uri="{FF2B5EF4-FFF2-40B4-BE49-F238E27FC236}">
                  <a16:creationId xmlns:a16="http://schemas.microsoft.com/office/drawing/2014/main" id="{8C441578-6F0C-8213-589F-FD1746B5E2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 y="209"/>
              <a:ext cx="1458"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053" name="Picture 7" descr="bmelogo">
            <a:extLst>
              <a:ext uri="{FF2B5EF4-FFF2-40B4-BE49-F238E27FC236}">
                <a16:creationId xmlns:a16="http://schemas.microsoft.com/office/drawing/2014/main" id="{C41213C1-5F57-3A29-6C2E-0D929D3B641F}"/>
              </a:ext>
            </a:extLst>
          </p:cNvPr>
          <p:cNvPicPr>
            <a:picLocks noGrp="1" noChangeAspect="1" noChangeArrowheads="1"/>
          </p:cNvPicPr>
          <p:nvPr>
            <p:ph sz="half" idx="2"/>
          </p:nvPr>
        </p:nvPicPr>
        <p:blipFill>
          <a:blip r:embed="rId5">
            <a:extLst>
              <a:ext uri="{28A0092B-C50C-407E-A947-70E740481C1C}">
                <a14:useLocalDpi xmlns:a14="http://schemas.microsoft.com/office/drawing/2010/main" val="0"/>
              </a:ext>
            </a:extLst>
          </a:blip>
          <a:srcRect/>
          <a:stretch>
            <a:fillRect/>
          </a:stretch>
        </p:blipFill>
        <p:spPr>
          <a:xfrm>
            <a:off x="6300788" y="476250"/>
            <a:ext cx="2592387" cy="455613"/>
          </a:xfrm>
          <a:solidFill>
            <a:schemeClr val="bg1"/>
          </a:solidFill>
          <a:ln>
            <a:solidFill>
              <a:schemeClr val="bg1"/>
            </a:solidFill>
            <a:miter lim="800000"/>
            <a:headEnd/>
            <a:tailEnd/>
          </a:ln>
        </p:spPr>
      </p:pic>
      <p:sp>
        <p:nvSpPr>
          <p:cNvPr id="2054" name="Rectangle 8">
            <a:extLst>
              <a:ext uri="{FF2B5EF4-FFF2-40B4-BE49-F238E27FC236}">
                <a16:creationId xmlns:a16="http://schemas.microsoft.com/office/drawing/2014/main" id="{787A5BA3-4A16-AB95-CA75-EFBB3F914D60}"/>
              </a:ext>
            </a:extLst>
          </p:cNvPr>
          <p:cNvSpPr>
            <a:spLocks noChangeArrowheads="1"/>
          </p:cNvSpPr>
          <p:nvPr/>
        </p:nvSpPr>
        <p:spPr bwMode="auto">
          <a:xfrm>
            <a:off x="2627313" y="808038"/>
            <a:ext cx="381635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900" b="1">
                <a:solidFill>
                  <a:srgbClr val="211579"/>
                </a:solidFill>
                <a:latin typeface="Verdana" panose="020B0604030504040204" pitchFamily="34" charset="0"/>
              </a:rPr>
              <a:t>Budapest University of Technology and Economics</a:t>
            </a:r>
          </a:p>
        </p:txBody>
      </p:sp>
      <p:sp>
        <p:nvSpPr>
          <p:cNvPr id="2055" name="Rectangle 9">
            <a:extLst>
              <a:ext uri="{FF2B5EF4-FFF2-40B4-BE49-F238E27FC236}">
                <a16:creationId xmlns:a16="http://schemas.microsoft.com/office/drawing/2014/main" id="{722856D4-4959-FBB1-D450-F473DAAB7553}"/>
              </a:ext>
            </a:extLst>
          </p:cNvPr>
          <p:cNvSpPr>
            <a:spLocks noChangeArrowheads="1"/>
          </p:cNvSpPr>
          <p:nvPr/>
        </p:nvSpPr>
        <p:spPr bwMode="auto">
          <a:xfrm>
            <a:off x="2571750" y="428625"/>
            <a:ext cx="39290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a:solidFill>
                  <a:srgbClr val="211579"/>
                </a:solidFill>
                <a:latin typeface="Verdana" panose="020B0604030504040204" pitchFamily="34" charset="0"/>
              </a:rPr>
              <a:t> </a:t>
            </a:r>
            <a:r>
              <a:rPr lang="hu-HU" altLang="en-US" sz="1400" b="1">
                <a:solidFill>
                  <a:srgbClr val="211579"/>
                </a:solidFill>
                <a:latin typeface="Verdana" panose="020B0604030504040204" pitchFamily="34" charset="0"/>
              </a:rPr>
              <a:t>DEPARTMENT OF FLUID MECHANICS</a:t>
            </a:r>
            <a:endParaRPr lang="en-US" altLang="en-US" sz="1400" b="1">
              <a:solidFill>
                <a:srgbClr val="211579"/>
              </a:solidFill>
              <a:latin typeface="Verdana" panose="020B0604030504040204" pitchFamily="34" charset="0"/>
            </a:endParaRPr>
          </a:p>
        </p:txBody>
      </p:sp>
      <p:sp>
        <p:nvSpPr>
          <p:cNvPr id="2056" name="Line 10">
            <a:extLst>
              <a:ext uri="{FF2B5EF4-FFF2-40B4-BE49-F238E27FC236}">
                <a16:creationId xmlns:a16="http://schemas.microsoft.com/office/drawing/2014/main" id="{F920396A-4606-0AEF-A845-0DE13A10C475}"/>
              </a:ext>
            </a:extLst>
          </p:cNvPr>
          <p:cNvSpPr>
            <a:spLocks noChangeShapeType="1"/>
          </p:cNvSpPr>
          <p:nvPr/>
        </p:nvSpPr>
        <p:spPr bwMode="auto">
          <a:xfrm>
            <a:off x="2700338" y="765175"/>
            <a:ext cx="3600450" cy="0"/>
          </a:xfrm>
          <a:prstGeom prst="line">
            <a:avLst/>
          </a:prstGeom>
          <a:noFill/>
          <a:ln w="38100">
            <a:solidFill>
              <a:srgbClr val="00007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Rectangle 11">
            <a:extLst>
              <a:ext uri="{FF2B5EF4-FFF2-40B4-BE49-F238E27FC236}">
                <a16:creationId xmlns:a16="http://schemas.microsoft.com/office/drawing/2014/main" id="{D484D6CE-EEC2-F1B0-BBF6-F7F3A7254D94}"/>
              </a:ext>
            </a:extLst>
          </p:cNvPr>
          <p:cNvSpPr>
            <a:spLocks noChangeArrowheads="1"/>
          </p:cNvSpPr>
          <p:nvPr/>
        </p:nvSpPr>
        <p:spPr bwMode="auto">
          <a:xfrm>
            <a:off x="0" y="6524625"/>
            <a:ext cx="1476375" cy="2444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000" b="1">
                <a:solidFill>
                  <a:srgbClr val="CC3300"/>
                </a:solidFill>
              </a:rPr>
              <a:t>30.05.2023</a:t>
            </a:r>
            <a:endParaRPr lang="hu-HU" altLang="en-US" sz="1000" b="1">
              <a:solidFill>
                <a:srgbClr val="CC3300"/>
              </a:solidFill>
            </a:endParaRPr>
          </a:p>
        </p:txBody>
      </p:sp>
      <p:sp>
        <p:nvSpPr>
          <p:cNvPr id="2058" name="Rectangle 12">
            <a:extLst>
              <a:ext uri="{FF2B5EF4-FFF2-40B4-BE49-F238E27FC236}">
                <a16:creationId xmlns:a16="http://schemas.microsoft.com/office/drawing/2014/main" id="{5148B973-5E5D-CBEE-932C-DC4472DF7E0D}"/>
              </a:ext>
            </a:extLst>
          </p:cNvPr>
          <p:cNvSpPr>
            <a:spLocks noChangeArrowheads="1"/>
          </p:cNvSpPr>
          <p:nvPr/>
        </p:nvSpPr>
        <p:spPr bwMode="auto">
          <a:xfrm>
            <a:off x="1476375" y="6613525"/>
            <a:ext cx="241776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a:solidFill>
                  <a:srgbClr val="211579"/>
                </a:solidFill>
              </a:rPr>
              <a:t>Fluid Mechanics lab report presentation</a:t>
            </a:r>
            <a:endParaRPr lang="hu-HU" altLang="en-US" sz="1000">
              <a:solidFill>
                <a:srgbClr val="211579"/>
              </a:solidFill>
            </a:endParaRPr>
          </a:p>
        </p:txBody>
      </p:sp>
      <p:sp>
        <p:nvSpPr>
          <p:cNvPr id="2059" name="Rectangle 13">
            <a:extLst>
              <a:ext uri="{FF2B5EF4-FFF2-40B4-BE49-F238E27FC236}">
                <a16:creationId xmlns:a16="http://schemas.microsoft.com/office/drawing/2014/main" id="{08C8A27E-111B-6FEA-4991-B0EA905CB679}"/>
              </a:ext>
            </a:extLst>
          </p:cNvPr>
          <p:cNvSpPr>
            <a:spLocks noChangeArrowheads="1"/>
          </p:cNvSpPr>
          <p:nvPr/>
        </p:nvSpPr>
        <p:spPr bwMode="auto">
          <a:xfrm>
            <a:off x="1619250" y="3860800"/>
            <a:ext cx="68754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solidFill>
                  <a:srgbClr val="211579"/>
                </a:solidFill>
                <a:latin typeface="Verdana" panose="020B0604030504040204" pitchFamily="34" charset="0"/>
              </a:rPr>
              <a:t> </a:t>
            </a:r>
            <a:r>
              <a:rPr lang="en-US" altLang="en-US" sz="1600" b="1">
                <a:solidFill>
                  <a:srgbClr val="211579"/>
                </a:solidFill>
                <a:latin typeface="Verdana" panose="020B0604030504040204" pitchFamily="34" charset="0"/>
              </a:rPr>
              <a:t>Measurement Group Members</a:t>
            </a:r>
            <a:r>
              <a:rPr lang="hu-HU" altLang="en-US" sz="1600" b="1">
                <a:solidFill>
                  <a:srgbClr val="211579"/>
                </a:solidFill>
                <a:latin typeface="Verdana" panose="020B0604030504040204" pitchFamily="34" charset="0"/>
              </a:rPr>
              <a:t>:</a:t>
            </a:r>
            <a:endParaRPr lang="en-US" altLang="en-US" sz="1600" i="1">
              <a:solidFill>
                <a:srgbClr val="211579"/>
              </a:solidFill>
              <a:latin typeface="Verdana" panose="020B0604030504040204" pitchFamily="34" charset="0"/>
            </a:endParaRPr>
          </a:p>
        </p:txBody>
      </p:sp>
      <p:graphicFrame>
        <p:nvGraphicFramePr>
          <p:cNvPr id="3135" name="Group 63">
            <a:extLst>
              <a:ext uri="{FF2B5EF4-FFF2-40B4-BE49-F238E27FC236}">
                <a16:creationId xmlns:a16="http://schemas.microsoft.com/office/drawing/2014/main" id="{6A4E0FFF-88C9-9BE3-1533-C031B3859A6E}"/>
              </a:ext>
            </a:extLst>
          </p:cNvPr>
          <p:cNvGraphicFramePr>
            <a:graphicFrameLocks noGrp="1"/>
          </p:cNvGraphicFramePr>
          <p:nvPr/>
        </p:nvGraphicFramePr>
        <p:xfrm>
          <a:off x="2268538" y="4292600"/>
          <a:ext cx="5711825" cy="1349520"/>
        </p:xfrm>
        <a:graphic>
          <a:graphicData uri="http://schemas.openxmlformats.org/drawingml/2006/table">
            <a:tbl>
              <a:tblPr/>
              <a:tblGrid>
                <a:gridCol w="4464050">
                  <a:extLst>
                    <a:ext uri="{9D8B030D-6E8A-4147-A177-3AD203B41FA5}">
                      <a16:colId xmlns:a16="http://schemas.microsoft.com/office/drawing/2014/main" val="20000"/>
                    </a:ext>
                  </a:extLst>
                </a:gridCol>
                <a:gridCol w="1247775">
                  <a:extLst>
                    <a:ext uri="{9D8B030D-6E8A-4147-A177-3AD203B41FA5}">
                      <a16:colId xmlns:a16="http://schemas.microsoft.com/office/drawing/2014/main" val="20001"/>
                    </a:ext>
                  </a:extLst>
                </a:gridCol>
              </a:tblGrid>
              <a:tr h="337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kern="1200" dirty="0">
                          <a:solidFill>
                            <a:schemeClr val="tx1"/>
                          </a:solidFill>
                          <a:latin typeface="+mn-lt"/>
                          <a:ea typeface="+mn-ea"/>
                          <a:cs typeface="+mn-cs"/>
                        </a:rPr>
                        <a:t>Aqel Saif-Aldain Ahmad Deeb</a:t>
                      </a:r>
                      <a:endParaRPr lang="hu-HU" sz="1600" kern="1200" dirty="0">
                        <a:solidFill>
                          <a:schemeClr val="tx1"/>
                        </a:solidFill>
                        <a:latin typeface="+mn-lt"/>
                        <a:ea typeface="+mn-ea"/>
                        <a:cs typeface="+mn-cs"/>
                      </a:endParaRPr>
                    </a:p>
                  </a:txBody>
                  <a:tcPr marL="90000" marR="90000" marT="46770" marB="46770"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kern="1200" dirty="0">
                          <a:solidFill>
                            <a:schemeClr val="tx1"/>
                          </a:solidFill>
                          <a:latin typeface="+mn-lt"/>
                          <a:ea typeface="+mn-ea"/>
                          <a:cs typeface="+mn-cs"/>
                        </a:rPr>
                        <a:t>QTY3S6</a:t>
                      </a:r>
                      <a:endParaRPr lang="hu-HU" sz="1600" kern="1200" dirty="0">
                        <a:solidFill>
                          <a:schemeClr val="tx1"/>
                        </a:solidFill>
                        <a:latin typeface="+mn-lt"/>
                        <a:ea typeface="+mn-ea"/>
                        <a:cs typeface="+mn-cs"/>
                      </a:endParaRPr>
                    </a:p>
                  </a:txBody>
                  <a:tcPr marL="90000" marR="90000" marT="46770" marB="46770"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337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dirty="0"/>
                        <a:t>Heydarov </a:t>
                      </a:r>
                      <a:r>
                        <a:rPr lang="en-US" sz="1600" dirty="0" err="1"/>
                        <a:t>Firuddin</a:t>
                      </a:r>
                      <a:endParaRPr kumimoji="0" lang="hu-HU" sz="1600" b="0" i="0" u="none" strike="noStrike" cap="none" normalizeH="0" baseline="0" dirty="0">
                        <a:ln>
                          <a:noFill/>
                        </a:ln>
                        <a:solidFill>
                          <a:srgbClr val="CC3300"/>
                        </a:solidFill>
                        <a:effectLst/>
                        <a:latin typeface="Verdana" pitchFamily="34" charset="0"/>
                      </a:endParaRPr>
                    </a:p>
                  </a:txBody>
                  <a:tcPr marL="90000" marR="90000" marT="46770" marB="4677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dirty="0"/>
                        <a:t>IG6JX7</a:t>
                      </a:r>
                      <a:endParaRPr kumimoji="0" lang="hu-HU" sz="1600" b="0" i="1" u="none" strike="noStrike" cap="none" normalizeH="0" baseline="0" dirty="0">
                        <a:ln>
                          <a:noFill/>
                        </a:ln>
                        <a:solidFill>
                          <a:srgbClr val="CC3300"/>
                        </a:solidFill>
                        <a:effectLst/>
                        <a:latin typeface="Verdana" pitchFamily="34" charset="0"/>
                      </a:endParaRPr>
                    </a:p>
                  </a:txBody>
                  <a:tcPr marL="90000" marR="90000" marT="46770" marB="4677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337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dirty="0" err="1"/>
                        <a:t>Horváth</a:t>
                      </a:r>
                      <a:r>
                        <a:rPr lang="en-US" sz="1600" dirty="0"/>
                        <a:t> </a:t>
                      </a:r>
                      <a:r>
                        <a:rPr lang="en-US" sz="1600" dirty="0" err="1"/>
                        <a:t>Kornél</a:t>
                      </a:r>
                      <a:r>
                        <a:rPr lang="en-US" sz="1600" dirty="0"/>
                        <a:t> </a:t>
                      </a:r>
                      <a:r>
                        <a:rPr lang="en-US" sz="1600" dirty="0" err="1"/>
                        <a:t>Ádám</a:t>
                      </a:r>
                      <a:endParaRPr kumimoji="0" lang="hu-HU" sz="1600" b="0" i="0" u="none" strike="noStrike" cap="none" normalizeH="0" baseline="0" dirty="0">
                        <a:ln>
                          <a:noFill/>
                        </a:ln>
                        <a:solidFill>
                          <a:srgbClr val="CC3300"/>
                        </a:solidFill>
                        <a:effectLst/>
                        <a:latin typeface="Verdana" pitchFamily="34" charset="0"/>
                      </a:endParaRPr>
                    </a:p>
                  </a:txBody>
                  <a:tcPr marL="90000" marR="90000" marT="46770" marB="46770" horzOverflow="overflow">
                    <a:lnL cap="flat">
                      <a:noFill/>
                    </a:lnL>
                    <a:lnR>
                      <a:noFill/>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US" sz="1600" dirty="0"/>
                        <a:t>OFI50V</a:t>
                      </a:r>
                      <a:endParaRPr kumimoji="0" lang="hu-HU" sz="1600" b="0" i="1" u="none" strike="noStrike" cap="none" normalizeH="0" baseline="0" dirty="0">
                        <a:ln>
                          <a:noFill/>
                        </a:ln>
                        <a:solidFill>
                          <a:srgbClr val="CC3300"/>
                        </a:solidFill>
                        <a:effectLst/>
                        <a:latin typeface="Verdana" pitchFamily="34" charset="0"/>
                      </a:endParaRPr>
                    </a:p>
                  </a:txBody>
                  <a:tcPr marL="90000" marR="90000" marT="46770" marB="46770"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3734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hu-HU" sz="1600" b="0" i="0" u="none" strike="noStrike" cap="none" normalizeH="0" baseline="0">
                        <a:ln>
                          <a:noFill/>
                        </a:ln>
                        <a:solidFill>
                          <a:srgbClr val="CC3300"/>
                        </a:solidFill>
                        <a:effectLst/>
                        <a:latin typeface="Verdana" pitchFamily="34" charset="0"/>
                      </a:endParaRPr>
                    </a:p>
                  </a:txBody>
                  <a:tcPr marL="90000" marR="90000" marT="46770" marB="46770"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hu-HU" sz="1600" b="0" i="0" u="none" strike="noStrike" cap="none" normalizeH="0" baseline="0" dirty="0">
                        <a:ln>
                          <a:noFill/>
                        </a:ln>
                        <a:solidFill>
                          <a:srgbClr val="CC3300"/>
                        </a:solidFill>
                        <a:effectLst/>
                        <a:latin typeface="Verdana" pitchFamily="34" charset="0"/>
                      </a:endParaRPr>
                    </a:p>
                  </a:txBody>
                  <a:tcPr marL="90000" marR="90000" marT="46770" marB="46770"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069" name="Rectangle 59">
            <a:extLst>
              <a:ext uri="{FF2B5EF4-FFF2-40B4-BE49-F238E27FC236}">
                <a16:creationId xmlns:a16="http://schemas.microsoft.com/office/drawing/2014/main" id="{2E7C8012-E4CB-2635-5B39-98BAD1AB06F1}"/>
              </a:ext>
            </a:extLst>
          </p:cNvPr>
          <p:cNvSpPr>
            <a:spLocks noChangeArrowheads="1"/>
          </p:cNvSpPr>
          <p:nvPr/>
        </p:nvSpPr>
        <p:spPr bwMode="auto">
          <a:xfrm>
            <a:off x="2411413" y="2613025"/>
            <a:ext cx="5761037"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t>MEASUREMENT OF SHEET DIFFUSER PROPERTIES</a:t>
            </a:r>
            <a:endParaRPr lang="en-US" altLang="en-US" sz="3000" b="1">
              <a:solidFill>
                <a:srgbClr val="CC3300"/>
              </a:solidFill>
              <a:latin typeface="Verdana" panose="020B0604030504040204" pitchFamily="34" charset="0"/>
            </a:endParaRPr>
          </a:p>
        </p:txBody>
      </p:sp>
      <p:sp>
        <p:nvSpPr>
          <p:cNvPr id="2070" name="Rectangle 64">
            <a:extLst>
              <a:ext uri="{FF2B5EF4-FFF2-40B4-BE49-F238E27FC236}">
                <a16:creationId xmlns:a16="http://schemas.microsoft.com/office/drawing/2014/main" id="{2EA8B392-276F-F26A-6BC2-CE628970D46A}"/>
              </a:ext>
            </a:extLst>
          </p:cNvPr>
          <p:cNvSpPr>
            <a:spLocks noChangeArrowheads="1"/>
          </p:cNvSpPr>
          <p:nvPr/>
        </p:nvSpPr>
        <p:spPr bwMode="auto">
          <a:xfrm>
            <a:off x="1763713" y="5445125"/>
            <a:ext cx="68754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b="1">
                <a:solidFill>
                  <a:srgbClr val="211579"/>
                </a:solidFill>
                <a:latin typeface="Verdana" panose="020B0604030504040204" pitchFamily="34" charset="0"/>
              </a:rPr>
              <a:t> Instructor </a:t>
            </a:r>
            <a:r>
              <a:rPr lang="hu-HU" altLang="en-US" sz="1400" b="1">
                <a:solidFill>
                  <a:srgbClr val="211579"/>
                </a:solidFill>
                <a:latin typeface="Verdana" panose="020B0604030504040204" pitchFamily="34" charset="0"/>
              </a:rPr>
              <a:t>: </a:t>
            </a:r>
            <a:r>
              <a:rPr lang="en-US" altLang="en-US" sz="1400"/>
              <a:t>Márton KOREN</a:t>
            </a:r>
            <a:endParaRPr lang="en-US" altLang="en-US" sz="1400">
              <a:solidFill>
                <a:srgbClr val="CC3300"/>
              </a:solidFill>
              <a:latin typeface="Verdana" panose="020B060403050404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a:extLst>
              <a:ext uri="{FF2B5EF4-FFF2-40B4-BE49-F238E27FC236}">
                <a16:creationId xmlns:a16="http://schemas.microsoft.com/office/drawing/2014/main" id="{2B5EC3C3-0DB9-ADF6-092A-DA35EFE0C3B3}"/>
              </a:ext>
            </a:extLst>
          </p:cNvPr>
          <p:cNvGrpSpPr>
            <a:grpSpLocks/>
          </p:cNvGrpSpPr>
          <p:nvPr/>
        </p:nvGrpSpPr>
        <p:grpSpPr bwMode="auto">
          <a:xfrm>
            <a:off x="0" y="0"/>
            <a:ext cx="827088" cy="6858000"/>
            <a:chOff x="0" y="0"/>
            <a:chExt cx="521" cy="4320"/>
          </a:xfrm>
        </p:grpSpPr>
        <p:sp>
          <p:nvSpPr>
            <p:cNvPr id="8214" name="Rectangle 3">
              <a:extLst>
                <a:ext uri="{FF2B5EF4-FFF2-40B4-BE49-F238E27FC236}">
                  <a16:creationId xmlns:a16="http://schemas.microsoft.com/office/drawing/2014/main" id="{3EC398BE-F9E4-3A81-F468-13624C488DC8}"/>
                </a:ext>
              </a:extLst>
            </p:cNvPr>
            <p:cNvSpPr>
              <a:spLocks noChangeArrowheads="1"/>
            </p:cNvSpPr>
            <p:nvPr/>
          </p:nvSpPr>
          <p:spPr bwMode="auto">
            <a:xfrm>
              <a:off x="0" y="0"/>
              <a:ext cx="295" cy="4320"/>
            </a:xfrm>
            <a:prstGeom prst="rect">
              <a:avLst/>
            </a:prstGeom>
            <a:blipFill dpi="0" rotWithShape="1">
              <a:blip r:embed="rId3"/>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8215" name="Rectangle 4">
              <a:extLst>
                <a:ext uri="{FF2B5EF4-FFF2-40B4-BE49-F238E27FC236}">
                  <a16:creationId xmlns:a16="http://schemas.microsoft.com/office/drawing/2014/main" id="{8BDB95A9-E6A6-A27E-80FD-082D1EF45E2E}"/>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8216" name="Picture 5" descr="ARAMLASTAN_TSZ_logo">
              <a:extLst>
                <a:ext uri="{FF2B5EF4-FFF2-40B4-BE49-F238E27FC236}">
                  <a16:creationId xmlns:a16="http://schemas.microsoft.com/office/drawing/2014/main" id="{67CEDFF6-FB18-1014-B75D-4EC316895C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195" name="Group 6">
            <a:extLst>
              <a:ext uri="{FF2B5EF4-FFF2-40B4-BE49-F238E27FC236}">
                <a16:creationId xmlns:a16="http://schemas.microsoft.com/office/drawing/2014/main" id="{F8A75E93-8379-E1FC-B1B9-A111DB06D082}"/>
              </a:ext>
            </a:extLst>
          </p:cNvPr>
          <p:cNvGrpSpPr>
            <a:grpSpLocks/>
          </p:cNvGrpSpPr>
          <p:nvPr/>
        </p:nvGrpSpPr>
        <p:grpSpPr bwMode="auto">
          <a:xfrm>
            <a:off x="0" y="6461125"/>
            <a:ext cx="9144000" cy="398463"/>
            <a:chOff x="0" y="4070"/>
            <a:chExt cx="5760" cy="251"/>
          </a:xfrm>
        </p:grpSpPr>
        <p:sp>
          <p:nvSpPr>
            <p:cNvPr id="8210" name="Rectangle 7">
              <a:extLst>
                <a:ext uri="{FF2B5EF4-FFF2-40B4-BE49-F238E27FC236}">
                  <a16:creationId xmlns:a16="http://schemas.microsoft.com/office/drawing/2014/main" id="{BD81914F-040C-5095-5B1D-FD6A219989C3}"/>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E6E4112A-DD51-448C-A9E4-424C249539BD}" type="slidenum">
                <a:rPr lang="hu-HU" altLang="en-US" sz="1000" b="1">
                  <a:solidFill>
                    <a:srgbClr val="211579"/>
                  </a:solidFill>
                </a:rPr>
                <a:pPr eaLnBrk="1" hangingPunct="1">
                  <a:spcBef>
                    <a:spcPct val="0"/>
                  </a:spcBef>
                  <a:buFontTx/>
                  <a:buNone/>
                </a:pPr>
                <a:t>10</a:t>
              </a:fld>
              <a:r>
                <a:rPr lang="hu-HU" altLang="en-US" sz="1000" b="1">
                  <a:solidFill>
                    <a:srgbClr val="211579"/>
                  </a:solidFill>
                </a:rPr>
                <a:t>.</a:t>
              </a:r>
            </a:p>
          </p:txBody>
        </p:sp>
        <p:grpSp>
          <p:nvGrpSpPr>
            <p:cNvPr id="8211" name="Group 8">
              <a:extLst>
                <a:ext uri="{FF2B5EF4-FFF2-40B4-BE49-F238E27FC236}">
                  <a16:creationId xmlns:a16="http://schemas.microsoft.com/office/drawing/2014/main" id="{BF0DF2F7-A6CC-F9C3-2991-3A439BA33243}"/>
                </a:ext>
              </a:extLst>
            </p:cNvPr>
            <p:cNvGrpSpPr>
              <a:grpSpLocks/>
            </p:cNvGrpSpPr>
            <p:nvPr/>
          </p:nvGrpSpPr>
          <p:grpSpPr bwMode="auto">
            <a:xfrm>
              <a:off x="0" y="4070"/>
              <a:ext cx="1937" cy="251"/>
              <a:chOff x="0" y="4070"/>
              <a:chExt cx="1937" cy="251"/>
            </a:xfrm>
          </p:grpSpPr>
          <p:sp>
            <p:nvSpPr>
              <p:cNvPr id="8212" name="Rectangle 9">
                <a:extLst>
                  <a:ext uri="{FF2B5EF4-FFF2-40B4-BE49-F238E27FC236}">
                    <a16:creationId xmlns:a16="http://schemas.microsoft.com/office/drawing/2014/main" id="{BA07AE42-CC02-2004-2C6C-E74E9C80D6EE}"/>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dirty="0">
                    <a:solidFill>
                      <a:srgbClr val="211579"/>
                    </a:solidFill>
                  </a:rPr>
                  <a:t>Fluid Mechanics lab report presentation</a:t>
                </a:r>
                <a:endParaRPr lang="hu-HU" altLang="en-US" sz="1000" b="1" dirty="0">
                  <a:solidFill>
                    <a:srgbClr val="211579"/>
                  </a:solidFill>
                </a:endParaRPr>
              </a:p>
            </p:txBody>
          </p:sp>
          <p:sp>
            <p:nvSpPr>
              <p:cNvPr id="8213" name="Rectangle 10">
                <a:extLst>
                  <a:ext uri="{FF2B5EF4-FFF2-40B4-BE49-F238E27FC236}">
                    <a16:creationId xmlns:a16="http://schemas.microsoft.com/office/drawing/2014/main" id="{DF68D432-D841-2E0B-ED21-E389BCE94E0D}"/>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8196" name="Rectangle 11">
            <a:extLst>
              <a:ext uri="{FF2B5EF4-FFF2-40B4-BE49-F238E27FC236}">
                <a16:creationId xmlns:a16="http://schemas.microsoft.com/office/drawing/2014/main" id="{2ECBE4BD-E951-61DE-9E3A-749E1D8F4BF2}"/>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investigated physical parameter</a:t>
            </a:r>
            <a:endParaRPr lang="hu-HU" altLang="en-US" sz="1200">
              <a:solidFill>
                <a:srgbClr val="CC3300"/>
              </a:solidFill>
              <a:latin typeface="Bookman Old Style" panose="02050604050505020204" pitchFamily="18" charset="0"/>
            </a:endParaRPr>
          </a:p>
        </p:txBody>
      </p:sp>
      <p:sp>
        <p:nvSpPr>
          <p:cNvPr id="8197" name="Line 12">
            <a:extLst>
              <a:ext uri="{FF2B5EF4-FFF2-40B4-BE49-F238E27FC236}">
                <a16:creationId xmlns:a16="http://schemas.microsoft.com/office/drawing/2014/main" id="{06490530-5D52-DD03-541C-F7B698E0B50E}"/>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Text Box 17">
            <a:extLst>
              <a:ext uri="{FF2B5EF4-FFF2-40B4-BE49-F238E27FC236}">
                <a16:creationId xmlns:a16="http://schemas.microsoft.com/office/drawing/2014/main" id="{4A5F13A6-F2D3-B9E5-7A4F-5BB44DC4B5F2}"/>
              </a:ext>
            </a:extLst>
          </p:cNvPr>
          <p:cNvSpPr txBox="1">
            <a:spLocks noChangeArrowheads="1"/>
          </p:cNvSpPr>
          <p:nvPr/>
        </p:nvSpPr>
        <p:spPr bwMode="auto">
          <a:xfrm>
            <a:off x="971550" y="576262"/>
            <a:ext cx="72009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a:solidFill>
                  <a:schemeClr val="accent2"/>
                </a:solidFill>
              </a:rPr>
              <a:t>Parameters</a:t>
            </a:r>
            <a:r>
              <a:rPr lang="hu-HU" altLang="en-US" sz="1800" dirty="0">
                <a:solidFill>
                  <a:schemeClr val="accent2"/>
                </a:solidFill>
              </a:rPr>
              <a:t>:</a:t>
            </a:r>
          </a:p>
          <a:p>
            <a:pPr eaLnBrk="1" hangingPunct="1">
              <a:spcBef>
                <a:spcPct val="50000"/>
              </a:spcBef>
            </a:pPr>
            <a:r>
              <a:rPr lang="en-US" altLang="en-US" sz="1800" dirty="0"/>
              <a:t>Pressure p [Pa]</a:t>
            </a:r>
            <a:endParaRPr lang="hu-HU" altLang="en-US" sz="1800" dirty="0"/>
          </a:p>
          <a:p>
            <a:pPr eaLnBrk="1" hangingPunct="1">
              <a:spcBef>
                <a:spcPct val="50000"/>
              </a:spcBef>
            </a:pPr>
            <a:r>
              <a:rPr lang="en-US" altLang="en-US" sz="1800" dirty="0"/>
              <a:t>Radius [m]</a:t>
            </a:r>
            <a:endParaRPr lang="hu-HU" altLang="en-US" sz="1800" dirty="0"/>
          </a:p>
        </p:txBody>
      </p:sp>
      <p:pic>
        <p:nvPicPr>
          <p:cNvPr id="8199" name="Picture 1">
            <a:extLst>
              <a:ext uri="{FF2B5EF4-FFF2-40B4-BE49-F238E27FC236}">
                <a16:creationId xmlns:a16="http://schemas.microsoft.com/office/drawing/2014/main" id="{CB274FF6-5561-B98D-249F-9ADAB33CA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768474"/>
            <a:ext cx="3756025" cy="391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0" name="Picture 2">
            <a:extLst>
              <a:ext uri="{FF2B5EF4-FFF2-40B4-BE49-F238E27FC236}">
                <a16:creationId xmlns:a16="http://schemas.microsoft.com/office/drawing/2014/main" id="{633688AF-33BD-4694-0AFB-48E5F96371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88964"/>
            <a:ext cx="4248150" cy="294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1" name="Picture 4">
            <a:extLst>
              <a:ext uri="{FF2B5EF4-FFF2-40B4-BE49-F238E27FC236}">
                <a16:creationId xmlns:a16="http://schemas.microsoft.com/office/drawing/2014/main" id="{484F4E54-7541-6A5E-5719-8DC108986A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3112" y="3543303"/>
            <a:ext cx="4237037" cy="3125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2" name="TextBox 2">
            <a:extLst>
              <a:ext uri="{FF2B5EF4-FFF2-40B4-BE49-F238E27FC236}">
                <a16:creationId xmlns:a16="http://schemas.microsoft.com/office/drawing/2014/main" id="{185FD8D1-44A7-5A9F-494B-85C148993EFF}"/>
              </a:ext>
            </a:extLst>
          </p:cNvPr>
          <p:cNvSpPr txBox="1">
            <a:spLocks noChangeArrowheads="1"/>
          </p:cNvSpPr>
          <p:nvPr/>
        </p:nvSpPr>
        <p:spPr bwMode="auto">
          <a:xfrm>
            <a:off x="1578769" y="4509120"/>
            <a:ext cx="1368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ea typeface="Calibri" panose="020F0502020204030204" pitchFamily="34" charset="0"/>
                <a:cs typeface="Arial" panose="020B0604020202020204" pitchFamily="34" charset="0"/>
              </a:rPr>
              <a:t>x = 8 mm</a:t>
            </a:r>
            <a:endParaRPr lang="en-US" altLang="en-US" dirty="0">
              <a:ea typeface="Calibri" panose="020F050202020403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EBA819CC-14C1-8E57-859E-BBB698817C8E}"/>
              </a:ext>
            </a:extLst>
          </p:cNvPr>
          <p:cNvGraphicFramePr>
            <a:graphicFrameLocks noGrp="1"/>
          </p:cNvGraphicFramePr>
          <p:nvPr>
            <p:extLst>
              <p:ext uri="{D42A27DB-BD31-4B8C-83A1-F6EECF244321}">
                <p14:modId xmlns:p14="http://schemas.microsoft.com/office/powerpoint/2010/main" val="1835206434"/>
              </p:ext>
            </p:extLst>
          </p:nvPr>
        </p:nvGraphicFramePr>
        <p:xfrm>
          <a:off x="6934857" y="851792"/>
          <a:ext cx="1224880" cy="274320"/>
        </p:xfrm>
        <a:graphic>
          <a:graphicData uri="http://schemas.openxmlformats.org/drawingml/2006/table">
            <a:tbl>
              <a:tblPr>
                <a:tableStyleId>{5C22544A-7EE6-4342-B048-85BDC9FD1C3A}</a:tableStyleId>
              </a:tblPr>
              <a:tblGrid>
                <a:gridCol w="1224880">
                  <a:extLst>
                    <a:ext uri="{9D8B030D-6E8A-4147-A177-3AD203B41FA5}">
                      <a16:colId xmlns:a16="http://schemas.microsoft.com/office/drawing/2014/main" val="20000"/>
                    </a:ext>
                  </a:extLst>
                </a:gridCol>
              </a:tblGrid>
              <a:tr h="273050">
                <a:tc>
                  <a:txBody>
                    <a:bodyPr/>
                    <a:lstStyle/>
                    <a:p>
                      <a:pPr algn="just">
                        <a:spcAft>
                          <a:spcPts val="1000"/>
                        </a:spcAft>
                      </a:pPr>
                      <a:r>
                        <a:rPr lang="en-US" sz="1800" kern="1200" dirty="0">
                          <a:solidFill>
                            <a:schemeClr val="tx1"/>
                          </a:solidFill>
                          <a:effectLst/>
                          <a:latin typeface="Times New Roman" panose="02020603050405020304" pitchFamily="18" charset="0"/>
                          <a:ea typeface="Calibri" panose="020F0502020204030204" pitchFamily="34" charset="0"/>
                          <a:cs typeface="Arial" panose="020B0604020202020204" pitchFamily="34" charset="0"/>
                        </a:rPr>
                        <a:t>x = 14mm</a:t>
                      </a:r>
                    </a:p>
                  </a:txBody>
                  <a:tcPr marL="114371" marR="114371" marT="0" marB="0"/>
                </a:tc>
                <a:extLst>
                  <a:ext uri="{0D108BD9-81ED-4DB2-BD59-A6C34878D82A}">
                    <a16:rowId xmlns:a16="http://schemas.microsoft.com/office/drawing/2014/main" val="10000"/>
                  </a:ext>
                </a:extLst>
              </a:tr>
            </a:tbl>
          </a:graphicData>
        </a:graphic>
      </p:graphicFrame>
      <p:sp>
        <p:nvSpPr>
          <p:cNvPr id="8209" name="TextBox 5">
            <a:extLst>
              <a:ext uri="{FF2B5EF4-FFF2-40B4-BE49-F238E27FC236}">
                <a16:creationId xmlns:a16="http://schemas.microsoft.com/office/drawing/2014/main" id="{5AAAF6BD-2C12-D618-44CE-9E6A67CF9816}"/>
              </a:ext>
            </a:extLst>
          </p:cNvPr>
          <p:cNvSpPr txBox="1">
            <a:spLocks noChangeArrowheads="1"/>
          </p:cNvSpPr>
          <p:nvPr/>
        </p:nvSpPr>
        <p:spPr bwMode="auto">
          <a:xfrm>
            <a:off x="7092280" y="5877616"/>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dirty="0">
                <a:latin typeface="Times New Roman" panose="02020603050405020304" pitchFamily="18" charset="0"/>
                <a:ea typeface="Calibri" panose="020F0502020204030204" pitchFamily="34" charset="0"/>
                <a:cs typeface="Arial" panose="020B0604020202020204" pitchFamily="34" charset="0"/>
              </a:rPr>
              <a:t>x = 25mm</a:t>
            </a:r>
            <a:endParaRPr lang="en-US" altLang="en-US" dirty="0">
              <a:ea typeface="Calibri" panose="020F0502020204030204" pitchFamily="34" charset="0"/>
              <a:cs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a:extLst>
              <a:ext uri="{FF2B5EF4-FFF2-40B4-BE49-F238E27FC236}">
                <a16:creationId xmlns:a16="http://schemas.microsoft.com/office/drawing/2014/main" id="{BDE5B503-75FC-9DFA-FA7E-FEE95B36A24A}"/>
              </a:ext>
            </a:extLst>
          </p:cNvPr>
          <p:cNvGrpSpPr>
            <a:grpSpLocks/>
          </p:cNvGrpSpPr>
          <p:nvPr/>
        </p:nvGrpSpPr>
        <p:grpSpPr bwMode="auto">
          <a:xfrm>
            <a:off x="0" y="0"/>
            <a:ext cx="827088" cy="6858000"/>
            <a:chOff x="0" y="0"/>
            <a:chExt cx="521" cy="4320"/>
          </a:xfrm>
        </p:grpSpPr>
        <p:sp>
          <p:nvSpPr>
            <p:cNvPr id="9227" name="Rectangle 3">
              <a:extLst>
                <a:ext uri="{FF2B5EF4-FFF2-40B4-BE49-F238E27FC236}">
                  <a16:creationId xmlns:a16="http://schemas.microsoft.com/office/drawing/2014/main" id="{CEF5EDE8-3A6B-D8BA-8A56-D774F1058C17}"/>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9228" name="Rectangle 4">
              <a:extLst>
                <a:ext uri="{FF2B5EF4-FFF2-40B4-BE49-F238E27FC236}">
                  <a16:creationId xmlns:a16="http://schemas.microsoft.com/office/drawing/2014/main" id="{39028A9F-09B2-B091-1176-629A0420E4A4}"/>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9229" name="Picture 5" descr="ARAMLASTAN_TSZ_logo">
              <a:extLst>
                <a:ext uri="{FF2B5EF4-FFF2-40B4-BE49-F238E27FC236}">
                  <a16:creationId xmlns:a16="http://schemas.microsoft.com/office/drawing/2014/main" id="{7CECBF0C-5BD1-D507-24B9-05DDFB5D2A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9219" name="Group 6">
            <a:extLst>
              <a:ext uri="{FF2B5EF4-FFF2-40B4-BE49-F238E27FC236}">
                <a16:creationId xmlns:a16="http://schemas.microsoft.com/office/drawing/2014/main" id="{902EDE2F-5384-1D64-3A21-C724CA57EB64}"/>
              </a:ext>
            </a:extLst>
          </p:cNvPr>
          <p:cNvGrpSpPr>
            <a:grpSpLocks/>
          </p:cNvGrpSpPr>
          <p:nvPr/>
        </p:nvGrpSpPr>
        <p:grpSpPr bwMode="auto">
          <a:xfrm>
            <a:off x="0" y="6461125"/>
            <a:ext cx="9144000" cy="398463"/>
            <a:chOff x="0" y="4070"/>
            <a:chExt cx="5760" cy="251"/>
          </a:xfrm>
        </p:grpSpPr>
        <p:sp>
          <p:nvSpPr>
            <p:cNvPr id="9223" name="Rectangle 7">
              <a:extLst>
                <a:ext uri="{FF2B5EF4-FFF2-40B4-BE49-F238E27FC236}">
                  <a16:creationId xmlns:a16="http://schemas.microsoft.com/office/drawing/2014/main" id="{1E4E1330-6282-2F15-FCDA-B9683B24B0CD}"/>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CE45383B-FC2F-477D-97B7-C954C6448A57}" type="slidenum">
                <a:rPr lang="hu-HU" altLang="en-US" sz="1000" b="1">
                  <a:solidFill>
                    <a:srgbClr val="211579"/>
                  </a:solidFill>
                </a:rPr>
                <a:pPr eaLnBrk="1" hangingPunct="1">
                  <a:spcBef>
                    <a:spcPct val="0"/>
                  </a:spcBef>
                  <a:buFontTx/>
                  <a:buNone/>
                </a:pPr>
                <a:t>11</a:t>
              </a:fld>
              <a:r>
                <a:rPr lang="hu-HU" altLang="en-US" sz="1000" b="1">
                  <a:solidFill>
                    <a:srgbClr val="211579"/>
                  </a:solidFill>
                </a:rPr>
                <a:t>.</a:t>
              </a:r>
            </a:p>
          </p:txBody>
        </p:sp>
        <p:grpSp>
          <p:nvGrpSpPr>
            <p:cNvPr id="9224" name="Group 8">
              <a:extLst>
                <a:ext uri="{FF2B5EF4-FFF2-40B4-BE49-F238E27FC236}">
                  <a16:creationId xmlns:a16="http://schemas.microsoft.com/office/drawing/2014/main" id="{50632A1D-5B19-3603-9545-BF32AB0EB257}"/>
                </a:ext>
              </a:extLst>
            </p:cNvPr>
            <p:cNvGrpSpPr>
              <a:grpSpLocks/>
            </p:cNvGrpSpPr>
            <p:nvPr/>
          </p:nvGrpSpPr>
          <p:grpSpPr bwMode="auto">
            <a:xfrm>
              <a:off x="0" y="4070"/>
              <a:ext cx="1937" cy="251"/>
              <a:chOff x="0" y="4070"/>
              <a:chExt cx="1937" cy="251"/>
            </a:xfrm>
          </p:grpSpPr>
          <p:sp>
            <p:nvSpPr>
              <p:cNvPr id="9225" name="Rectangle 9">
                <a:extLst>
                  <a:ext uri="{FF2B5EF4-FFF2-40B4-BE49-F238E27FC236}">
                    <a16:creationId xmlns:a16="http://schemas.microsoft.com/office/drawing/2014/main" id="{68876D31-D2D4-A8D4-0755-D59600D2A084}"/>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9226" name="Rectangle 10">
                <a:extLst>
                  <a:ext uri="{FF2B5EF4-FFF2-40B4-BE49-F238E27FC236}">
                    <a16:creationId xmlns:a16="http://schemas.microsoft.com/office/drawing/2014/main" id="{D000184F-636B-C64E-AAA8-10E9501BD4A0}"/>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9220" name="Rectangle 11">
            <a:extLst>
              <a:ext uri="{FF2B5EF4-FFF2-40B4-BE49-F238E27FC236}">
                <a16:creationId xmlns:a16="http://schemas.microsoft.com/office/drawing/2014/main" id="{54048616-379F-6869-1FFB-8D35AA2DCD2A}"/>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Experiences</a:t>
            </a:r>
            <a:endParaRPr lang="hu-HU" altLang="en-US" sz="2000" b="1">
              <a:solidFill>
                <a:schemeClr val="accent2"/>
              </a:solidFill>
              <a:latin typeface="Bookman Old Style" panose="02050604050505020204" pitchFamily="18" charset="0"/>
            </a:endParaRPr>
          </a:p>
        </p:txBody>
      </p:sp>
      <p:sp>
        <p:nvSpPr>
          <p:cNvPr id="9221" name="Line 12">
            <a:extLst>
              <a:ext uri="{FF2B5EF4-FFF2-40B4-BE49-F238E27FC236}">
                <a16:creationId xmlns:a16="http://schemas.microsoft.com/office/drawing/2014/main" id="{2D91F20F-124B-5F69-8144-BD0449549FF0}"/>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Text Box 13">
            <a:extLst>
              <a:ext uri="{FF2B5EF4-FFF2-40B4-BE49-F238E27FC236}">
                <a16:creationId xmlns:a16="http://schemas.microsoft.com/office/drawing/2014/main" id="{74993939-FD38-4B15-A345-0920DEBC8E4A}"/>
              </a:ext>
            </a:extLst>
          </p:cNvPr>
          <p:cNvSpPr txBox="1">
            <a:spLocks noChangeArrowheads="1"/>
          </p:cNvSpPr>
          <p:nvPr/>
        </p:nvSpPr>
        <p:spPr bwMode="auto">
          <a:xfrm>
            <a:off x="971550" y="576263"/>
            <a:ext cx="7200900" cy="4025900"/>
          </a:xfrm>
          <a:prstGeom prst="rect">
            <a:avLst/>
          </a:prstGeom>
          <a:noFill/>
          <a:ln>
            <a:noFill/>
          </a:ln>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defRPr/>
            </a:pPr>
            <a:r>
              <a:rPr lang="en-US" altLang="en-US" sz="1800" u="sng" dirty="0">
                <a:solidFill>
                  <a:schemeClr val="accent2"/>
                </a:solidFill>
              </a:rPr>
              <a:t>Summary and conclusion:</a:t>
            </a:r>
          </a:p>
          <a:p>
            <a:pPr algn="just">
              <a:lnSpc>
                <a:spcPct val="107000"/>
              </a:lnSpc>
              <a:defRPr/>
            </a:pPr>
            <a:r>
              <a:rPr lang="en-US" sz="1800" dirty="0">
                <a:latin typeface="Times New Roman" panose="02020603050405020304" pitchFamily="18" charset="0"/>
                <a:ea typeface="Calibri" panose="020F0502020204030204" pitchFamily="34" charset="0"/>
                <a:cs typeface="Arial" panose="020B0604020202020204" pitchFamily="34" charset="0"/>
              </a:rPr>
              <a:t>During this laboratory measurement by making calculations and graphs we were able to understand how the efficiency of a sheet diffuser behaves depending on the sheet distance. </a:t>
            </a:r>
          </a:p>
          <a:p>
            <a:pPr marL="0" indent="0" algn="just">
              <a:lnSpc>
                <a:spcPct val="107000"/>
              </a:lnSpc>
              <a:buFontTx/>
              <a:buNone/>
              <a:defRPr/>
            </a:pPr>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buFont typeface="Symbol" panose="05050102010706020507" pitchFamily="18" charset="2"/>
              <a:buChar char=""/>
              <a:defRPr/>
            </a:pPr>
            <a:r>
              <a:rPr lang="en-US" sz="1800" dirty="0">
                <a:latin typeface="Times New Roman" panose="02020603050405020304" pitchFamily="18" charset="0"/>
                <a:ea typeface="Calibri" panose="020F0502020204030204" pitchFamily="34" charset="0"/>
                <a:cs typeface="Arial" panose="020B0604020202020204" pitchFamily="34" charset="0"/>
              </a:rPr>
              <a:t>The optimal sheet distance for the diffuser is at 18 mm, with an efficiency of 79.5% </a:t>
            </a:r>
            <a:r>
              <a:rPr lang="en-US" sz="1800" dirty="0">
                <a:latin typeface="Times New Roman" panose="02020603050405020304" pitchFamily="18" charset="0"/>
                <a:ea typeface="Calibri" panose="020F0502020204030204" pitchFamily="34" charset="0"/>
                <a:cs typeface="Times New Roman" panose="02020603050405020304" pitchFamily="18" charset="0"/>
              </a:rPr>
              <a:t>±</a:t>
            </a:r>
            <a:r>
              <a:rPr lang="en-US" sz="1800" dirty="0">
                <a:latin typeface="Times New Roman" panose="02020603050405020304" pitchFamily="18" charset="0"/>
                <a:ea typeface="Calibri" panose="020F0502020204030204" pitchFamily="34" charset="0"/>
                <a:cs typeface="Arial" panose="020B0604020202020204" pitchFamily="34" charset="0"/>
              </a:rPr>
              <a:t> 0.051%.</a:t>
            </a:r>
          </a:p>
          <a:p>
            <a:pPr algn="just">
              <a:lnSpc>
                <a:spcPct val="107000"/>
              </a:lnSpc>
              <a:buFont typeface="Symbol" panose="05050102010706020507" pitchFamily="18" charset="2"/>
              <a:buChar char=""/>
              <a:defRPr/>
            </a:pPr>
            <a:r>
              <a:rPr lang="en-US" sz="1800" dirty="0">
                <a:latin typeface="Times New Roman" panose="02020603050405020304" pitchFamily="18" charset="0"/>
                <a:ea typeface="Times New Roman" panose="02020603050405020304" pitchFamily="18" charset="0"/>
                <a:cs typeface="Arial" panose="020B0604020202020204" pitchFamily="34" charset="0"/>
              </a:rPr>
              <a:t>The outflow velocity is very similar all around so the velocity is symmetrical.</a:t>
            </a:r>
            <a:endParaRPr lang="en-US" sz="1800" dirty="0">
              <a:latin typeface="Times New Roman" panose="02020603050405020304" pitchFamily="18" charset="0"/>
              <a:ea typeface="Calibri" panose="020F0502020204030204" pitchFamily="34" charset="0"/>
              <a:cs typeface="Arial" panose="020B0604020202020204" pitchFamily="34" charset="0"/>
            </a:endParaRPr>
          </a:p>
          <a:p>
            <a:pPr algn="just">
              <a:lnSpc>
                <a:spcPct val="107000"/>
              </a:lnSpc>
              <a:buFont typeface="Symbol" panose="05050102010706020507" pitchFamily="18" charset="2"/>
              <a:buChar char=""/>
              <a:defRPr/>
            </a:pPr>
            <a:r>
              <a:rPr lang="en-US" sz="1800" dirty="0">
                <a:latin typeface="Times New Roman" panose="02020603050405020304" pitchFamily="18" charset="0"/>
                <a:ea typeface="Times New Roman" panose="02020603050405020304" pitchFamily="18" charset="0"/>
                <a:cs typeface="Arial" panose="020B0604020202020204" pitchFamily="34" charset="0"/>
              </a:rPr>
              <a:t>The average relative error in the efficiency calculation is </a:t>
            </a:r>
            <a:r>
              <a:rPr lang="en-US" sz="1800" dirty="0">
                <a:solidFill>
                  <a:srgbClr val="000000"/>
                </a:solidFill>
                <a:latin typeface="Calibri" panose="020F0502020204030204" pitchFamily="34" charset="0"/>
                <a:ea typeface="Times New Roman" panose="02020603050405020304" pitchFamily="18" charset="0"/>
                <a:cs typeface="Arial" panose="020B0604020202020204" pitchFamily="34" charset="0"/>
              </a:rPr>
              <a:t>0.15, and in the velocity calculation is 0.018.</a:t>
            </a:r>
            <a:endParaRPr lang="en-US" sz="1800" dirty="0">
              <a:latin typeface="Times New Roman" panose="02020603050405020304" pitchFamily="18" charset="0"/>
              <a:ea typeface="Calibri" panose="020F0502020204030204" pitchFamily="34" charset="0"/>
              <a:cs typeface="Arial" panose="020B0604020202020204" pitchFamily="34" charset="0"/>
            </a:endParaRPr>
          </a:p>
          <a:p>
            <a:pPr eaLnBrk="1" hangingPunct="1">
              <a:spcBef>
                <a:spcPct val="50000"/>
              </a:spcBef>
              <a:buFontTx/>
              <a:buNone/>
              <a:defRPr/>
            </a:pPr>
            <a:endParaRPr lang="hu-HU" altLang="en-US" sz="1800" u="sng" dirty="0">
              <a:solidFill>
                <a:schemeClr val="accent2"/>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F77E8A06-C0FD-67C8-39CD-6F6784B28E32}"/>
              </a:ext>
            </a:extLst>
          </p:cNvPr>
          <p:cNvGrpSpPr>
            <a:grpSpLocks/>
          </p:cNvGrpSpPr>
          <p:nvPr/>
        </p:nvGrpSpPr>
        <p:grpSpPr bwMode="auto">
          <a:xfrm>
            <a:off x="0" y="0"/>
            <a:ext cx="827088" cy="6858000"/>
            <a:chOff x="0" y="0"/>
            <a:chExt cx="521" cy="4320"/>
          </a:xfrm>
        </p:grpSpPr>
        <p:sp>
          <p:nvSpPr>
            <p:cNvPr id="3084" name="Rectangle 3">
              <a:extLst>
                <a:ext uri="{FF2B5EF4-FFF2-40B4-BE49-F238E27FC236}">
                  <a16:creationId xmlns:a16="http://schemas.microsoft.com/office/drawing/2014/main" id="{B5E7D332-9D8F-26E9-75BA-8FE65E63472D}"/>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3085" name="Rectangle 4">
              <a:extLst>
                <a:ext uri="{FF2B5EF4-FFF2-40B4-BE49-F238E27FC236}">
                  <a16:creationId xmlns:a16="http://schemas.microsoft.com/office/drawing/2014/main" id="{410DD73A-C552-8100-8800-7B5074C76273}"/>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086" name="Picture 5" descr="ARAMLASTAN_TSZ_logo">
              <a:extLst>
                <a:ext uri="{FF2B5EF4-FFF2-40B4-BE49-F238E27FC236}">
                  <a16:creationId xmlns:a16="http://schemas.microsoft.com/office/drawing/2014/main" id="{E00785D9-013A-BEE7-FFF9-45D2CD3CC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5" name="Group 6">
            <a:extLst>
              <a:ext uri="{FF2B5EF4-FFF2-40B4-BE49-F238E27FC236}">
                <a16:creationId xmlns:a16="http://schemas.microsoft.com/office/drawing/2014/main" id="{7D775318-0495-1E17-039F-7732C91EA4C9}"/>
              </a:ext>
            </a:extLst>
          </p:cNvPr>
          <p:cNvGrpSpPr>
            <a:grpSpLocks/>
          </p:cNvGrpSpPr>
          <p:nvPr/>
        </p:nvGrpSpPr>
        <p:grpSpPr bwMode="auto">
          <a:xfrm>
            <a:off x="0" y="6461125"/>
            <a:ext cx="9144000" cy="398463"/>
            <a:chOff x="0" y="4070"/>
            <a:chExt cx="5760" cy="251"/>
          </a:xfrm>
        </p:grpSpPr>
        <p:sp>
          <p:nvSpPr>
            <p:cNvPr id="3080" name="Rectangle 7">
              <a:extLst>
                <a:ext uri="{FF2B5EF4-FFF2-40B4-BE49-F238E27FC236}">
                  <a16:creationId xmlns:a16="http://schemas.microsoft.com/office/drawing/2014/main" id="{E88186D2-2119-17AE-D7EC-D5B0310DB004}"/>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A7EA4241-F044-4C5D-A783-08C31F9EDB40}" type="slidenum">
                <a:rPr lang="hu-HU" altLang="en-US" sz="1000" b="1">
                  <a:solidFill>
                    <a:srgbClr val="211579"/>
                  </a:solidFill>
                </a:rPr>
                <a:pPr eaLnBrk="1" hangingPunct="1">
                  <a:spcBef>
                    <a:spcPct val="0"/>
                  </a:spcBef>
                  <a:buFontTx/>
                  <a:buNone/>
                </a:pPr>
                <a:t>2</a:t>
              </a:fld>
              <a:r>
                <a:rPr lang="hu-HU" altLang="en-US" sz="1000" b="1">
                  <a:solidFill>
                    <a:srgbClr val="211579"/>
                  </a:solidFill>
                </a:rPr>
                <a:t>.</a:t>
              </a:r>
            </a:p>
          </p:txBody>
        </p:sp>
        <p:grpSp>
          <p:nvGrpSpPr>
            <p:cNvPr id="3081" name="Group 8">
              <a:extLst>
                <a:ext uri="{FF2B5EF4-FFF2-40B4-BE49-F238E27FC236}">
                  <a16:creationId xmlns:a16="http://schemas.microsoft.com/office/drawing/2014/main" id="{F3149A06-0189-A943-C0D6-677425C31EC0}"/>
                </a:ext>
              </a:extLst>
            </p:cNvPr>
            <p:cNvGrpSpPr>
              <a:grpSpLocks/>
            </p:cNvGrpSpPr>
            <p:nvPr/>
          </p:nvGrpSpPr>
          <p:grpSpPr bwMode="auto">
            <a:xfrm>
              <a:off x="0" y="4070"/>
              <a:ext cx="1937" cy="251"/>
              <a:chOff x="0" y="4070"/>
              <a:chExt cx="1937" cy="251"/>
            </a:xfrm>
          </p:grpSpPr>
          <p:sp>
            <p:nvSpPr>
              <p:cNvPr id="3082" name="Rectangle 9">
                <a:extLst>
                  <a:ext uri="{FF2B5EF4-FFF2-40B4-BE49-F238E27FC236}">
                    <a16:creationId xmlns:a16="http://schemas.microsoft.com/office/drawing/2014/main" id="{2A634EA7-5D14-4CEF-6F3E-D40A64576B87}"/>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3083" name="Rectangle 10">
                <a:extLst>
                  <a:ext uri="{FF2B5EF4-FFF2-40B4-BE49-F238E27FC236}">
                    <a16:creationId xmlns:a16="http://schemas.microsoft.com/office/drawing/2014/main" id="{67857657-DA55-AF8D-AA6C-BB9FC74F5E0F}"/>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3076" name="Rectangle 11">
            <a:extLst>
              <a:ext uri="{FF2B5EF4-FFF2-40B4-BE49-F238E27FC236}">
                <a16:creationId xmlns:a16="http://schemas.microsoft.com/office/drawing/2014/main" id="{E86CA189-55DB-8490-94E0-B0A3FD42D947}"/>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Short Description of the Measurement</a:t>
            </a:r>
            <a:endParaRPr lang="hu-HU" altLang="en-US" sz="2000" b="1">
              <a:solidFill>
                <a:schemeClr val="accent2"/>
              </a:solidFill>
              <a:latin typeface="Bookman Old Style" panose="02050604050505020204" pitchFamily="18" charset="0"/>
            </a:endParaRPr>
          </a:p>
        </p:txBody>
      </p:sp>
      <p:sp>
        <p:nvSpPr>
          <p:cNvPr id="3077" name="Line 12">
            <a:extLst>
              <a:ext uri="{FF2B5EF4-FFF2-40B4-BE49-F238E27FC236}">
                <a16:creationId xmlns:a16="http://schemas.microsoft.com/office/drawing/2014/main" id="{12973B98-C3FC-A6F5-40D6-915DE7178C32}"/>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3078" name="Text Box 13">
                <a:extLst>
                  <a:ext uri="{FF2B5EF4-FFF2-40B4-BE49-F238E27FC236}">
                    <a16:creationId xmlns:a16="http://schemas.microsoft.com/office/drawing/2014/main" id="{611B958D-F675-5A82-C942-25CEFE2C8ECA}"/>
                  </a:ext>
                </a:extLst>
              </p:cNvPr>
              <p:cNvSpPr txBox="1">
                <a:spLocks noChangeArrowheads="1"/>
              </p:cNvSpPr>
              <p:nvPr/>
            </p:nvSpPr>
            <p:spPr bwMode="auto">
              <a:xfrm>
                <a:off x="971550" y="567998"/>
                <a:ext cx="7200900" cy="5770811"/>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u="sng" dirty="0">
                    <a:solidFill>
                      <a:schemeClr val="accent2"/>
                    </a:solidFill>
                  </a:rPr>
                  <a:t>Goal of the measurement:</a:t>
                </a:r>
                <a:endParaRPr lang="hu-HU" altLang="en-US" sz="1800" u="sng" dirty="0">
                  <a:solidFill>
                    <a:schemeClr val="accent2"/>
                  </a:solidFill>
                </a:endParaRPr>
              </a:p>
              <a:p>
                <a:pPr eaLnBrk="1" hangingPunct="1">
                  <a:spcBef>
                    <a:spcPct val="50000"/>
                  </a:spcBef>
                  <a:buFontTx/>
                  <a:buNone/>
                </a:pPr>
                <a:r>
                  <a:rPr lang="en-US" altLang="en-US" sz="1800" dirty="0"/>
                  <a:t>     To determine the efficiency of sheet diffuser fixed at the end of the pipe, there are several parameters affecting the efficiency of the sheet diffuser. The distance x between the plane of outflow element and the sheet influences outflow area of the diffuser. In this measurement efficiency 𝜂 will be measured as a function of the distance x.</a:t>
                </a:r>
              </a:p>
              <a:p>
                <a:pPr eaLnBrk="1" hangingPunct="1">
                  <a:spcBef>
                    <a:spcPct val="50000"/>
                  </a:spcBef>
                  <a:buFontTx/>
                  <a:buNone/>
                </a:pPr>
                <a:r>
                  <a:rPr lang="en-US" sz="1800" u="sng" dirty="0">
                    <a:solidFill>
                      <a:schemeClr val="accent2"/>
                    </a:solidFill>
                  </a:rPr>
                  <a:t>Description of the measurement:</a:t>
                </a:r>
              </a:p>
              <a:p>
                <a:pPr eaLnBrk="1" hangingPunct="1">
                  <a:spcBef>
                    <a:spcPct val="50000"/>
                  </a:spcBef>
                  <a:buNone/>
                </a:pPr>
                <a:r>
                  <a:rPr lang="en-US" sz="1800" dirty="0"/>
                  <a:t>the first step in measurement is to determine initial gap size x, using this formula </a:t>
                </a:r>
                <a14:m>
                  <m:oMath xmlns:m="http://schemas.openxmlformats.org/officeDocument/2006/math">
                    <m:sSub>
                      <m:sSubPr>
                        <m:ctrlPr>
                          <a:rPr lang="en-US" sz="1800" i="1">
                            <a:latin typeface="Cambria Math" panose="02040503050406030204" pitchFamily="18" charset="0"/>
                          </a:rPr>
                        </m:ctrlPr>
                      </m:sSubPr>
                      <m:e>
                        <m:r>
                          <a:rPr lang="en-US" sz="1800">
                            <a:latin typeface="Cambria Math" panose="02040503050406030204" pitchFamily="18" charset="0"/>
                          </a:rPr>
                          <m:t>𝐴</m:t>
                        </m:r>
                      </m:e>
                      <m:sub>
                        <m:r>
                          <a:rPr lang="en-US" sz="1800">
                            <a:latin typeface="Cambria Math" panose="02040503050406030204" pitchFamily="18" charset="0"/>
                          </a:rPr>
                          <m:t>1</m:t>
                        </m:r>
                      </m:sub>
                    </m:sSub>
                    <m:r>
                      <a:rPr lang="en-US" sz="1800">
                        <a:latin typeface="Cambria Math" panose="02040503050406030204" pitchFamily="18" charset="0"/>
                      </a:rPr>
                      <m:t>&lt;</m:t>
                    </m:r>
                    <m:sSub>
                      <m:sSubPr>
                        <m:ctrlPr>
                          <a:rPr lang="en-US" sz="1800" i="1">
                            <a:latin typeface="Cambria Math" panose="02040503050406030204" pitchFamily="18" charset="0"/>
                          </a:rPr>
                        </m:ctrlPr>
                      </m:sSubPr>
                      <m:e>
                        <m:r>
                          <a:rPr lang="en-US" sz="1800">
                            <a:latin typeface="Cambria Math" panose="02040503050406030204" pitchFamily="18" charset="0"/>
                          </a:rPr>
                          <m:t>𝐴</m:t>
                        </m:r>
                      </m:e>
                      <m:sub>
                        <m:r>
                          <a:rPr lang="en-US" sz="1800">
                            <a:latin typeface="Cambria Math" panose="02040503050406030204" pitchFamily="18" charset="0"/>
                          </a:rPr>
                          <m:t>2</m:t>
                        </m:r>
                      </m:sub>
                    </m:sSub>
                  </m:oMath>
                </a14:m>
                <a:r>
                  <a:rPr lang="en-US" sz="1800" dirty="0"/>
                  <a:t>, After this, measurement can be started from x_min till x = 25 mm with 1-2 mm increments, and diffuser efficiency will be calculated for every point.</a:t>
                </a:r>
              </a:p>
              <a:p>
                <a:pPr eaLnBrk="1" hangingPunct="1">
                  <a:spcBef>
                    <a:spcPct val="50000"/>
                  </a:spcBef>
                  <a:buNone/>
                </a:pPr>
                <a:r>
                  <a:rPr lang="en-US" sz="1800" dirty="0"/>
                  <a:t>We measure during the measurement the real pressure difference, outflow symmetry, and the diffuser sidewall pressure distribution.</a:t>
                </a:r>
              </a:p>
              <a:p>
                <a:pPr eaLnBrk="1" hangingPunct="1">
                  <a:spcBef>
                    <a:spcPct val="50000"/>
                  </a:spcBef>
                  <a:buNone/>
                </a:pPr>
                <a:endParaRPr lang="en-US" sz="1800" dirty="0"/>
              </a:p>
              <a:p>
                <a:pPr eaLnBrk="1" hangingPunct="1">
                  <a:spcBef>
                    <a:spcPct val="50000"/>
                  </a:spcBef>
                  <a:buNone/>
                </a:pPr>
                <a:endParaRPr lang="en-US" sz="1800" u="sng" dirty="0">
                  <a:solidFill>
                    <a:schemeClr val="accent2"/>
                  </a:solidFill>
                </a:endParaRPr>
              </a:p>
              <a:p>
                <a:pPr eaLnBrk="1" hangingPunct="1">
                  <a:spcBef>
                    <a:spcPct val="50000"/>
                  </a:spcBef>
                  <a:buFontTx/>
                  <a:buNone/>
                </a:pPr>
                <a:endParaRPr lang="hu-HU" altLang="en-US" sz="1800" dirty="0">
                  <a:solidFill>
                    <a:srgbClr val="CC3300"/>
                  </a:solidFill>
                </a:endParaRPr>
              </a:p>
            </p:txBody>
          </p:sp>
        </mc:Choice>
        <mc:Fallback xmlns="">
          <p:sp>
            <p:nvSpPr>
              <p:cNvPr id="3078" name="Text Box 13">
                <a:extLst>
                  <a:ext uri="{FF2B5EF4-FFF2-40B4-BE49-F238E27FC236}">
                    <a16:creationId xmlns:a16="http://schemas.microsoft.com/office/drawing/2014/main" id="{611B958D-F675-5A82-C942-25CEFE2C8ECA}"/>
                  </a:ext>
                </a:extLst>
              </p:cNvPr>
              <p:cNvSpPr txBox="1">
                <a:spLocks noRot="1" noChangeAspect="1" noMove="1" noResize="1" noEditPoints="1" noAdjustHandles="1" noChangeArrowheads="1" noChangeShapeType="1" noTextEdit="1"/>
              </p:cNvSpPr>
              <p:nvPr/>
            </p:nvSpPr>
            <p:spPr bwMode="auto">
              <a:xfrm>
                <a:off x="971550" y="567998"/>
                <a:ext cx="7200900" cy="5770811"/>
              </a:xfrm>
              <a:prstGeom prst="rect">
                <a:avLst/>
              </a:prstGeom>
              <a:blipFill>
                <a:blip r:embed="rId4"/>
                <a:stretch>
                  <a:fillRect l="-677" t="-528" r="-9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0652C8B-B521-761B-665D-E0C979B1F273}"/>
              </a:ext>
            </a:extLst>
          </p:cNvPr>
          <p:cNvGrpSpPr>
            <a:grpSpLocks/>
          </p:cNvGrpSpPr>
          <p:nvPr/>
        </p:nvGrpSpPr>
        <p:grpSpPr bwMode="auto">
          <a:xfrm>
            <a:off x="0" y="0"/>
            <a:ext cx="827088" cy="6858000"/>
            <a:chOff x="0" y="0"/>
            <a:chExt cx="521" cy="4320"/>
          </a:xfrm>
        </p:grpSpPr>
        <p:sp>
          <p:nvSpPr>
            <p:cNvPr id="4109" name="Rectangle 3">
              <a:extLst>
                <a:ext uri="{FF2B5EF4-FFF2-40B4-BE49-F238E27FC236}">
                  <a16:creationId xmlns:a16="http://schemas.microsoft.com/office/drawing/2014/main" id="{FEE1A1E5-DFE4-5A72-BD76-A1EE2BC73F8C}"/>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4110" name="Rectangle 4">
              <a:extLst>
                <a:ext uri="{FF2B5EF4-FFF2-40B4-BE49-F238E27FC236}">
                  <a16:creationId xmlns:a16="http://schemas.microsoft.com/office/drawing/2014/main" id="{DD9B0770-E48C-A78C-CA8F-8ABE19B73200}"/>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111" name="Picture 5" descr="ARAMLASTAN_TSZ_logo">
              <a:extLst>
                <a:ext uri="{FF2B5EF4-FFF2-40B4-BE49-F238E27FC236}">
                  <a16:creationId xmlns:a16="http://schemas.microsoft.com/office/drawing/2014/main" id="{BAF4C533-0C34-F549-7361-CAC1504FD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 name="Group 6">
            <a:extLst>
              <a:ext uri="{FF2B5EF4-FFF2-40B4-BE49-F238E27FC236}">
                <a16:creationId xmlns:a16="http://schemas.microsoft.com/office/drawing/2014/main" id="{43C5AE32-4056-1C1B-4E23-6F85322D3E1A}"/>
              </a:ext>
            </a:extLst>
          </p:cNvPr>
          <p:cNvGrpSpPr>
            <a:grpSpLocks/>
          </p:cNvGrpSpPr>
          <p:nvPr/>
        </p:nvGrpSpPr>
        <p:grpSpPr bwMode="auto">
          <a:xfrm>
            <a:off x="0" y="6461125"/>
            <a:ext cx="9144000" cy="398463"/>
            <a:chOff x="0" y="4070"/>
            <a:chExt cx="5760" cy="251"/>
          </a:xfrm>
        </p:grpSpPr>
        <p:sp>
          <p:nvSpPr>
            <p:cNvPr id="4105" name="Rectangle 7">
              <a:extLst>
                <a:ext uri="{FF2B5EF4-FFF2-40B4-BE49-F238E27FC236}">
                  <a16:creationId xmlns:a16="http://schemas.microsoft.com/office/drawing/2014/main" id="{FB2B0774-2007-D981-0D32-DFA673A7ACCE}"/>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FB587C65-5DF8-4ED9-856C-EED11197A5DA}" type="slidenum">
                <a:rPr lang="hu-HU" altLang="en-US" sz="1000" b="1">
                  <a:solidFill>
                    <a:srgbClr val="211579"/>
                  </a:solidFill>
                </a:rPr>
                <a:pPr eaLnBrk="1" hangingPunct="1">
                  <a:spcBef>
                    <a:spcPct val="0"/>
                  </a:spcBef>
                  <a:buFontTx/>
                  <a:buNone/>
                </a:pPr>
                <a:t>3</a:t>
              </a:fld>
              <a:r>
                <a:rPr lang="hu-HU" altLang="en-US" sz="1000" b="1">
                  <a:solidFill>
                    <a:srgbClr val="211579"/>
                  </a:solidFill>
                </a:rPr>
                <a:t>.</a:t>
              </a:r>
            </a:p>
          </p:txBody>
        </p:sp>
        <p:grpSp>
          <p:nvGrpSpPr>
            <p:cNvPr id="4106" name="Group 8">
              <a:extLst>
                <a:ext uri="{FF2B5EF4-FFF2-40B4-BE49-F238E27FC236}">
                  <a16:creationId xmlns:a16="http://schemas.microsoft.com/office/drawing/2014/main" id="{9BB1B2B5-0FF8-B38D-D33A-C26BA2EFAE5D}"/>
                </a:ext>
              </a:extLst>
            </p:cNvPr>
            <p:cNvGrpSpPr>
              <a:grpSpLocks/>
            </p:cNvGrpSpPr>
            <p:nvPr/>
          </p:nvGrpSpPr>
          <p:grpSpPr bwMode="auto">
            <a:xfrm>
              <a:off x="0" y="4070"/>
              <a:ext cx="1937" cy="251"/>
              <a:chOff x="0" y="4070"/>
              <a:chExt cx="1937" cy="251"/>
            </a:xfrm>
          </p:grpSpPr>
          <p:sp>
            <p:nvSpPr>
              <p:cNvPr id="4107" name="Rectangle 9">
                <a:extLst>
                  <a:ext uri="{FF2B5EF4-FFF2-40B4-BE49-F238E27FC236}">
                    <a16:creationId xmlns:a16="http://schemas.microsoft.com/office/drawing/2014/main" id="{23AD450F-E43B-C9B1-63E0-B19783E9AA11}"/>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4108" name="Rectangle 10">
                <a:extLst>
                  <a:ext uri="{FF2B5EF4-FFF2-40B4-BE49-F238E27FC236}">
                    <a16:creationId xmlns:a16="http://schemas.microsoft.com/office/drawing/2014/main" id="{1FFB4C45-D01A-58AD-6166-F6FFEF0F8ABC}"/>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4100" name="Rectangle 11">
            <a:extLst>
              <a:ext uri="{FF2B5EF4-FFF2-40B4-BE49-F238E27FC236}">
                <a16:creationId xmlns:a16="http://schemas.microsoft.com/office/drawing/2014/main" id="{4F965D19-47A3-80CA-0E5C-51D038E9F1AF}"/>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chemeClr val="accent2"/>
                </a:solidFill>
                <a:latin typeface="Bookman Old Style" panose="02050604050505020204" pitchFamily="18" charset="0"/>
              </a:rPr>
              <a:t>Description of the measurement set-up</a:t>
            </a:r>
            <a:endParaRPr lang="hu-HU" altLang="en-US" sz="2000" b="1" dirty="0">
              <a:solidFill>
                <a:schemeClr val="accent2"/>
              </a:solidFill>
              <a:latin typeface="Bookman Old Style" panose="02050604050505020204" pitchFamily="18" charset="0"/>
            </a:endParaRPr>
          </a:p>
        </p:txBody>
      </p:sp>
      <p:sp>
        <p:nvSpPr>
          <p:cNvPr id="4101" name="Line 12">
            <a:extLst>
              <a:ext uri="{FF2B5EF4-FFF2-40B4-BE49-F238E27FC236}">
                <a16:creationId xmlns:a16="http://schemas.microsoft.com/office/drawing/2014/main" id="{9262EBD8-AA0C-6CA2-F129-C70CAD7688E8}"/>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Text Box 56">
            <a:extLst>
              <a:ext uri="{FF2B5EF4-FFF2-40B4-BE49-F238E27FC236}">
                <a16:creationId xmlns:a16="http://schemas.microsoft.com/office/drawing/2014/main" id="{B6976CB3-11F6-6588-03AB-7838AE68F6A6}"/>
              </a:ext>
            </a:extLst>
          </p:cNvPr>
          <p:cNvSpPr txBox="1">
            <a:spLocks noChangeArrowheads="1"/>
          </p:cNvSpPr>
          <p:nvPr/>
        </p:nvSpPr>
        <p:spPr bwMode="auto">
          <a:xfrm>
            <a:off x="971550" y="692150"/>
            <a:ext cx="76327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a:latin typeface="Times New Roman" panose="02020603050405020304" pitchFamily="18" charset="0"/>
                <a:ea typeface="Calibri" panose="020F0502020204030204" pitchFamily="34" charset="0"/>
                <a:cs typeface="Arial" panose="020B0604020202020204" pitchFamily="34" charset="0"/>
              </a:rPr>
              <a:t>The sheet diffuser is connected to a pipeline located at the delivery side of a radial fan. At the suction side of the fan there is an inlet orifice to measure the volume flow rate. The sheet diffuser gap size can be set using the three bolts. Diffuser efficiency can be improved using a cone that can be attached using an M5 bolt.</a:t>
            </a:r>
            <a:endParaRPr lang="hu-HU" altLang="en-US" sz="1800" dirty="0">
              <a:solidFill>
                <a:srgbClr val="CC3300"/>
              </a:solidFill>
            </a:endParaRPr>
          </a:p>
        </p:txBody>
      </p:sp>
      <p:sp>
        <p:nvSpPr>
          <p:cNvPr id="4103" name="Rectangle 58">
            <a:extLst>
              <a:ext uri="{FF2B5EF4-FFF2-40B4-BE49-F238E27FC236}">
                <a16:creationId xmlns:a16="http://schemas.microsoft.com/office/drawing/2014/main" id="{B2FC42A6-6722-963A-569F-83A2D0AD03F2}"/>
              </a:ext>
            </a:extLst>
          </p:cNvPr>
          <p:cNvSpPr>
            <a:spLocks noChangeArrowheads="1"/>
          </p:cNvSpPr>
          <p:nvPr/>
        </p:nvSpPr>
        <p:spPr bwMode="auto">
          <a:xfrm>
            <a:off x="0" y="1695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4104" name="Picture 3">
            <a:extLst>
              <a:ext uri="{FF2B5EF4-FFF2-40B4-BE49-F238E27FC236}">
                <a16:creationId xmlns:a16="http://schemas.microsoft.com/office/drawing/2014/main" id="{C97EBF49-3452-DD3C-018B-EF3B4B336A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2708051"/>
            <a:ext cx="7777162"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4" name="Group 2">
            <a:extLst>
              <a:ext uri="{FF2B5EF4-FFF2-40B4-BE49-F238E27FC236}">
                <a16:creationId xmlns:a16="http://schemas.microsoft.com/office/drawing/2014/main" id="{F77E8A06-C0FD-67C8-39CD-6F6784B28E32}"/>
              </a:ext>
            </a:extLst>
          </p:cNvPr>
          <p:cNvGrpSpPr>
            <a:grpSpLocks/>
          </p:cNvGrpSpPr>
          <p:nvPr/>
        </p:nvGrpSpPr>
        <p:grpSpPr bwMode="auto">
          <a:xfrm>
            <a:off x="0" y="0"/>
            <a:ext cx="827088" cy="6858000"/>
            <a:chOff x="0" y="0"/>
            <a:chExt cx="521" cy="4320"/>
          </a:xfrm>
        </p:grpSpPr>
        <p:sp>
          <p:nvSpPr>
            <p:cNvPr id="3084" name="Rectangle 3">
              <a:extLst>
                <a:ext uri="{FF2B5EF4-FFF2-40B4-BE49-F238E27FC236}">
                  <a16:creationId xmlns:a16="http://schemas.microsoft.com/office/drawing/2014/main" id="{B5E7D332-9D8F-26E9-75BA-8FE65E63472D}"/>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3085" name="Rectangle 4">
              <a:extLst>
                <a:ext uri="{FF2B5EF4-FFF2-40B4-BE49-F238E27FC236}">
                  <a16:creationId xmlns:a16="http://schemas.microsoft.com/office/drawing/2014/main" id="{410DD73A-C552-8100-8800-7B5074C76273}"/>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3086" name="Picture 5" descr="ARAMLASTAN_TSZ_logo">
              <a:extLst>
                <a:ext uri="{FF2B5EF4-FFF2-40B4-BE49-F238E27FC236}">
                  <a16:creationId xmlns:a16="http://schemas.microsoft.com/office/drawing/2014/main" id="{E00785D9-013A-BEE7-FFF9-45D2CD3CC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5" name="Group 6">
            <a:extLst>
              <a:ext uri="{FF2B5EF4-FFF2-40B4-BE49-F238E27FC236}">
                <a16:creationId xmlns:a16="http://schemas.microsoft.com/office/drawing/2014/main" id="{7D775318-0495-1E17-039F-7732C91EA4C9}"/>
              </a:ext>
            </a:extLst>
          </p:cNvPr>
          <p:cNvGrpSpPr>
            <a:grpSpLocks/>
          </p:cNvGrpSpPr>
          <p:nvPr/>
        </p:nvGrpSpPr>
        <p:grpSpPr bwMode="auto">
          <a:xfrm>
            <a:off x="0" y="6461125"/>
            <a:ext cx="9144000" cy="398463"/>
            <a:chOff x="0" y="4070"/>
            <a:chExt cx="5760" cy="251"/>
          </a:xfrm>
        </p:grpSpPr>
        <p:sp>
          <p:nvSpPr>
            <p:cNvPr id="3080" name="Rectangle 7">
              <a:extLst>
                <a:ext uri="{FF2B5EF4-FFF2-40B4-BE49-F238E27FC236}">
                  <a16:creationId xmlns:a16="http://schemas.microsoft.com/office/drawing/2014/main" id="{E88186D2-2119-17AE-D7EC-D5B0310DB004}"/>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A7EA4241-F044-4C5D-A783-08C31F9EDB40}" type="slidenum">
                <a:rPr lang="hu-HU" altLang="en-US" sz="1000" b="1">
                  <a:solidFill>
                    <a:srgbClr val="211579"/>
                  </a:solidFill>
                </a:rPr>
                <a:pPr eaLnBrk="1" hangingPunct="1">
                  <a:spcBef>
                    <a:spcPct val="0"/>
                  </a:spcBef>
                  <a:buFontTx/>
                  <a:buNone/>
                </a:pPr>
                <a:t>4</a:t>
              </a:fld>
              <a:r>
                <a:rPr lang="hu-HU" altLang="en-US" sz="1000" b="1">
                  <a:solidFill>
                    <a:srgbClr val="211579"/>
                  </a:solidFill>
                </a:rPr>
                <a:t>.</a:t>
              </a:r>
            </a:p>
          </p:txBody>
        </p:sp>
        <p:grpSp>
          <p:nvGrpSpPr>
            <p:cNvPr id="3081" name="Group 8">
              <a:extLst>
                <a:ext uri="{FF2B5EF4-FFF2-40B4-BE49-F238E27FC236}">
                  <a16:creationId xmlns:a16="http://schemas.microsoft.com/office/drawing/2014/main" id="{F3149A06-0189-A943-C0D6-677425C31EC0}"/>
                </a:ext>
              </a:extLst>
            </p:cNvPr>
            <p:cNvGrpSpPr>
              <a:grpSpLocks/>
            </p:cNvGrpSpPr>
            <p:nvPr/>
          </p:nvGrpSpPr>
          <p:grpSpPr bwMode="auto">
            <a:xfrm>
              <a:off x="0" y="4070"/>
              <a:ext cx="1937" cy="251"/>
              <a:chOff x="0" y="4070"/>
              <a:chExt cx="1937" cy="251"/>
            </a:xfrm>
          </p:grpSpPr>
          <p:sp>
            <p:nvSpPr>
              <p:cNvPr id="3082" name="Rectangle 9">
                <a:extLst>
                  <a:ext uri="{FF2B5EF4-FFF2-40B4-BE49-F238E27FC236}">
                    <a16:creationId xmlns:a16="http://schemas.microsoft.com/office/drawing/2014/main" id="{2A634EA7-5D14-4CEF-6F3E-D40A64576B87}"/>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3083" name="Rectangle 10">
                <a:extLst>
                  <a:ext uri="{FF2B5EF4-FFF2-40B4-BE49-F238E27FC236}">
                    <a16:creationId xmlns:a16="http://schemas.microsoft.com/office/drawing/2014/main" id="{67857657-DA55-AF8D-AA6C-BB9FC74F5E0F}"/>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3076" name="Rectangle 11">
            <a:extLst>
              <a:ext uri="{FF2B5EF4-FFF2-40B4-BE49-F238E27FC236}">
                <a16:creationId xmlns:a16="http://schemas.microsoft.com/office/drawing/2014/main" id="{E86CA189-55DB-8490-94E0-B0A3FD42D947}"/>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solidFill>
                  <a:schemeClr val="accent2"/>
                </a:solidFill>
                <a:latin typeface="Bookman Old Style" panose="02050604050505020204" pitchFamily="18" charset="0"/>
              </a:rPr>
              <a:t>Description of the measurement set-up</a:t>
            </a:r>
            <a:endParaRPr lang="hu-HU" altLang="en-US" sz="2000" b="1" dirty="0">
              <a:solidFill>
                <a:schemeClr val="accent2"/>
              </a:solidFill>
              <a:latin typeface="Bookman Old Style" panose="02050604050505020204" pitchFamily="18" charset="0"/>
            </a:endParaRPr>
          </a:p>
        </p:txBody>
      </p:sp>
      <p:sp>
        <p:nvSpPr>
          <p:cNvPr id="3077" name="Line 12">
            <a:extLst>
              <a:ext uri="{FF2B5EF4-FFF2-40B4-BE49-F238E27FC236}">
                <a16:creationId xmlns:a16="http://schemas.microsoft.com/office/drawing/2014/main" id="{12973B98-C3FC-A6F5-40D6-915DE7178C32}"/>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8" name="Text Box 13">
            <a:extLst>
              <a:ext uri="{FF2B5EF4-FFF2-40B4-BE49-F238E27FC236}">
                <a16:creationId xmlns:a16="http://schemas.microsoft.com/office/drawing/2014/main" id="{611B958D-F675-5A82-C942-25CEFE2C8ECA}"/>
              </a:ext>
            </a:extLst>
          </p:cNvPr>
          <p:cNvSpPr txBox="1">
            <a:spLocks noChangeArrowheads="1"/>
          </p:cNvSpPr>
          <p:nvPr/>
        </p:nvSpPr>
        <p:spPr bwMode="auto">
          <a:xfrm>
            <a:off x="827088" y="4330132"/>
            <a:ext cx="64055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a:t> </a:t>
            </a:r>
            <a:r>
              <a:rPr lang="en-US" altLang="en-US" sz="1800" u="sng" dirty="0">
                <a:solidFill>
                  <a:schemeClr val="accent2"/>
                </a:solidFill>
              </a:rPr>
              <a:t>Devices used in the measurement:</a:t>
            </a:r>
            <a:endParaRPr lang="hu-HU" altLang="en-US" sz="1800" u="sng" dirty="0">
              <a:solidFill>
                <a:srgbClr val="CC3300"/>
              </a:solidFill>
            </a:endParaRPr>
          </a:p>
        </p:txBody>
      </p:sp>
      <p:pic>
        <p:nvPicPr>
          <p:cNvPr id="2" name="Picture 1">
            <a:extLst>
              <a:ext uri="{FF2B5EF4-FFF2-40B4-BE49-F238E27FC236}">
                <a16:creationId xmlns:a16="http://schemas.microsoft.com/office/drawing/2014/main" id="{0AD34F2D-931F-54F2-5D9E-128DC5C50515}"/>
              </a:ext>
            </a:extLst>
          </p:cNvPr>
          <p:cNvPicPr>
            <a:picLocks noChangeAspect="1"/>
          </p:cNvPicPr>
          <p:nvPr/>
        </p:nvPicPr>
        <p:blipFill>
          <a:blip r:embed="rId4"/>
          <a:stretch>
            <a:fillRect/>
          </a:stretch>
        </p:blipFill>
        <p:spPr>
          <a:xfrm>
            <a:off x="603751" y="5061425"/>
            <a:ext cx="8388349" cy="1208929"/>
          </a:xfrm>
          <a:prstGeom prst="rect">
            <a:avLst/>
          </a:prstGeom>
        </p:spPr>
      </p:pic>
      <p:pic>
        <p:nvPicPr>
          <p:cNvPr id="4" name="Picture 3">
            <a:extLst>
              <a:ext uri="{FF2B5EF4-FFF2-40B4-BE49-F238E27FC236}">
                <a16:creationId xmlns:a16="http://schemas.microsoft.com/office/drawing/2014/main" id="{E080F1C2-DC4F-41A2-BE11-1507E7D3187C}"/>
              </a:ext>
            </a:extLst>
          </p:cNvPr>
          <p:cNvPicPr>
            <a:picLocks noChangeAspect="1"/>
          </p:cNvPicPr>
          <p:nvPr/>
        </p:nvPicPr>
        <p:blipFill>
          <a:blip r:embed="rId5"/>
          <a:stretch>
            <a:fillRect/>
          </a:stretch>
        </p:blipFill>
        <p:spPr>
          <a:xfrm>
            <a:off x="827088" y="849313"/>
            <a:ext cx="7993062" cy="3137648"/>
          </a:xfrm>
          <a:prstGeom prst="rect">
            <a:avLst/>
          </a:prstGeom>
        </p:spPr>
      </p:pic>
    </p:spTree>
    <p:extLst>
      <p:ext uri="{BB962C8B-B14F-4D97-AF65-F5344CB8AC3E}">
        <p14:creationId xmlns:p14="http://schemas.microsoft.com/office/powerpoint/2010/main" val="322906823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36776A8D-C0A1-E309-074E-E9F0B77CDEB4}"/>
              </a:ext>
            </a:extLst>
          </p:cNvPr>
          <p:cNvGrpSpPr>
            <a:grpSpLocks/>
          </p:cNvGrpSpPr>
          <p:nvPr/>
        </p:nvGrpSpPr>
        <p:grpSpPr bwMode="auto">
          <a:xfrm>
            <a:off x="0" y="0"/>
            <a:ext cx="827088" cy="6858000"/>
            <a:chOff x="0" y="0"/>
            <a:chExt cx="521" cy="4320"/>
          </a:xfrm>
        </p:grpSpPr>
        <p:sp>
          <p:nvSpPr>
            <p:cNvPr id="5131" name="Rectangle 3">
              <a:extLst>
                <a:ext uri="{FF2B5EF4-FFF2-40B4-BE49-F238E27FC236}">
                  <a16:creationId xmlns:a16="http://schemas.microsoft.com/office/drawing/2014/main" id="{252AEBFC-8E46-52D1-CB9A-47550CB45A05}"/>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5132" name="Rectangle 4">
              <a:extLst>
                <a:ext uri="{FF2B5EF4-FFF2-40B4-BE49-F238E27FC236}">
                  <a16:creationId xmlns:a16="http://schemas.microsoft.com/office/drawing/2014/main" id="{FE66B00A-52FF-F497-4035-DC2721F3C8D4}"/>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5133" name="Picture 5" descr="ARAMLASTAN_TSZ_logo">
              <a:extLst>
                <a:ext uri="{FF2B5EF4-FFF2-40B4-BE49-F238E27FC236}">
                  <a16:creationId xmlns:a16="http://schemas.microsoft.com/office/drawing/2014/main" id="{2ABC3456-1053-D923-1CE6-1DF5BECB2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 name="Group 6">
            <a:extLst>
              <a:ext uri="{FF2B5EF4-FFF2-40B4-BE49-F238E27FC236}">
                <a16:creationId xmlns:a16="http://schemas.microsoft.com/office/drawing/2014/main" id="{827DACA2-0261-2E60-D28F-766812C2AA0A}"/>
              </a:ext>
            </a:extLst>
          </p:cNvPr>
          <p:cNvGrpSpPr>
            <a:grpSpLocks/>
          </p:cNvGrpSpPr>
          <p:nvPr/>
        </p:nvGrpSpPr>
        <p:grpSpPr bwMode="auto">
          <a:xfrm>
            <a:off x="0" y="6461125"/>
            <a:ext cx="9144000" cy="398463"/>
            <a:chOff x="0" y="4070"/>
            <a:chExt cx="5760" cy="251"/>
          </a:xfrm>
        </p:grpSpPr>
        <p:sp>
          <p:nvSpPr>
            <p:cNvPr id="5127" name="Rectangle 7">
              <a:extLst>
                <a:ext uri="{FF2B5EF4-FFF2-40B4-BE49-F238E27FC236}">
                  <a16:creationId xmlns:a16="http://schemas.microsoft.com/office/drawing/2014/main" id="{186CAAA0-0F43-A281-A6E3-45EE594C1601}"/>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BD228DC8-0FAF-498D-8B82-3966AE4A6D93}" type="slidenum">
                <a:rPr lang="hu-HU" altLang="en-US" sz="1000" b="1">
                  <a:solidFill>
                    <a:srgbClr val="211579"/>
                  </a:solidFill>
                </a:rPr>
                <a:pPr eaLnBrk="1" hangingPunct="1">
                  <a:spcBef>
                    <a:spcPct val="0"/>
                  </a:spcBef>
                  <a:buFontTx/>
                  <a:buNone/>
                </a:pPr>
                <a:t>5</a:t>
              </a:fld>
              <a:r>
                <a:rPr lang="hu-HU" altLang="en-US" sz="1000" b="1">
                  <a:solidFill>
                    <a:srgbClr val="211579"/>
                  </a:solidFill>
                </a:rPr>
                <a:t>.</a:t>
              </a:r>
            </a:p>
          </p:txBody>
        </p:sp>
        <p:grpSp>
          <p:nvGrpSpPr>
            <p:cNvPr id="5128" name="Group 8">
              <a:extLst>
                <a:ext uri="{FF2B5EF4-FFF2-40B4-BE49-F238E27FC236}">
                  <a16:creationId xmlns:a16="http://schemas.microsoft.com/office/drawing/2014/main" id="{C46252AD-E37B-1F65-B964-EE4F60E95BFE}"/>
                </a:ext>
              </a:extLst>
            </p:cNvPr>
            <p:cNvGrpSpPr>
              <a:grpSpLocks/>
            </p:cNvGrpSpPr>
            <p:nvPr/>
          </p:nvGrpSpPr>
          <p:grpSpPr bwMode="auto">
            <a:xfrm>
              <a:off x="0" y="4070"/>
              <a:ext cx="1937" cy="251"/>
              <a:chOff x="0" y="4070"/>
              <a:chExt cx="1937" cy="251"/>
            </a:xfrm>
          </p:grpSpPr>
          <p:sp>
            <p:nvSpPr>
              <p:cNvPr id="5129" name="Rectangle 9">
                <a:extLst>
                  <a:ext uri="{FF2B5EF4-FFF2-40B4-BE49-F238E27FC236}">
                    <a16:creationId xmlns:a16="http://schemas.microsoft.com/office/drawing/2014/main" id="{D725A1FC-2FCD-365F-6AF6-2B1A4BBC6AC0}"/>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5130" name="Rectangle 10">
                <a:extLst>
                  <a:ext uri="{FF2B5EF4-FFF2-40B4-BE49-F238E27FC236}">
                    <a16:creationId xmlns:a16="http://schemas.microsoft.com/office/drawing/2014/main" id="{6594B964-2B0B-0854-3651-7FCB09B1E237}"/>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5124" name="Rectangle 11">
            <a:extLst>
              <a:ext uri="{FF2B5EF4-FFF2-40B4-BE49-F238E27FC236}">
                <a16:creationId xmlns:a16="http://schemas.microsoft.com/office/drawing/2014/main" id="{C59A5AE7-FD0D-F92E-A2F5-693F87677ECB}"/>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applied formulas</a:t>
            </a:r>
            <a:endParaRPr lang="hu-HU" altLang="en-US" sz="2000" b="1">
              <a:solidFill>
                <a:schemeClr val="accent2"/>
              </a:solidFill>
              <a:latin typeface="Bookman Old Style" panose="02050604050505020204" pitchFamily="18" charset="0"/>
            </a:endParaRPr>
          </a:p>
        </p:txBody>
      </p:sp>
      <p:sp>
        <p:nvSpPr>
          <p:cNvPr id="5125" name="Line 12">
            <a:extLst>
              <a:ext uri="{FF2B5EF4-FFF2-40B4-BE49-F238E27FC236}">
                <a16:creationId xmlns:a16="http://schemas.microsoft.com/office/drawing/2014/main" id="{17F683F1-0164-DD6F-F032-D916D62FE39E}"/>
              </a:ext>
            </a:extLst>
          </p:cNvPr>
          <p:cNvSpPr>
            <a:spLocks noChangeShapeType="1"/>
          </p:cNvSpPr>
          <p:nvPr/>
        </p:nvSpPr>
        <p:spPr bwMode="auto">
          <a:xfrm>
            <a:off x="971550" y="4635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AD724E8-1DC9-538F-12B2-DC6DF7933ECF}"/>
                  </a:ext>
                </a:extLst>
              </p:cNvPr>
              <p:cNvSpPr txBox="1"/>
              <p:nvPr/>
            </p:nvSpPr>
            <p:spPr>
              <a:xfrm>
                <a:off x="2346713" y="476250"/>
                <a:ext cx="6102895" cy="64533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𝐴</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Arial" panose="020B0604020202020204" pitchFamily="34" charset="0"/>
                            </a:rPr>
                            <m:t>𝜋</m:t>
                          </m:r>
                          <m:sSup>
                            <m:sSupPr>
                              <m:ctrlPr>
                                <a:rPr lang="en-US"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Arial" panose="020B0604020202020204" pitchFamily="34" charset="0"/>
                                </a:rPr>
                                <m:t>𝐷</m:t>
                              </m:r>
                            </m:e>
                            <m:sup>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p>
                          </m:sSup>
                        </m:num>
                        <m:den>
                          <m:r>
                            <a:rPr lang="en-US" sz="1800" i="1">
                              <a:effectLst/>
                              <a:latin typeface="Cambria Math" panose="02040503050406030204" pitchFamily="18" charset="0"/>
                              <a:ea typeface="Times New Roman" panose="02020603050405020304" pitchFamily="18" charset="0"/>
                              <a:cs typeface="Arial" panose="020B0604020202020204" pitchFamily="34" charset="0"/>
                            </a:rPr>
                            <m:t>4</m:t>
                          </m:r>
                        </m:den>
                      </m:f>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𝐴</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r>
                        <a:rPr lang="en-US" sz="1800" i="1">
                          <a:effectLst/>
                          <a:latin typeface="Cambria Math" panose="02040503050406030204" pitchFamily="18" charset="0"/>
                          <a:ea typeface="Times New Roman" panose="02020603050405020304" pitchFamily="18" charset="0"/>
                          <a:cs typeface="Arial" panose="020B0604020202020204" pitchFamily="34" charset="0"/>
                        </a:rPr>
                        <m:t>𝜋</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𝐷</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𝐿</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𝑥</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𝑚𝑖𝑛</m:t>
                          </m:r>
                        </m:sub>
                      </m:sSub>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e>
                          </m:d>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𝑖𝑑𝑒𝑎𝑙</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𝜌</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US" i="1">
                              <a:effectLst/>
                              <a:latin typeface="Cambria Math" panose="02040503050406030204" pitchFamily="18" charset="0"/>
                            </a:rPr>
                          </m:ctrlPr>
                        </m:dPr>
                        <m:e>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bSup>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𝜂</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𝑑𝑖𝑓𝑓</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ea typeface="Times New Roman" panose="02020603050405020304" pitchFamily="18" charset="0"/>
                            </a:rPr>
                          </m:ctrlPr>
                        </m:fPr>
                        <m:num>
                          <m:sSub>
                            <m:sSubPr>
                              <m:ctrlPr>
                                <a:rPr lang="en-US" i="1">
                                  <a:effectLst/>
                                  <a:latin typeface="Cambria Math" panose="02040503050406030204" pitchFamily="18" charset="0"/>
                                  <a:ea typeface="Times New Roman" panose="02020603050405020304" pitchFamily="18" charset="0"/>
                                </a:rPr>
                              </m:ctrlPr>
                            </m:sSubPr>
                            <m:e>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e>
                              </m:d>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𝑟𝑒𝑎𝑙</m:t>
                              </m:r>
                            </m:sub>
                          </m:sSub>
                        </m:num>
                        <m:den>
                          <m:sSub>
                            <m:sSubPr>
                              <m:ctrlPr>
                                <a:rPr lang="en-US" i="1">
                                  <a:effectLst/>
                                  <a:latin typeface="Cambria Math" panose="02040503050406030204" pitchFamily="18" charset="0"/>
                                  <a:ea typeface="Times New Roman" panose="02020603050405020304" pitchFamily="18" charset="0"/>
                                </a:rPr>
                              </m:ctrlPr>
                            </m:sSubPr>
                            <m:e>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e>
                              </m:d>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𝑖𝑑𝑒𝑎𝑙</m:t>
                              </m:r>
                            </m:sub>
                          </m:sSub>
                        </m:den>
                      </m:f>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ea typeface="Times New Roman" panose="02020603050405020304" pitchFamily="18" charset="0"/>
                            </a:rPr>
                          </m:ctrlPr>
                        </m:fPr>
                        <m:num>
                          <m:sSub>
                            <m:sSubPr>
                              <m:ctrlPr>
                                <a:rPr lang="en-US" i="1">
                                  <a:effectLst/>
                                  <a:latin typeface="Cambria Math" panose="02040503050406030204" pitchFamily="18" charset="0"/>
                                  <a:ea typeface="Times New Roman" panose="02020603050405020304" pitchFamily="18" charset="0"/>
                                </a:rPr>
                              </m:ctrlPr>
                            </m:sSubPr>
                            <m:e>
                              <m:d>
                                <m:dPr>
                                  <m:ctrlPr>
                                    <a:rPr lang="en-US" i="1">
                                      <a:effectLst/>
                                      <a:latin typeface="Cambria Math" panose="02040503050406030204" pitchFamily="18" charset="0"/>
                                      <a:ea typeface="Times New Roman" panose="02020603050405020304" pitchFamily="18" charset="0"/>
                                    </a:rPr>
                                  </m:ctrlPr>
                                </m:dPr>
                                <m:e>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2</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sSub>
                                    <m:sSubPr>
                                      <m:ctrlPr>
                                        <a:rPr lang="en-US"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Arial" panose="020B0604020202020204" pitchFamily="34" charset="0"/>
                                        </a:rPr>
                                        <m:t>𝑝</m:t>
                                      </m:r>
                                    </m:e>
                                    <m:sub>
                                      <m:r>
                                        <a:rPr lang="en-US" sz="1800" i="1">
                                          <a:effectLst/>
                                          <a:latin typeface="Cambria Math" panose="02040503050406030204" pitchFamily="18" charset="0"/>
                                          <a:ea typeface="Times New Roman" panose="02020603050405020304" pitchFamily="18" charset="0"/>
                                          <a:cs typeface="Arial" panose="020B0604020202020204" pitchFamily="34" charset="0"/>
                                        </a:rPr>
                                        <m:t>1</m:t>
                                      </m:r>
                                    </m:sub>
                                  </m:sSub>
                                </m:e>
                              </m:d>
                            </m:e>
                            <m:sub>
                              <m:r>
                                <a:rPr lang="en-US" sz="1800" i="1">
                                  <a:effectLst/>
                                  <a:latin typeface="Cambria Math" panose="02040503050406030204" pitchFamily="18" charset="0"/>
                                  <a:ea typeface="Times New Roman" panose="02020603050405020304" pitchFamily="18" charset="0"/>
                                  <a:cs typeface="Arial" panose="020B0604020202020204" pitchFamily="34" charset="0"/>
                                </a:rPr>
                                <m:t>𝑟𝑒𝑎𝑙</m:t>
                              </m:r>
                            </m:sub>
                          </m:sSub>
                        </m:num>
                        <m:den>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𝜌</m:t>
                              </m:r>
                            </m:num>
                            <m:den>
                              <m:r>
                                <a:rPr lang="en-US" sz="1800" i="1">
                                  <a:effectLst/>
                                  <a:latin typeface="Cambria Math" panose="02040503050406030204" pitchFamily="18" charset="0"/>
                                  <a:ea typeface="Calibri" panose="020F0502020204030204" pitchFamily="34" charset="0"/>
                                  <a:cs typeface="Arial" panose="020B0604020202020204" pitchFamily="34" charset="0"/>
                                </a:rPr>
                                <m:t>2</m:t>
                              </m:r>
                            </m:den>
                          </m:f>
                          <m:r>
                            <a:rPr lang="en-US" sz="1800" i="1">
                              <a:effectLst/>
                              <a:latin typeface="Cambria Math" panose="02040503050406030204" pitchFamily="18" charset="0"/>
                              <a:ea typeface="Calibri" panose="020F0502020204030204" pitchFamily="34" charset="0"/>
                              <a:cs typeface="Arial" panose="020B0604020202020204" pitchFamily="34" charset="0"/>
                            </a:rPr>
                            <m:t>∙</m:t>
                          </m:r>
                          <m:d>
                            <m:dPr>
                              <m:ctrlPr>
                                <a:rPr lang="en-US" i="1">
                                  <a:effectLst/>
                                  <a:latin typeface="Cambria Math" panose="02040503050406030204" pitchFamily="18" charset="0"/>
                                </a:rPr>
                              </m:ctrlPr>
                            </m:dPr>
                            <m:e>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bSup>
                              <m:r>
                                <a:rPr lang="en-US" sz="1800" i="1">
                                  <a:effectLst/>
                                  <a:latin typeface="Cambria Math" panose="02040503050406030204" pitchFamily="18" charset="0"/>
                                  <a:ea typeface="Calibri" panose="020F0502020204030204" pitchFamily="34" charset="0"/>
                                  <a:cs typeface="Arial" panose="020B0604020202020204" pitchFamily="34" charset="0"/>
                                </a:rPr>
                                <m:t>−</m:t>
                              </m:r>
                              <m:sSubSup>
                                <m:sSubSupPr>
                                  <m:ctrlPr>
                                    <a:rPr lang="en-US" i="1">
                                      <a:effectLst/>
                                      <a:latin typeface="Cambria Math" panose="02040503050406030204" pitchFamily="18" charset="0"/>
                                    </a:rPr>
                                  </m:ctrlPr>
                                </m:sSubSup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bSup>
                            </m:e>
                          </m:d>
                        </m:den>
                      </m:f>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𝑉</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𝛼</m:t>
                      </m:r>
                      <m:r>
                        <a:rPr lang="en-US" sz="1800" i="1">
                          <a:effectLst/>
                          <a:latin typeface="Cambria Math" panose="02040503050406030204" pitchFamily="18" charset="0"/>
                          <a:ea typeface="Calibri" panose="020F0502020204030204" pitchFamily="34" charset="0"/>
                          <a:cs typeface="Arial" panose="020B0604020202020204" pitchFamily="34" charset="0"/>
                        </a:rPr>
                        <m:t>∙</m:t>
                      </m:r>
                      <m:r>
                        <m:rPr>
                          <m:sty m:val="p"/>
                        </m:rPr>
                        <a:rPr lang="en-US" sz="1800">
                          <a:effectLst/>
                          <a:latin typeface="Cambria Math" panose="02040503050406030204" pitchFamily="18" charset="0"/>
                          <a:ea typeface="Calibri" panose="020F0502020204030204" pitchFamily="34" charset="0"/>
                          <a:cs typeface="Arial" panose="020B0604020202020204" pitchFamily="34" charset="0"/>
                        </a:rPr>
                        <m:t>ε</m:t>
                      </m:r>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𝑑</m:t>
                              </m:r>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𝜋</m:t>
                          </m:r>
                        </m:num>
                        <m:den>
                          <m:r>
                            <a:rPr lang="en-US" sz="1800" i="1">
                              <a:effectLst/>
                              <a:latin typeface="Cambria Math" panose="02040503050406030204" pitchFamily="18" charset="0"/>
                              <a:ea typeface="Calibri" panose="020F0502020204030204" pitchFamily="34" charset="0"/>
                              <a:cs typeface="Arial" panose="020B0604020202020204" pitchFamily="34" charset="0"/>
                            </a:rPr>
                            <m:t>4</m:t>
                          </m:r>
                        </m:den>
                      </m:f>
                      <m:rad>
                        <m:radPr>
                          <m:degHide m:val="on"/>
                          <m:ctrlPr>
                            <a:rPr lang="en-US" i="1">
                              <a:effectLst/>
                              <a:latin typeface="Cambria Math" panose="02040503050406030204" pitchFamily="18" charset="0"/>
                            </a:rPr>
                          </m:ctrlPr>
                        </m:radPr>
                        <m:deg/>
                        <m:e>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2∙</m:t>
                              </m:r>
                              <m:r>
                                <a:rPr lang="en-US" sz="1800" i="1">
                                  <a:effectLst/>
                                  <a:latin typeface="Cambria Math" panose="02040503050406030204" pitchFamily="18" charset="0"/>
                                  <a:ea typeface="Calibri" panose="020F0502020204030204" pitchFamily="34" charset="0"/>
                                  <a:cs typeface="Arial" panose="020B0604020202020204" pitchFamily="34" charset="0"/>
                                </a:rPr>
                                <m:t>𝛥</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𝑜𝑟</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𝜌</m:t>
                              </m:r>
                            </m:den>
                          </m:f>
                          <m:r>
                            <a:rPr lang="en-US" sz="1800" i="1">
                              <a:effectLst/>
                              <a:latin typeface="Cambria Math" panose="02040503050406030204" pitchFamily="18" charset="0"/>
                              <a:ea typeface="Calibri" panose="020F0502020204030204" pitchFamily="34" charset="0"/>
                              <a:cs typeface="Arial" panose="020B0604020202020204" pitchFamily="34" charset="0"/>
                            </a:rPr>
                            <m:t> </m:t>
                          </m:r>
                        </m:e>
                      </m:rad>
                    </m:oMath>
                  </m:oMathPara>
                </a14:m>
                <a:endParaRPr lang="en-US" dirty="0"/>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𝜌</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𝑝</m:t>
                              </m:r>
                            </m:e>
                            <m:sub>
                              <m:r>
                                <a:rPr lang="en-US" sz="1800" i="1">
                                  <a:effectLst/>
                                  <a:latin typeface="Cambria Math" panose="02040503050406030204" pitchFamily="18" charset="0"/>
                                  <a:ea typeface="Calibri" panose="020F0502020204030204" pitchFamily="34" charset="0"/>
                                  <a:cs typeface="Arial" panose="020B0604020202020204" pitchFamily="34" charset="0"/>
                                </a:rPr>
                                <m:t>0</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𝑅</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𝑇</m:t>
                          </m:r>
                        </m:den>
                      </m:f>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r>
                        <a:rPr lang="en-US" sz="1800" i="1">
                          <a:effectLst/>
                          <a:latin typeface="Cambria Math" panose="02040503050406030204" pitchFamily="18" charset="0"/>
                          <a:ea typeface="Times New Roman" panose="02020603050405020304" pitchFamily="18" charset="0"/>
                          <a:cs typeface="Arial" panose="020B0604020202020204" pitchFamily="34"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𝑉</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𝐴</m:t>
                              </m:r>
                            </m:e>
                            <m:sub>
                              <m:r>
                                <a:rPr lang="en-US" sz="1800" i="1">
                                  <a:effectLst/>
                                  <a:latin typeface="Cambria Math" panose="02040503050406030204" pitchFamily="18" charset="0"/>
                                  <a:ea typeface="Calibri" panose="020F0502020204030204" pitchFamily="34" charset="0"/>
                                  <a:cs typeface="Arial" panose="020B0604020202020204" pitchFamily="34" charset="0"/>
                                </a:rPr>
                                <m:t>1</m:t>
                              </m:r>
                            </m:sub>
                          </m:sSub>
                        </m:den>
                      </m:f>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4∙</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𝑉</m:t>
                              </m:r>
                            </m:sub>
                          </m:sSub>
                        </m:num>
                        <m:den>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𝜋</m:t>
                          </m:r>
                        </m:den>
                      </m:f>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𝑣</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𝑉</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𝐴</m:t>
                              </m:r>
                            </m:e>
                            <m:sub>
                              <m:r>
                                <a:rPr lang="en-US" sz="1800" i="1">
                                  <a:effectLst/>
                                  <a:latin typeface="Cambria Math" panose="02040503050406030204" pitchFamily="18" charset="0"/>
                                  <a:ea typeface="Calibri" panose="020F0502020204030204" pitchFamily="34" charset="0"/>
                                  <a:cs typeface="Arial" panose="020B0604020202020204" pitchFamily="34" charset="0"/>
                                </a:rPr>
                                <m:t>2</m:t>
                              </m:r>
                            </m:sub>
                          </m:sSub>
                        </m:den>
                      </m:f>
                      <m:r>
                        <a:rPr lang="en-US" sz="1800" i="1">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𝑞</m:t>
                              </m:r>
                            </m:e>
                            <m:sub>
                              <m:r>
                                <a:rPr lang="en-US" sz="1800" i="1">
                                  <a:effectLst/>
                                  <a:latin typeface="Cambria Math" panose="02040503050406030204" pitchFamily="18" charset="0"/>
                                  <a:ea typeface="Calibri" panose="020F0502020204030204" pitchFamily="34" charset="0"/>
                                  <a:cs typeface="Arial" panose="020B0604020202020204" pitchFamily="34" charset="0"/>
                                </a:rPr>
                                <m:t>𝑉</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𝐷</m:t>
                              </m:r>
                            </m:e>
                            <m:sub>
                              <m:r>
                                <a:rPr lang="en-US" sz="1800" i="1">
                                  <a:effectLst/>
                                  <a:latin typeface="Cambria Math" panose="02040503050406030204" pitchFamily="18" charset="0"/>
                                  <a:ea typeface="Calibri" panose="020F0502020204030204" pitchFamily="34" charset="0"/>
                                  <a:cs typeface="Arial" panose="020B0604020202020204" pitchFamily="34" charset="0"/>
                                </a:rPr>
                                <m:t>𝐿</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𝜋</m:t>
                          </m:r>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𝑥</m:t>
                          </m:r>
                        </m:den>
                      </m:f>
                      <m:r>
                        <a:rPr lang="en-US" sz="1800" i="1">
                          <a:effectLst/>
                          <a:latin typeface="Cambria Math" panose="02040503050406030204" pitchFamily="18" charset="0"/>
                          <a:ea typeface="Calibri" panose="020F0502020204030204" pitchFamily="34" charset="0"/>
                          <a:cs typeface="Arial" panose="020B0604020202020204" pitchFamily="34" charset="0"/>
                        </a:rPr>
                        <m:t> </m:t>
                      </m:r>
                    </m:oMath>
                  </m:oMathPara>
                </a14:m>
                <a:endParaRPr lang="en-US" dirty="0"/>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𝛿𝜂</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US" i="1">
                              <a:effectLst/>
                              <a:latin typeface="Cambria Math" panose="02040503050406030204" pitchFamily="18" charset="0"/>
                            </a:rPr>
                          </m:ctrlPr>
                        </m:radPr>
                        <m:deg/>
                        <m:e>
                          <m:nary>
                            <m:naryPr>
                              <m:chr m:val="∑"/>
                              <m:limLoc m:val="undOvr"/>
                              <m:ctrlPr>
                                <a:rPr lang="en-US" i="1">
                                  <a:effectLst/>
                                  <a:latin typeface="Cambria Math" panose="02040503050406030204" pitchFamily="18" charset="0"/>
                                </a:rPr>
                              </m:ctrlPr>
                            </m:naryPr>
                            <m:sub>
                              <m:r>
                                <a:rPr lang="en-US" sz="1800" i="1">
                                  <a:effectLst/>
                                  <a:latin typeface="Cambria Math" panose="02040503050406030204" pitchFamily="18" charset="0"/>
                                  <a:ea typeface="Calibri" panose="020F0502020204030204" pitchFamily="34" charset="0"/>
                                  <a:cs typeface="Arial" panose="020B0604020202020204" pitchFamily="34" charset="0"/>
                                </a:rPr>
                                <m:t>𝑖</m:t>
                              </m:r>
                              <m:r>
                                <a:rPr lang="en-US" sz="1800" i="1">
                                  <a:effectLst/>
                                  <a:latin typeface="Cambria Math" panose="02040503050406030204" pitchFamily="18" charset="0"/>
                                  <a:ea typeface="Calibri" panose="020F0502020204030204" pitchFamily="34" charset="0"/>
                                  <a:cs typeface="Arial" panose="020B0604020202020204" pitchFamily="34" charset="0"/>
                                </a:rPr>
                                <m:t>=1</m:t>
                              </m:r>
                            </m:sub>
                            <m:sup>
                              <m:r>
                                <a:rPr lang="en-US" sz="1800" i="1">
                                  <a:effectLst/>
                                  <a:latin typeface="Cambria Math" panose="02040503050406030204" pitchFamily="18" charset="0"/>
                                  <a:ea typeface="Calibri" panose="020F0502020204030204" pitchFamily="34" charset="0"/>
                                  <a:cs typeface="Arial" panose="020B0604020202020204" pitchFamily="34" charset="0"/>
                                </a:rPr>
                                <m:t>𝑛</m:t>
                              </m:r>
                            </m:sup>
                            <m:e>
                              <m:sSup>
                                <m:sSupPr>
                                  <m:ctrlPr>
                                    <a:rPr lang="en-US"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𝛿</m:t>
                                      </m:r>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1800" i="1">
                                      <a:effectLst/>
                                      <a:latin typeface="Cambria Math" panose="02040503050406030204" pitchFamily="18" charset="0"/>
                                      <a:ea typeface="Calibri" panose="020F0502020204030204" pitchFamily="34" charset="0"/>
                                      <a:cs typeface="Arial" panose="020B0604020202020204" pitchFamily="34" charset="0"/>
                                    </a:rPr>
                                    <m:t> .  </m:t>
                                  </m:r>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𝜕𝜂</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m:t>
                                          </m:r>
                                          <m:r>
                                            <a:rPr lang="en-US" sz="1800" i="1">
                                              <a:effectLst/>
                                              <a:latin typeface="Cambria Math" panose="02040503050406030204" pitchFamily="18" charset="0"/>
                                              <a:ea typeface="Calibri" panose="020F0502020204030204" pitchFamily="34" charset="0"/>
                                              <a:cs typeface="Arial" panose="020B0604020202020204" pitchFamily="34" charset="0"/>
                                            </a:rPr>
                                            <m:t>𝑋</m:t>
                                          </m:r>
                                        </m:e>
                                        <m:sub>
                                          <m:r>
                                            <a:rPr lang="en-US" sz="1800" i="1">
                                              <a:effectLst/>
                                              <a:latin typeface="Cambria Math" panose="02040503050406030204" pitchFamily="18" charset="0"/>
                                              <a:ea typeface="Calibri" panose="020F0502020204030204" pitchFamily="34" charset="0"/>
                                              <a:cs typeface="Arial" panose="020B0604020202020204" pitchFamily="34" charset="0"/>
                                            </a:rPr>
                                            <m:t>𝑖</m:t>
                                          </m:r>
                                        </m:sub>
                                      </m:sSub>
                                    </m:den>
                                  </m:f>
                                  <m:r>
                                    <a:rPr lang="en-US" sz="1800" i="1">
                                      <a:effectLst/>
                                      <a:latin typeface="Cambria Math" panose="02040503050406030204" pitchFamily="18" charset="0"/>
                                      <a:ea typeface="Calibri" panose="020F0502020204030204" pitchFamily="34" charset="0"/>
                                      <a:cs typeface="Arial" panose="020B0604020202020204" pitchFamily="34" charset="0"/>
                                    </a:rPr>
                                    <m:t>)</m:t>
                                  </m:r>
                                </m:e>
                                <m:sup>
                                  <m:r>
                                    <a:rPr lang="en-US" sz="1800" i="1">
                                      <a:effectLst/>
                                      <a:latin typeface="Cambria Math" panose="02040503050406030204" pitchFamily="18" charset="0"/>
                                      <a:ea typeface="Calibri" panose="020F0502020204030204" pitchFamily="34" charset="0"/>
                                      <a:cs typeface="Arial" panose="020B0604020202020204" pitchFamily="34" charset="0"/>
                                    </a:rPr>
                                    <m:t>2</m:t>
                                  </m:r>
                                </m:sup>
                              </m:sSup>
                            </m:e>
                          </m:nary>
                        </m:e>
                      </m:rad>
                    </m:oMath>
                  </m:oMathPara>
                </a14:m>
                <a:endParaRPr lang="en-US" dirty="0"/>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𝑅𝑒𝑙𝑎𝑡𝑖𝑣𝑒</m:t>
                      </m:r>
                      <m:r>
                        <a:rPr lang="en-US" sz="1800" i="1" smtClean="0">
                          <a:effectLst/>
                          <a:latin typeface="Cambria Math" panose="02040503050406030204" pitchFamily="18" charset="0"/>
                          <a:ea typeface="Calibri" panose="020F0502020204030204" pitchFamily="34" charset="0"/>
                          <a:cs typeface="Arial" panose="020B0604020202020204" pitchFamily="34" charset="0"/>
                        </a:rPr>
                        <m:t> </m:t>
                      </m:r>
                      <m:r>
                        <a:rPr lang="en-US" sz="1800" i="1" smtClean="0">
                          <a:effectLst/>
                          <a:latin typeface="Cambria Math" panose="02040503050406030204" pitchFamily="18" charset="0"/>
                          <a:ea typeface="Calibri" panose="020F0502020204030204" pitchFamily="34" charset="0"/>
                          <a:cs typeface="Arial" panose="020B0604020202020204" pitchFamily="34" charset="0"/>
                        </a:rPr>
                        <m:t>𝑒𝑟𝑟𝑜𝑟</m:t>
                      </m:r>
                      <m:r>
                        <a:rPr lang="en-US" sz="1800" i="1" smtClean="0">
                          <a:effectLst/>
                          <a:latin typeface="Cambria Math" panose="02040503050406030204" pitchFamily="18" charset="0"/>
                          <a:ea typeface="Calibri" panose="020F0502020204030204" pitchFamily="34" charset="0"/>
                          <a:cs typeface="Arial" panose="020B0604020202020204" pitchFamily="34" charset="0"/>
                        </a:rPr>
                        <m:t>= </m:t>
                      </m:r>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𝛿</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a:rPr lang="en-US" sz="1800" i="1">
                                  <a:effectLst/>
                                  <a:latin typeface="Cambria Math" panose="02040503050406030204" pitchFamily="18" charset="0"/>
                                  <a:ea typeface="Calibri" panose="020F0502020204030204" pitchFamily="34" charset="0"/>
                                  <a:cs typeface="Arial" panose="020B0604020202020204" pitchFamily="34" charset="0"/>
                                </a:rPr>
                                <m:t>𝑑𝑖𝑓𝑓</m:t>
                              </m:r>
                            </m:sub>
                          </m:sSub>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𝜂</m:t>
                              </m:r>
                            </m:e>
                            <m:sub>
                              <m:r>
                                <a:rPr lang="en-US" sz="1800" i="1">
                                  <a:effectLst/>
                                  <a:latin typeface="Cambria Math" panose="02040503050406030204" pitchFamily="18" charset="0"/>
                                  <a:ea typeface="Calibri" panose="020F0502020204030204" pitchFamily="34" charset="0"/>
                                  <a:cs typeface="Arial" panose="020B0604020202020204" pitchFamily="34" charset="0"/>
                                </a:rPr>
                                <m:t>𝑑𝑖𝑓𝑓</m:t>
                              </m:r>
                            </m:sub>
                          </m:sSub>
                        </m:den>
                      </m:f>
                    </m:oMath>
                  </m:oMathPara>
                </a14:m>
                <a:endParaRPr lang="en-US" dirty="0"/>
              </a:p>
              <a:p>
                <a:endParaRPr lang="en-US" dirty="0"/>
              </a:p>
            </p:txBody>
          </p:sp>
        </mc:Choice>
        <mc:Fallback xmlns="">
          <p:sp>
            <p:nvSpPr>
              <p:cNvPr id="3" name="TextBox 2">
                <a:extLst>
                  <a:ext uri="{FF2B5EF4-FFF2-40B4-BE49-F238E27FC236}">
                    <a16:creationId xmlns:a16="http://schemas.microsoft.com/office/drawing/2014/main" id="{1AD724E8-1DC9-538F-12B2-DC6DF7933ECF}"/>
                  </a:ext>
                </a:extLst>
              </p:cNvPr>
              <p:cNvSpPr txBox="1">
                <a:spLocks noRot="1" noChangeAspect="1" noMove="1" noResize="1" noEditPoints="1" noAdjustHandles="1" noChangeArrowheads="1" noChangeShapeType="1" noTextEdit="1"/>
              </p:cNvSpPr>
              <p:nvPr/>
            </p:nvSpPr>
            <p:spPr>
              <a:xfrm>
                <a:off x="2346713" y="476250"/>
                <a:ext cx="6102895" cy="645330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DB798B-8BCB-BAE6-1AC5-A3FE17D55547}"/>
                  </a:ext>
                </a:extLst>
              </p:cNvPr>
              <p:cNvSpPr txBox="1"/>
              <p:nvPr/>
            </p:nvSpPr>
            <p:spPr>
              <a:xfrm>
                <a:off x="971550" y="1519909"/>
                <a:ext cx="2391420" cy="906851"/>
              </a:xfrm>
              <a:prstGeom prst="rect">
                <a:avLst/>
              </a:prstGeom>
              <a:noFill/>
            </p:spPr>
            <p:txBody>
              <a:bodyPr wrap="square" rtlCol="0">
                <a:spAutoFit/>
              </a:bodyPr>
              <a:lstStyle/>
              <a:p>
                <a:r>
                  <a:rPr lang="en-US" dirty="0"/>
                  <a:t>Calibration:</a:t>
                </a: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𝑝</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f>
                        <m:fPr>
                          <m:ctrlPr>
                            <a:rPr lang="en-US" i="1">
                              <a:effectLst/>
                              <a:latin typeface="Cambria Math" panose="02040503050406030204" pitchFamily="18" charset="0"/>
                            </a:rPr>
                          </m:ctrlPr>
                        </m:fPr>
                        <m:num>
                          <m:d>
                            <m:dPr>
                              <m:ctrlPr>
                                <a:rPr lang="en-US" i="1">
                                  <a:effectLst/>
                                  <a:latin typeface="Cambria Math" panose="02040503050406030204" pitchFamily="18" charset="0"/>
                                </a:rPr>
                              </m:ctrlPr>
                            </m:dPr>
                            <m:e>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𝜌</m:t>
                                  </m:r>
                                </m:e>
                                <m:sub>
                                  <m:r>
                                    <a:rPr lang="en-US" sz="1800" i="1">
                                      <a:effectLst/>
                                      <a:latin typeface="Cambria Math" panose="02040503050406030204" pitchFamily="18" charset="0"/>
                                      <a:ea typeface="Calibri" panose="020F0502020204030204" pitchFamily="34" charset="0"/>
                                      <a:cs typeface="Arial" panose="020B0604020202020204" pitchFamily="34" charset="0"/>
                                    </a:rPr>
                                    <m:t>𝑤</m:t>
                                  </m:r>
                                </m:sub>
                              </m:sSub>
                              <m:r>
                                <a:rPr lang="en-US" sz="18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𝜌</m:t>
                                  </m:r>
                                </m:e>
                                <m:sub>
                                  <m:r>
                                    <a:rPr lang="en-US" sz="1800" i="1">
                                      <a:effectLst/>
                                      <a:latin typeface="Cambria Math" panose="02040503050406030204" pitchFamily="18" charset="0"/>
                                      <a:ea typeface="Calibri" panose="020F0502020204030204" pitchFamily="34" charset="0"/>
                                      <a:cs typeface="Arial" panose="020B0604020202020204" pitchFamily="34" charset="0"/>
                                    </a:rPr>
                                    <m:t>𝑎𝑖𝑟</m:t>
                                  </m:r>
                                </m:sub>
                              </m:sSub>
                            </m:e>
                          </m:d>
                          <m:r>
                            <a:rPr lang="en-US" sz="1800" i="1">
                              <a:effectLst/>
                              <a:latin typeface="Cambria Math" panose="02040503050406030204" pitchFamily="18" charset="0"/>
                              <a:ea typeface="Calibri" panose="020F0502020204030204" pitchFamily="34" charset="0"/>
                              <a:cs typeface="Arial" panose="020B0604020202020204" pitchFamily="34" charset="0"/>
                            </a:rPr>
                            <m:t>𝑔</m:t>
                          </m:r>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h</m:t>
                              </m:r>
                            </m:e>
                            <m:sub>
                              <m:r>
                                <a:rPr lang="en-US" sz="1800" i="1">
                                  <a:effectLst/>
                                  <a:latin typeface="Cambria Math" panose="02040503050406030204" pitchFamily="18" charset="0"/>
                                  <a:ea typeface="Calibri" panose="020F0502020204030204" pitchFamily="34" charset="0"/>
                                  <a:cs typeface="Arial" panose="020B0604020202020204" pitchFamily="34" charset="0"/>
                                </a:rPr>
                                <m:t>𝑤</m:t>
                              </m:r>
                            </m:sub>
                          </m:sSub>
                        </m:num>
                        <m:den>
                          <m:r>
                            <a:rPr lang="en-US" sz="1800" i="1">
                              <a:effectLst/>
                              <a:latin typeface="Cambria Math" panose="02040503050406030204" pitchFamily="18" charset="0"/>
                              <a:ea typeface="Calibri" panose="020F0502020204030204" pitchFamily="34" charset="0"/>
                              <a:cs typeface="Arial" panose="020B0604020202020204" pitchFamily="34" charset="0"/>
                            </a:rPr>
                            <m:t>1000</m:t>
                          </m:r>
                        </m:den>
                      </m:f>
                    </m:oMath>
                  </m:oMathPara>
                </a14:m>
                <a:endParaRPr lang="en-US" dirty="0"/>
              </a:p>
            </p:txBody>
          </p:sp>
        </mc:Choice>
        <mc:Fallback xmlns="">
          <p:sp>
            <p:nvSpPr>
              <p:cNvPr id="4" name="TextBox 3">
                <a:extLst>
                  <a:ext uri="{FF2B5EF4-FFF2-40B4-BE49-F238E27FC236}">
                    <a16:creationId xmlns:a16="http://schemas.microsoft.com/office/drawing/2014/main" id="{CEDB798B-8BCB-BAE6-1AC5-A3FE17D55547}"/>
                  </a:ext>
                </a:extLst>
              </p:cNvPr>
              <p:cNvSpPr txBox="1">
                <a:spLocks noRot="1" noChangeAspect="1" noMove="1" noResize="1" noEditPoints="1" noAdjustHandles="1" noChangeArrowheads="1" noChangeShapeType="1" noTextEdit="1"/>
              </p:cNvSpPr>
              <p:nvPr/>
            </p:nvSpPr>
            <p:spPr>
              <a:xfrm>
                <a:off x="971550" y="1519909"/>
                <a:ext cx="2391420" cy="906851"/>
              </a:xfrm>
              <a:prstGeom prst="rect">
                <a:avLst/>
              </a:prstGeom>
              <a:blipFill>
                <a:blip r:embed="rId5"/>
                <a:stretch>
                  <a:fillRect l="-2036" t="-33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542A478-6A02-218D-0446-1BC88BB4A473}"/>
                  </a:ext>
                </a:extLst>
              </p:cNvPr>
              <p:cNvSpPr txBox="1"/>
              <p:nvPr/>
            </p:nvSpPr>
            <p:spPr>
              <a:xfrm>
                <a:off x="975758" y="2587995"/>
                <a:ext cx="1728688" cy="1187697"/>
              </a:xfrm>
              <a:prstGeom prst="rect">
                <a:avLst/>
              </a:prstGeom>
              <a:noFill/>
            </p:spPr>
            <p:txBody>
              <a:bodyPr wrap="square" rtlCol="0">
                <a:spAutoFit/>
              </a:bodyPr>
              <a:lstStyle/>
              <a:p>
                <a:r>
                  <a:rPr lang="en-US" dirty="0"/>
                  <a:t>Velocity profile:</a:t>
                </a:r>
              </a:p>
              <a:p>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Arial" panose="020B0604020202020204" pitchFamily="34" charset="0"/>
                        </a:rPr>
                        <m:t>𝑣</m:t>
                      </m:r>
                      <m:r>
                        <a:rPr lang="en-US" sz="1800" i="1" smtClean="0">
                          <a:effectLst/>
                          <a:latin typeface="Cambria Math" panose="02040503050406030204" pitchFamily="18" charset="0"/>
                          <a:ea typeface="Calibri" panose="020F0502020204030204" pitchFamily="34" charset="0"/>
                          <a:cs typeface="Arial" panose="020B0604020202020204" pitchFamily="34" charset="0"/>
                        </a:rPr>
                        <m:t>=</m:t>
                      </m:r>
                      <m:rad>
                        <m:radPr>
                          <m:degHide m:val="on"/>
                          <m:ctrlPr>
                            <a:rPr lang="en-US" i="1">
                              <a:effectLst/>
                              <a:latin typeface="Cambria Math" panose="02040503050406030204" pitchFamily="18" charset="0"/>
                            </a:rPr>
                          </m:ctrlPr>
                        </m:radPr>
                        <m:deg/>
                        <m:e>
                          <m:f>
                            <m:fPr>
                              <m:ctrlPr>
                                <a:rPr lang="en-US" i="1">
                                  <a:effectLst/>
                                  <a:latin typeface="Cambria Math" panose="02040503050406030204" pitchFamily="18" charset="0"/>
                                </a:rPr>
                              </m:ctrlPr>
                            </m:fPr>
                            <m:num>
                              <m:r>
                                <a:rPr lang="en-US" sz="1800" i="1">
                                  <a:effectLst/>
                                  <a:latin typeface="Cambria Math" panose="02040503050406030204" pitchFamily="18" charset="0"/>
                                  <a:ea typeface="Calibri" panose="020F0502020204030204" pitchFamily="34" charset="0"/>
                                  <a:cs typeface="Arial" panose="020B0604020202020204" pitchFamily="34" charset="0"/>
                                </a:rPr>
                                <m:t>2 .  </m:t>
                              </m:r>
                              <m:r>
                                <a:rPr lang="en-US" sz="1800" i="1">
                                  <a:effectLst/>
                                  <a:latin typeface="Cambria Math" panose="02040503050406030204" pitchFamily="18" charset="0"/>
                                  <a:ea typeface="Calibri" panose="020F0502020204030204" pitchFamily="34" charset="0"/>
                                  <a:cs typeface="Arial" panose="020B0604020202020204" pitchFamily="34" charset="0"/>
                                </a:rPr>
                                <m:t>𝑝</m:t>
                              </m:r>
                            </m:num>
                            <m:den>
                              <m:sSub>
                                <m:sSubPr>
                                  <m:ctrlPr>
                                    <a:rPr lang="en-US"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cs typeface="Arial" panose="020B0604020202020204" pitchFamily="34" charset="0"/>
                                    </a:rPr>
                                    <m:t>𝜌</m:t>
                                  </m:r>
                                </m:e>
                                <m:sub>
                                  <m:r>
                                    <a:rPr lang="en-US" sz="1800" i="1">
                                      <a:effectLst/>
                                      <a:latin typeface="Cambria Math" panose="02040503050406030204" pitchFamily="18" charset="0"/>
                                      <a:ea typeface="Calibri" panose="020F0502020204030204" pitchFamily="34" charset="0"/>
                                      <a:cs typeface="Arial" panose="020B0604020202020204" pitchFamily="34" charset="0"/>
                                    </a:rPr>
                                    <m:t>𝑎𝑖𝑟</m:t>
                                  </m:r>
                                </m:sub>
                              </m:sSub>
                            </m:den>
                          </m:f>
                        </m:e>
                      </m:rad>
                    </m:oMath>
                  </m:oMathPara>
                </a14:m>
                <a:endParaRPr lang="en-US" dirty="0"/>
              </a:p>
            </p:txBody>
          </p:sp>
        </mc:Choice>
        <mc:Fallback xmlns="">
          <p:sp>
            <p:nvSpPr>
              <p:cNvPr id="5" name="TextBox 4">
                <a:extLst>
                  <a:ext uri="{FF2B5EF4-FFF2-40B4-BE49-F238E27FC236}">
                    <a16:creationId xmlns:a16="http://schemas.microsoft.com/office/drawing/2014/main" id="{E542A478-6A02-218D-0446-1BC88BB4A473}"/>
                  </a:ext>
                </a:extLst>
              </p:cNvPr>
              <p:cNvSpPr txBox="1">
                <a:spLocks noRot="1" noChangeAspect="1" noMove="1" noResize="1" noEditPoints="1" noAdjustHandles="1" noChangeArrowheads="1" noChangeShapeType="1" noTextEdit="1"/>
              </p:cNvSpPr>
              <p:nvPr/>
            </p:nvSpPr>
            <p:spPr>
              <a:xfrm>
                <a:off x="975758" y="2587995"/>
                <a:ext cx="1728688" cy="1187697"/>
              </a:xfrm>
              <a:prstGeom prst="rect">
                <a:avLst/>
              </a:prstGeom>
              <a:blipFill>
                <a:blip r:embed="rId6"/>
                <a:stretch>
                  <a:fillRect l="-2817" t="-3093" r="-2817"/>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4627C9E3-5DCA-B0E4-D20C-FB1A46B189BA}"/>
              </a:ext>
            </a:extLst>
          </p:cNvPr>
          <p:cNvGrpSpPr>
            <a:grpSpLocks/>
          </p:cNvGrpSpPr>
          <p:nvPr/>
        </p:nvGrpSpPr>
        <p:grpSpPr bwMode="auto">
          <a:xfrm>
            <a:off x="0" y="0"/>
            <a:ext cx="827088" cy="6858000"/>
            <a:chOff x="0" y="0"/>
            <a:chExt cx="521" cy="4320"/>
          </a:xfrm>
        </p:grpSpPr>
        <p:sp>
          <p:nvSpPr>
            <p:cNvPr id="6156" name="Rectangle 3">
              <a:extLst>
                <a:ext uri="{FF2B5EF4-FFF2-40B4-BE49-F238E27FC236}">
                  <a16:creationId xmlns:a16="http://schemas.microsoft.com/office/drawing/2014/main" id="{B9498B41-B69B-2EC9-FE0D-D6E099C2B3AB}"/>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6157" name="Rectangle 4">
              <a:extLst>
                <a:ext uri="{FF2B5EF4-FFF2-40B4-BE49-F238E27FC236}">
                  <a16:creationId xmlns:a16="http://schemas.microsoft.com/office/drawing/2014/main" id="{D15F02A4-E722-5AC0-E999-36ED5449C97A}"/>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6158" name="Picture 5" descr="ARAMLASTAN_TSZ_logo">
              <a:extLst>
                <a:ext uri="{FF2B5EF4-FFF2-40B4-BE49-F238E27FC236}">
                  <a16:creationId xmlns:a16="http://schemas.microsoft.com/office/drawing/2014/main" id="{50569CE7-968A-5BA3-1F7C-30001E009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7" name="Group 6">
            <a:extLst>
              <a:ext uri="{FF2B5EF4-FFF2-40B4-BE49-F238E27FC236}">
                <a16:creationId xmlns:a16="http://schemas.microsoft.com/office/drawing/2014/main" id="{9FDC48DA-3768-3580-3F0D-49BDE69E72EA}"/>
              </a:ext>
            </a:extLst>
          </p:cNvPr>
          <p:cNvGrpSpPr>
            <a:grpSpLocks/>
          </p:cNvGrpSpPr>
          <p:nvPr/>
        </p:nvGrpSpPr>
        <p:grpSpPr bwMode="auto">
          <a:xfrm>
            <a:off x="0" y="6461125"/>
            <a:ext cx="9144000" cy="398463"/>
            <a:chOff x="0" y="4070"/>
            <a:chExt cx="5760" cy="251"/>
          </a:xfrm>
        </p:grpSpPr>
        <p:sp>
          <p:nvSpPr>
            <p:cNvPr id="6152" name="Rectangle 7">
              <a:extLst>
                <a:ext uri="{FF2B5EF4-FFF2-40B4-BE49-F238E27FC236}">
                  <a16:creationId xmlns:a16="http://schemas.microsoft.com/office/drawing/2014/main" id="{35AB975F-8C46-4E86-A012-804A590024C1}"/>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2E6F0053-AA56-4C85-A631-D4F27BBE7094}" type="slidenum">
                <a:rPr lang="hu-HU" altLang="en-US" sz="1000" b="1">
                  <a:solidFill>
                    <a:srgbClr val="211579"/>
                  </a:solidFill>
                </a:rPr>
                <a:pPr eaLnBrk="1" hangingPunct="1">
                  <a:spcBef>
                    <a:spcPct val="0"/>
                  </a:spcBef>
                  <a:buFontTx/>
                  <a:buNone/>
                </a:pPr>
                <a:t>6</a:t>
              </a:fld>
              <a:r>
                <a:rPr lang="hu-HU" altLang="en-US" sz="1000" b="1">
                  <a:solidFill>
                    <a:srgbClr val="211579"/>
                  </a:solidFill>
                </a:rPr>
                <a:t>.</a:t>
              </a:r>
            </a:p>
          </p:txBody>
        </p:sp>
        <p:grpSp>
          <p:nvGrpSpPr>
            <p:cNvPr id="6153" name="Group 8">
              <a:extLst>
                <a:ext uri="{FF2B5EF4-FFF2-40B4-BE49-F238E27FC236}">
                  <a16:creationId xmlns:a16="http://schemas.microsoft.com/office/drawing/2014/main" id="{1EBBE336-4D56-4969-F6A3-3F60F8F254E9}"/>
                </a:ext>
              </a:extLst>
            </p:cNvPr>
            <p:cNvGrpSpPr>
              <a:grpSpLocks/>
            </p:cNvGrpSpPr>
            <p:nvPr/>
          </p:nvGrpSpPr>
          <p:grpSpPr bwMode="auto">
            <a:xfrm>
              <a:off x="0" y="4070"/>
              <a:ext cx="1937" cy="251"/>
              <a:chOff x="0" y="4070"/>
              <a:chExt cx="1937" cy="251"/>
            </a:xfrm>
          </p:grpSpPr>
          <p:sp>
            <p:nvSpPr>
              <p:cNvPr id="6154" name="Rectangle 9">
                <a:extLst>
                  <a:ext uri="{FF2B5EF4-FFF2-40B4-BE49-F238E27FC236}">
                    <a16:creationId xmlns:a16="http://schemas.microsoft.com/office/drawing/2014/main" id="{D452B9DC-15E4-B571-C435-C7C5A83169AB}"/>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6155" name="Rectangle 10">
                <a:extLst>
                  <a:ext uri="{FF2B5EF4-FFF2-40B4-BE49-F238E27FC236}">
                    <a16:creationId xmlns:a16="http://schemas.microsoft.com/office/drawing/2014/main" id="{587ADB29-162F-9F32-F529-02ACEA85A718}"/>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6148" name="Rectangle 11">
            <a:extLst>
              <a:ext uri="{FF2B5EF4-FFF2-40B4-BE49-F238E27FC236}">
                <a16:creationId xmlns:a16="http://schemas.microsoft.com/office/drawing/2014/main" id="{53860BD0-5E3F-C925-0277-068F328E1736}"/>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investigated physical parameter</a:t>
            </a:r>
            <a:endParaRPr lang="hu-HU" altLang="en-US" sz="1200">
              <a:solidFill>
                <a:srgbClr val="CC3300"/>
              </a:solidFill>
              <a:latin typeface="Bookman Old Style" panose="02050604050505020204" pitchFamily="18" charset="0"/>
            </a:endParaRPr>
          </a:p>
        </p:txBody>
      </p:sp>
      <p:sp>
        <p:nvSpPr>
          <p:cNvPr id="6149" name="Line 12">
            <a:extLst>
              <a:ext uri="{FF2B5EF4-FFF2-40B4-BE49-F238E27FC236}">
                <a16:creationId xmlns:a16="http://schemas.microsoft.com/office/drawing/2014/main" id="{7F273F74-0473-6BF3-07EE-26A803C52B04}"/>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Text Box 17">
            <a:extLst>
              <a:ext uri="{FF2B5EF4-FFF2-40B4-BE49-F238E27FC236}">
                <a16:creationId xmlns:a16="http://schemas.microsoft.com/office/drawing/2014/main" id="{C1C430CD-F84F-FA57-E8FA-456C424DAB03}"/>
              </a:ext>
            </a:extLst>
          </p:cNvPr>
          <p:cNvSpPr txBox="1">
            <a:spLocks noChangeArrowheads="1"/>
          </p:cNvSpPr>
          <p:nvPr/>
        </p:nvSpPr>
        <p:spPr bwMode="auto">
          <a:xfrm>
            <a:off x="971550" y="576263"/>
            <a:ext cx="72009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spcBef>
                <a:spcPct val="50000"/>
              </a:spcBef>
              <a:buNone/>
            </a:pPr>
            <a:r>
              <a:rPr lang="en-US" altLang="en-US" sz="1800" dirty="0"/>
              <a:t>The environmental data:</a:t>
            </a:r>
          </a:p>
          <a:p>
            <a:pPr marL="0" indent="0" eaLnBrk="1" hangingPunct="1">
              <a:spcBef>
                <a:spcPct val="50000"/>
              </a:spcBef>
              <a:buNone/>
            </a:pPr>
            <a:endParaRPr lang="hu-HU" altLang="en-US" sz="1800" dirty="0"/>
          </a:p>
        </p:txBody>
      </p:sp>
      <p:graphicFrame>
        <p:nvGraphicFramePr>
          <p:cNvPr id="4" name="Table 3">
            <a:extLst>
              <a:ext uri="{FF2B5EF4-FFF2-40B4-BE49-F238E27FC236}">
                <a16:creationId xmlns:a16="http://schemas.microsoft.com/office/drawing/2014/main" id="{5BBB72C0-A40E-3B36-C305-ABAE2D5163C4}"/>
              </a:ext>
            </a:extLst>
          </p:cNvPr>
          <p:cNvGraphicFramePr>
            <a:graphicFrameLocks noGrp="1"/>
          </p:cNvGraphicFramePr>
          <p:nvPr>
            <p:extLst>
              <p:ext uri="{D42A27DB-BD31-4B8C-83A1-F6EECF244321}">
                <p14:modId xmlns:p14="http://schemas.microsoft.com/office/powerpoint/2010/main" val="2219532660"/>
              </p:ext>
            </p:extLst>
          </p:nvPr>
        </p:nvGraphicFramePr>
        <p:xfrm>
          <a:off x="1771650" y="1098400"/>
          <a:ext cx="1465410" cy="602354"/>
        </p:xfrm>
        <a:graphic>
          <a:graphicData uri="http://schemas.openxmlformats.org/drawingml/2006/table">
            <a:tbl>
              <a:tblPr firstRow="1" firstCol="1" bandRow="1"/>
              <a:tblGrid>
                <a:gridCol w="776730">
                  <a:extLst>
                    <a:ext uri="{9D8B030D-6E8A-4147-A177-3AD203B41FA5}">
                      <a16:colId xmlns:a16="http://schemas.microsoft.com/office/drawing/2014/main" val="1198111219"/>
                    </a:ext>
                  </a:extLst>
                </a:gridCol>
                <a:gridCol w="688680">
                  <a:extLst>
                    <a:ext uri="{9D8B030D-6E8A-4147-A177-3AD203B41FA5}">
                      <a16:colId xmlns:a16="http://schemas.microsoft.com/office/drawing/2014/main" val="125459567"/>
                    </a:ext>
                  </a:extLst>
                </a:gridCol>
              </a:tblGrid>
              <a:tr h="301177">
                <a:tc>
                  <a:txBody>
                    <a:bodyPr/>
                    <a:lstStyle/>
                    <a:p>
                      <a:pPr algn="just">
                        <a:lnSpc>
                          <a:spcPct val="107000"/>
                        </a:lnSpc>
                      </a:pPr>
                      <a:r>
                        <a:rPr lang="en-US" sz="1800">
                          <a:effectLst/>
                          <a:latin typeface="Times New Roman" panose="02020603050405020304" pitchFamily="18" charset="0"/>
                          <a:ea typeface="Calibri" panose="020F0502020204030204" pitchFamily="34" charset="0"/>
                          <a:cs typeface="Arial" panose="020B0604020202020204" pitchFamily="34" charset="0"/>
                        </a:rPr>
                        <a:t>d</a:t>
                      </a:r>
                      <a:r>
                        <a:rPr lang="en-US" sz="1800" baseline="-25000">
                          <a:effectLst/>
                          <a:latin typeface="Times New Roman" panose="02020603050405020304" pitchFamily="18" charset="0"/>
                          <a:ea typeface="Calibri" panose="020F0502020204030204" pitchFamily="34" charset="0"/>
                          <a:cs typeface="Arial" panose="020B0604020202020204" pitchFamily="34" charset="0"/>
                        </a:rPr>
                        <a:t>or</a:t>
                      </a:r>
                      <a:r>
                        <a:rPr lang="en-US" sz="1800">
                          <a:effectLst/>
                          <a:latin typeface="Times New Roman" panose="02020603050405020304" pitchFamily="18" charset="0"/>
                          <a:ea typeface="Calibri" panose="020F0502020204030204" pitchFamily="34" charset="0"/>
                          <a:cs typeface="Arial" panose="020B0604020202020204" pitchFamily="34" charset="0"/>
                        </a:rPr>
                        <a:t> [m]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2215791"/>
                  </a:ext>
                </a:extLst>
              </a:tr>
              <a:tr h="301177">
                <a:tc>
                  <a:txBody>
                    <a:bodyPr/>
                    <a:lstStyle/>
                    <a:p>
                      <a:pPr algn="just">
                        <a:lnSpc>
                          <a:spcPct val="107000"/>
                        </a:lnSpc>
                      </a:pPr>
                      <a:r>
                        <a:rPr lang="en-US" sz="1800">
                          <a:effectLst/>
                          <a:latin typeface="Times New Roman" panose="02020603050405020304" pitchFamily="18" charset="0"/>
                          <a:ea typeface="Calibri" panose="020F0502020204030204" pitchFamily="34" charset="0"/>
                          <a:cs typeface="Arial" panose="020B0604020202020204" pitchFamily="34" charset="0"/>
                        </a:rPr>
                        <a:t>D [m]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0.105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643466"/>
                  </a:ext>
                </a:extLst>
              </a:tr>
            </a:tbl>
          </a:graphicData>
        </a:graphic>
      </p:graphicFrame>
      <p:graphicFrame>
        <p:nvGraphicFramePr>
          <p:cNvPr id="5" name="Table 4">
            <a:extLst>
              <a:ext uri="{FF2B5EF4-FFF2-40B4-BE49-F238E27FC236}">
                <a16:creationId xmlns:a16="http://schemas.microsoft.com/office/drawing/2014/main" id="{4C56E2DE-73E5-F28D-9569-EFBCFD9BB765}"/>
              </a:ext>
            </a:extLst>
          </p:cNvPr>
          <p:cNvGraphicFramePr>
            <a:graphicFrameLocks noGrp="1"/>
          </p:cNvGraphicFramePr>
          <p:nvPr>
            <p:extLst>
              <p:ext uri="{D42A27DB-BD31-4B8C-83A1-F6EECF244321}">
                <p14:modId xmlns:p14="http://schemas.microsoft.com/office/powerpoint/2010/main" val="2185924384"/>
              </p:ext>
            </p:extLst>
          </p:nvPr>
        </p:nvGraphicFramePr>
        <p:xfrm>
          <a:off x="3750735" y="1098400"/>
          <a:ext cx="1883063" cy="602354"/>
        </p:xfrm>
        <a:graphic>
          <a:graphicData uri="http://schemas.openxmlformats.org/drawingml/2006/table">
            <a:tbl>
              <a:tblPr firstRow="1" firstCol="1" bandRow="1"/>
              <a:tblGrid>
                <a:gridCol w="998104">
                  <a:extLst>
                    <a:ext uri="{9D8B030D-6E8A-4147-A177-3AD203B41FA5}">
                      <a16:colId xmlns:a16="http://schemas.microsoft.com/office/drawing/2014/main" val="1183607819"/>
                    </a:ext>
                  </a:extLst>
                </a:gridCol>
                <a:gridCol w="884959">
                  <a:extLst>
                    <a:ext uri="{9D8B030D-6E8A-4147-A177-3AD203B41FA5}">
                      <a16:colId xmlns:a16="http://schemas.microsoft.com/office/drawing/2014/main" val="2734131929"/>
                    </a:ext>
                  </a:extLst>
                </a:gridCol>
              </a:tblGrid>
              <a:tr h="301177">
                <a:tc>
                  <a:txBody>
                    <a:bodyPr/>
                    <a:lstStyle/>
                    <a:p>
                      <a:pPr algn="just">
                        <a:lnSpc>
                          <a:spcPct val="107000"/>
                        </a:lnSpc>
                      </a:pPr>
                      <a:r>
                        <a:rPr lang="en-US" sz="1800">
                          <a:effectLst/>
                          <a:latin typeface="Times New Roman" panose="02020603050405020304" pitchFamily="18" charset="0"/>
                          <a:ea typeface="Calibri" panose="020F0502020204030204" pitchFamily="34" charset="0"/>
                          <a:cs typeface="Arial" panose="020B0604020202020204" pitchFamily="34" charset="0"/>
                        </a:rPr>
                        <a:t>T</a:t>
                      </a:r>
                      <a:r>
                        <a:rPr lang="en-US" sz="1800" baseline="-25000">
                          <a:effectLst/>
                          <a:latin typeface="Times New Roman" panose="02020603050405020304" pitchFamily="18" charset="0"/>
                          <a:ea typeface="Calibri" panose="020F0502020204030204" pitchFamily="34" charset="0"/>
                          <a:cs typeface="Arial" panose="020B0604020202020204" pitchFamily="34" charset="0"/>
                        </a:rPr>
                        <a:t>0</a:t>
                      </a:r>
                      <a:r>
                        <a:rPr lang="en-US" sz="1800">
                          <a:effectLst/>
                          <a:latin typeface="Times New Roman" panose="02020603050405020304" pitchFamily="18" charset="0"/>
                          <a:ea typeface="Calibri" panose="020F0502020204030204" pitchFamily="34" charset="0"/>
                          <a:cs typeface="Arial" panose="020B0604020202020204" pitchFamily="34" charset="0"/>
                        </a:rPr>
                        <a:t> [k]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19.5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2424013"/>
                  </a:ext>
                </a:extLst>
              </a:tr>
              <a:tr h="301177">
                <a:tc>
                  <a:txBody>
                    <a:bodyPr/>
                    <a:lstStyle/>
                    <a:p>
                      <a:pPr algn="just">
                        <a:lnSpc>
                          <a:spcPct val="107000"/>
                        </a:lnSpc>
                      </a:pPr>
                      <a:r>
                        <a:rPr lang="en-US" sz="1800">
                          <a:effectLst/>
                          <a:latin typeface="Times New Roman" panose="02020603050405020304" pitchFamily="18" charset="0"/>
                          <a:ea typeface="Calibri" panose="020F0502020204030204" pitchFamily="34" charset="0"/>
                          <a:cs typeface="Arial" panose="020B0604020202020204" pitchFamily="34" charset="0"/>
                        </a:rPr>
                        <a:t>p</a:t>
                      </a:r>
                      <a:r>
                        <a:rPr lang="en-US" sz="1800" baseline="-25000">
                          <a:effectLst/>
                          <a:latin typeface="Times New Roman" panose="02020603050405020304" pitchFamily="18" charset="0"/>
                          <a:ea typeface="Calibri" panose="020F0502020204030204" pitchFamily="34" charset="0"/>
                          <a:cs typeface="Arial" panose="020B0604020202020204" pitchFamily="34" charset="0"/>
                        </a:rPr>
                        <a:t>0 </a:t>
                      </a:r>
                      <a:r>
                        <a:rPr lang="en-US" sz="1800">
                          <a:effectLst/>
                          <a:latin typeface="Times New Roman" panose="02020603050405020304" pitchFamily="18" charset="0"/>
                          <a:ea typeface="Calibri" panose="020F0502020204030204" pitchFamily="34" charset="0"/>
                          <a:cs typeface="Arial" panose="020B0604020202020204" pitchFamily="34" charset="0"/>
                        </a:rPr>
                        <a:t>[Pa]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100300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562274"/>
                  </a:ext>
                </a:extLst>
              </a:tr>
            </a:tbl>
          </a:graphicData>
        </a:graphic>
      </p:graphicFrame>
      <p:graphicFrame>
        <p:nvGraphicFramePr>
          <p:cNvPr id="6" name="Table 5">
            <a:extLst>
              <a:ext uri="{FF2B5EF4-FFF2-40B4-BE49-F238E27FC236}">
                <a16:creationId xmlns:a16="http://schemas.microsoft.com/office/drawing/2014/main" id="{DB51C6DA-BBDA-37BA-A5A0-18215351335F}"/>
              </a:ext>
            </a:extLst>
          </p:cNvPr>
          <p:cNvGraphicFramePr>
            <a:graphicFrameLocks noGrp="1"/>
          </p:cNvGraphicFramePr>
          <p:nvPr>
            <p:extLst>
              <p:ext uri="{D42A27DB-BD31-4B8C-83A1-F6EECF244321}">
                <p14:modId xmlns:p14="http://schemas.microsoft.com/office/powerpoint/2010/main" val="3023797434"/>
              </p:ext>
            </p:extLst>
          </p:nvPr>
        </p:nvGraphicFramePr>
        <p:xfrm>
          <a:off x="6444208" y="1089820"/>
          <a:ext cx="1465410" cy="602354"/>
        </p:xfrm>
        <a:graphic>
          <a:graphicData uri="http://schemas.openxmlformats.org/drawingml/2006/table">
            <a:tbl>
              <a:tblPr firstRow="1" firstCol="1" bandRow="1"/>
              <a:tblGrid>
                <a:gridCol w="787718">
                  <a:extLst>
                    <a:ext uri="{9D8B030D-6E8A-4147-A177-3AD203B41FA5}">
                      <a16:colId xmlns:a16="http://schemas.microsoft.com/office/drawing/2014/main" val="4277080770"/>
                    </a:ext>
                  </a:extLst>
                </a:gridCol>
                <a:gridCol w="677692">
                  <a:extLst>
                    <a:ext uri="{9D8B030D-6E8A-4147-A177-3AD203B41FA5}">
                      <a16:colId xmlns:a16="http://schemas.microsoft.com/office/drawing/2014/main" val="2142031080"/>
                    </a:ext>
                  </a:extLst>
                </a:gridCol>
              </a:tblGrid>
              <a:tr h="301177">
                <a:tc>
                  <a:txBody>
                    <a:bodyPr/>
                    <a:lstStyle/>
                    <a:p>
                      <a:pPr algn="just">
                        <a:lnSpc>
                          <a:spcPct val="107000"/>
                        </a:lnSpc>
                      </a:pPr>
                      <a:r>
                        <a:rPr lang="en-US" sz="1800">
                          <a:effectLst/>
                          <a:latin typeface="Times New Roman" panose="02020603050405020304" pitchFamily="18" charset="0"/>
                          <a:ea typeface="Calibri" panose="020F0502020204030204" pitchFamily="34" charset="0"/>
                          <a:cs typeface="Arial" panose="020B0604020202020204" pitchFamily="34" charset="0"/>
                        </a:rPr>
                        <a:t>D</a:t>
                      </a:r>
                      <a:r>
                        <a:rPr lang="en-US" sz="1800" baseline="-25000">
                          <a:effectLst/>
                          <a:latin typeface="Times New Roman" panose="02020603050405020304" pitchFamily="18" charset="0"/>
                          <a:ea typeface="Calibri" panose="020F0502020204030204" pitchFamily="34" charset="0"/>
                          <a:cs typeface="Arial" panose="020B0604020202020204" pitchFamily="34" charset="0"/>
                        </a:rPr>
                        <a:t>L</a:t>
                      </a:r>
                      <a:r>
                        <a:rPr lang="en-US" sz="1800">
                          <a:effectLst/>
                          <a:latin typeface="Times New Roman" panose="02020603050405020304" pitchFamily="18" charset="0"/>
                          <a:ea typeface="Calibri" panose="020F0502020204030204" pitchFamily="34" charset="0"/>
                          <a:cs typeface="Arial" panose="020B0604020202020204" pitchFamily="34" charset="0"/>
                        </a:rPr>
                        <a:t> [m]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0.36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5330562"/>
                  </a:ext>
                </a:extLst>
              </a:tr>
              <a:tr h="301177">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Calibri" panose="020F0502020204030204" pitchFamily="34" charset="0"/>
                        </a:rPr>
                        <a:t>α</a:t>
                      </a:r>
                      <a:r>
                        <a:rPr lang="en-US" sz="1800" dirty="0">
                          <a:effectLst/>
                          <a:latin typeface="Times New Roman" panose="02020603050405020304" pitchFamily="18" charset="0"/>
                          <a:ea typeface="Calibri" panose="020F0502020204030204" pitchFamily="34" charset="0"/>
                          <a:cs typeface="Arial" panose="020B0604020202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07000"/>
                        </a:lnSpc>
                      </a:pPr>
                      <a:r>
                        <a:rPr lang="en-US" sz="1800" dirty="0">
                          <a:effectLst/>
                          <a:latin typeface="Times New Roman" panose="02020603050405020304" pitchFamily="18" charset="0"/>
                          <a:ea typeface="Calibri" panose="020F0502020204030204" pitchFamily="34" charset="0"/>
                          <a:cs typeface="Arial" panose="020B0604020202020204" pitchFamily="34" charset="0"/>
                        </a:rPr>
                        <a:t>0.6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6022406"/>
                  </a:ext>
                </a:extLst>
              </a:tr>
            </a:tbl>
          </a:graphicData>
        </a:graphic>
      </p:graphicFrame>
      <p:sp>
        <p:nvSpPr>
          <p:cNvPr id="7" name="TextBox 6">
            <a:extLst>
              <a:ext uri="{FF2B5EF4-FFF2-40B4-BE49-F238E27FC236}">
                <a16:creationId xmlns:a16="http://schemas.microsoft.com/office/drawing/2014/main" id="{F4CDA92E-4ACA-E317-C4F4-FDE63EDED25B}"/>
              </a:ext>
            </a:extLst>
          </p:cNvPr>
          <p:cNvSpPr txBox="1"/>
          <p:nvPr/>
        </p:nvSpPr>
        <p:spPr>
          <a:xfrm>
            <a:off x="971550" y="1894317"/>
            <a:ext cx="5976664" cy="369332"/>
          </a:xfrm>
          <a:prstGeom prst="rect">
            <a:avLst/>
          </a:prstGeom>
          <a:noFill/>
        </p:spPr>
        <p:txBody>
          <a:bodyPr wrap="square" rtlCol="0">
            <a:spAutoFit/>
          </a:bodyPr>
          <a:lstStyle/>
          <a:p>
            <a:r>
              <a:rPr lang="en-US" dirty="0"/>
              <a:t> The digital manometer calibration data:</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3C6CD08-F954-6245-9BAC-115EE730FCBF}"/>
                  </a:ext>
                </a:extLst>
              </p:cNvPr>
              <p:cNvGraphicFramePr>
                <a:graphicFrameLocks noGrp="1"/>
              </p:cNvGraphicFramePr>
              <p:nvPr>
                <p:extLst>
                  <p:ext uri="{D42A27DB-BD31-4B8C-83A1-F6EECF244321}">
                    <p14:modId xmlns:p14="http://schemas.microsoft.com/office/powerpoint/2010/main" val="2651345195"/>
                  </p:ext>
                </p:extLst>
              </p:nvPr>
            </p:nvGraphicFramePr>
            <p:xfrm>
              <a:off x="782638" y="2263650"/>
              <a:ext cx="8037512" cy="4197470"/>
            </p:xfrm>
            <a:graphic>
              <a:graphicData uri="http://schemas.openxmlformats.org/drawingml/2006/table">
                <a:tbl>
                  <a:tblPr firstRow="1" firstCol="1" bandRow="1"/>
                  <a:tblGrid>
                    <a:gridCol w="1803300">
                      <a:extLst>
                        <a:ext uri="{9D8B030D-6E8A-4147-A177-3AD203B41FA5}">
                          <a16:colId xmlns:a16="http://schemas.microsoft.com/office/drawing/2014/main" val="499052533"/>
                        </a:ext>
                      </a:extLst>
                    </a:gridCol>
                    <a:gridCol w="2156317">
                      <a:extLst>
                        <a:ext uri="{9D8B030D-6E8A-4147-A177-3AD203B41FA5}">
                          <a16:colId xmlns:a16="http://schemas.microsoft.com/office/drawing/2014/main" val="2294685481"/>
                        </a:ext>
                      </a:extLst>
                    </a:gridCol>
                    <a:gridCol w="2007103">
                      <a:extLst>
                        <a:ext uri="{9D8B030D-6E8A-4147-A177-3AD203B41FA5}">
                          <a16:colId xmlns:a16="http://schemas.microsoft.com/office/drawing/2014/main" val="1849194843"/>
                        </a:ext>
                      </a:extLst>
                    </a:gridCol>
                    <a:gridCol w="2070792">
                      <a:extLst>
                        <a:ext uri="{9D8B030D-6E8A-4147-A177-3AD203B41FA5}">
                          <a16:colId xmlns:a16="http://schemas.microsoft.com/office/drawing/2014/main" val="1980620203"/>
                        </a:ext>
                      </a:extLst>
                    </a:gridCol>
                  </a:tblGrid>
                  <a:tr h="548781">
                    <a:tc>
                      <a:txBody>
                        <a:bodyPr/>
                        <a:lstStyle/>
                        <a:p>
                          <a:pPr algn="l">
                            <a:lnSpc>
                              <a:spcPct val="107000"/>
                            </a:lnSpc>
                          </a:pPr>
                          <a14:m>
                            <m:oMathPara xmlns:m="http://schemas.openxmlformats.org/officeDocument/2006/math">
                              <m:oMathParaPr>
                                <m:jc m:val="centerGroup"/>
                              </m:oMathParaPr>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h</m:t>
                                    </m:r>
                                  </m:e>
                                  <m:sub>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𝑤</m:t>
                                    </m:r>
                                  </m:sub>
                                </m:sSub>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𝑐𝑚</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a:lnSpc>
                              <a:spcPct val="107000"/>
                            </a:lnSpc>
                          </a:pPr>
                          <a14:m>
                            <m:oMathPara xmlns:m="http://schemas.openxmlformats.org/officeDocument/2006/math">
                              <m:oMathParaPr>
                                <m:jc m:val="centerGroup"/>
                              </m:oMathParaPr>
                              <m:oMath xmlns:m="http://schemas.openxmlformats.org/officeDocument/2006/math">
                                <m:sSub>
                                  <m:sSubPr>
                                    <m:ctrlPr>
                                      <a:rPr lang="en-US" sz="2000" i="1" baseline="-2500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m:t>
                                    </m:r>
                                  </m:e>
                                  <m:sub>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𝑑𝑒𝑣𝑖𝑐𝑒</m:t>
                                    </m:r>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1</m:t>
                                    </m:r>
                                  </m:sub>
                                </m:sSub>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 [</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𝑃𝑎</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m:t>
                                </m:r>
                              </m:oMath>
                            </m:oMathPara>
                          </a14:m>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a:lnSpc>
                              <a:spcPct val="107000"/>
                            </a:lnSpc>
                          </a:pPr>
                          <a14:m>
                            <m:oMath xmlns:m="http://schemas.openxmlformats.org/officeDocument/2006/math">
                              <m:sSub>
                                <m:sSubPr>
                                  <m:ctrlPr>
                                    <a:rPr lang="en-US" sz="2000" i="1">
                                      <a:effectLst/>
                                      <a:latin typeface="Cambria Math" panose="02040503050406030204" pitchFamily="18" charset="0"/>
                                      <a:ea typeface="Calibri" panose="020F0502020204030204" pitchFamily="34" charset="0"/>
                                      <a:cs typeface="Arial" panose="020B060402020202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m:t>
                                  </m:r>
                                </m:e>
                                <m:sub>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𝑑𝑒𝑣𝑖𝑐𝑒</m:t>
                                  </m:r>
                                  <m:r>
                                    <a:rPr lang="en-US" sz="2000" i="1">
                                      <a:solidFill>
                                        <a:srgbClr val="000000"/>
                                      </a:solidFill>
                                      <a:effectLst/>
                                      <a:latin typeface="Cambria Math" panose="02040503050406030204" pitchFamily="18" charset="0"/>
                                      <a:ea typeface="Calibri" panose="020F0502020204030204" pitchFamily="34" charset="0"/>
                                      <a:cs typeface="Arial" panose="020B0604020202020204" pitchFamily="34" charset="0"/>
                                    </a:rPr>
                                    <m:t>2</m:t>
                                  </m:r>
                                </m:sub>
                              </m:sSub>
                            </m:oMath>
                          </a14:m>
                          <a:r>
                            <a:rPr lang="en-US" sz="20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tc>
                      <a:txBody>
                        <a:bodyPr/>
                        <a:lstStyle/>
                        <a:p>
                          <a:pPr algn="l">
                            <a:lnSpc>
                              <a:spcPct val="107000"/>
                            </a:lnSpc>
                          </a:pPr>
                          <a14:m>
                            <m:oMath xmlns:m="http://schemas.openxmlformats.org/officeDocument/2006/math">
                              <m:sSub>
                                <m:sSubPr>
                                  <m:ctrlPr>
                                    <a:rPr lang="en-US" sz="2000" i="1" baseline="-25000">
                                      <a:effectLst/>
                                      <a:latin typeface="Cambria Math" panose="02040503050406030204" pitchFamily="18" charset="0"/>
                                      <a:ea typeface="Calibri" panose="020F0502020204030204" pitchFamily="34" charset="0"/>
                                      <a:cs typeface="Arial" panose="020B0604020202020204" pitchFamily="34" charset="0"/>
                                    </a:rPr>
                                  </m:ctrlPr>
                                </m:sSubPr>
                                <m:e>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𝑝</m:t>
                                  </m:r>
                                </m:e>
                                <m:sub>
                                  <m:r>
                                    <a:rPr lang="en-US" sz="2000" i="1" baseline="-25000">
                                      <a:solidFill>
                                        <a:srgbClr val="000000"/>
                                      </a:solidFill>
                                      <a:effectLst/>
                                      <a:latin typeface="Cambria Math" panose="02040503050406030204" pitchFamily="18" charset="0"/>
                                      <a:ea typeface="Calibri" panose="020F0502020204030204" pitchFamily="34" charset="0"/>
                                      <a:cs typeface="Arial" panose="020B0604020202020204" pitchFamily="34" charset="0"/>
                                    </a:rPr>
                                    <m:t>𝑤𝑎𝑡𝑒𝑟</m:t>
                                  </m:r>
                                </m:sub>
                              </m:sSub>
                            </m:oMath>
                          </a14:m>
                          <a:r>
                            <a:rPr lang="en-US" sz="2000" baseline="-250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 </a:t>
                          </a:r>
                          <a:r>
                            <a:rPr lang="en-US" sz="200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[Pa]</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E599"/>
                        </a:solidFill>
                      </a:tcPr>
                    </a:tc>
                    <a:extLst>
                      <a:ext uri="{0D108BD9-81ED-4DB2-BD59-A6C34878D82A}">
                        <a16:rowId xmlns:a16="http://schemas.microsoft.com/office/drawing/2014/main" val="2284075716"/>
                      </a:ext>
                    </a:extLst>
                  </a:tr>
                  <a:tr h="331699">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-2.7</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-6.6</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-26.41</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65406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28.8</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26.5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24.45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187802"/>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40.2</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37.6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36.19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700794"/>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49.4</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46.6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45.97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796954"/>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57.69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54.6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53.80</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567313"/>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6.2</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61.7</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60.64</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807885"/>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7.9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81.3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78.1</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77.27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122868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81.9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85.5</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85.10</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13147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9.5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96.8</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93.1</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92.93</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053688"/>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104.9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101.1</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100.75</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972173"/>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110.5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110.53</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320798"/>
                      </a:ext>
                    </a:extLst>
                  </a:tr>
                </a:tbl>
              </a:graphicData>
            </a:graphic>
          </p:graphicFrame>
        </mc:Choice>
        <mc:Fallback xmlns="">
          <p:graphicFrame>
            <p:nvGraphicFramePr>
              <p:cNvPr id="8" name="Table 7">
                <a:extLst>
                  <a:ext uri="{FF2B5EF4-FFF2-40B4-BE49-F238E27FC236}">
                    <a16:creationId xmlns:a16="http://schemas.microsoft.com/office/drawing/2014/main" id="{B3C6CD08-F954-6245-9BAC-115EE730FCBF}"/>
                  </a:ext>
                </a:extLst>
              </p:cNvPr>
              <p:cNvGraphicFramePr>
                <a:graphicFrameLocks noGrp="1"/>
              </p:cNvGraphicFramePr>
              <p:nvPr>
                <p:extLst>
                  <p:ext uri="{D42A27DB-BD31-4B8C-83A1-F6EECF244321}">
                    <p14:modId xmlns:p14="http://schemas.microsoft.com/office/powerpoint/2010/main" val="2651345195"/>
                  </p:ext>
                </p:extLst>
              </p:nvPr>
            </p:nvGraphicFramePr>
            <p:xfrm>
              <a:off x="782638" y="2263650"/>
              <a:ext cx="8037512" cy="4197470"/>
            </p:xfrm>
            <a:graphic>
              <a:graphicData uri="http://schemas.openxmlformats.org/drawingml/2006/table">
                <a:tbl>
                  <a:tblPr firstRow="1" firstCol="1" bandRow="1"/>
                  <a:tblGrid>
                    <a:gridCol w="1803300">
                      <a:extLst>
                        <a:ext uri="{9D8B030D-6E8A-4147-A177-3AD203B41FA5}">
                          <a16:colId xmlns:a16="http://schemas.microsoft.com/office/drawing/2014/main" val="499052533"/>
                        </a:ext>
                      </a:extLst>
                    </a:gridCol>
                    <a:gridCol w="2156317">
                      <a:extLst>
                        <a:ext uri="{9D8B030D-6E8A-4147-A177-3AD203B41FA5}">
                          <a16:colId xmlns:a16="http://schemas.microsoft.com/office/drawing/2014/main" val="2294685481"/>
                        </a:ext>
                      </a:extLst>
                    </a:gridCol>
                    <a:gridCol w="2007103">
                      <a:extLst>
                        <a:ext uri="{9D8B030D-6E8A-4147-A177-3AD203B41FA5}">
                          <a16:colId xmlns:a16="http://schemas.microsoft.com/office/drawing/2014/main" val="1849194843"/>
                        </a:ext>
                      </a:extLst>
                    </a:gridCol>
                    <a:gridCol w="2070792">
                      <a:extLst>
                        <a:ext uri="{9D8B030D-6E8A-4147-A177-3AD203B41FA5}">
                          <a16:colId xmlns:a16="http://schemas.microsoft.com/office/drawing/2014/main" val="1980620203"/>
                        </a:ext>
                      </a:extLst>
                    </a:gridCol>
                  </a:tblGrid>
                  <a:tr h="548781">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338" t="-14444" r="-346284" b="-688889"/>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83898" t="-14444" r="-189548" b="-688889"/>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197872" t="-14444" r="-103951" b="-688889"/>
                          </a:stretch>
                        </a:blipFill>
                      </a:tcPr>
                    </a:tc>
                    <a:tc>
                      <a:txBody>
                        <a:bodyPr/>
                        <a:lstStyle/>
                        <a:p>
                          <a:endParaRPr lang="en-US"/>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4"/>
                          <a:stretch>
                            <a:fillRect l="-288235" t="-14444" r="-588" b="-688889"/>
                          </a:stretch>
                        </a:blipFill>
                      </a:tcPr>
                    </a:tc>
                    <a:extLst>
                      <a:ext uri="{0D108BD9-81ED-4DB2-BD59-A6C34878D82A}">
                        <a16:rowId xmlns:a16="http://schemas.microsoft.com/office/drawing/2014/main" val="2284075716"/>
                      </a:ext>
                    </a:extLst>
                  </a:tr>
                  <a:tr h="331699">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-2.7</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-6.6</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-26.41</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865406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28.8</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26.5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24.45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187802"/>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40.2</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37.6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36.19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16700794"/>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49.4</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46.6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45.97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1796954"/>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57.69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54.6</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53.80</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91567313"/>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6.2</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61.7</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60.64</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97807885"/>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7.9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81.3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78.1</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77.27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122868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8.7</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81.9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85.5</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85.10</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5131470"/>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9.5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96.8</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93.1</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92.93</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053688"/>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104.9</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101.1</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100.75</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75972173"/>
                      </a:ext>
                    </a:extLst>
                  </a:tr>
                  <a:tr h="331699">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11.3</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114.5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a:effectLst/>
                              <a:latin typeface="Times New Roman" panose="02020603050405020304" pitchFamily="18" charset="0"/>
                              <a:ea typeface="Calibri" panose="020F0502020204030204" pitchFamily="34" charset="0"/>
                              <a:cs typeface="Arial" panose="020B0604020202020204" pitchFamily="34" charset="0"/>
                            </a:rPr>
                            <a:t>110.5</a:t>
                          </a:r>
                          <a:endParaRPr lang="en-US" sz="320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lnSpc>
                              <a:spcPct val="107000"/>
                            </a:lnSpc>
                          </a:pPr>
                          <a:r>
                            <a:rPr lang="en-US" sz="2000" dirty="0">
                              <a:effectLst/>
                              <a:latin typeface="Times New Roman" panose="02020603050405020304" pitchFamily="18" charset="0"/>
                              <a:ea typeface="Calibri" panose="020F0502020204030204" pitchFamily="34" charset="0"/>
                              <a:cs typeface="Arial" panose="020B0604020202020204" pitchFamily="34" charset="0"/>
                            </a:rPr>
                            <a:t>110.53</a:t>
                          </a:r>
                          <a:endParaRPr lang="en-US" sz="3200" dirty="0">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320798"/>
                      </a:ext>
                    </a:extLst>
                  </a:tr>
                </a:tbl>
              </a:graphicData>
            </a:graphic>
          </p:graphicFrame>
        </mc:Fallback>
      </mc:AlternateContent>
    </p:spTree>
    <p:extLst>
      <p:ext uri="{BB962C8B-B14F-4D97-AF65-F5344CB8AC3E}">
        <p14:creationId xmlns:p14="http://schemas.microsoft.com/office/powerpoint/2010/main" val="100615480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4627C9E3-5DCA-B0E4-D20C-FB1A46B189BA}"/>
              </a:ext>
            </a:extLst>
          </p:cNvPr>
          <p:cNvGrpSpPr>
            <a:grpSpLocks/>
          </p:cNvGrpSpPr>
          <p:nvPr/>
        </p:nvGrpSpPr>
        <p:grpSpPr bwMode="auto">
          <a:xfrm>
            <a:off x="0" y="0"/>
            <a:ext cx="827088" cy="6858000"/>
            <a:chOff x="0" y="0"/>
            <a:chExt cx="521" cy="4320"/>
          </a:xfrm>
        </p:grpSpPr>
        <p:sp>
          <p:nvSpPr>
            <p:cNvPr id="6156" name="Rectangle 3">
              <a:extLst>
                <a:ext uri="{FF2B5EF4-FFF2-40B4-BE49-F238E27FC236}">
                  <a16:creationId xmlns:a16="http://schemas.microsoft.com/office/drawing/2014/main" id="{B9498B41-B69B-2EC9-FE0D-D6E099C2B3AB}"/>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6157" name="Rectangle 4">
              <a:extLst>
                <a:ext uri="{FF2B5EF4-FFF2-40B4-BE49-F238E27FC236}">
                  <a16:creationId xmlns:a16="http://schemas.microsoft.com/office/drawing/2014/main" id="{D15F02A4-E722-5AC0-E999-36ED5449C97A}"/>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6158" name="Picture 5" descr="ARAMLASTAN_TSZ_logo">
              <a:extLst>
                <a:ext uri="{FF2B5EF4-FFF2-40B4-BE49-F238E27FC236}">
                  <a16:creationId xmlns:a16="http://schemas.microsoft.com/office/drawing/2014/main" id="{50569CE7-968A-5BA3-1F7C-30001E009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7" name="Group 6">
            <a:extLst>
              <a:ext uri="{FF2B5EF4-FFF2-40B4-BE49-F238E27FC236}">
                <a16:creationId xmlns:a16="http://schemas.microsoft.com/office/drawing/2014/main" id="{9FDC48DA-3768-3580-3F0D-49BDE69E72EA}"/>
              </a:ext>
            </a:extLst>
          </p:cNvPr>
          <p:cNvGrpSpPr>
            <a:grpSpLocks/>
          </p:cNvGrpSpPr>
          <p:nvPr/>
        </p:nvGrpSpPr>
        <p:grpSpPr bwMode="auto">
          <a:xfrm>
            <a:off x="0" y="6461125"/>
            <a:ext cx="9144000" cy="398463"/>
            <a:chOff x="0" y="4070"/>
            <a:chExt cx="5760" cy="251"/>
          </a:xfrm>
        </p:grpSpPr>
        <p:sp>
          <p:nvSpPr>
            <p:cNvPr id="6152" name="Rectangle 7">
              <a:extLst>
                <a:ext uri="{FF2B5EF4-FFF2-40B4-BE49-F238E27FC236}">
                  <a16:creationId xmlns:a16="http://schemas.microsoft.com/office/drawing/2014/main" id="{35AB975F-8C46-4E86-A012-804A590024C1}"/>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2E6F0053-AA56-4C85-A631-D4F27BBE7094}" type="slidenum">
                <a:rPr lang="hu-HU" altLang="en-US" sz="1000" b="1">
                  <a:solidFill>
                    <a:srgbClr val="211579"/>
                  </a:solidFill>
                </a:rPr>
                <a:pPr eaLnBrk="1" hangingPunct="1">
                  <a:spcBef>
                    <a:spcPct val="0"/>
                  </a:spcBef>
                  <a:buFontTx/>
                  <a:buNone/>
                </a:pPr>
                <a:t>7</a:t>
              </a:fld>
              <a:r>
                <a:rPr lang="hu-HU" altLang="en-US" sz="1000" b="1">
                  <a:solidFill>
                    <a:srgbClr val="211579"/>
                  </a:solidFill>
                </a:rPr>
                <a:t>.</a:t>
              </a:r>
            </a:p>
          </p:txBody>
        </p:sp>
        <p:grpSp>
          <p:nvGrpSpPr>
            <p:cNvPr id="6153" name="Group 8">
              <a:extLst>
                <a:ext uri="{FF2B5EF4-FFF2-40B4-BE49-F238E27FC236}">
                  <a16:creationId xmlns:a16="http://schemas.microsoft.com/office/drawing/2014/main" id="{1EBBE336-4D56-4969-F6A3-3F60F8F254E9}"/>
                </a:ext>
              </a:extLst>
            </p:cNvPr>
            <p:cNvGrpSpPr>
              <a:grpSpLocks/>
            </p:cNvGrpSpPr>
            <p:nvPr/>
          </p:nvGrpSpPr>
          <p:grpSpPr bwMode="auto">
            <a:xfrm>
              <a:off x="0" y="4070"/>
              <a:ext cx="1937" cy="251"/>
              <a:chOff x="0" y="4070"/>
              <a:chExt cx="1937" cy="251"/>
            </a:xfrm>
          </p:grpSpPr>
          <p:sp>
            <p:nvSpPr>
              <p:cNvPr id="6154" name="Rectangle 9">
                <a:extLst>
                  <a:ext uri="{FF2B5EF4-FFF2-40B4-BE49-F238E27FC236}">
                    <a16:creationId xmlns:a16="http://schemas.microsoft.com/office/drawing/2014/main" id="{D452B9DC-15E4-B571-C435-C7C5A83169AB}"/>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6155" name="Rectangle 10">
                <a:extLst>
                  <a:ext uri="{FF2B5EF4-FFF2-40B4-BE49-F238E27FC236}">
                    <a16:creationId xmlns:a16="http://schemas.microsoft.com/office/drawing/2014/main" id="{587ADB29-162F-9F32-F529-02ACEA85A718}"/>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6148" name="Rectangle 11">
            <a:extLst>
              <a:ext uri="{FF2B5EF4-FFF2-40B4-BE49-F238E27FC236}">
                <a16:creationId xmlns:a16="http://schemas.microsoft.com/office/drawing/2014/main" id="{53860BD0-5E3F-C925-0277-068F328E1736}"/>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investigated physical parameter</a:t>
            </a:r>
            <a:endParaRPr lang="hu-HU" altLang="en-US" sz="1200">
              <a:solidFill>
                <a:srgbClr val="CC3300"/>
              </a:solidFill>
              <a:latin typeface="Bookman Old Style" panose="02050604050505020204" pitchFamily="18" charset="0"/>
            </a:endParaRPr>
          </a:p>
        </p:txBody>
      </p:sp>
      <p:sp>
        <p:nvSpPr>
          <p:cNvPr id="6149" name="Line 12">
            <a:extLst>
              <a:ext uri="{FF2B5EF4-FFF2-40B4-BE49-F238E27FC236}">
                <a16:creationId xmlns:a16="http://schemas.microsoft.com/office/drawing/2014/main" id="{7F273F74-0473-6BF3-07EE-26A803C52B04}"/>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2" name="Chart 1">
            <a:extLst>
              <a:ext uri="{FF2B5EF4-FFF2-40B4-BE49-F238E27FC236}">
                <a16:creationId xmlns:a16="http://schemas.microsoft.com/office/drawing/2014/main" id="{83AAC7DA-032E-C3E7-1BDF-4C3972218ADD}"/>
              </a:ext>
            </a:extLst>
          </p:cNvPr>
          <p:cNvGraphicFramePr/>
          <p:nvPr>
            <p:extLst>
              <p:ext uri="{D42A27DB-BD31-4B8C-83A1-F6EECF244321}">
                <p14:modId xmlns:p14="http://schemas.microsoft.com/office/powerpoint/2010/main" val="2458135576"/>
              </p:ext>
            </p:extLst>
          </p:nvPr>
        </p:nvGraphicFramePr>
        <p:xfrm>
          <a:off x="827086" y="788988"/>
          <a:ext cx="7993063" cy="559276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7172418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6" name="Group 2">
            <a:extLst>
              <a:ext uri="{FF2B5EF4-FFF2-40B4-BE49-F238E27FC236}">
                <a16:creationId xmlns:a16="http://schemas.microsoft.com/office/drawing/2014/main" id="{4627C9E3-5DCA-B0E4-D20C-FB1A46B189BA}"/>
              </a:ext>
            </a:extLst>
          </p:cNvPr>
          <p:cNvGrpSpPr>
            <a:grpSpLocks/>
          </p:cNvGrpSpPr>
          <p:nvPr/>
        </p:nvGrpSpPr>
        <p:grpSpPr bwMode="auto">
          <a:xfrm>
            <a:off x="0" y="0"/>
            <a:ext cx="827088" cy="6858000"/>
            <a:chOff x="0" y="0"/>
            <a:chExt cx="521" cy="4320"/>
          </a:xfrm>
        </p:grpSpPr>
        <p:sp>
          <p:nvSpPr>
            <p:cNvPr id="6156" name="Rectangle 3">
              <a:extLst>
                <a:ext uri="{FF2B5EF4-FFF2-40B4-BE49-F238E27FC236}">
                  <a16:creationId xmlns:a16="http://schemas.microsoft.com/office/drawing/2014/main" id="{B9498B41-B69B-2EC9-FE0D-D6E099C2B3AB}"/>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6157" name="Rectangle 4">
              <a:extLst>
                <a:ext uri="{FF2B5EF4-FFF2-40B4-BE49-F238E27FC236}">
                  <a16:creationId xmlns:a16="http://schemas.microsoft.com/office/drawing/2014/main" id="{D15F02A4-E722-5AC0-E999-36ED5449C97A}"/>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6158" name="Picture 5" descr="ARAMLASTAN_TSZ_logo">
              <a:extLst>
                <a:ext uri="{FF2B5EF4-FFF2-40B4-BE49-F238E27FC236}">
                  <a16:creationId xmlns:a16="http://schemas.microsoft.com/office/drawing/2014/main" id="{50569CE7-968A-5BA3-1F7C-30001E0092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6147" name="Group 6">
            <a:extLst>
              <a:ext uri="{FF2B5EF4-FFF2-40B4-BE49-F238E27FC236}">
                <a16:creationId xmlns:a16="http://schemas.microsoft.com/office/drawing/2014/main" id="{9FDC48DA-3768-3580-3F0D-49BDE69E72EA}"/>
              </a:ext>
            </a:extLst>
          </p:cNvPr>
          <p:cNvGrpSpPr>
            <a:grpSpLocks/>
          </p:cNvGrpSpPr>
          <p:nvPr/>
        </p:nvGrpSpPr>
        <p:grpSpPr bwMode="auto">
          <a:xfrm>
            <a:off x="0" y="6461125"/>
            <a:ext cx="9144000" cy="398463"/>
            <a:chOff x="0" y="4070"/>
            <a:chExt cx="5760" cy="251"/>
          </a:xfrm>
        </p:grpSpPr>
        <p:sp>
          <p:nvSpPr>
            <p:cNvPr id="6152" name="Rectangle 7">
              <a:extLst>
                <a:ext uri="{FF2B5EF4-FFF2-40B4-BE49-F238E27FC236}">
                  <a16:creationId xmlns:a16="http://schemas.microsoft.com/office/drawing/2014/main" id="{35AB975F-8C46-4E86-A012-804A590024C1}"/>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2E6F0053-AA56-4C85-A631-D4F27BBE7094}" type="slidenum">
                <a:rPr lang="hu-HU" altLang="en-US" sz="1000" b="1">
                  <a:solidFill>
                    <a:srgbClr val="211579"/>
                  </a:solidFill>
                </a:rPr>
                <a:pPr eaLnBrk="1" hangingPunct="1">
                  <a:spcBef>
                    <a:spcPct val="0"/>
                  </a:spcBef>
                  <a:buFontTx/>
                  <a:buNone/>
                </a:pPr>
                <a:t>8</a:t>
              </a:fld>
              <a:r>
                <a:rPr lang="hu-HU" altLang="en-US" sz="1000" b="1">
                  <a:solidFill>
                    <a:srgbClr val="211579"/>
                  </a:solidFill>
                </a:rPr>
                <a:t>.</a:t>
              </a:r>
            </a:p>
          </p:txBody>
        </p:sp>
        <p:grpSp>
          <p:nvGrpSpPr>
            <p:cNvPr id="6153" name="Group 8">
              <a:extLst>
                <a:ext uri="{FF2B5EF4-FFF2-40B4-BE49-F238E27FC236}">
                  <a16:creationId xmlns:a16="http://schemas.microsoft.com/office/drawing/2014/main" id="{1EBBE336-4D56-4969-F6A3-3F60F8F254E9}"/>
                </a:ext>
              </a:extLst>
            </p:cNvPr>
            <p:cNvGrpSpPr>
              <a:grpSpLocks/>
            </p:cNvGrpSpPr>
            <p:nvPr/>
          </p:nvGrpSpPr>
          <p:grpSpPr bwMode="auto">
            <a:xfrm>
              <a:off x="0" y="4070"/>
              <a:ext cx="1937" cy="251"/>
              <a:chOff x="0" y="4070"/>
              <a:chExt cx="1937" cy="251"/>
            </a:xfrm>
          </p:grpSpPr>
          <p:sp>
            <p:nvSpPr>
              <p:cNvPr id="6154" name="Rectangle 9">
                <a:extLst>
                  <a:ext uri="{FF2B5EF4-FFF2-40B4-BE49-F238E27FC236}">
                    <a16:creationId xmlns:a16="http://schemas.microsoft.com/office/drawing/2014/main" id="{D452B9DC-15E4-B571-C435-C7C5A83169AB}"/>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6155" name="Rectangle 10">
                <a:extLst>
                  <a:ext uri="{FF2B5EF4-FFF2-40B4-BE49-F238E27FC236}">
                    <a16:creationId xmlns:a16="http://schemas.microsoft.com/office/drawing/2014/main" id="{587ADB29-162F-9F32-F529-02ACEA85A718}"/>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6148" name="Rectangle 11">
            <a:extLst>
              <a:ext uri="{FF2B5EF4-FFF2-40B4-BE49-F238E27FC236}">
                <a16:creationId xmlns:a16="http://schemas.microsoft.com/office/drawing/2014/main" id="{53860BD0-5E3F-C925-0277-068F328E1736}"/>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investigated physical parameter</a:t>
            </a:r>
            <a:endParaRPr lang="hu-HU" altLang="en-US" sz="1200">
              <a:solidFill>
                <a:srgbClr val="CC3300"/>
              </a:solidFill>
              <a:latin typeface="Bookman Old Style" panose="02050604050505020204" pitchFamily="18" charset="0"/>
            </a:endParaRPr>
          </a:p>
        </p:txBody>
      </p:sp>
      <p:sp>
        <p:nvSpPr>
          <p:cNvPr id="6149" name="Line 12">
            <a:extLst>
              <a:ext uri="{FF2B5EF4-FFF2-40B4-BE49-F238E27FC236}">
                <a16:creationId xmlns:a16="http://schemas.microsoft.com/office/drawing/2014/main" id="{7F273F74-0473-6BF3-07EE-26A803C52B04}"/>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Text Box 17">
            <a:extLst>
              <a:ext uri="{FF2B5EF4-FFF2-40B4-BE49-F238E27FC236}">
                <a16:creationId xmlns:a16="http://schemas.microsoft.com/office/drawing/2014/main" id="{C1C430CD-F84F-FA57-E8FA-456C424DAB03}"/>
              </a:ext>
            </a:extLst>
          </p:cNvPr>
          <p:cNvSpPr txBox="1">
            <a:spLocks noChangeArrowheads="1"/>
          </p:cNvSpPr>
          <p:nvPr/>
        </p:nvSpPr>
        <p:spPr bwMode="auto">
          <a:xfrm>
            <a:off x="971550" y="576263"/>
            <a:ext cx="72009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a:solidFill>
                  <a:schemeClr val="accent2"/>
                </a:solidFill>
              </a:rPr>
              <a:t>Parameters</a:t>
            </a:r>
            <a:r>
              <a:rPr lang="hu-HU" altLang="en-US" sz="1800" dirty="0">
                <a:solidFill>
                  <a:schemeClr val="accent2"/>
                </a:solidFill>
              </a:rPr>
              <a:t>:</a:t>
            </a:r>
          </a:p>
          <a:p>
            <a:pPr eaLnBrk="1" hangingPunct="1">
              <a:spcBef>
                <a:spcPct val="50000"/>
              </a:spcBef>
            </a:pPr>
            <a:r>
              <a:rPr lang="en-US" altLang="en-US" sz="1800" dirty="0"/>
              <a:t>Gap size x [m]</a:t>
            </a:r>
            <a:endParaRPr lang="hu-HU" altLang="en-US" sz="1800" dirty="0"/>
          </a:p>
          <a:p>
            <a:pPr eaLnBrk="1" hangingPunct="1">
              <a:spcBef>
                <a:spcPct val="50000"/>
              </a:spcBef>
            </a:pPr>
            <a:r>
              <a:rPr lang="en-US" altLang="en-US" sz="1800" dirty="0"/>
              <a:t>Efficiency </a:t>
            </a:r>
            <a:r>
              <a:rPr lang="el-GR" altLang="en-US" sz="1800" dirty="0"/>
              <a:t>η</a:t>
            </a:r>
            <a:r>
              <a:rPr lang="en-US" altLang="en-US" sz="1800" dirty="0"/>
              <a:t> [-]</a:t>
            </a:r>
            <a:endParaRPr lang="hu-HU" altLang="en-US" sz="1800" dirty="0"/>
          </a:p>
        </p:txBody>
      </p:sp>
      <p:pic>
        <p:nvPicPr>
          <p:cNvPr id="6151" name="Picture 3">
            <a:extLst>
              <a:ext uri="{FF2B5EF4-FFF2-40B4-BE49-F238E27FC236}">
                <a16:creationId xmlns:a16="http://schemas.microsoft.com/office/drawing/2014/main" id="{526ABFEC-850F-6521-04B1-8DA1BBEB7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7" y="1868486"/>
            <a:ext cx="7993063"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a:extLst>
              <a:ext uri="{FF2B5EF4-FFF2-40B4-BE49-F238E27FC236}">
                <a16:creationId xmlns:a16="http://schemas.microsoft.com/office/drawing/2014/main" id="{3F64FF2A-888E-2041-5C2E-0394180180AF}"/>
              </a:ext>
            </a:extLst>
          </p:cNvPr>
          <p:cNvGrpSpPr>
            <a:grpSpLocks/>
          </p:cNvGrpSpPr>
          <p:nvPr/>
        </p:nvGrpSpPr>
        <p:grpSpPr bwMode="auto">
          <a:xfrm>
            <a:off x="0" y="0"/>
            <a:ext cx="827088" cy="6858000"/>
            <a:chOff x="0" y="0"/>
            <a:chExt cx="521" cy="4320"/>
          </a:xfrm>
        </p:grpSpPr>
        <p:sp>
          <p:nvSpPr>
            <p:cNvPr id="7180" name="Rectangle 3">
              <a:extLst>
                <a:ext uri="{FF2B5EF4-FFF2-40B4-BE49-F238E27FC236}">
                  <a16:creationId xmlns:a16="http://schemas.microsoft.com/office/drawing/2014/main" id="{FFD086CB-27A7-F718-68FE-0A8E95360F8A}"/>
                </a:ext>
              </a:extLst>
            </p:cNvPr>
            <p:cNvSpPr>
              <a:spLocks noChangeArrowheads="1"/>
            </p:cNvSpPr>
            <p:nvPr/>
          </p:nvSpPr>
          <p:spPr bwMode="auto">
            <a:xfrm>
              <a:off x="0" y="0"/>
              <a:ext cx="295" cy="4320"/>
            </a:xfrm>
            <a:prstGeom prst="rect">
              <a:avLst/>
            </a:prstGeom>
            <a:blipFill dpi="0" rotWithShape="1">
              <a:blip r:embed="rId2"/>
              <a:srcRect/>
              <a:tile tx="0" ty="0" sx="100000" sy="100000" flip="none" algn="tl"/>
            </a:blipFill>
            <a:ln w="9525">
              <a:solidFill>
                <a:srgbClr val="211579"/>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solidFill>
                  <a:srgbClr val="211579"/>
                </a:solidFill>
              </a:endParaRPr>
            </a:p>
          </p:txBody>
        </p:sp>
        <p:sp>
          <p:nvSpPr>
            <p:cNvPr id="7181" name="Rectangle 4">
              <a:extLst>
                <a:ext uri="{FF2B5EF4-FFF2-40B4-BE49-F238E27FC236}">
                  <a16:creationId xmlns:a16="http://schemas.microsoft.com/office/drawing/2014/main" id="{A12466F0-FA61-C8DD-2194-8B0B5DA3BF45}"/>
                </a:ext>
              </a:extLst>
            </p:cNvPr>
            <p:cNvSpPr>
              <a:spLocks noChangeArrowheads="1"/>
            </p:cNvSpPr>
            <p:nvPr/>
          </p:nvSpPr>
          <p:spPr bwMode="auto">
            <a:xfrm>
              <a:off x="67" y="73"/>
              <a:ext cx="454" cy="45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pic>
          <p:nvPicPr>
            <p:cNvPr id="7182" name="Picture 5" descr="ARAMLASTAN_TSZ_logo">
              <a:extLst>
                <a:ext uri="{FF2B5EF4-FFF2-40B4-BE49-F238E27FC236}">
                  <a16:creationId xmlns:a16="http://schemas.microsoft.com/office/drawing/2014/main" id="{21DCD6BC-F88D-5F85-8E2E-677B80C41C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 y="91"/>
              <a:ext cx="406"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7171" name="Group 6">
            <a:extLst>
              <a:ext uri="{FF2B5EF4-FFF2-40B4-BE49-F238E27FC236}">
                <a16:creationId xmlns:a16="http://schemas.microsoft.com/office/drawing/2014/main" id="{CC7B1766-E5D3-0E62-6D82-F618D8329623}"/>
              </a:ext>
            </a:extLst>
          </p:cNvPr>
          <p:cNvGrpSpPr>
            <a:grpSpLocks/>
          </p:cNvGrpSpPr>
          <p:nvPr/>
        </p:nvGrpSpPr>
        <p:grpSpPr bwMode="auto">
          <a:xfrm>
            <a:off x="0" y="6461125"/>
            <a:ext cx="9144000" cy="398463"/>
            <a:chOff x="0" y="4070"/>
            <a:chExt cx="5760" cy="251"/>
          </a:xfrm>
        </p:grpSpPr>
        <p:sp>
          <p:nvSpPr>
            <p:cNvPr id="7176" name="Rectangle 7">
              <a:extLst>
                <a:ext uri="{FF2B5EF4-FFF2-40B4-BE49-F238E27FC236}">
                  <a16:creationId xmlns:a16="http://schemas.microsoft.com/office/drawing/2014/main" id="{296C2C1A-5DAD-9C6D-896D-AE227928DC49}"/>
                </a:ext>
              </a:extLst>
            </p:cNvPr>
            <p:cNvSpPr>
              <a:spLocks noChangeArrowheads="1"/>
            </p:cNvSpPr>
            <p:nvPr/>
          </p:nvSpPr>
          <p:spPr bwMode="auto">
            <a:xfrm>
              <a:off x="5556" y="4166"/>
              <a:ext cx="20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hu-HU" altLang="en-US" sz="1000" b="1">
                  <a:solidFill>
                    <a:srgbClr val="211579"/>
                  </a:solidFill>
                </a:rPr>
                <a:t> </a:t>
              </a:r>
              <a:fld id="{45BFA430-14AE-494A-B9C5-F635A00E20CE}" type="slidenum">
                <a:rPr lang="hu-HU" altLang="en-US" sz="1000" b="1">
                  <a:solidFill>
                    <a:srgbClr val="211579"/>
                  </a:solidFill>
                </a:rPr>
                <a:pPr eaLnBrk="1" hangingPunct="1">
                  <a:spcBef>
                    <a:spcPct val="0"/>
                  </a:spcBef>
                  <a:buFontTx/>
                  <a:buNone/>
                </a:pPr>
                <a:t>9</a:t>
              </a:fld>
              <a:r>
                <a:rPr lang="hu-HU" altLang="en-US" sz="1000" b="1">
                  <a:solidFill>
                    <a:srgbClr val="211579"/>
                  </a:solidFill>
                </a:rPr>
                <a:t>.</a:t>
              </a:r>
            </a:p>
          </p:txBody>
        </p:sp>
        <p:grpSp>
          <p:nvGrpSpPr>
            <p:cNvPr id="7177" name="Group 8">
              <a:extLst>
                <a:ext uri="{FF2B5EF4-FFF2-40B4-BE49-F238E27FC236}">
                  <a16:creationId xmlns:a16="http://schemas.microsoft.com/office/drawing/2014/main" id="{66A0D64E-AF0B-3F13-0923-E97D0C9D6B9A}"/>
                </a:ext>
              </a:extLst>
            </p:cNvPr>
            <p:cNvGrpSpPr>
              <a:grpSpLocks/>
            </p:cNvGrpSpPr>
            <p:nvPr/>
          </p:nvGrpSpPr>
          <p:grpSpPr bwMode="auto">
            <a:xfrm>
              <a:off x="0" y="4070"/>
              <a:ext cx="1937" cy="251"/>
              <a:chOff x="0" y="4070"/>
              <a:chExt cx="1937" cy="251"/>
            </a:xfrm>
          </p:grpSpPr>
          <p:sp>
            <p:nvSpPr>
              <p:cNvPr id="7178" name="Rectangle 9">
                <a:extLst>
                  <a:ext uri="{FF2B5EF4-FFF2-40B4-BE49-F238E27FC236}">
                    <a16:creationId xmlns:a16="http://schemas.microsoft.com/office/drawing/2014/main" id="{DCC17414-2466-97FC-8686-E3825ED5F1C4}"/>
                  </a:ext>
                </a:extLst>
              </p:cNvPr>
              <p:cNvSpPr>
                <a:spLocks noChangeArrowheads="1"/>
              </p:cNvSpPr>
              <p:nvPr/>
            </p:nvSpPr>
            <p:spPr bwMode="auto">
              <a:xfrm>
                <a:off x="295" y="4166"/>
                <a:ext cx="164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000" b="1">
                    <a:solidFill>
                      <a:srgbClr val="211579"/>
                    </a:solidFill>
                  </a:rPr>
                  <a:t>Fluid Mechanics lab report presentation</a:t>
                </a:r>
                <a:endParaRPr lang="hu-HU" altLang="en-US" sz="1000" b="1">
                  <a:solidFill>
                    <a:srgbClr val="211579"/>
                  </a:solidFill>
                </a:endParaRPr>
              </a:p>
            </p:txBody>
          </p:sp>
          <p:sp>
            <p:nvSpPr>
              <p:cNvPr id="7179" name="Rectangle 10">
                <a:extLst>
                  <a:ext uri="{FF2B5EF4-FFF2-40B4-BE49-F238E27FC236}">
                    <a16:creationId xmlns:a16="http://schemas.microsoft.com/office/drawing/2014/main" id="{8C108D35-F3C9-1BD2-12E0-B4053B1914CA}"/>
                  </a:ext>
                </a:extLst>
              </p:cNvPr>
              <p:cNvSpPr>
                <a:spLocks noChangeArrowheads="1"/>
              </p:cNvSpPr>
              <p:nvPr/>
            </p:nvSpPr>
            <p:spPr bwMode="auto">
              <a:xfrm>
                <a:off x="0" y="4070"/>
                <a:ext cx="36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000" b="1">
                  <a:solidFill>
                    <a:schemeClr val="bg1"/>
                  </a:solidFill>
                </a:endParaRPr>
              </a:p>
            </p:txBody>
          </p:sp>
        </p:grpSp>
      </p:grpSp>
      <p:sp>
        <p:nvSpPr>
          <p:cNvPr id="7172" name="Rectangle 11">
            <a:extLst>
              <a:ext uri="{FF2B5EF4-FFF2-40B4-BE49-F238E27FC236}">
                <a16:creationId xmlns:a16="http://schemas.microsoft.com/office/drawing/2014/main" id="{CDC1E189-D86F-80F3-F18B-C37D25F4847A}"/>
              </a:ext>
            </a:extLst>
          </p:cNvPr>
          <p:cNvSpPr>
            <a:spLocks noChangeArrowheads="1"/>
          </p:cNvSpPr>
          <p:nvPr/>
        </p:nvSpPr>
        <p:spPr bwMode="auto">
          <a:xfrm>
            <a:off x="971550" y="188913"/>
            <a:ext cx="7993063"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a:solidFill>
                  <a:schemeClr val="accent2"/>
                </a:solidFill>
                <a:latin typeface="Bookman Old Style" panose="02050604050505020204" pitchFamily="18" charset="0"/>
              </a:rPr>
              <a:t>The investigated physical parameter</a:t>
            </a:r>
            <a:endParaRPr lang="hu-HU" altLang="en-US" sz="1200">
              <a:solidFill>
                <a:srgbClr val="CC3300"/>
              </a:solidFill>
              <a:latin typeface="Bookman Old Style" panose="02050604050505020204" pitchFamily="18" charset="0"/>
            </a:endParaRPr>
          </a:p>
        </p:txBody>
      </p:sp>
      <p:sp>
        <p:nvSpPr>
          <p:cNvPr id="7173" name="Line 12">
            <a:extLst>
              <a:ext uri="{FF2B5EF4-FFF2-40B4-BE49-F238E27FC236}">
                <a16:creationId xmlns:a16="http://schemas.microsoft.com/office/drawing/2014/main" id="{1B757605-114D-0BF1-427C-5C9DE2A2C46B}"/>
              </a:ext>
            </a:extLst>
          </p:cNvPr>
          <p:cNvSpPr>
            <a:spLocks noChangeShapeType="1"/>
          </p:cNvSpPr>
          <p:nvPr/>
        </p:nvSpPr>
        <p:spPr bwMode="auto">
          <a:xfrm>
            <a:off x="971550" y="476250"/>
            <a:ext cx="4752975"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74" name="Text Box 17">
            <a:extLst>
              <a:ext uri="{FF2B5EF4-FFF2-40B4-BE49-F238E27FC236}">
                <a16:creationId xmlns:a16="http://schemas.microsoft.com/office/drawing/2014/main" id="{85B58D7E-6FCC-484B-F67A-569137494B75}"/>
              </a:ext>
            </a:extLst>
          </p:cNvPr>
          <p:cNvSpPr txBox="1">
            <a:spLocks noChangeArrowheads="1"/>
          </p:cNvSpPr>
          <p:nvPr/>
        </p:nvSpPr>
        <p:spPr bwMode="auto">
          <a:xfrm>
            <a:off x="971550" y="576263"/>
            <a:ext cx="7200900" cy="119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dirty="0">
                <a:solidFill>
                  <a:schemeClr val="accent2"/>
                </a:solidFill>
              </a:rPr>
              <a:t>Parameters</a:t>
            </a:r>
            <a:r>
              <a:rPr lang="hu-HU" altLang="en-US" sz="1800" dirty="0">
                <a:solidFill>
                  <a:schemeClr val="accent2"/>
                </a:solidFill>
              </a:rPr>
              <a:t>:</a:t>
            </a:r>
          </a:p>
          <a:p>
            <a:pPr eaLnBrk="1" hangingPunct="1">
              <a:spcBef>
                <a:spcPct val="50000"/>
              </a:spcBef>
            </a:pPr>
            <a:r>
              <a:rPr lang="en-US" altLang="en-US" sz="1800" dirty="0"/>
              <a:t>Angle [°]</a:t>
            </a:r>
            <a:endParaRPr lang="hu-HU" altLang="en-US" sz="1800" dirty="0"/>
          </a:p>
          <a:p>
            <a:pPr eaLnBrk="1" hangingPunct="1">
              <a:spcBef>
                <a:spcPct val="50000"/>
              </a:spcBef>
            </a:pPr>
            <a:r>
              <a:rPr lang="en-US" altLang="en-US" sz="1800" dirty="0"/>
              <a:t>Velocity [m/s]</a:t>
            </a:r>
            <a:endParaRPr lang="hu-HU" altLang="en-US" sz="1800" dirty="0"/>
          </a:p>
        </p:txBody>
      </p:sp>
      <p:pic>
        <p:nvPicPr>
          <p:cNvPr id="7175" name="Picture 2">
            <a:extLst>
              <a:ext uri="{FF2B5EF4-FFF2-40B4-BE49-F238E27FC236}">
                <a16:creationId xmlns:a16="http://schemas.microsoft.com/office/drawing/2014/main" id="{8A7E4DCC-E699-468C-50A9-FC4332B704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768475"/>
            <a:ext cx="7993062"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theme/theme1.xml><?xml version="1.0" encoding="utf-8"?>
<a:theme xmlns:a="http://schemas.openxmlformats.org/drawingml/2006/main" name="Alapértelmezett terv">
  <a:themeElements>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lapértelmezett ter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Alapértelmezett terv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lapértelmezett terv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lapértelmezett terv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lapértelmezett terv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lapértelmezett terv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lapértelmezett terv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lapértelmezett terv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lapértelmezett terv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lapértelmezett terv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lapértelmezett terv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lapértelmezett terv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lapértelmezett terv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Crayons</Template>
  <TotalTime>445</TotalTime>
  <Words>687</Words>
  <Application>Microsoft Office PowerPoint</Application>
  <PresentationFormat>On-screen Show (4:3)</PresentationFormat>
  <Paragraphs>150</Paragraphs>
  <Slides>11</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20" baseType="lpstr">
      <vt:lpstr>Arial</vt:lpstr>
      <vt:lpstr>Bookman Old Style</vt:lpstr>
      <vt:lpstr>Calibri</vt:lpstr>
      <vt:lpstr>Cambria Math</vt:lpstr>
      <vt:lpstr>Symbol</vt:lpstr>
      <vt:lpstr>Times New Roman</vt:lpstr>
      <vt:lpstr>Verdana</vt:lpstr>
      <vt:lpstr>Alapértelmezett terv</vt:lpstr>
      <vt:lpstr>Fluid Mechanics Lab Report Presentations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Egyéni diasor 1</vt:lpstr>
    </vt:vector>
  </TitlesOfParts>
  <Company>BME Áramlástan Tanszék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Jegyzőkönyv beszámoló</dc:title>
  <dc:creator>Nagy László</dc:creator>
  <cp:lastModifiedBy>SAIF AQEL</cp:lastModifiedBy>
  <cp:revision>48</cp:revision>
  <dcterms:created xsi:type="dcterms:W3CDTF">2005-11-15T08:12:11Z</dcterms:created>
  <dcterms:modified xsi:type="dcterms:W3CDTF">2023-05-30T07:41:44Z</dcterms:modified>
</cp:coreProperties>
</file>