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1"/>
  </p:notesMasterIdLst>
  <p:handoutMasterIdLst>
    <p:handoutMasterId r:id="rId12"/>
  </p:handoutMasterIdLst>
  <p:sldIdLst>
    <p:sldId id="266" r:id="rId5"/>
    <p:sldId id="258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945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pPr/>
              <a:t>9/25/2022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lltutor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57393" y="2545491"/>
            <a:ext cx="668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SQL VS MONGODB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160475" y="5107459"/>
            <a:ext cx="203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/>
                </a:solidFill>
              </a:rPr>
              <a:t>Boubaker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Saif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093694"/>
            <a:ext cx="7624482" cy="11654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 to SQL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788457" y="1976718"/>
            <a:ext cx="9875520" cy="306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For the deployment of Cloud applications, SQL Databases are typically used as Relational Databases. In addition to high-performance analytics, they provide various features for accessing, adding, managing, and processing data. It is a Database System that is easy to use, contains robust classification features, and offers uncomplicated reliability.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51297" y="6011562"/>
            <a:ext cx="3169022" cy="69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338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53" y="609600"/>
            <a:ext cx="9875520" cy="1356360"/>
          </a:xfrm>
        </p:spPr>
        <p:txBody>
          <a:bodyPr/>
          <a:lstStyle/>
          <a:p>
            <a:r>
              <a:rPr lang="en-IN" b="1" dirty="0" smtClean="0"/>
              <a:t>                            Features </a:t>
            </a:r>
            <a:r>
              <a:rPr lang="en-IN" b="1" dirty="0"/>
              <a:t>of SQL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/>
          <a:lstStyle/>
          <a:p>
            <a:pPr marL="4572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>In general, SQL functions offer many features.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SQL operation can easily be implemented using SQL procedural language statements and features, which allow you to integrate control-flow logic into conventional static and dynamic SQL statements.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SQL function is usually more reliable than an equivalent external function.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input parameters.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Scalar SQL functions return numerical values.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a powerful but straightforward model for handling conditions and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198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Introduction </a:t>
            </a:r>
            <a:r>
              <a:rPr lang="en-US" b="1" dirty="0"/>
              <a:t>to </a:t>
            </a:r>
            <a:r>
              <a:rPr lang="en-US" b="1" dirty="0" err="1"/>
              <a:t>MongoDB</a:t>
            </a:r>
            <a:r>
              <a:rPr lang="en-US" b="1" dirty="0"/>
              <a:t> 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329" y="2191871"/>
            <a:ext cx="9211235" cy="2138082"/>
          </a:xfrm>
        </p:spPr>
        <p:txBody>
          <a:bodyPr/>
          <a:lstStyle/>
          <a:p>
            <a:pPr marL="4572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>It’s an open-source, </a:t>
            </a:r>
            <a:r>
              <a:rPr lang="en-US" dirty="0" err="1">
                <a:solidFill>
                  <a:schemeClr val="tx1"/>
                </a:solidFill>
              </a:rPr>
              <a:t>NoSQL</a:t>
            </a:r>
            <a:r>
              <a:rPr lang="en-US" dirty="0">
                <a:solidFill>
                  <a:schemeClr val="tx1"/>
                </a:solidFill>
              </a:rPr>
              <a:t> document database. It is popularly used in conjunction with Amazon Web Services, Azure, and other data sources for application development and ongoing operation.</a:t>
            </a:r>
          </a:p>
          <a:p>
            <a:pPr marL="4572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>In simple terms, 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is a document-oriented database. This open-source product is developed and supported by 10gen.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772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Features </a:t>
            </a:r>
            <a:r>
              <a:rPr lang="en-US" b="1" dirty="0"/>
              <a:t>of </a:t>
            </a:r>
            <a:r>
              <a:rPr lang="en-US" b="1" dirty="0" err="1"/>
              <a:t>MongoDB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518" y="1965960"/>
            <a:ext cx="9872871" cy="4038600"/>
          </a:xfrm>
        </p:spPr>
        <p:txBody>
          <a:bodyPr/>
          <a:lstStyle/>
          <a:p>
            <a:pPr marL="45720" indent="0" fontAlgn="base">
              <a:buNone/>
            </a:pPr>
            <a:r>
              <a:rPr lang="en-US" sz="2400" dirty="0">
                <a:solidFill>
                  <a:schemeClr val="tx1"/>
                </a:solidFill>
              </a:rPr>
              <a:t>There are the following features of </a:t>
            </a:r>
            <a:r>
              <a:rPr lang="en-US" sz="2400" dirty="0" err="1">
                <a:solidFill>
                  <a:schemeClr val="tx1"/>
                </a:solidFill>
              </a:rPr>
              <a:t>MongoDB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There are multiple search options in </a:t>
            </a:r>
            <a:r>
              <a:rPr lang="en-US" sz="2400" dirty="0" err="1">
                <a:solidFill>
                  <a:schemeClr val="tx1"/>
                </a:solidFill>
              </a:rPr>
              <a:t>MongoDB</a:t>
            </a:r>
            <a:r>
              <a:rPr lang="en-US" sz="2400" dirty="0">
                <a:solidFill>
                  <a:schemeClr val="tx1"/>
                </a:solidFill>
              </a:rPr>
              <a:t>, including field, range, and regular expression categories.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Any area can index documents.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load balancing configuration is automatically implemented because the data is split into shards.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provides tools for map reduction and aggregation.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code is written in JavaScript instead of Procedures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43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1277469"/>
            <a:ext cx="9875520" cy="5513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SQL vs. </a:t>
            </a:r>
            <a:r>
              <a:rPr lang="en-US" b="1" dirty="0" err="1"/>
              <a:t>MongoDB</a:t>
            </a:r>
            <a:r>
              <a:rPr lang="en-US" b="1" dirty="0"/>
              <a:t>: key differences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87532197"/>
              </p:ext>
            </p:extLst>
          </p:nvPr>
        </p:nvGraphicFramePr>
        <p:xfrm>
          <a:off x="968188" y="1694326"/>
          <a:ext cx="10125634" cy="4526996"/>
        </p:xfrm>
        <a:graphic>
          <a:graphicData uri="http://schemas.openxmlformats.org/drawingml/2006/table">
            <a:tbl>
              <a:tblPr/>
              <a:tblGrid>
                <a:gridCol w="5062817"/>
                <a:gridCol w="5062817"/>
              </a:tblGrid>
              <a:tr h="43253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800" b="1" dirty="0">
                          <a:solidFill>
                            <a:schemeClr val="accent2"/>
                          </a:solidFill>
                          <a:effectLst/>
                        </a:rPr>
                        <a:t>                SQL database</a:t>
                      </a:r>
                      <a:endParaRPr lang="en-IN" sz="28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800" b="1" dirty="0" err="1">
                          <a:solidFill>
                            <a:schemeClr val="accent2"/>
                          </a:solidFill>
                          <a:effectLst/>
                        </a:rPr>
                        <a:t>MongoDB</a:t>
                      </a:r>
                      <a:endParaRPr lang="en-IN" sz="28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1. It is a relational database 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1. It is a non-relational database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53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>
                          <a:solidFill>
                            <a:schemeClr val="tx1"/>
                          </a:solidFill>
                          <a:effectLst/>
                        </a:rPr>
                        <a:t>2. Supports SQL queries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solidFill>
                            <a:schemeClr val="tx1"/>
                          </a:solidFill>
                          <a:effectLst/>
                        </a:rPr>
                        <a:t>2. Supports JSON queries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3. Scalable vertically – increasing RAM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A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3. Horizontal scalability – more servers can be added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dirty="0">
                          <a:solidFill>
                            <a:schemeClr val="tx1"/>
                          </a:solidFill>
                          <a:effectLst/>
                        </a:rPr>
                        <a:t>4. Contains predefined schema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4. It contains a dynamic schema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>
                          <a:solidFill>
                            <a:schemeClr val="tx1"/>
                          </a:solidFill>
                          <a:effectLst/>
                        </a:rPr>
                        <a:t>5. Trigger support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5. It does not support triggers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dirty="0">
                          <a:solidFill>
                            <a:schemeClr val="tx1"/>
                          </a:solidFill>
                          <a:effectLst/>
                        </a:rPr>
                        <a:t>6. Foreign key support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6. It does not support foreign keys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4482356" y="6038456"/>
            <a:ext cx="3169022" cy="69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hlinkClick r:id="rId2"/>
              </a:rPr>
              <a:t>www.calltutors.com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413559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57C456-CC1D-4991-B397-26B0CCF834E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357</Words>
  <Application>Microsoft Office PowerPoint</Application>
  <PresentationFormat>Personnalisé</PresentationFormat>
  <Paragraphs>38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Basis</vt:lpstr>
      <vt:lpstr>Diapositive 1</vt:lpstr>
      <vt:lpstr>Introduction to SQL  </vt:lpstr>
      <vt:lpstr>                            Features of SQL </vt:lpstr>
      <vt:lpstr>           Introduction to MongoDB  </vt:lpstr>
      <vt:lpstr>                Features of MongoDB </vt:lpstr>
      <vt:lpstr>SQL vs. MongoDB: key differences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2021-08-11T09:10:39Z</dcterms:created>
  <dcterms:modified xsi:type="dcterms:W3CDTF">2022-09-25T13:08:21Z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