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sldIdLst>
    <p:sldId id="256" r:id="rId2"/>
    <p:sldId id="258" r:id="rId3"/>
    <p:sldId id="311" r:id="rId4"/>
    <p:sldId id="312" r:id="rId5"/>
    <p:sldId id="259" r:id="rId6"/>
    <p:sldId id="261" r:id="rId7"/>
    <p:sldId id="313" r:id="rId8"/>
    <p:sldId id="314" r:id="rId9"/>
    <p:sldId id="315" r:id="rId10"/>
    <p:sldId id="316" r:id="rId11"/>
    <p:sldId id="262" r:id="rId12"/>
    <p:sldId id="318" r:id="rId13"/>
    <p:sldId id="263" r:id="rId14"/>
    <p:sldId id="319" r:id="rId15"/>
    <p:sldId id="320" r:id="rId16"/>
    <p:sldId id="321" r:id="rId17"/>
    <p:sldId id="322" r:id="rId18"/>
    <p:sldId id="323" r:id="rId19"/>
    <p:sldId id="264" r:id="rId20"/>
    <p:sldId id="281" r:id="rId21"/>
    <p:sldId id="286" r:id="rId22"/>
    <p:sldId id="285" r:id="rId23"/>
    <p:sldId id="326" r:id="rId24"/>
    <p:sldId id="325" r:id="rId25"/>
    <p:sldId id="292" r:id="rId26"/>
    <p:sldId id="290" r:id="rId27"/>
  </p:sldIdLst>
  <p:sldSz cx="9144000" cy="5143500" type="screen16x9"/>
  <p:notesSz cx="6858000" cy="9144000"/>
  <p:embeddedFontLst>
    <p:embeddedFont>
      <p:font typeface="Anaheim" panose="020B0604020202020204" charset="0"/>
      <p:regular r:id="rId29"/>
    </p:embeddedFont>
    <p:embeddedFont>
      <p:font typeface="Bebas Neue" panose="020B0606020202050201" pitchFamily="34" charset="0"/>
      <p:regular r:id="rId30"/>
    </p:embeddedFont>
    <p:embeddedFont>
      <p:font typeface="Cambria Math" panose="02040503050406030204" pitchFamily="18" charset="0"/>
      <p:regular r:id="rId31"/>
    </p:embeddedFont>
    <p:embeddedFont>
      <p:font typeface="Comfortaa" panose="020B0604020202020204" charset="0"/>
      <p:regular r:id="rId32"/>
      <p:bold r:id="rId33"/>
    </p:embeddedFont>
    <p:embeddedFont>
      <p:font typeface="Fira Code" panose="020B0809050000020004" pitchFamily="49" charset="0"/>
      <p:regular r:id="rId34"/>
      <p:bold r:id="rId35"/>
    </p:embeddedFont>
    <p:embeddedFont>
      <p:font typeface="Nunito Light" pitchFamily="2" charset="0"/>
      <p:regular r:id="rId36"/>
      <p:italic r:id="rId37"/>
    </p:embeddedFont>
    <p:embeddedFont>
      <p:font typeface="Source Code Pro" panose="020B0509030403020204" pitchFamily="49" charset="0"/>
      <p:regular r:id="rId38"/>
      <p:bold r:id="rId39"/>
      <p:italic r:id="rId40"/>
      <p:boldItalic r:id="rId41"/>
    </p:embeddedFont>
    <p:embeddedFont>
      <p:font typeface="Source Code Pro Medium" panose="020B050903040302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4656F0-4F9D-4639-834E-77C8DE5C5BDA}">
  <a:tblStyle styleId="{0B4656F0-4F9D-4639-834E-77C8DE5C5B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2E02C7-1377-40ED-ABD4-5A9B4F615A5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20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14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069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745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82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554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162573e21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162573e21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162573e21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162573e21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001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517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71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20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1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02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4" r:id="rId10"/>
    <p:sldLayoutId id="2147483665" r:id="rId11"/>
    <p:sldLayoutId id="2147483666" r:id="rId12"/>
    <p:sldLayoutId id="2147483671" r:id="rId13"/>
    <p:sldLayoutId id="2147483672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55886" y="1742584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Modeling</a:t>
            </a:r>
            <a:r>
              <a:rPr lang="en-US" dirty="0"/>
              <a:t> the </a:t>
            </a:r>
            <a:r>
              <a:rPr lang="en-US" dirty="0">
                <a:solidFill>
                  <a:schemeClr val="tx1"/>
                </a:solidFill>
              </a:rPr>
              <a:t>Impact of Economic Resources on Immigrants’ Behavior </a:t>
            </a:r>
            <a:r>
              <a:rPr lang="en-US" dirty="0"/>
              <a:t>Patterns</a:t>
            </a:r>
            <a:endParaRPr dirty="0"/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677639" y="25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Identifying the Agents and Interactions: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4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Designing </a:t>
            </a:r>
            <a:r>
              <a:rPr lang="en-US" dirty="0">
                <a:solidFill>
                  <a:schemeClr val="accent4"/>
                </a:solidFill>
              </a:rPr>
              <a:t>the Environment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5AE2D-51B9-4906-977E-EC2065B17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2" t="3697" r="1842" b="2467"/>
          <a:stretch/>
        </p:blipFill>
        <p:spPr>
          <a:xfrm>
            <a:off x="5299113" y="1239721"/>
            <a:ext cx="3646583" cy="3598308"/>
          </a:xfrm>
          <a:prstGeom prst="rect">
            <a:avLst/>
          </a:prstGeom>
        </p:spPr>
      </p:pic>
      <p:sp>
        <p:nvSpPr>
          <p:cNvPr id="43" name="Google Shape;433;p36">
            <a:extLst>
              <a:ext uri="{FF2B5EF4-FFF2-40B4-BE49-F238E27FC236}">
                <a16:creationId xmlns:a16="http://schemas.microsoft.com/office/drawing/2014/main" id="{3BF7F059-F29F-4F2C-B707-B371174A2444}"/>
              </a:ext>
            </a:extLst>
          </p:cNvPr>
          <p:cNvSpPr txBox="1">
            <a:spLocks/>
          </p:cNvSpPr>
          <p:nvPr/>
        </p:nvSpPr>
        <p:spPr>
          <a:xfrm>
            <a:off x="201843" y="1207748"/>
            <a:ext cx="4909984" cy="3598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2D space represented by </a:t>
            </a:r>
            <a:r>
              <a:rPr lang="en-US" sz="1600" dirty="0">
                <a:solidFill>
                  <a:schemeClr val="accent2"/>
                </a:solidFill>
              </a:rPr>
              <a:t>Patches</a:t>
            </a:r>
            <a:r>
              <a:rPr lang="en-US" sz="1600" dirty="0">
                <a:solidFill>
                  <a:schemeClr val="accent4"/>
                </a:solidFill>
              </a:rPr>
              <a:t>.</a:t>
            </a:r>
          </a:p>
          <a:p>
            <a:endParaRPr lang="en-US" sz="16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Spatial Division</a:t>
            </a:r>
            <a:r>
              <a:rPr lang="en-US" sz="1600" dirty="0">
                <a:solidFill>
                  <a:schemeClr val="accent4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divided along the horizontal axis, where lower half represents region with low economic resources and livability score and vice versa in the higher half.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Random Assignment of Economic Resources</a:t>
            </a:r>
            <a:r>
              <a:rPr lang="en-US" sz="1600" dirty="0">
                <a:solidFill>
                  <a:schemeClr val="accent4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3 variables assigned in each patch (“Environment”, “economic resources”, “infrastructure”)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Lower with limited resources:  1 </a:t>
            </a:r>
            <a:r>
              <a:rPr 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 x  5</a:t>
            </a:r>
          </a:p>
          <a:p>
            <a:r>
              <a:rPr 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Upper with Abundant resources:  </a:t>
            </a:r>
            <a:r>
              <a:rPr lang="en-US" sz="1600" dirty="0">
                <a:solidFill>
                  <a:schemeClr val="tx1"/>
                </a:solidFill>
              </a:rPr>
              <a:t>6 </a:t>
            </a:r>
            <a:r>
              <a:rPr 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 x  10</a:t>
            </a:r>
          </a:p>
          <a:p>
            <a:endParaRPr lang="en-US" sz="16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Designing </a:t>
            </a:r>
            <a:r>
              <a:rPr lang="en-US" dirty="0">
                <a:solidFill>
                  <a:schemeClr val="accent4"/>
                </a:solidFill>
              </a:rPr>
              <a:t>the Environment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5AE2D-51B9-4906-977E-EC2065B17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2" t="3697" r="1842" b="2467"/>
          <a:stretch/>
        </p:blipFill>
        <p:spPr>
          <a:xfrm>
            <a:off x="5299113" y="1239721"/>
            <a:ext cx="3646583" cy="3598308"/>
          </a:xfrm>
          <a:prstGeom prst="rect">
            <a:avLst/>
          </a:prstGeom>
        </p:spPr>
      </p:pic>
      <p:sp>
        <p:nvSpPr>
          <p:cNvPr id="43" name="Google Shape;433;p36">
            <a:extLst>
              <a:ext uri="{FF2B5EF4-FFF2-40B4-BE49-F238E27FC236}">
                <a16:creationId xmlns:a16="http://schemas.microsoft.com/office/drawing/2014/main" id="{3BF7F059-F29F-4F2C-B707-B371174A2444}"/>
              </a:ext>
            </a:extLst>
          </p:cNvPr>
          <p:cNvSpPr txBox="1">
            <a:spLocks/>
          </p:cNvSpPr>
          <p:nvPr/>
        </p:nvSpPr>
        <p:spPr>
          <a:xfrm>
            <a:off x="201843" y="1207748"/>
            <a:ext cx="4909984" cy="3598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Calculation of Livability Score: 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The score </a:t>
            </a:r>
            <a:r>
              <a:rPr lang="en-US" sz="1600" dirty="0">
                <a:solidFill>
                  <a:schemeClr val="tx1"/>
                </a:solidFill>
              </a:rPr>
              <a:t>reflects the overall desirability of a patch.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It is </a:t>
            </a:r>
            <a:r>
              <a:rPr lang="en-US" sz="1600" dirty="0">
                <a:solidFill>
                  <a:schemeClr val="accent2"/>
                </a:solidFill>
              </a:rPr>
              <a:t>calculated</a:t>
            </a:r>
            <a:r>
              <a:rPr lang="en-US" sz="1600" dirty="0">
                <a:solidFill>
                  <a:schemeClr val="tx1"/>
                </a:solidFill>
              </a:rPr>
              <a:t> through Euclidean L2 norm of the vector composed of the 3 variables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Color Representation: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>
                <a:solidFill>
                  <a:schemeClr val="accent2"/>
                </a:solidFill>
              </a:rPr>
              <a:t>green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Brown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Higher livability scores: </a:t>
            </a:r>
            <a:r>
              <a:rPr lang="en-US" sz="1600" dirty="0">
                <a:solidFill>
                  <a:schemeClr val="accent2"/>
                </a:solidFill>
              </a:rPr>
              <a:t>greener colors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lower livability scores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: browner colors</a:t>
            </a:r>
          </a:p>
          <a:p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Dynamic Nature: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simulates the </a:t>
            </a:r>
            <a:r>
              <a:rPr lang="en-US" sz="1600" dirty="0">
                <a:solidFill>
                  <a:schemeClr val="accent2"/>
                </a:solidFill>
              </a:rPr>
              <a:t>real-world</a:t>
            </a:r>
            <a:r>
              <a:rPr lang="en-US" sz="1600" dirty="0">
                <a:solidFill>
                  <a:schemeClr val="tx1"/>
                </a:solidFill>
              </a:rPr>
              <a:t> variability and </a:t>
            </a:r>
            <a:r>
              <a:rPr lang="en-US" sz="1600" dirty="0">
                <a:solidFill>
                  <a:schemeClr val="accent2"/>
                </a:solidFill>
              </a:rPr>
              <a:t>unpredictability</a:t>
            </a:r>
            <a:r>
              <a:rPr lang="en-US" sz="1600" dirty="0">
                <a:solidFill>
                  <a:schemeClr val="tx1"/>
                </a:solidFill>
              </a:rPr>
              <a:t> of resource distribution and livability.</a:t>
            </a:r>
          </a:p>
        </p:txBody>
      </p:sp>
    </p:spTree>
    <p:extLst>
      <p:ext uri="{BB962C8B-B14F-4D97-AF65-F5344CB8AC3E}">
        <p14:creationId xmlns:p14="http://schemas.microsoft.com/office/powerpoint/2010/main" val="324681683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681313" y="473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Obtaining Data: </a:t>
            </a:r>
            <a:r>
              <a:rPr lang="en-US" dirty="0">
                <a:solidFill>
                  <a:schemeClr val="accent4"/>
                </a:solidFill>
              </a:rPr>
              <a:t>Rules and Behaviors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860134" y="2748020"/>
            <a:ext cx="3920207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L2 Norm (Euclidean) Calculation is used to assign each patch with an overall livability score.</a:t>
            </a:r>
            <a:endParaRPr dirty="0"/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89552" y="2482856"/>
            <a:ext cx="3920207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generates hypothetical variables for the environment and agents’ preferences.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Agents’ preferences </a:t>
            </a:r>
          </a:p>
          <a:p>
            <a:pPr marL="0" lvl="0" indent="0"/>
            <a:r>
              <a:rPr lang="en-US" dirty="0"/>
              <a:t>              (env, econ, infra)</a:t>
            </a:r>
          </a:p>
          <a:p>
            <a:pPr marL="0" lvl="0" indent="0"/>
            <a:r>
              <a:rPr lang="en-US" dirty="0"/>
              <a:t>Assigned between 0 and 1</a:t>
            </a: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-26302" y="1966601"/>
            <a:ext cx="4216979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dirty="0"/>
              <a:t>1. Artificial Data Generation:</a:t>
            </a:r>
            <a:endParaRPr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4860134" y="1923956"/>
            <a:ext cx="3391499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dirty="0"/>
              <a:t>2. Calculation of Livability Score: </a:t>
            </a:r>
            <a:endParaRPr dirty="0"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8874" y="440674"/>
            <a:ext cx="2023314" cy="684753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681313" y="473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Obtaining Data: </a:t>
            </a:r>
            <a:r>
              <a:rPr lang="en-US" dirty="0">
                <a:solidFill>
                  <a:schemeClr val="accent4"/>
                </a:solidFill>
              </a:rPr>
              <a:t>Rules and Behaviors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860134" y="2571749"/>
            <a:ext cx="3964377" cy="2319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Random movement reflects the real world unpredictability, where we can see the initial place of agents and find out how and where they will end up.</a:t>
            </a:r>
          </a:p>
          <a:p>
            <a:pPr marL="0" lvl="0" indent="0"/>
            <a:r>
              <a:rPr lang="en-US" dirty="0"/>
              <a:t>Agents explore their preferred patch according to satisfactory threshold.</a:t>
            </a:r>
            <a:endParaRPr dirty="0"/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452517" y="2863318"/>
            <a:ext cx="413885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Dot Product Calculation of the agent's preference vector and the livability vector of its current patch</a:t>
            </a: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58874" y="1533676"/>
            <a:ext cx="4564137" cy="865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dirty="0"/>
              <a:t>3. Agent Satisfaction Calculation: </a:t>
            </a:r>
            <a:endParaRPr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4860134" y="1840626"/>
            <a:ext cx="382115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dirty="0"/>
              <a:t>4.Random Movement and Exploration:</a:t>
            </a:r>
            <a:endParaRPr dirty="0"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8874" y="440674"/>
            <a:ext cx="2023314" cy="684753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37400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2226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Defining </a:t>
            </a:r>
            <a:r>
              <a:rPr lang="en-US" dirty="0">
                <a:solidFill>
                  <a:schemeClr val="accent4"/>
                </a:solidFill>
              </a:rPr>
              <a:t>Time-step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616831" y="2844366"/>
            <a:ext cx="7807169" cy="865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dirty="0">
                <a:solidFill>
                  <a:schemeClr val="tx1"/>
                </a:solidFill>
              </a:rPr>
              <a:t>the tick command as (weeks), suggesting a discrete time progression. </a:t>
            </a:r>
          </a:p>
          <a:p>
            <a:pPr marL="0" lvl="0" indent="0" algn="ctr"/>
            <a:endParaRPr dirty="0"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8874" y="440674"/>
            <a:ext cx="2023314" cy="684753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753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-627962" y="2178223"/>
            <a:ext cx="3656774" cy="787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Flowchart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E64C2-2B32-4CD3-9F7A-B3BAB67A5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3"/>
          <a:stretch/>
        </p:blipFill>
        <p:spPr>
          <a:xfrm>
            <a:off x="2637736" y="1"/>
            <a:ext cx="6506264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17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2226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Pseudocode</a:t>
            </a:r>
            <a:endParaRPr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Google Shape;500;p38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58874" y="3975210"/>
                <a:ext cx="8823770" cy="865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/>
                <a:r>
                  <a:rPr lang="en-US" sz="1800" b="1" dirty="0">
                    <a:solidFill>
                      <a:schemeClr val="tx1"/>
                    </a:solidFill>
                  </a:rPr>
                  <a:t>Input</a:t>
                </a:r>
                <a:r>
                  <a:rPr lang="en-US" sz="1800" dirty="0">
                    <a:solidFill>
                      <a:schemeClr val="tx1"/>
                    </a:solidFill>
                  </a:rPr>
                  <a:t> for countries: “livability” as a vector of (environment, economic, infrastructure)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lvl="0" indent="0"/>
                <a:r>
                  <a:rPr lang="en-US" sz="1800" b="1" dirty="0">
                    <a:solidFill>
                      <a:schemeClr val="tx1"/>
                    </a:solidFill>
                  </a:rPr>
                  <a:t>Input</a:t>
                </a:r>
                <a:r>
                  <a:rPr lang="en-US" sz="1800" dirty="0">
                    <a:solidFill>
                      <a:schemeClr val="tx1"/>
                    </a:solidFill>
                  </a:rPr>
                  <a:t> for immigrants: “preference” as a vector of weights for (environment, economic, infrastructure)</a:t>
                </a:r>
              </a:p>
              <a:p>
                <a:pPr marL="0" lvl="0" indent="0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lvl="0" indent="0"/>
                <a:r>
                  <a:rPr lang="en-US" sz="1800" b="1" dirty="0">
                    <a:solidFill>
                      <a:schemeClr val="tx1"/>
                    </a:solidFill>
                  </a:rPr>
                  <a:t>livability-score</a:t>
                </a:r>
                <a:r>
                  <a:rPr lang="en-US" sz="18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𝑒𝑛𝑣𝑖𝑟𝑜𝑛𝑚𝑒𝑛𝑡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𝑒𝑐𝑜𝑛𝑜𝑚𝑖𝑐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𝑖𝑛𝑓𝑟𝑎𝑠𝑡𝑟𝑢𝑐𝑡𝑢𝑟𝑒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lvl="0" indent="0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lvl="0" indent="0"/>
                <a:r>
                  <a:rPr lang="en-US" sz="1800" b="1" dirty="0">
                    <a:solidFill>
                      <a:schemeClr val="tx1"/>
                    </a:solidFill>
                  </a:rPr>
                  <a:t>Satisfaction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 = (environment * environment weight) + (economic * economic weight) + (infrastructure * infrastructure weight)</a:t>
                </a:r>
                <a:endParaRPr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0" name="Google Shape;500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58874" y="3975210"/>
                <a:ext cx="8823770" cy="865850"/>
              </a:xfrm>
              <a:prstGeom prst="rect">
                <a:avLst/>
              </a:prstGeom>
              <a:blipFill>
                <a:blip r:embed="rId3"/>
                <a:stretch>
                  <a:fillRect l="-622" t="-288732" r="-1659" b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4" name="Google Shape;504;p38"/>
          <p:cNvGrpSpPr/>
          <p:nvPr/>
        </p:nvGrpSpPr>
        <p:grpSpPr>
          <a:xfrm>
            <a:off x="58874" y="440674"/>
            <a:ext cx="2023314" cy="684753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9352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2226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Pseudocode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58874" y="1778701"/>
            <a:ext cx="9085126" cy="3364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b="1" dirty="0">
                <a:solidFill>
                  <a:schemeClr val="tx1"/>
                </a:solidFill>
              </a:rPr>
              <a:t>While</a:t>
            </a:r>
            <a:r>
              <a:rPr lang="en-US" sz="1800" dirty="0">
                <a:solidFill>
                  <a:schemeClr val="tx1"/>
                </a:solidFill>
              </a:rPr>
              <a:t> Satisfaction &lt; Threshold then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0" lvl="0" indent="0"/>
            <a:r>
              <a:rPr lang="en-US" sz="1800" dirty="0">
                <a:solidFill>
                  <a:schemeClr val="tx1"/>
                </a:solidFill>
              </a:rPr>
              <a:t>Find country in range with highest livability-score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0" lvl="0" indent="0"/>
            <a:r>
              <a:rPr lang="en-US" sz="1800" b="1" dirty="0">
                <a:solidFill>
                  <a:schemeClr val="tx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livability-score(new-country) &gt; livability-score(current-country) then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0" lvl="0" indent="0"/>
            <a:r>
              <a:rPr lang="en-US" sz="1800" dirty="0">
                <a:solidFill>
                  <a:schemeClr val="tx1"/>
                </a:solidFill>
              </a:rPr>
              <a:t>Move to the new country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0" lvl="0" indent="0"/>
            <a:r>
              <a:rPr lang="en-US" sz="1800" b="1" dirty="0">
                <a:solidFill>
                  <a:schemeClr val="tx1"/>
                </a:solidFill>
              </a:rPr>
              <a:t>Else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End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0" lvl="0" indent="0"/>
            <a:r>
              <a:rPr lang="en-US" sz="1800" b="1" dirty="0">
                <a:solidFill>
                  <a:schemeClr val="tx1"/>
                </a:solidFill>
              </a:rPr>
              <a:t>End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While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8874" y="440674"/>
            <a:ext cx="2023314" cy="684753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90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-1687923" y="13014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Heading to 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530" name="Google Shape;530;p3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15C319-E1D3-4C34-B39D-D89446E2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28" y="1489339"/>
            <a:ext cx="2872635" cy="2872635"/>
          </a:xfrm>
          <a:prstGeom prst="rect">
            <a:avLst/>
          </a:prstGeom>
        </p:spPr>
      </p:pic>
      <p:grpSp>
        <p:nvGrpSpPr>
          <p:cNvPr id="38" name="Google Shape;10879;p82">
            <a:extLst>
              <a:ext uri="{FF2B5EF4-FFF2-40B4-BE49-F238E27FC236}">
                <a16:creationId xmlns:a16="http://schemas.microsoft.com/office/drawing/2014/main" id="{287F1030-EC38-4C8C-8AF4-C0EEC67FD97D}"/>
              </a:ext>
            </a:extLst>
          </p:cNvPr>
          <p:cNvGrpSpPr/>
          <p:nvPr/>
        </p:nvGrpSpPr>
        <p:grpSpPr>
          <a:xfrm>
            <a:off x="2174760" y="4033337"/>
            <a:ext cx="359154" cy="360109"/>
            <a:chOff x="-44528075" y="1982825"/>
            <a:chExt cx="300900" cy="301700"/>
          </a:xfrm>
        </p:grpSpPr>
        <p:sp>
          <p:nvSpPr>
            <p:cNvPr id="39" name="Google Shape;10880;p82">
              <a:extLst>
                <a:ext uri="{FF2B5EF4-FFF2-40B4-BE49-F238E27FC236}">
                  <a16:creationId xmlns:a16="http://schemas.microsoft.com/office/drawing/2014/main" id="{3ACB32FB-C893-4FC3-BB38-DCEE1914C9AE}"/>
                </a:ext>
              </a:extLst>
            </p:cNvPr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81;p82">
              <a:extLst>
                <a:ext uri="{FF2B5EF4-FFF2-40B4-BE49-F238E27FC236}">
                  <a16:creationId xmlns:a16="http://schemas.microsoft.com/office/drawing/2014/main" id="{61FEF5C0-8A6D-45D5-BFEB-B3CCEEBC3262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82;p82">
              <a:extLst>
                <a:ext uri="{FF2B5EF4-FFF2-40B4-BE49-F238E27FC236}">
                  <a16:creationId xmlns:a16="http://schemas.microsoft.com/office/drawing/2014/main" id="{46D12AFC-6968-402F-AFB8-E1A9EB06BD53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883;p82">
              <a:extLst>
                <a:ext uri="{FF2B5EF4-FFF2-40B4-BE49-F238E27FC236}">
                  <a16:creationId xmlns:a16="http://schemas.microsoft.com/office/drawing/2014/main" id="{B3074E48-6403-4373-AC1A-24F00B5711ED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84;p82">
              <a:extLst>
                <a:ext uri="{FF2B5EF4-FFF2-40B4-BE49-F238E27FC236}">
                  <a16:creationId xmlns:a16="http://schemas.microsoft.com/office/drawing/2014/main" id="{81F18DA3-4B5E-47E0-A219-EB0A114CFBB2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885;p82">
              <a:extLst>
                <a:ext uri="{FF2B5EF4-FFF2-40B4-BE49-F238E27FC236}">
                  <a16:creationId xmlns:a16="http://schemas.microsoft.com/office/drawing/2014/main" id="{BDF404D5-1171-41FF-A9CA-18EEC9BB9EE6}"/>
                </a:ext>
              </a:extLst>
            </p:cNvPr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86;p82">
              <a:extLst>
                <a:ext uri="{FF2B5EF4-FFF2-40B4-BE49-F238E27FC236}">
                  <a16:creationId xmlns:a16="http://schemas.microsoft.com/office/drawing/2014/main" id="{0FCA58F0-D799-43E0-B286-6F49C28FAE34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9754;p79">
            <a:extLst>
              <a:ext uri="{FF2B5EF4-FFF2-40B4-BE49-F238E27FC236}">
                <a16:creationId xmlns:a16="http://schemas.microsoft.com/office/drawing/2014/main" id="{8B3C761C-8F5A-422B-B451-9A01B9FEC501}"/>
              </a:ext>
            </a:extLst>
          </p:cNvPr>
          <p:cNvGrpSpPr/>
          <p:nvPr/>
        </p:nvGrpSpPr>
        <p:grpSpPr>
          <a:xfrm>
            <a:off x="3039624" y="4087674"/>
            <a:ext cx="373736" cy="293055"/>
            <a:chOff x="-41694200" y="2382950"/>
            <a:chExt cx="317425" cy="248900"/>
          </a:xfrm>
        </p:grpSpPr>
        <p:sp>
          <p:nvSpPr>
            <p:cNvPr id="47" name="Google Shape;9755;p79">
              <a:extLst>
                <a:ext uri="{FF2B5EF4-FFF2-40B4-BE49-F238E27FC236}">
                  <a16:creationId xmlns:a16="http://schemas.microsoft.com/office/drawing/2014/main" id="{E3C6A1E3-52AB-4A56-A998-D8A14D399D12}"/>
                </a:ext>
              </a:extLst>
            </p:cNvPr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756;p79">
              <a:extLst>
                <a:ext uri="{FF2B5EF4-FFF2-40B4-BE49-F238E27FC236}">
                  <a16:creationId xmlns:a16="http://schemas.microsoft.com/office/drawing/2014/main" id="{39BEB0FC-A730-4393-804C-562D7A78DFC1}"/>
                </a:ext>
              </a:extLst>
            </p:cNvPr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" name="Google Shape;9769;p79">
            <a:extLst>
              <a:ext uri="{FF2B5EF4-FFF2-40B4-BE49-F238E27FC236}">
                <a16:creationId xmlns:a16="http://schemas.microsoft.com/office/drawing/2014/main" id="{B5F09595-1D10-4585-8CA7-0441ADAB9382}"/>
              </a:ext>
            </a:extLst>
          </p:cNvPr>
          <p:cNvGrpSpPr/>
          <p:nvPr/>
        </p:nvGrpSpPr>
        <p:grpSpPr>
          <a:xfrm>
            <a:off x="2595462" y="4012124"/>
            <a:ext cx="324609" cy="374825"/>
            <a:chOff x="-39783425" y="2337925"/>
            <a:chExt cx="275700" cy="318350"/>
          </a:xfrm>
        </p:grpSpPr>
        <p:sp>
          <p:nvSpPr>
            <p:cNvPr id="50" name="Google Shape;9770;p79">
              <a:extLst>
                <a:ext uri="{FF2B5EF4-FFF2-40B4-BE49-F238E27FC236}">
                  <a16:creationId xmlns:a16="http://schemas.microsoft.com/office/drawing/2014/main" id="{96146952-040B-4E1C-B2B4-A22C8917EAC0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71;p79">
              <a:extLst>
                <a:ext uri="{FF2B5EF4-FFF2-40B4-BE49-F238E27FC236}">
                  <a16:creationId xmlns:a16="http://schemas.microsoft.com/office/drawing/2014/main" id="{875D3F3C-06B9-4984-913E-E627AAE7311A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3683192" y="3832906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Agent's Behavior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Agent-Environment Interaction</a:t>
            </a:r>
            <a:endParaRPr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I.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198050" y="1950200"/>
            <a:ext cx="739383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II.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598500" y="2408125"/>
            <a:ext cx="915934" cy="391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III.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Introduction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937433" y="1930527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Defining the Problem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402866" y="2182588"/>
            <a:ext cx="5905790" cy="733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Why Agent-Based Modeling(ABM)?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310;p33">
            <a:extLst>
              <a:ext uri="{FF2B5EF4-FFF2-40B4-BE49-F238E27FC236}">
                <a16:creationId xmlns:a16="http://schemas.microsoft.com/office/drawing/2014/main" id="{33515BC5-0712-48D4-A293-BBBF8D409937}"/>
              </a:ext>
            </a:extLst>
          </p:cNvPr>
          <p:cNvSpPr txBox="1">
            <a:spLocks/>
          </p:cNvSpPr>
          <p:nvPr/>
        </p:nvSpPr>
        <p:spPr>
          <a:xfrm>
            <a:off x="2943809" y="2947424"/>
            <a:ext cx="739383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dirty="0"/>
              <a:t>IV.</a:t>
            </a:r>
          </a:p>
        </p:txBody>
      </p:sp>
      <p:sp>
        <p:nvSpPr>
          <p:cNvPr id="46" name="Google Shape;313;p33">
            <a:extLst>
              <a:ext uri="{FF2B5EF4-FFF2-40B4-BE49-F238E27FC236}">
                <a16:creationId xmlns:a16="http://schemas.microsoft.com/office/drawing/2014/main" id="{B3F79D8B-C67C-4277-B515-28BA941194E8}"/>
              </a:ext>
            </a:extLst>
          </p:cNvPr>
          <p:cNvSpPr txBox="1">
            <a:spLocks/>
          </p:cNvSpPr>
          <p:nvPr/>
        </p:nvSpPr>
        <p:spPr>
          <a:xfrm>
            <a:off x="3659358" y="2999501"/>
            <a:ext cx="6480614" cy="80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Identifying the Agents and Interactions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/>
          <p:cNvSpPr txBox="1">
            <a:spLocks noGrp="1"/>
          </p:cNvSpPr>
          <p:nvPr>
            <p:ph type="title"/>
          </p:nvPr>
        </p:nvSpPr>
        <p:spPr>
          <a:xfrm>
            <a:off x="444262" y="205351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Explaining Outputs: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91" name="Google Shape;1091;p56"/>
          <p:cNvSpPr txBox="1">
            <a:spLocks noGrp="1"/>
          </p:cNvSpPr>
          <p:nvPr>
            <p:ph type="subTitle" idx="1"/>
          </p:nvPr>
        </p:nvSpPr>
        <p:spPr>
          <a:xfrm>
            <a:off x="232111" y="1100718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Behavior space varies the variable “Threshold” in 3 different time (3, 7, 10), holding the other variables constant at specific level.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To analyze these data, we took an average of the 10 repeated values at each threshold level and we configure the following table.  </a:t>
            </a:r>
            <a:endParaRPr dirty="0"/>
          </a:p>
        </p:txBody>
      </p:sp>
      <p:grpSp>
        <p:nvGrpSpPr>
          <p:cNvPr id="1097" name="Google Shape;1097;p5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98" name="Google Shape;1098;p5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56"/>
          <p:cNvSpPr txBox="1"/>
          <p:nvPr/>
        </p:nvSpPr>
        <p:spPr>
          <a:xfrm>
            <a:off x="70601" y="522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/>
          <p:cNvSpPr txBox="1"/>
          <p:nvPr/>
        </p:nvSpPr>
        <p:spPr>
          <a:xfrm>
            <a:off x="1856611" y="4042782"/>
            <a:ext cx="2113535" cy="78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/>
          <p:cNvGrpSpPr/>
          <p:nvPr/>
        </p:nvGrpSpPr>
        <p:grpSpPr>
          <a:xfrm>
            <a:off x="6051853" y="1971981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893835F-E1E6-431F-B9FB-B96A34963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24" y="-1800"/>
            <a:ext cx="3857625" cy="5143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3427361950"/>
              </p:ext>
            </p:extLst>
          </p:nvPr>
        </p:nvGraphicFramePr>
        <p:xfrm>
          <a:off x="719987" y="1564395"/>
          <a:ext cx="7575713" cy="3043778"/>
        </p:xfrm>
        <a:graphic>
          <a:graphicData uri="http://schemas.openxmlformats.org/drawingml/2006/table">
            <a:tbl>
              <a:tblPr>
                <a:noFill/>
                <a:tableStyleId>{7B2E02C7-1377-40ED-ABD4-5A9B4F615A52}</a:tableStyleId>
              </a:tblPr>
              <a:tblGrid>
                <a:gridCol w="233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6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Immigrants Satisfaction Data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accent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8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Threshold</a:t>
                      </a:r>
                      <a:endParaRPr sz="18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3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Average Satisfaction</a:t>
                      </a:r>
                      <a:endParaRPr sz="1800" dirty="0">
                        <a:solidFill>
                          <a:schemeClr val="l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5.849585409</a:t>
                      </a:r>
                      <a:endParaRPr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6.958120987</a:t>
                      </a:r>
                      <a:r>
                        <a:rPr lang="en-US" dirty="0"/>
                        <a:t> </a:t>
                      </a:r>
                      <a:endParaRPr lang="en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7.711999855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Average Number of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dissatisfied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Immigrants</a:t>
                      </a:r>
                      <a:endParaRPr sz="1800" dirty="0">
                        <a:solidFill>
                          <a:schemeClr val="accent4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60</a:t>
                      </a:r>
                      <a:endParaRPr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7" name="Google Shape;1307;p61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0"/>
          <p:cNvSpPr txBox="1">
            <a:spLocks noGrp="1"/>
          </p:cNvSpPr>
          <p:nvPr>
            <p:ph type="title"/>
          </p:nvPr>
        </p:nvSpPr>
        <p:spPr>
          <a:xfrm>
            <a:off x="632279" y="2910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XII. Suggested Scenarios (Extensions):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2" name="Google Shape;1091;p56">
            <a:extLst>
              <a:ext uri="{FF2B5EF4-FFF2-40B4-BE49-F238E27FC236}">
                <a16:creationId xmlns:a16="http://schemas.microsoft.com/office/drawing/2014/main" id="{1FF32807-AD1A-4035-864C-BC12269DC7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605" y="1261559"/>
            <a:ext cx="4074561" cy="1310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900" dirty="0"/>
              <a:t>Disasters Extension</a:t>
            </a:r>
          </a:p>
          <a:p>
            <a:pPr marL="342900" lvl="0" indent="-342900">
              <a:buAutoNum type="alphaUcParenR"/>
            </a:pPr>
            <a:r>
              <a:rPr lang="en-US" sz="1800" dirty="0"/>
              <a:t>Environmental Disasters</a:t>
            </a:r>
          </a:p>
          <a:p>
            <a:pPr marL="342900" lvl="0" indent="-342900">
              <a:buAutoNum type="alphaUcParenR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9EF8A-532D-4ECE-AB0B-9DC07B866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01" b="95129" l="1042" r="96484">
                        <a14:foregroundMark x1="34115" y1="10029" x2="48438" y2="5444"/>
                        <a14:foregroundMark x1="48438" y1="5444" x2="55208" y2="7307"/>
                        <a14:foregroundMark x1="66016" y1="91404" x2="52865" y2="96418"/>
                        <a14:foregroundMark x1="52865" y1="96418" x2="36589" y2="95129"/>
                        <a14:foregroundMark x1="36589" y1="95129" x2="26432" y2="90831"/>
                        <a14:foregroundMark x1="81771" y1="94842" x2="95833" y2="89685"/>
                        <a14:foregroundMark x1="95833" y1="89685" x2="91797" y2="74499"/>
                        <a14:foregroundMark x1="91797" y1="74499" x2="90234" y2="73639"/>
                        <a14:foregroundMark x1="10677" y1="75501" x2="1042" y2="64613"/>
                        <a14:foregroundMark x1="9549" y1="59742" x2="10533" y2="59179"/>
                        <a14:foregroundMark x1="4562" y1="62598" x2="6509" y2="61483"/>
                        <a14:foregroundMark x1="15550" y1="61566" x2="17448" y2="66189"/>
                        <a14:foregroundMark x1="5724" y1="11790" x2="5078" y2="12178"/>
                        <a14:foregroundMark x1="10156" y1="12607" x2="9896" y2="8166"/>
                        <a14:foregroundMark x1="85938" y1="7880" x2="85938" y2="7880"/>
                        <a14:foregroundMark x1="91927" y1="16619" x2="91927" y2="16619"/>
                        <a14:foregroundMark x1="96484" y1="22493" x2="96484" y2="22493"/>
                        <a14:foregroundMark x1="6771" y1="8166" x2="6771" y2="8166"/>
                        <a14:foregroundMark x1="79557" y1="40544" x2="79557" y2="40544"/>
                        <a14:foregroundMark x1="85156" y1="40831" x2="85156" y2="40831"/>
                        <a14:foregroundMark x1="77865" y1="33095" x2="77865" y2="33095"/>
                        <a14:foregroundMark x1="86849" y1="30516" x2="86849" y2="30516"/>
                        <a14:foregroundMark x1="81771" y1="23066" x2="81771" y2="23066"/>
                        <a14:foregroundMark x1="12891" y1="27077" x2="12891" y2="27077"/>
                        <a14:backgroundMark x1="5599" y1="8883" x2="5599" y2="8883"/>
                        <a14:backgroundMark x1="5599" y1="9456" x2="5078" y2="11605"/>
                        <a14:backgroundMark x1="8724" y1="59742" x2="8724" y2="62178"/>
                        <a14:backgroundMark x1="11849" y1="56590" x2="14323" y2="62178"/>
                        <a14:backgroundMark x1="4427" y1="62464" x2="1432" y2="65043"/>
                        <a14:backgroundMark x1="62891" y1="2006" x2="62891" y2="3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05" y="1980394"/>
            <a:ext cx="3448303" cy="3134005"/>
          </a:xfrm>
          <a:prstGeom prst="rect">
            <a:avLst/>
          </a:prstGeom>
        </p:spPr>
      </p:pic>
      <p:sp>
        <p:nvSpPr>
          <p:cNvPr id="48" name="Google Shape;1091;p56">
            <a:extLst>
              <a:ext uri="{FF2B5EF4-FFF2-40B4-BE49-F238E27FC236}">
                <a16:creationId xmlns:a16="http://schemas.microsoft.com/office/drawing/2014/main" id="{ABFDADCC-8D37-49B3-BC5F-363CC4EE5CA4}"/>
              </a:ext>
            </a:extLst>
          </p:cNvPr>
          <p:cNvSpPr txBox="1">
            <a:spLocks/>
          </p:cNvSpPr>
          <p:nvPr/>
        </p:nvSpPr>
        <p:spPr>
          <a:xfrm>
            <a:off x="4361679" y="1569335"/>
            <a:ext cx="4074561" cy="1310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None/>
            </a:pPr>
            <a:r>
              <a:rPr lang="en-US" sz="1800" dirty="0"/>
              <a:t>B) Economic disasters </a:t>
            </a:r>
          </a:p>
          <a:p>
            <a:pPr marL="342900" indent="-342900">
              <a:buFont typeface="Nunito Light"/>
              <a:buAutoNum type="alphaUcParenR"/>
            </a:pPr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772021-FF41-455D-A6C9-9266C6254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76" b="93249" l="9916" r="91139">
                        <a14:foregroundMark x1="82489" y1="22996" x2="80802" y2="11392"/>
                        <a14:foregroundMark x1="80802" y1="11392" x2="68143" y2="12658"/>
                        <a14:foregroundMark x1="68143" y1="12658" x2="78692" y2="8439"/>
                        <a14:foregroundMark x1="78692" y1="8439" x2="88608" y2="14135"/>
                        <a14:foregroundMark x1="88608" y1="14135" x2="89451" y2="19409"/>
                        <a14:foregroundMark x1="89451" y1="58650" x2="88608" y2="46624"/>
                        <a14:foregroundMark x1="88608" y1="46624" x2="93249" y2="56329"/>
                        <a14:foregroundMark x1="93249" y1="56329" x2="91561" y2="79747"/>
                        <a14:foregroundMark x1="91561" y1="79747" x2="90717" y2="47468"/>
                        <a14:foregroundMark x1="79325" y1="93460" x2="85295" y2="93774"/>
                        <a14:foregroundMark x1="87980" y1="90815" x2="83544" y2="86498"/>
                        <a14:foregroundMark x1="83544" y1="86498" x2="59494" y2="87553"/>
                        <a14:foregroundMark x1="59494" y1="87553" x2="22785" y2="85443"/>
                        <a14:foregroundMark x1="22785" y1="85443" x2="12869" y2="80591"/>
                        <a14:foregroundMark x1="12869" y1="80591" x2="13080" y2="12658"/>
                        <a14:foregroundMark x1="13080" y1="12658" x2="4219" y2="19620"/>
                        <a14:foregroundMark x1="7635" y1="32881" x2="7806" y2="33544"/>
                        <a14:foregroundMark x1="4219" y1="19620" x2="6451" y2="28284"/>
                        <a14:foregroundMark x1="7806" y1="33544" x2="9072" y2="89451"/>
                        <a14:foregroundMark x1="9072" y1="89451" x2="20675" y2="90717"/>
                        <a14:foregroundMark x1="20675" y1="90717" x2="31224" y2="89030"/>
                        <a14:foregroundMark x1="31224" y1="89030" x2="58017" y2="92194"/>
                        <a14:foregroundMark x1="58017" y1="92194" x2="68987" y2="90928"/>
                        <a14:foregroundMark x1="68987" y1="90928" x2="74249" y2="92134"/>
                        <a14:foregroundMark x1="21941" y1="8650" x2="32911" y2="3376"/>
                        <a14:foregroundMark x1="32911" y1="3376" x2="19409" y2="8861"/>
                        <a14:backgroundMark x1="89030" y1="93882" x2="87131" y2="99789"/>
                        <a14:backgroundMark x1="93460" y1="93671" x2="88397" y2="93882"/>
                        <a14:backgroundMark x1="75105" y1="92616" x2="73840" y2="91139"/>
                        <a14:backgroundMark x1="74262" y1="93038" x2="78481" y2="94304"/>
                        <a14:backgroundMark x1="6751" y1="28270" x2="6962" y2="329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8810" y="1944077"/>
            <a:ext cx="3170322" cy="3170322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0"/>
          <p:cNvSpPr txBox="1">
            <a:spLocks noGrp="1"/>
          </p:cNvSpPr>
          <p:nvPr>
            <p:ph type="title"/>
          </p:nvPr>
        </p:nvSpPr>
        <p:spPr>
          <a:xfrm>
            <a:off x="632279" y="2910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XII. Suggested Scenarios (Extensions):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2" name="Google Shape;1091;p56">
            <a:extLst>
              <a:ext uri="{FF2B5EF4-FFF2-40B4-BE49-F238E27FC236}">
                <a16:creationId xmlns:a16="http://schemas.microsoft.com/office/drawing/2014/main" id="{1FF32807-AD1A-4035-864C-BC12269DC7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0084" y="4099328"/>
            <a:ext cx="5305090" cy="88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Social Network Influence: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49A6E-7F1D-4CA7-B6B7-71EACC0A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73" y="2958568"/>
            <a:ext cx="2088032" cy="2088032"/>
          </a:xfrm>
          <a:prstGeom prst="rect">
            <a:avLst/>
          </a:prstGeom>
        </p:spPr>
      </p:pic>
      <p:sp>
        <p:nvSpPr>
          <p:cNvPr id="6" name="Google Shape;1091;p56">
            <a:extLst>
              <a:ext uri="{FF2B5EF4-FFF2-40B4-BE49-F238E27FC236}">
                <a16:creationId xmlns:a16="http://schemas.microsoft.com/office/drawing/2014/main" id="{12D2F69A-B0B4-48EC-8762-249680142198}"/>
              </a:ext>
            </a:extLst>
          </p:cNvPr>
          <p:cNvSpPr txBox="1">
            <a:spLocks/>
          </p:cNvSpPr>
          <p:nvPr/>
        </p:nvSpPr>
        <p:spPr>
          <a:xfrm>
            <a:off x="3836915" y="1393763"/>
            <a:ext cx="5305090" cy="88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>
              <a:buNone/>
            </a:pPr>
            <a:r>
              <a:rPr lang="en-US" sz="1800" dirty="0"/>
              <a:t>Controlled Migration Influx Extension:</a:t>
            </a:r>
          </a:p>
          <a:p>
            <a:pPr marL="0" indent="0">
              <a:buFont typeface="Nunito Light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B41B8-C60D-4921-8EC2-908111E1F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844" l="5469" r="94629">
                        <a14:foregroundMark x1="28027" y1="44141" x2="28027" y2="44141"/>
                        <a14:foregroundMark x1="8789" y1="71387" x2="8789" y2="71387"/>
                        <a14:foregroundMark x1="5566" y1="64063" x2="5566" y2="64063"/>
                        <a14:foregroundMark x1="88770" y1="61035" x2="88770" y2="61035"/>
                        <a14:foregroundMark x1="53809" y1="33398" x2="53809" y2="33398"/>
                        <a14:foregroundMark x1="53809" y1="27930" x2="53809" y2="27930"/>
                        <a14:foregroundMark x1="55664" y1="27734" x2="55664" y2="27734"/>
                        <a14:foregroundMark x1="54004" y1="30371" x2="54004" y2="30371"/>
                        <a14:foregroundMark x1="53418" y1="29395" x2="53418" y2="29395"/>
                        <a14:foregroundMark x1="50781" y1="30176" x2="50781" y2="30176"/>
                        <a14:foregroundMark x1="54688" y1="29395" x2="54688" y2="29395"/>
                        <a14:foregroundMark x1="53809" y1="26367" x2="54883" y2="27344"/>
                        <a14:foregroundMark x1="75684" y1="37012" x2="75684" y2="37012"/>
                        <a14:foregroundMark x1="74414" y1="24316" x2="74414" y2="24316"/>
                        <a14:foregroundMark x1="73242" y1="17285" x2="73242" y2="17285"/>
                        <a14:foregroundMark x1="94629" y1="52148" x2="94629" y2="52148"/>
                        <a14:foregroundMark x1="32227" y1="22656" x2="32227" y2="22656"/>
                        <a14:foregroundMark x1="56055" y1="24512" x2="56055" y2="25781"/>
                        <a14:backgroundMark x1="11426" y1="72363" x2="11426" y2="723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0173" y="1393763"/>
            <a:ext cx="2088032" cy="208803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026" name="Picture 2" descr="Boat, ferry, ship, tourist icon">
            <a:extLst>
              <a:ext uri="{FF2B5EF4-FFF2-40B4-BE49-F238E27FC236}">
                <a16:creationId xmlns:a16="http://schemas.microsoft.com/office/drawing/2014/main" id="{5FA56775-A92D-48B7-A219-D753F6F8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00"/>
                    </a14:imgEffect>
                    <a14:imgEffect>
                      <a14:saturation sat="1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1" y="1311160"/>
            <a:ext cx="2521180" cy="252118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01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498F5-75EE-404F-BEA0-F3AE6B6A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6187" y="2257827"/>
            <a:ext cx="7704000" cy="2813700"/>
          </a:xfrm>
        </p:spPr>
        <p:txBody>
          <a:bodyPr/>
          <a:lstStyle/>
          <a:p>
            <a:pPr marL="139700" indent="0">
              <a:buNone/>
            </a:pPr>
            <a:r>
              <a:rPr lang="en-US" sz="7200" dirty="0">
                <a:solidFill>
                  <a:schemeClr val="accent4"/>
                </a:solidFill>
              </a:rPr>
              <a:t>Conclusion</a:t>
            </a:r>
          </a:p>
        </p:txBody>
      </p:sp>
      <p:grpSp>
        <p:nvGrpSpPr>
          <p:cNvPr id="6" name="Google Shape;1402;p65">
            <a:extLst>
              <a:ext uri="{FF2B5EF4-FFF2-40B4-BE49-F238E27FC236}">
                <a16:creationId xmlns:a16="http://schemas.microsoft.com/office/drawing/2014/main" id="{0825F334-AA74-4B5D-BD8E-4C63F469FB2A}"/>
              </a:ext>
            </a:extLst>
          </p:cNvPr>
          <p:cNvGrpSpPr/>
          <p:nvPr/>
        </p:nvGrpSpPr>
        <p:grpSpPr>
          <a:xfrm>
            <a:off x="178012" y="1235937"/>
            <a:ext cx="2322817" cy="3666569"/>
            <a:chOff x="5" y="747463"/>
            <a:chExt cx="2377907" cy="3907563"/>
          </a:xfrm>
        </p:grpSpPr>
        <p:sp>
          <p:nvSpPr>
            <p:cNvPr id="7" name="Google Shape;1403;p65">
              <a:extLst>
                <a:ext uri="{FF2B5EF4-FFF2-40B4-BE49-F238E27FC236}">
                  <a16:creationId xmlns:a16="http://schemas.microsoft.com/office/drawing/2014/main" id="{EEEDE4C2-13C7-4BFB-B7D3-8AB93AE379EA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04;p65">
              <a:extLst>
                <a:ext uri="{FF2B5EF4-FFF2-40B4-BE49-F238E27FC236}">
                  <a16:creationId xmlns:a16="http://schemas.microsoft.com/office/drawing/2014/main" id="{2522A659-587A-46BF-97A0-604CA617F483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05;p65">
              <a:extLst>
                <a:ext uri="{FF2B5EF4-FFF2-40B4-BE49-F238E27FC236}">
                  <a16:creationId xmlns:a16="http://schemas.microsoft.com/office/drawing/2014/main" id="{8C842C84-0383-4BC9-A115-C790F1DC02EF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06;p65">
              <a:extLst>
                <a:ext uri="{FF2B5EF4-FFF2-40B4-BE49-F238E27FC236}">
                  <a16:creationId xmlns:a16="http://schemas.microsoft.com/office/drawing/2014/main" id="{218F530F-CA1D-4D6E-96C2-E86DC224FCE0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07;p65">
              <a:extLst>
                <a:ext uri="{FF2B5EF4-FFF2-40B4-BE49-F238E27FC236}">
                  <a16:creationId xmlns:a16="http://schemas.microsoft.com/office/drawing/2014/main" id="{3F5625FC-B235-46BA-8A66-A650A60D5687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08;p65">
              <a:extLst>
                <a:ext uri="{FF2B5EF4-FFF2-40B4-BE49-F238E27FC236}">
                  <a16:creationId xmlns:a16="http://schemas.microsoft.com/office/drawing/2014/main" id="{84FCBEE4-6642-4BD4-9C1E-AC0084C55DEB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09;p65">
              <a:extLst>
                <a:ext uri="{FF2B5EF4-FFF2-40B4-BE49-F238E27FC236}">
                  <a16:creationId xmlns:a16="http://schemas.microsoft.com/office/drawing/2014/main" id="{4CFFB09D-AEAE-487F-87A7-6EE66A9B38BF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10;p65">
              <a:extLst>
                <a:ext uri="{FF2B5EF4-FFF2-40B4-BE49-F238E27FC236}">
                  <a16:creationId xmlns:a16="http://schemas.microsoft.com/office/drawing/2014/main" id="{1830EE24-00E5-442C-B2D4-CF1A1D0F5122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11;p65">
              <a:extLst>
                <a:ext uri="{FF2B5EF4-FFF2-40B4-BE49-F238E27FC236}">
                  <a16:creationId xmlns:a16="http://schemas.microsoft.com/office/drawing/2014/main" id="{4D3AA79C-424A-489F-9CF8-49CE70D7CFA8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12;p65">
              <a:extLst>
                <a:ext uri="{FF2B5EF4-FFF2-40B4-BE49-F238E27FC236}">
                  <a16:creationId xmlns:a16="http://schemas.microsoft.com/office/drawing/2014/main" id="{CDDCF985-F12F-40CB-97DA-81FC93205485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13;p65">
              <a:extLst>
                <a:ext uri="{FF2B5EF4-FFF2-40B4-BE49-F238E27FC236}">
                  <a16:creationId xmlns:a16="http://schemas.microsoft.com/office/drawing/2014/main" id="{597BA0C3-240C-4622-882D-8AD5E084BD53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14;p65">
              <a:extLst>
                <a:ext uri="{FF2B5EF4-FFF2-40B4-BE49-F238E27FC236}">
                  <a16:creationId xmlns:a16="http://schemas.microsoft.com/office/drawing/2014/main" id="{9D594B61-B261-4219-8463-2FB847A277B9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15;p65">
              <a:extLst>
                <a:ext uri="{FF2B5EF4-FFF2-40B4-BE49-F238E27FC236}">
                  <a16:creationId xmlns:a16="http://schemas.microsoft.com/office/drawing/2014/main" id="{31A6F750-C34F-4CCD-BEEB-D1CF45C97987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16;p65">
              <a:extLst>
                <a:ext uri="{FF2B5EF4-FFF2-40B4-BE49-F238E27FC236}">
                  <a16:creationId xmlns:a16="http://schemas.microsoft.com/office/drawing/2014/main" id="{168A96EA-45D7-4A75-B183-0D296341EFB2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17;p65">
              <a:extLst>
                <a:ext uri="{FF2B5EF4-FFF2-40B4-BE49-F238E27FC236}">
                  <a16:creationId xmlns:a16="http://schemas.microsoft.com/office/drawing/2014/main" id="{856628DF-5215-4BC7-A7D3-334D8256086C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18;p65">
              <a:extLst>
                <a:ext uri="{FF2B5EF4-FFF2-40B4-BE49-F238E27FC236}">
                  <a16:creationId xmlns:a16="http://schemas.microsoft.com/office/drawing/2014/main" id="{D9A90CBF-1635-4DD1-8D95-E8CA39A8122C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19;p65">
              <a:extLst>
                <a:ext uri="{FF2B5EF4-FFF2-40B4-BE49-F238E27FC236}">
                  <a16:creationId xmlns:a16="http://schemas.microsoft.com/office/drawing/2014/main" id="{32C2A450-AAD2-4259-A0AA-98EEDB4627B6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20;p65">
              <a:extLst>
                <a:ext uri="{FF2B5EF4-FFF2-40B4-BE49-F238E27FC236}">
                  <a16:creationId xmlns:a16="http://schemas.microsoft.com/office/drawing/2014/main" id="{196AFB49-BE99-4962-AF12-E351E47AF493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21;p65">
              <a:extLst>
                <a:ext uri="{FF2B5EF4-FFF2-40B4-BE49-F238E27FC236}">
                  <a16:creationId xmlns:a16="http://schemas.microsoft.com/office/drawing/2014/main" id="{01A0C252-0AB6-45F1-A965-0B30E20BFD4D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22;p65">
              <a:extLst>
                <a:ext uri="{FF2B5EF4-FFF2-40B4-BE49-F238E27FC236}">
                  <a16:creationId xmlns:a16="http://schemas.microsoft.com/office/drawing/2014/main" id="{DFB3B680-CBC5-4A13-96FE-44ED2EB87A60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23;p65">
              <a:extLst>
                <a:ext uri="{FF2B5EF4-FFF2-40B4-BE49-F238E27FC236}">
                  <a16:creationId xmlns:a16="http://schemas.microsoft.com/office/drawing/2014/main" id="{A8ABB393-84D0-4211-B723-EED33CE4832D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24;p65">
              <a:extLst>
                <a:ext uri="{FF2B5EF4-FFF2-40B4-BE49-F238E27FC236}">
                  <a16:creationId xmlns:a16="http://schemas.microsoft.com/office/drawing/2014/main" id="{EC280DFC-90EB-425D-9D38-8F99D16FC677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25;p65">
              <a:extLst>
                <a:ext uri="{FF2B5EF4-FFF2-40B4-BE49-F238E27FC236}">
                  <a16:creationId xmlns:a16="http://schemas.microsoft.com/office/drawing/2014/main" id="{FCFB634C-8AB0-4BD9-BF49-67DFF4D680D7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26;p65">
              <a:extLst>
                <a:ext uri="{FF2B5EF4-FFF2-40B4-BE49-F238E27FC236}">
                  <a16:creationId xmlns:a16="http://schemas.microsoft.com/office/drawing/2014/main" id="{E9D883AA-F128-419F-8062-8CBD1C3E61E8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27;p65">
              <a:extLst>
                <a:ext uri="{FF2B5EF4-FFF2-40B4-BE49-F238E27FC236}">
                  <a16:creationId xmlns:a16="http://schemas.microsoft.com/office/drawing/2014/main" id="{C52AFA77-EBEF-4C06-87F2-E2EC95FAF610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28;p65">
              <a:extLst>
                <a:ext uri="{FF2B5EF4-FFF2-40B4-BE49-F238E27FC236}">
                  <a16:creationId xmlns:a16="http://schemas.microsoft.com/office/drawing/2014/main" id="{586A3A50-AAB1-4F31-BB99-619E3A8AEE52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29;p65">
              <a:extLst>
                <a:ext uri="{FF2B5EF4-FFF2-40B4-BE49-F238E27FC236}">
                  <a16:creationId xmlns:a16="http://schemas.microsoft.com/office/drawing/2014/main" id="{743848FE-67A0-4408-958A-7F1164E159EE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30;p65">
              <a:extLst>
                <a:ext uri="{FF2B5EF4-FFF2-40B4-BE49-F238E27FC236}">
                  <a16:creationId xmlns:a16="http://schemas.microsoft.com/office/drawing/2014/main" id="{CC6F46F9-369D-4C72-BEC3-0C4387688E9E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31;p65">
              <a:extLst>
                <a:ext uri="{FF2B5EF4-FFF2-40B4-BE49-F238E27FC236}">
                  <a16:creationId xmlns:a16="http://schemas.microsoft.com/office/drawing/2014/main" id="{6E8F00FF-4198-4D7A-81BE-724464DF8BB5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32;p65">
              <a:extLst>
                <a:ext uri="{FF2B5EF4-FFF2-40B4-BE49-F238E27FC236}">
                  <a16:creationId xmlns:a16="http://schemas.microsoft.com/office/drawing/2014/main" id="{A4BC0E70-0728-4773-838D-7549394CEA7B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33;p65">
              <a:extLst>
                <a:ext uri="{FF2B5EF4-FFF2-40B4-BE49-F238E27FC236}">
                  <a16:creationId xmlns:a16="http://schemas.microsoft.com/office/drawing/2014/main" id="{7F12EDA3-DF6D-49B6-92C0-487998841AA4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34;p65">
              <a:extLst>
                <a:ext uri="{FF2B5EF4-FFF2-40B4-BE49-F238E27FC236}">
                  <a16:creationId xmlns:a16="http://schemas.microsoft.com/office/drawing/2014/main" id="{13191A24-B3C4-4871-8545-F2E6BAF67967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35;p65">
              <a:extLst>
                <a:ext uri="{FF2B5EF4-FFF2-40B4-BE49-F238E27FC236}">
                  <a16:creationId xmlns:a16="http://schemas.microsoft.com/office/drawing/2014/main" id="{F9A5388B-B9C4-4AC9-9EAF-AE6FA46752B1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36;p65">
              <a:extLst>
                <a:ext uri="{FF2B5EF4-FFF2-40B4-BE49-F238E27FC236}">
                  <a16:creationId xmlns:a16="http://schemas.microsoft.com/office/drawing/2014/main" id="{6E746FAD-9804-4B0F-BD0C-A0A25FEFF51E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37;p65">
              <a:extLst>
                <a:ext uri="{FF2B5EF4-FFF2-40B4-BE49-F238E27FC236}">
                  <a16:creationId xmlns:a16="http://schemas.microsoft.com/office/drawing/2014/main" id="{E90A943D-3C6B-4700-BE03-FB0DA3F94CAC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38;p65">
              <a:extLst>
                <a:ext uri="{FF2B5EF4-FFF2-40B4-BE49-F238E27FC236}">
                  <a16:creationId xmlns:a16="http://schemas.microsoft.com/office/drawing/2014/main" id="{6834B393-8A7F-4E36-B9D7-712A5CDEC76D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39;p65">
              <a:extLst>
                <a:ext uri="{FF2B5EF4-FFF2-40B4-BE49-F238E27FC236}">
                  <a16:creationId xmlns:a16="http://schemas.microsoft.com/office/drawing/2014/main" id="{D5D5D44C-42F1-48FB-87BB-623602EF72D8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40;p65">
              <a:extLst>
                <a:ext uri="{FF2B5EF4-FFF2-40B4-BE49-F238E27FC236}">
                  <a16:creationId xmlns:a16="http://schemas.microsoft.com/office/drawing/2014/main" id="{5AFC0EA6-F1F8-4A86-874F-BDBCD3C9E2B8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41;p65">
              <a:extLst>
                <a:ext uri="{FF2B5EF4-FFF2-40B4-BE49-F238E27FC236}">
                  <a16:creationId xmlns:a16="http://schemas.microsoft.com/office/drawing/2014/main" id="{ECE21821-BA6B-4561-85F7-6F61DCCE2317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42;p65">
              <a:extLst>
                <a:ext uri="{FF2B5EF4-FFF2-40B4-BE49-F238E27FC236}">
                  <a16:creationId xmlns:a16="http://schemas.microsoft.com/office/drawing/2014/main" id="{9FB26D12-9255-4386-A6FD-BE1D45066534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43;p65">
              <a:extLst>
                <a:ext uri="{FF2B5EF4-FFF2-40B4-BE49-F238E27FC236}">
                  <a16:creationId xmlns:a16="http://schemas.microsoft.com/office/drawing/2014/main" id="{27B7B4A6-7471-4B67-90AD-CA59EB2E072C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44;p65">
              <a:extLst>
                <a:ext uri="{FF2B5EF4-FFF2-40B4-BE49-F238E27FC236}">
                  <a16:creationId xmlns:a16="http://schemas.microsoft.com/office/drawing/2014/main" id="{9A0AF928-A717-4B5F-86CB-A23F31A19C6C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45;p65">
              <a:extLst>
                <a:ext uri="{FF2B5EF4-FFF2-40B4-BE49-F238E27FC236}">
                  <a16:creationId xmlns:a16="http://schemas.microsoft.com/office/drawing/2014/main" id="{50EBB173-B27B-476D-9A98-A79ED1F09D85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46;p65">
              <a:extLst>
                <a:ext uri="{FF2B5EF4-FFF2-40B4-BE49-F238E27FC236}">
                  <a16:creationId xmlns:a16="http://schemas.microsoft.com/office/drawing/2014/main" id="{4E3E793B-FB92-46BC-945F-EC4D03627920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47;p65">
              <a:extLst>
                <a:ext uri="{FF2B5EF4-FFF2-40B4-BE49-F238E27FC236}">
                  <a16:creationId xmlns:a16="http://schemas.microsoft.com/office/drawing/2014/main" id="{07F958E7-A828-4257-B01E-143400BD571A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343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67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buSzPts val="1100"/>
              <a:buNone/>
            </a:pPr>
            <a:r>
              <a:rPr lang="en-US" dirty="0"/>
              <a:t>1. </a:t>
            </a:r>
            <a:r>
              <a:rPr lang="en-US" dirty="0" err="1"/>
              <a:t>Güngör</a:t>
            </a:r>
            <a:r>
              <a:rPr lang="en-US" dirty="0"/>
              <a:t>, Ö., </a:t>
            </a:r>
            <a:r>
              <a:rPr lang="en-US" dirty="0" err="1"/>
              <a:t>Günneç</a:t>
            </a:r>
            <a:r>
              <a:rPr lang="en-US" dirty="0"/>
              <a:t>, D., Salman, F. S., &amp; </a:t>
            </a:r>
            <a:r>
              <a:rPr lang="en-US" dirty="0" err="1"/>
              <a:t>Yücel</a:t>
            </a:r>
            <a:r>
              <a:rPr lang="en-US" dirty="0"/>
              <a:t>, E. (2022). Prediction of Migration Paths 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SzPts val="1100"/>
              <a:buNone/>
            </a:pPr>
            <a:r>
              <a:rPr lang="en-US" dirty="0"/>
              <a:t>Using Agent-Based Simulation Modeling: The Case of Syria. Proceedings of the 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SzPts val="1100"/>
              <a:buNone/>
            </a:pPr>
            <a:r>
              <a:rPr lang="en-US" dirty="0"/>
              <a:t>International Conference on Industrial Engineering and Operations Management, Istanbul, 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SzPts val="1100"/>
              <a:buNone/>
            </a:pPr>
            <a:r>
              <a:rPr lang="en-US" dirty="0"/>
              <a:t>Turkey, March 7-10, 2022.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SzPts val="1100"/>
              <a:buNone/>
            </a:pPr>
            <a:r>
              <a:rPr lang="en-US" dirty="0"/>
              <a:t>2. Deshmukh, V. (2018). Modeling Human Migration Dynamics in </a:t>
            </a:r>
            <a:r>
              <a:rPr lang="en-US" dirty="0" err="1"/>
              <a:t>NetLogo</a:t>
            </a:r>
            <a:r>
              <a:rPr lang="en-US" dirty="0"/>
              <a:t>. San Jose State 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SzPts val="1100"/>
              <a:buNone/>
            </a:pPr>
            <a:r>
              <a:rPr lang="en-US" dirty="0"/>
              <a:t>University, Master’s Projects 627.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SzPts val="1100"/>
              <a:buNone/>
            </a:pPr>
            <a:r>
              <a:rPr lang="en-US" dirty="0"/>
              <a:t>3. Gilbert, N., &amp; </a:t>
            </a:r>
            <a:r>
              <a:rPr lang="en-US" dirty="0" err="1"/>
              <a:t>Troitzsch</a:t>
            </a:r>
            <a:r>
              <a:rPr lang="en-US" dirty="0"/>
              <a:t>, K. G. (2005). Simulation for the Social Scientist. Open University 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SzPts val="1100"/>
              <a:buNone/>
            </a:pPr>
            <a:r>
              <a:rPr lang="en-US" dirty="0"/>
              <a:t>Press.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SzPts val="1100"/>
              <a:buNone/>
            </a:pPr>
            <a:r>
              <a:rPr lang="en-US" dirty="0"/>
              <a:t>4. Rand, W. (2015). An Introduction to Agent-Based Modeling: Modeling Natural, Social, 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SzPts val="1100"/>
              <a:buNone/>
            </a:pPr>
            <a:r>
              <a:rPr lang="en-US" dirty="0"/>
              <a:t>and Engineered Complex Systems with </a:t>
            </a:r>
            <a:r>
              <a:rPr lang="en-US" dirty="0" err="1"/>
              <a:t>NetLogo</a:t>
            </a:r>
            <a:r>
              <a:rPr lang="en-US" dirty="0"/>
              <a:t>. MIT Press.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664" name="Google Shape;1664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409925" y="2061606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392" name="Google Shape;1392;p65"/>
          <p:cNvGrpSpPr/>
          <p:nvPr/>
        </p:nvGrpSpPr>
        <p:grpSpPr>
          <a:xfrm>
            <a:off x="4123599" y="3167535"/>
            <a:ext cx="276012" cy="275991"/>
            <a:chOff x="3368074" y="3882537"/>
            <a:chExt cx="215298" cy="215298"/>
          </a:xfrm>
        </p:grpSpPr>
        <p:sp>
          <p:nvSpPr>
            <p:cNvPr id="1393" name="Google Shape;1393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65"/>
          <p:cNvGrpSpPr/>
          <p:nvPr/>
        </p:nvGrpSpPr>
        <p:grpSpPr>
          <a:xfrm>
            <a:off x="4989631" y="3186243"/>
            <a:ext cx="266790" cy="238574"/>
            <a:chOff x="3824739" y="3890112"/>
            <a:chExt cx="208105" cy="186110"/>
          </a:xfrm>
        </p:grpSpPr>
        <p:sp>
          <p:nvSpPr>
            <p:cNvPr id="1397" name="Google Shape;1397;p6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Light"/>
              </a:endParaRPr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374006" y="2003236"/>
            <a:ext cx="915934" cy="391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VI.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365118" y="1257677"/>
            <a:ext cx="4908982" cy="72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Designing the environment 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232141" y="2080690"/>
            <a:ext cx="5905790" cy="733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Obtaining data: Rules and behaviors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45F5967-3A25-4A6F-9730-926701641E2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V.</a:t>
            </a:r>
          </a:p>
        </p:txBody>
      </p:sp>
      <p:sp>
        <p:nvSpPr>
          <p:cNvPr id="51" name="Google Shape;309;p33">
            <a:extLst>
              <a:ext uri="{FF2B5EF4-FFF2-40B4-BE49-F238E27FC236}">
                <a16:creationId xmlns:a16="http://schemas.microsoft.com/office/drawing/2014/main" id="{022EB062-ECE7-42F8-8D8E-DE2E241D0EFD}"/>
              </a:ext>
            </a:extLst>
          </p:cNvPr>
          <p:cNvSpPr txBox="1">
            <a:spLocks/>
          </p:cNvSpPr>
          <p:nvPr/>
        </p:nvSpPr>
        <p:spPr>
          <a:xfrm>
            <a:off x="3227514" y="2786386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Artificial Data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Calculation of Livability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Satisfaction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Movement and Exploration</a:t>
            </a:r>
          </a:p>
        </p:txBody>
      </p:sp>
      <p:sp>
        <p:nvSpPr>
          <p:cNvPr id="52" name="Google Shape;312;p33">
            <a:extLst>
              <a:ext uri="{FF2B5EF4-FFF2-40B4-BE49-F238E27FC236}">
                <a16:creationId xmlns:a16="http://schemas.microsoft.com/office/drawing/2014/main" id="{09DF1810-FE63-43E1-8418-F223B8D4504A}"/>
              </a:ext>
            </a:extLst>
          </p:cNvPr>
          <p:cNvSpPr txBox="1">
            <a:spLocks/>
          </p:cNvSpPr>
          <p:nvPr/>
        </p:nvSpPr>
        <p:spPr>
          <a:xfrm>
            <a:off x="2769547" y="3934413"/>
            <a:ext cx="915934" cy="39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dirty="0"/>
              <a:t>VII.</a:t>
            </a:r>
          </a:p>
        </p:txBody>
      </p:sp>
      <p:sp>
        <p:nvSpPr>
          <p:cNvPr id="54" name="Google Shape;313;p33">
            <a:extLst>
              <a:ext uri="{FF2B5EF4-FFF2-40B4-BE49-F238E27FC236}">
                <a16:creationId xmlns:a16="http://schemas.microsoft.com/office/drawing/2014/main" id="{77DC966B-80AF-4B50-8495-A9718A6145FA}"/>
              </a:ext>
            </a:extLst>
          </p:cNvPr>
          <p:cNvSpPr txBox="1">
            <a:spLocks/>
          </p:cNvSpPr>
          <p:nvPr/>
        </p:nvSpPr>
        <p:spPr>
          <a:xfrm>
            <a:off x="3690198" y="3902036"/>
            <a:ext cx="6081980" cy="570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Define the Time Step</a:t>
            </a:r>
          </a:p>
        </p:txBody>
      </p:sp>
    </p:spTree>
    <p:extLst>
      <p:ext uri="{BB962C8B-B14F-4D97-AF65-F5344CB8AC3E}">
        <p14:creationId xmlns:p14="http://schemas.microsoft.com/office/powerpoint/2010/main" val="124243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300264" y="1833112"/>
            <a:ext cx="915934" cy="391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IX.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758231" y="1130599"/>
            <a:ext cx="4908982" cy="72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Flowchart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020209" y="1574963"/>
            <a:ext cx="5905790" cy="733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Pseudocode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45F5967-3A25-4A6F-9730-926701641E2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779814" y="1352963"/>
            <a:ext cx="1179682" cy="391500"/>
          </a:xfrm>
        </p:spPr>
        <p:txBody>
          <a:bodyPr/>
          <a:lstStyle/>
          <a:p>
            <a:r>
              <a:rPr lang="en-US" dirty="0"/>
              <a:t>VIII.</a:t>
            </a:r>
          </a:p>
        </p:txBody>
      </p:sp>
      <p:sp>
        <p:nvSpPr>
          <p:cNvPr id="52" name="Google Shape;312;p33">
            <a:extLst>
              <a:ext uri="{FF2B5EF4-FFF2-40B4-BE49-F238E27FC236}">
                <a16:creationId xmlns:a16="http://schemas.microsoft.com/office/drawing/2014/main" id="{09DF1810-FE63-43E1-8418-F223B8D4504A}"/>
              </a:ext>
            </a:extLst>
          </p:cNvPr>
          <p:cNvSpPr txBox="1">
            <a:spLocks/>
          </p:cNvSpPr>
          <p:nvPr/>
        </p:nvSpPr>
        <p:spPr>
          <a:xfrm>
            <a:off x="2758231" y="2287010"/>
            <a:ext cx="915934" cy="39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dirty="0"/>
              <a:t>X.</a:t>
            </a:r>
          </a:p>
        </p:txBody>
      </p:sp>
      <p:sp>
        <p:nvSpPr>
          <p:cNvPr id="54" name="Google Shape;313;p33">
            <a:extLst>
              <a:ext uri="{FF2B5EF4-FFF2-40B4-BE49-F238E27FC236}">
                <a16:creationId xmlns:a16="http://schemas.microsoft.com/office/drawing/2014/main" id="{77DC966B-80AF-4B50-8495-A9718A6145FA}"/>
              </a:ext>
            </a:extLst>
          </p:cNvPr>
          <p:cNvSpPr txBox="1">
            <a:spLocks/>
          </p:cNvSpPr>
          <p:nvPr/>
        </p:nvSpPr>
        <p:spPr>
          <a:xfrm>
            <a:off x="3241012" y="2196537"/>
            <a:ext cx="6081980" cy="570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err="1"/>
              <a:t>NetLogo</a:t>
            </a:r>
            <a:r>
              <a:rPr lang="en-US" dirty="0"/>
              <a:t>: Interface and Code</a:t>
            </a:r>
          </a:p>
        </p:txBody>
      </p:sp>
      <p:sp>
        <p:nvSpPr>
          <p:cNvPr id="42" name="Title 2">
            <a:extLst>
              <a:ext uri="{FF2B5EF4-FFF2-40B4-BE49-F238E27FC236}">
                <a16:creationId xmlns:a16="http://schemas.microsoft.com/office/drawing/2014/main" id="{E3AA64F3-A755-4495-8E97-5787EC80D087}"/>
              </a:ext>
            </a:extLst>
          </p:cNvPr>
          <p:cNvSpPr txBox="1">
            <a:spLocks/>
          </p:cNvSpPr>
          <p:nvPr/>
        </p:nvSpPr>
        <p:spPr>
          <a:xfrm>
            <a:off x="2993127" y="2753080"/>
            <a:ext cx="1179682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dirty="0"/>
              <a:t>XI.</a:t>
            </a:r>
          </a:p>
        </p:txBody>
      </p:sp>
      <p:sp>
        <p:nvSpPr>
          <p:cNvPr id="43" name="Google Shape;314;p33">
            <a:extLst>
              <a:ext uri="{FF2B5EF4-FFF2-40B4-BE49-F238E27FC236}">
                <a16:creationId xmlns:a16="http://schemas.microsoft.com/office/drawing/2014/main" id="{9C4DC981-8DC6-4198-A891-D9E878D69052}"/>
              </a:ext>
            </a:extLst>
          </p:cNvPr>
          <p:cNvSpPr txBox="1">
            <a:spLocks/>
          </p:cNvSpPr>
          <p:nvPr/>
        </p:nvSpPr>
        <p:spPr>
          <a:xfrm>
            <a:off x="3660186" y="2490953"/>
            <a:ext cx="4908982" cy="7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Outputs</a:t>
            </a:r>
          </a:p>
        </p:txBody>
      </p:sp>
      <p:sp>
        <p:nvSpPr>
          <p:cNvPr id="44" name="Title 2">
            <a:extLst>
              <a:ext uri="{FF2B5EF4-FFF2-40B4-BE49-F238E27FC236}">
                <a16:creationId xmlns:a16="http://schemas.microsoft.com/office/drawing/2014/main" id="{AE962709-2FC1-420E-9CF9-03C1EED87219}"/>
              </a:ext>
            </a:extLst>
          </p:cNvPr>
          <p:cNvSpPr txBox="1">
            <a:spLocks/>
          </p:cNvSpPr>
          <p:nvPr/>
        </p:nvSpPr>
        <p:spPr>
          <a:xfrm>
            <a:off x="3236075" y="3216672"/>
            <a:ext cx="1179682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dirty="0"/>
              <a:t>XII.</a:t>
            </a:r>
          </a:p>
        </p:txBody>
      </p:sp>
      <p:sp>
        <p:nvSpPr>
          <p:cNvPr id="45" name="Google Shape;315;p33">
            <a:extLst>
              <a:ext uri="{FF2B5EF4-FFF2-40B4-BE49-F238E27FC236}">
                <a16:creationId xmlns:a16="http://schemas.microsoft.com/office/drawing/2014/main" id="{0D492DDE-9FEA-4FCC-84C2-4E432BDC46B3}"/>
              </a:ext>
            </a:extLst>
          </p:cNvPr>
          <p:cNvSpPr txBox="1">
            <a:spLocks/>
          </p:cNvSpPr>
          <p:nvPr/>
        </p:nvSpPr>
        <p:spPr>
          <a:xfrm>
            <a:off x="3947760" y="3267294"/>
            <a:ext cx="4512715" cy="73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Suggested Scenarios </a:t>
            </a:r>
            <a:br>
              <a:rPr lang="en-US" dirty="0"/>
            </a:br>
            <a:r>
              <a:rPr lang="en-US" dirty="0"/>
              <a:t>(Extensions)</a:t>
            </a:r>
          </a:p>
        </p:txBody>
      </p:sp>
      <p:sp>
        <p:nvSpPr>
          <p:cNvPr id="46" name="Google Shape;309;p33">
            <a:extLst>
              <a:ext uri="{FF2B5EF4-FFF2-40B4-BE49-F238E27FC236}">
                <a16:creationId xmlns:a16="http://schemas.microsoft.com/office/drawing/2014/main" id="{3A8693CA-A251-475D-B3D2-6F1B1C7AE430}"/>
              </a:ext>
            </a:extLst>
          </p:cNvPr>
          <p:cNvSpPr txBox="1">
            <a:spLocks/>
          </p:cNvSpPr>
          <p:nvPr/>
        </p:nvSpPr>
        <p:spPr>
          <a:xfrm>
            <a:off x="3947760" y="3901058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Disasters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Controlled Migration Influx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Network Influence</a:t>
            </a:r>
          </a:p>
        </p:txBody>
      </p:sp>
    </p:spTree>
    <p:extLst>
      <p:ext uri="{BB962C8B-B14F-4D97-AF65-F5344CB8AC3E}">
        <p14:creationId xmlns:p14="http://schemas.microsoft.com/office/powerpoint/2010/main" val="100371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3866186" y="2008969"/>
            <a:ext cx="5321752" cy="1125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Introduction</a:t>
            </a:r>
            <a:endParaRPr sz="5400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Introduction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4821900" y="1576931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ABM is used to explain such complex phenomenon whilst revealing the complex relationships between economic resources and immigration behavior</a:t>
            </a:r>
            <a:endParaRPr sz="1600" dirty="0"/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572275" y="1214998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Migration has shaped human societies throughout history.</a:t>
            </a:r>
            <a:br>
              <a:rPr lang="en-US" sz="1600" dirty="0"/>
            </a:br>
            <a:r>
              <a:rPr lang="en-US" sz="1600" dirty="0"/>
              <a:t>Dynamic process influenced by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economic opportunities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environmental conditions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infrastructural development</a:t>
            </a:r>
            <a:endParaRPr sz="1600"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568258" y="183000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dirty="0"/>
              <a:t>Migration is not a homogenous concept but diverse. It is affected by geopolitical factors, where immigrates would feel more stable choosing a country to flee to, according to their preferences.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853" name="Google Shape;853;p48"/>
          <p:cNvSpPr txBox="1"/>
          <p:nvPr/>
        </p:nvSpPr>
        <p:spPr>
          <a:xfrm>
            <a:off x="8351467" y="42084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26638-2768-46B2-A4D8-FC11D380B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0" t="290" r="35755" b="-290"/>
          <a:stretch/>
        </p:blipFill>
        <p:spPr>
          <a:xfrm>
            <a:off x="4584855" y="714538"/>
            <a:ext cx="3845920" cy="38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47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Definition of the problem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201843" y="2616381"/>
            <a:ext cx="8937130" cy="126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“How do environmental, economic, and infrastructure factors influence the migration behavior of agents (immigrants), and how does this impact the overall pattern of migration?”</a:t>
            </a:r>
            <a:endParaRPr sz="1600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201843" y="1433470"/>
            <a:ext cx="8786040" cy="1000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Simulating the decision-making processes of individual immigrants, considering their preferences, environmental factors, and the economic resources available in their surroundings.</a:t>
            </a:r>
          </a:p>
          <a:p>
            <a:pPr marL="0" lvl="0" indent="0"/>
            <a:endParaRPr lang="en-US" sz="1600"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3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126298" y="197946"/>
            <a:ext cx="8937130" cy="126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“How do environmental, economic, and infrastructure factors influence the migration behavior of agents (immigrants), and how does this impact the overall pattern of migration?”</a:t>
            </a:r>
            <a:endParaRPr sz="16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201843" y="1207748"/>
            <a:ext cx="8786040" cy="1000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/>
              <a:t>-To answer the core question, </a:t>
            </a:r>
            <a:r>
              <a:rPr lang="en-US" sz="1600" dirty="0">
                <a:solidFill>
                  <a:schemeClr val="bg2"/>
                </a:solidFill>
              </a:rPr>
              <a:t>the model </a:t>
            </a:r>
            <a:r>
              <a:rPr lang="en-US" sz="1600" dirty="0"/>
              <a:t>will: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examine</a:t>
            </a:r>
            <a:r>
              <a:rPr lang="en-US" sz="1600" dirty="0"/>
              <a:t> the interactions between agents (immigrants) and their environment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explore</a:t>
            </a:r>
            <a:r>
              <a:rPr lang="en-US" sz="1600" dirty="0"/>
              <a:t> how specific economic indices impact the decision to migrate.</a:t>
            </a:r>
          </a:p>
          <a:p>
            <a:pPr marL="0" lvl="0" indent="0"/>
            <a:endParaRPr lang="en-US" sz="1600"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21" name="Google Shape;433;p36">
            <a:extLst>
              <a:ext uri="{FF2B5EF4-FFF2-40B4-BE49-F238E27FC236}">
                <a16:creationId xmlns:a16="http://schemas.microsoft.com/office/drawing/2014/main" id="{2E4A5DF4-65F9-4D39-8806-359846957ED2}"/>
              </a:ext>
            </a:extLst>
          </p:cNvPr>
          <p:cNvSpPr txBox="1">
            <a:spLocks/>
          </p:cNvSpPr>
          <p:nvPr/>
        </p:nvSpPr>
        <p:spPr>
          <a:xfrm>
            <a:off x="0" y="2715547"/>
            <a:ext cx="8786040" cy="1000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ctr"/>
            <a:r>
              <a:rPr lang="en-US" sz="1600" dirty="0"/>
              <a:t>-To provide more details, </a:t>
            </a:r>
            <a:r>
              <a:rPr lang="en-US" sz="1600" dirty="0">
                <a:solidFill>
                  <a:schemeClr val="bg2"/>
                </a:solidFill>
              </a:rPr>
              <a:t>the research </a:t>
            </a:r>
            <a:r>
              <a:rPr lang="en-US" sz="1600" dirty="0"/>
              <a:t>will seek to: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Identify </a:t>
            </a:r>
            <a:r>
              <a:rPr lang="en-US" sz="1600" dirty="0"/>
              <a:t>thresholds and critical livability values that trigger migration.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provide</a:t>
            </a:r>
            <a:r>
              <a:rPr lang="en-US" sz="1600" dirty="0"/>
              <a:t> insights into the conditions under which individuals are compelled to seek new environments. </a:t>
            </a:r>
          </a:p>
          <a:p>
            <a:pPr marL="0" inden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83455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1032</Words>
  <Application>Microsoft Office PowerPoint</Application>
  <PresentationFormat>On-screen Show (16:9)</PresentationFormat>
  <Paragraphs>163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Nunito Light</vt:lpstr>
      <vt:lpstr>Comfortaa</vt:lpstr>
      <vt:lpstr>Bebas Neue</vt:lpstr>
      <vt:lpstr>Fira Code</vt:lpstr>
      <vt:lpstr>Anaheim</vt:lpstr>
      <vt:lpstr>Arial</vt:lpstr>
      <vt:lpstr>Source Code Pro</vt:lpstr>
      <vt:lpstr>Cambria Math</vt:lpstr>
      <vt:lpstr>Source Code Pro Medium</vt:lpstr>
      <vt:lpstr>Introduction to Java Programming for High School by Slidesgo</vt:lpstr>
      <vt:lpstr>Modeling the Impact of Economic Resources on Immigrants’ Behavior Patterns</vt:lpstr>
      <vt:lpstr>Table of contents</vt:lpstr>
      <vt:lpstr>Table of contents</vt:lpstr>
      <vt:lpstr>Table of contents</vt:lpstr>
      <vt:lpstr>Introduction</vt:lpstr>
      <vt:lpstr>Introduction</vt:lpstr>
      <vt:lpstr>Migration is not a homogenous concept but diverse. It is affected by geopolitical factors, where immigrates would feel more stable choosing a country to flee to, according to their preferences.</vt:lpstr>
      <vt:lpstr>Definition of the problem</vt:lpstr>
      <vt:lpstr>PowerPoint Presentation</vt:lpstr>
      <vt:lpstr>Identifying the Agents and Interactions:</vt:lpstr>
      <vt:lpstr>Designing the Environment</vt:lpstr>
      <vt:lpstr>Designing the Environment</vt:lpstr>
      <vt:lpstr>Obtaining Data: Rules and Behaviors</vt:lpstr>
      <vt:lpstr>Obtaining Data: Rules and Behaviors</vt:lpstr>
      <vt:lpstr>Defining Time-step</vt:lpstr>
      <vt:lpstr>Flowchart</vt:lpstr>
      <vt:lpstr>Pseudocode</vt:lpstr>
      <vt:lpstr>Pseudocode</vt:lpstr>
      <vt:lpstr>Heading to </vt:lpstr>
      <vt:lpstr>Explaining Outputs: </vt:lpstr>
      <vt:lpstr>PowerPoint Presentation</vt:lpstr>
      <vt:lpstr>XII. Suggested Scenarios (Extensions):</vt:lpstr>
      <vt:lpstr>XII. Suggested Scenarios (Extensions):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Impact of Economic Resources on Immigrants’ Behavior Patterns</dc:title>
  <cp:lastModifiedBy>Saif Essam</cp:lastModifiedBy>
  <cp:revision>24</cp:revision>
  <dcterms:modified xsi:type="dcterms:W3CDTF">2023-12-23T21:05:07Z</dcterms:modified>
</cp:coreProperties>
</file>