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30"/>
  </p:notesMasterIdLst>
  <p:sldIdLst>
    <p:sldId id="257" r:id="rId3"/>
    <p:sldId id="258" r:id="rId4"/>
    <p:sldId id="259" r:id="rId5"/>
    <p:sldId id="291" r:id="rId6"/>
    <p:sldId id="260" r:id="rId7"/>
    <p:sldId id="266" r:id="rId8"/>
    <p:sldId id="261" r:id="rId9"/>
    <p:sldId id="293" r:id="rId10"/>
    <p:sldId id="292" r:id="rId11"/>
    <p:sldId id="267" r:id="rId12"/>
    <p:sldId id="296" r:id="rId13"/>
    <p:sldId id="268" r:id="rId14"/>
    <p:sldId id="262" r:id="rId15"/>
    <p:sldId id="269" r:id="rId16"/>
    <p:sldId id="297" r:id="rId17"/>
    <p:sldId id="270" r:id="rId18"/>
    <p:sldId id="263" r:id="rId19"/>
    <p:sldId id="271" r:id="rId20"/>
    <p:sldId id="298" r:id="rId21"/>
    <p:sldId id="272" r:id="rId22"/>
    <p:sldId id="264" r:id="rId23"/>
    <p:sldId id="282" r:id="rId24"/>
    <p:sldId id="265" r:id="rId25"/>
    <p:sldId id="281" r:id="rId26"/>
    <p:sldId id="294" r:id="rId27"/>
    <p:sldId id="295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70FA6-E922-489B-B92D-348218D44CC5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8EC45-15F4-4D8A-9087-DD5E04415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21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46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2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62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434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342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2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0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373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76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b68f5f6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0b68f5f6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77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723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8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70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8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36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EECE-C00D-042D-99D6-9A0A7FC3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EA092-54FD-352B-7E01-C8E50D376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B942-1A85-551B-2B42-EDCFE9AC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70E0-063E-22BC-1DAF-D56B3E0D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FE60-688F-F899-D1EF-84D21668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0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981-76C8-4366-7BE2-14237568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B78B3-A76D-638D-2943-8AF03685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75ED-6B09-02DF-039D-CC30E171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6E22-A315-19B5-E074-8B5B3A9E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EB83-68D7-53C7-3092-20B581BE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2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DF8B1-CC04-BFBC-6A84-912A53D2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5A519-30DC-4BBF-8962-73E95137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2B23-387C-2E7E-FF31-776D4BF1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C262-D524-1A52-00D2-2D93294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0155-D816-5706-3AD9-64467668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5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5200" y="0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5400" y="1554480"/>
            <a:ext cx="5882800" cy="2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33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24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4" name="Google Shape;24;p4"/>
          <p:cNvSpPr/>
          <p:nvPr/>
        </p:nvSpPr>
        <p:spPr>
          <a:xfrm>
            <a:off x="949867" y="1454867"/>
            <a:ext cx="10288800" cy="54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224800" y="1429000"/>
            <a:ext cx="9742400" cy="4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4823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9600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45384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81168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9600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45384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81168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22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769433" y="4919667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1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194667" y="2906301"/>
            <a:ext cx="4901200" cy="1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357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/>
          </a:p>
        </p:txBody>
      </p:sp>
      <p:sp>
        <p:nvSpPr>
          <p:cNvPr id="166" name="Google Shape;166;p25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11632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11632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45384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45384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79136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79136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164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6804467" y="2060396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458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5200" y="0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5400" y="1554480"/>
            <a:ext cx="5882800" cy="2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33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62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EE78-7E30-F05C-92A1-735A803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8698-EE8F-4E91-B0A7-51A6E226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3CAD-C17F-6B25-30DB-FCC4088B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5CA4-D885-8706-02FD-6D5B6C37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F555-6859-5BD9-73C2-A5968030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59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769433" y="4919667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6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4" name="Google Shape;24;p4"/>
          <p:cNvSpPr/>
          <p:nvPr/>
        </p:nvSpPr>
        <p:spPr>
          <a:xfrm>
            <a:off x="949867" y="1454867"/>
            <a:ext cx="10288800" cy="54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224800" y="1429000"/>
            <a:ext cx="9742400" cy="4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43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6804467" y="2060396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48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7176667" y="2207867"/>
            <a:ext cx="50056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949867" y="1557600"/>
            <a:ext cx="10288800" cy="53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34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3012600" y="2465900"/>
            <a:ext cx="6166800" cy="23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888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5901200" cy="50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89344" y="2088600"/>
            <a:ext cx="7420400" cy="2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10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10747600" y="5216800"/>
            <a:ext cx="1850800" cy="1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6651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194667" y="2906301"/>
            <a:ext cx="4901200" cy="1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218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960000" y="5384000"/>
            <a:ext cx="10272000" cy="7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8635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2042400" y="1269200"/>
            <a:ext cx="8107200" cy="43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2687533" y="1961244"/>
            <a:ext cx="6820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41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687523" y="3976111"/>
            <a:ext cx="6820000" cy="6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60" name="Google Shape;60;p11"/>
          <p:cNvGrpSpPr/>
          <p:nvPr/>
        </p:nvGrpSpPr>
        <p:grpSpPr>
          <a:xfrm>
            <a:off x="3838377" y="545523"/>
            <a:ext cx="4530467" cy="249700"/>
            <a:chOff x="-3237675" y="-1132050"/>
            <a:chExt cx="3397850" cy="187275"/>
          </a:xfrm>
        </p:grpSpPr>
        <p:sp>
          <p:nvSpPr>
            <p:cNvPr id="61" name="Google Shape;61;p11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9844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0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97EB-2999-69C1-37C4-88DB0143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509-946D-EA0F-C43D-482BCB08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1F371-1534-DC8A-8CB4-02076342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6100-8C9C-0587-7EB2-C0FABA12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6494-AD1C-7B6F-650D-CF754B5A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81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9600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45384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8116800" y="3014999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9600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45384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8116800" y="548734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964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0" y="2180000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953467" y="931800"/>
            <a:ext cx="102852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053367" y="4320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944167" y="1888933"/>
            <a:ext cx="83036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5413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385533" y="2921300"/>
            <a:ext cx="68080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3855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385533" y="4913400"/>
            <a:ext cx="680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9935300" y="4132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55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652300" y="2921300"/>
            <a:ext cx="6593200" cy="1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364903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3374689" y="4913411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802211" y="-76878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699867" y="-33"/>
            <a:ext cx="0" cy="484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2739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071656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7154456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49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2304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62743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39528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01200" y="5792956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24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2" hasCustomPrompt="1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2530456" y="4074623"/>
            <a:ext cx="713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5400000">
            <a:off x="-578133" y="311600"/>
            <a:ext cx="23512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5592053" y="6019110"/>
            <a:ext cx="1030140" cy="261735"/>
            <a:chOff x="2641350" y="846250"/>
            <a:chExt cx="413600" cy="105075"/>
          </a:xfrm>
        </p:grpSpPr>
        <p:sp>
          <p:nvSpPr>
            <p:cNvPr id="124" name="Google Shape;124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210624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Only title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1164484" y="1557600"/>
            <a:ext cx="62156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0"/>
          <p:cNvSpPr/>
          <p:nvPr/>
        </p:nvSpPr>
        <p:spPr>
          <a:xfrm>
            <a:off x="7708717" y="1557600"/>
            <a:ext cx="331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0026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" name="Google Shape;141;p21"/>
          <p:cNvGrpSpPr/>
          <p:nvPr/>
        </p:nvGrpSpPr>
        <p:grpSpPr>
          <a:xfrm rot="10800000">
            <a:off x="-622336" y="579167"/>
            <a:ext cx="2879373" cy="731504"/>
            <a:chOff x="2641350" y="846250"/>
            <a:chExt cx="413600" cy="105075"/>
          </a:xfrm>
        </p:grpSpPr>
        <p:sp>
          <p:nvSpPr>
            <p:cNvPr id="142" name="Google Shape;142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02494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148" name="Google Shape;148;p2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34533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22"/>
          <p:cNvSpPr/>
          <p:nvPr/>
        </p:nvSpPr>
        <p:spPr>
          <a:xfrm>
            <a:off x="959323" y="2192733"/>
            <a:ext cx="48932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812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9679-685A-0A7E-6F11-410ACA2B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141D-A93E-AFBD-E7F4-87EE30C17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C95A1-D245-710E-380E-8FDFACD9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A1036-1299-6DE1-5854-8823D930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CF17-9EEB-2B94-ACDA-675BC032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5129-FE0B-C1DE-C80F-B188B782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591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5200" y="537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801500" y="1356967"/>
            <a:ext cx="10616000" cy="499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270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159" name="Google Shape;159;p24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1575233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6960567" y="3810388"/>
            <a:ext cx="3669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1575233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6960567" y="4529379"/>
            <a:ext cx="3669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4399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/>
          </a:p>
        </p:txBody>
      </p:sp>
      <p:sp>
        <p:nvSpPr>
          <p:cNvPr id="166" name="Google Shape;166;p25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11632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11632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45384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45384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7913600" y="3526684"/>
            <a:ext cx="3115200" cy="5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7913600" y="4125632"/>
            <a:ext cx="3115200" cy="1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9530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5200" y="54727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5200" y="37015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9635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9635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/>
          </p:nvPr>
        </p:nvSpPr>
        <p:spPr>
          <a:xfrm>
            <a:off x="45419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>
            <a:off x="45419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8120367" y="2880916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8120367" y="3708339"/>
            <a:ext cx="3115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7"/>
          </p:nvPr>
        </p:nvSpPr>
        <p:spPr>
          <a:xfrm>
            <a:off x="9635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8"/>
          </p:nvPr>
        </p:nvSpPr>
        <p:spPr>
          <a:xfrm>
            <a:off x="45419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9"/>
          </p:nvPr>
        </p:nvSpPr>
        <p:spPr>
          <a:xfrm>
            <a:off x="8120367" y="46785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99039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5913200" y="2099667"/>
            <a:ext cx="6278800" cy="4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/>
          </p:nvPr>
        </p:nvSpPr>
        <p:spPr>
          <a:xfrm>
            <a:off x="97512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97512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3"/>
          </p:nvPr>
        </p:nvSpPr>
        <p:spPr>
          <a:xfrm>
            <a:off x="4574148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"/>
          </p:nvPr>
        </p:nvSpPr>
        <p:spPr>
          <a:xfrm>
            <a:off x="4574148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5"/>
          </p:nvPr>
        </p:nvSpPr>
        <p:spPr>
          <a:xfrm>
            <a:off x="8173183" y="3873656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6"/>
          </p:nvPr>
        </p:nvSpPr>
        <p:spPr>
          <a:xfrm>
            <a:off x="8173183" y="455408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5952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 idx="2"/>
          </p:nvPr>
        </p:nvSpPr>
        <p:spPr>
          <a:xfrm>
            <a:off x="97512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97512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 idx="3"/>
          </p:nvPr>
        </p:nvSpPr>
        <p:spPr>
          <a:xfrm>
            <a:off x="4574148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4"/>
          </p:nvPr>
        </p:nvSpPr>
        <p:spPr>
          <a:xfrm>
            <a:off x="4574148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 idx="5"/>
          </p:nvPr>
        </p:nvSpPr>
        <p:spPr>
          <a:xfrm>
            <a:off x="8173183" y="4046612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6"/>
          </p:nvPr>
        </p:nvSpPr>
        <p:spPr>
          <a:xfrm>
            <a:off x="8173183" y="4727045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028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949867" y="1557600"/>
            <a:ext cx="102888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59448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159448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2"/>
          </p:nvPr>
        </p:nvSpPr>
        <p:spPr>
          <a:xfrm>
            <a:off x="6774724" y="1939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3"/>
          </p:nvPr>
        </p:nvSpPr>
        <p:spPr>
          <a:xfrm>
            <a:off x="6774724" y="27210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 idx="4"/>
          </p:nvPr>
        </p:nvSpPr>
        <p:spPr>
          <a:xfrm>
            <a:off x="159448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159448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title" idx="6"/>
          </p:nvPr>
        </p:nvSpPr>
        <p:spPr>
          <a:xfrm>
            <a:off x="6774724" y="43582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7"/>
          </p:nvPr>
        </p:nvSpPr>
        <p:spPr>
          <a:xfrm>
            <a:off x="6774724" y="5140233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4545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 rot="5400000">
            <a:off x="-1698667" y="29705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22" name="Google Shape;222;p30"/>
          <p:cNvSpPr txBox="1"/>
          <p:nvPr/>
        </p:nvSpPr>
        <p:spPr>
          <a:xfrm rot="5400000">
            <a:off x="9025567" y="3173711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96000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96000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2"/>
          </p:nvPr>
        </p:nvSpPr>
        <p:spPr>
          <a:xfrm>
            <a:off x="4559025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4559025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4"/>
          </p:nvPr>
        </p:nvSpPr>
        <p:spPr>
          <a:xfrm>
            <a:off x="96000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96000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6"/>
          </p:nvPr>
        </p:nvSpPr>
        <p:spPr>
          <a:xfrm>
            <a:off x="4559025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4559025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8"/>
          </p:nvPr>
        </p:nvSpPr>
        <p:spPr>
          <a:xfrm>
            <a:off x="8158060" y="2447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8158060" y="31274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 idx="13"/>
          </p:nvPr>
        </p:nvSpPr>
        <p:spPr>
          <a:xfrm>
            <a:off x="8158060" y="4825089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8158060" y="550552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948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 rot="5400000">
            <a:off x="-762033" y="4927400"/>
            <a:ext cx="23364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 sz="2400"/>
          </a:p>
        </p:txBody>
      </p:sp>
      <p:sp>
        <p:nvSpPr>
          <p:cNvPr id="238" name="Google Shape;238;p31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959345" y="1857688"/>
            <a:ext cx="10272000" cy="39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hasCustomPrompt="1"/>
          </p:nvPr>
        </p:nvSpPr>
        <p:spPr>
          <a:xfrm>
            <a:off x="1607232" y="4528933"/>
            <a:ext cx="24176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idx="2" hasCustomPrompt="1"/>
          </p:nvPr>
        </p:nvSpPr>
        <p:spPr>
          <a:xfrm>
            <a:off x="4877879" y="4528933"/>
            <a:ext cx="24212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3" hasCustomPrompt="1"/>
          </p:nvPr>
        </p:nvSpPr>
        <p:spPr>
          <a:xfrm>
            <a:off x="8160916" y="4528939"/>
            <a:ext cx="24384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4"/>
          </p:nvPr>
        </p:nvSpPr>
        <p:spPr>
          <a:xfrm>
            <a:off x="1605445" y="3158200"/>
            <a:ext cx="242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1"/>
          </p:nvPr>
        </p:nvSpPr>
        <p:spPr>
          <a:xfrm>
            <a:off x="1605445" y="3838633"/>
            <a:ext cx="24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title" idx="5"/>
          </p:nvPr>
        </p:nvSpPr>
        <p:spPr>
          <a:xfrm>
            <a:off x="4877879" y="3158200"/>
            <a:ext cx="2421200" cy="6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6"/>
          </p:nvPr>
        </p:nvSpPr>
        <p:spPr>
          <a:xfrm>
            <a:off x="4877879" y="3834299"/>
            <a:ext cx="2421200" cy="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 idx="7"/>
          </p:nvPr>
        </p:nvSpPr>
        <p:spPr>
          <a:xfrm>
            <a:off x="8160916" y="3158200"/>
            <a:ext cx="243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8"/>
          </p:nvPr>
        </p:nvSpPr>
        <p:spPr>
          <a:xfrm>
            <a:off x="8160916" y="3838633"/>
            <a:ext cx="243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9716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2048833" y="3640600"/>
            <a:ext cx="4910000" cy="1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 sz="2400"/>
          </a:p>
        </p:txBody>
      </p:sp>
      <p:sp>
        <p:nvSpPr>
          <p:cNvPr id="252" name="Google Shape;252;p32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2611900" y="713333"/>
            <a:ext cx="6986400" cy="54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3239933" y="964455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3583600" y="2970155"/>
            <a:ext cx="5038400" cy="17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3145455" y="4706800"/>
            <a:ext cx="5912800" cy="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832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F6DE-655B-DE03-AACA-1FC5F3E4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74EC-7AD8-95A3-99E9-0E3EA4ED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A72C-2ED9-E758-2E7D-B508A9C6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6BAAB-3D28-373E-209E-1D5685DEB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4EE8-8623-07AF-7EB8-EF0716BE4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C2A07-3F67-88D0-AA44-00E23718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3C06C-D959-DFEE-26EE-97929AD8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5100F-8D73-A744-6CF7-1EDBC39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627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609910" y="713321"/>
            <a:ext cx="2923545" cy="742796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10335655" y="0"/>
            <a:ext cx="31608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532776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5200" y="3542304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30233" y="5313456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5200" y="1771152"/>
            <a:ext cx="1216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944200" y="713400"/>
            <a:ext cx="102944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559419" y="582477"/>
            <a:ext cx="1030140" cy="261735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10612975" y="582477"/>
            <a:ext cx="1030140" cy="261735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0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405D-13CA-4C2D-EC8B-AFFF8821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EECB8-D1CD-3EDE-E348-3C770DCE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48A96-D228-035C-1B21-71B4B719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DC78E-59DF-EAE2-DA83-E164D108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9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EC376-8F36-64AE-DFA5-1F406CB8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5CF4D-DE7D-4B6E-F9D4-38EB9F72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817C5-9053-787B-94BF-AC05B45E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E7E7-A9BB-B271-E579-0C6109C1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051D-543B-BA98-E1B8-B179F34E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1187B-E3B6-DD82-1F83-BBBCAA96C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6F78-B78C-4062-0879-A1EC9EA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E646-C803-1A86-AFEB-8ED38390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D27F0-925D-C9D1-D92B-97A09EF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CBF0-944F-35C3-4017-5459A2D6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F8D57-B16D-ED24-8F60-1F3D4AF4E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7A32-2EDC-E82A-2048-6BDF4331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94CB0-B832-B2C7-4414-25661938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E8B0-C6DA-A562-27F6-EA474A2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4654-E19A-2EB2-2EAE-ECBA081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9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8158A-F6F5-AF87-73CA-906C0AF1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9393-D261-0667-B4DF-EECE23C0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9EA8-9F81-945F-FEFF-8AE2FBD6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1D4F6-68D6-4743-935C-F20C2388531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E971-D573-D0A8-5320-2B4D0CA5D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60B4-7EC7-07CC-D888-DD5B3287B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4A10-8C5C-4C58-AAAF-4B269AA26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03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65088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4475400" y="1354551"/>
            <a:ext cx="5882800" cy="25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COMPARING 3 PYTHON LIBRARIES</a:t>
            </a:r>
            <a:endParaRPr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4475400" y="4055847"/>
            <a:ext cx="5882800" cy="5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Group (5) – ARTI 501</a:t>
            </a:r>
            <a:endParaRPr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956372" y="1890020"/>
            <a:ext cx="4923960" cy="5216267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9038701" y="466006"/>
            <a:ext cx="1217900" cy="494633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781800" y="1097767"/>
            <a:ext cx="1693600" cy="1693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4122484" y="1402683"/>
            <a:ext cx="716741" cy="182101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4612333" y="4942813"/>
            <a:ext cx="6654000" cy="1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38"/>
          <p:cNvSpPr txBox="1">
            <a:spLocks noGrp="1"/>
          </p:cNvSpPr>
          <p:nvPr>
            <p:ph type="subTitle" idx="2"/>
          </p:nvPr>
        </p:nvSpPr>
        <p:spPr>
          <a:xfrm>
            <a:off x="4475400" y="5120447"/>
            <a:ext cx="5882800" cy="5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A Comparative Analysis on Spell-Checking Libraries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TEXTBLOB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3086554" y="3461667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WHAT IS IT?</a:t>
            </a:r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2764542" y="4265067"/>
            <a:ext cx="4063784" cy="12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GB" dirty="0"/>
              <a:t>It is a simple API used for common NLP tasks.</a:t>
            </a:r>
          </a:p>
          <a:p>
            <a:pPr marL="0" indent="0"/>
            <a:r>
              <a:rPr lang="en-GB" dirty="0"/>
              <a:t>It requires installation and it uses the NLTK corpus</a:t>
            </a:r>
          </a:p>
        </p:txBody>
      </p:sp>
      <p:sp>
        <p:nvSpPr>
          <p:cNvPr id="537" name="Google Shape;537;p45"/>
          <p:cNvSpPr/>
          <p:nvPr/>
        </p:nvSpPr>
        <p:spPr>
          <a:xfrm>
            <a:off x="4467325" y="2848398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1016;p57">
            <a:extLst>
              <a:ext uri="{FF2B5EF4-FFF2-40B4-BE49-F238E27FC236}">
                <a16:creationId xmlns:a16="http://schemas.microsoft.com/office/drawing/2014/main" id="{22B5F3D4-48E9-26B9-F208-1F69A9F9A766}"/>
              </a:ext>
            </a:extLst>
          </p:cNvPr>
          <p:cNvSpPr/>
          <p:nvPr/>
        </p:nvSpPr>
        <p:spPr>
          <a:xfrm>
            <a:off x="4644154" y="2645250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12" name="Picture 11" descr="Shape, circle">
            <a:extLst>
              <a:ext uri="{FF2B5EF4-FFF2-40B4-BE49-F238E27FC236}">
                <a16:creationId xmlns:a16="http://schemas.microsoft.com/office/drawing/2014/main" id="{B0B963A2-5653-35BD-9078-1D7739BF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97" y="2129302"/>
            <a:ext cx="3490193" cy="320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EXAMPLE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2093133" y="3429000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H</a:t>
            </a:r>
            <a:r>
              <a:rPr lang="en-GB" dirty="0"/>
              <a:t>OW THE RESULT IS SHOWN</a:t>
            </a:r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1277895-9DBB-81A6-E4C2-FD0B658F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86" y="3047200"/>
            <a:ext cx="5168985" cy="76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47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959333" y="4245100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46"/>
          <p:cNvSpPr/>
          <p:nvPr/>
        </p:nvSpPr>
        <p:spPr>
          <a:xfrm>
            <a:off x="959333" y="1900196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CONS VS. PROS</a:t>
            </a:r>
            <a:endParaRPr dirty="0"/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CONS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PROS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5539666" y="2060396"/>
            <a:ext cx="5601809" cy="1487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dirty="0"/>
              <a:t>It offers no customization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" dirty="0"/>
              <a:t>It does not go into details when displaying results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4653858" cy="13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offers many NLP related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quick and efficient</a:t>
            </a:r>
            <a:endParaRPr dirty="0"/>
          </a:p>
        </p:txBody>
      </p:sp>
      <p:grpSp>
        <p:nvGrpSpPr>
          <p:cNvPr id="556" name="Google Shape;556;p46"/>
          <p:cNvGrpSpPr/>
          <p:nvPr/>
        </p:nvGrpSpPr>
        <p:grpSpPr>
          <a:xfrm>
            <a:off x="9770021" y="4703349"/>
            <a:ext cx="658355" cy="731503"/>
            <a:chOff x="3299850" y="238575"/>
            <a:chExt cx="427725" cy="482225"/>
          </a:xfrm>
        </p:grpSpPr>
        <p:sp>
          <p:nvSpPr>
            <p:cNvPr id="557" name="Google Shape;557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46"/>
          <p:cNvGrpSpPr/>
          <p:nvPr/>
        </p:nvGrpSpPr>
        <p:grpSpPr>
          <a:xfrm>
            <a:off x="1736838" y="2369909"/>
            <a:ext cx="812777" cy="731496"/>
            <a:chOff x="6239575" y="4416275"/>
            <a:chExt cx="489625" cy="449175"/>
          </a:xfrm>
        </p:grpSpPr>
        <p:sp>
          <p:nvSpPr>
            <p:cNvPr id="563" name="Google Shape;563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566" name="Google Shape;566;p46"/>
          <p:cNvSpPr/>
          <p:nvPr/>
        </p:nvSpPr>
        <p:spPr>
          <a:xfrm>
            <a:off x="9866517" y="4620764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46"/>
          <p:cNvSpPr/>
          <p:nvPr/>
        </p:nvSpPr>
        <p:spPr>
          <a:xfrm>
            <a:off x="1883871" y="2679836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320000" y="1777819"/>
            <a:ext cx="4530467" cy="249700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10227031" y="3883328"/>
            <a:ext cx="2879373" cy="731504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GINGER IT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04.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795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GINGER IT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3086554" y="3461667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WHAT IS IT?</a:t>
            </a:r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2256780" y="4284698"/>
            <a:ext cx="4956690" cy="12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I</a:t>
            </a:r>
            <a:r>
              <a:rPr lang="en-GB" dirty="0"/>
              <a:t>t is used for grammatical and spelling errors.</a:t>
            </a:r>
          </a:p>
          <a:p>
            <a:pPr marL="0" indent="0"/>
            <a:r>
              <a:rPr lang="en-GB" dirty="0"/>
              <a:t>It is a wrapper around the ginger software, offering the ginger software functionalities without paying a premium.</a:t>
            </a:r>
          </a:p>
        </p:txBody>
      </p:sp>
      <p:sp>
        <p:nvSpPr>
          <p:cNvPr id="537" name="Google Shape;537;p45"/>
          <p:cNvSpPr/>
          <p:nvPr/>
        </p:nvSpPr>
        <p:spPr>
          <a:xfrm>
            <a:off x="4467325" y="2848398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1016;p57">
            <a:extLst>
              <a:ext uri="{FF2B5EF4-FFF2-40B4-BE49-F238E27FC236}">
                <a16:creationId xmlns:a16="http://schemas.microsoft.com/office/drawing/2014/main" id="{22B5F3D4-48E9-26B9-F208-1F69A9F9A766}"/>
              </a:ext>
            </a:extLst>
          </p:cNvPr>
          <p:cNvSpPr/>
          <p:nvPr/>
        </p:nvSpPr>
        <p:spPr>
          <a:xfrm>
            <a:off x="4644154" y="2645250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B963A2-5653-35BD-9078-1D7739BF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9828" y="2129302"/>
            <a:ext cx="3200330" cy="3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EXAMPLE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1731678" y="3393530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H</a:t>
            </a:r>
            <a:r>
              <a:rPr lang="en-GB" dirty="0"/>
              <a:t>OW THE RESULT IS SHOWN</a:t>
            </a:r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43667F5-0255-44BD-AE0E-69617447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57" y="2242916"/>
            <a:ext cx="6420988" cy="461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A299A4-8E9C-7639-A45E-57C45CC9E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58" y="3169690"/>
            <a:ext cx="6420988" cy="22384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2B619-9597-0D33-5B43-4618B1D3B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601" y="3616276"/>
            <a:ext cx="6266500" cy="12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959333" y="4245100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46"/>
          <p:cNvSpPr/>
          <p:nvPr/>
        </p:nvSpPr>
        <p:spPr>
          <a:xfrm>
            <a:off x="959333" y="1900196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CONS VS. PROS</a:t>
            </a:r>
            <a:endParaRPr dirty="0"/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CONS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PROS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5539666" y="2060396"/>
            <a:ext cx="5601809" cy="1487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" dirty="0"/>
              <a:t>It offers no customization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" dirty="0"/>
              <a:t>It has an input limit of 600 per API request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5559380" cy="13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elite for simple spell-checking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shows definitions for correction and offers details</a:t>
            </a:r>
            <a:endParaRPr dirty="0"/>
          </a:p>
        </p:txBody>
      </p:sp>
      <p:grpSp>
        <p:nvGrpSpPr>
          <p:cNvPr id="556" name="Google Shape;556;p46"/>
          <p:cNvGrpSpPr/>
          <p:nvPr/>
        </p:nvGrpSpPr>
        <p:grpSpPr>
          <a:xfrm>
            <a:off x="9770021" y="4703349"/>
            <a:ext cx="658355" cy="731503"/>
            <a:chOff x="3299850" y="238575"/>
            <a:chExt cx="427725" cy="482225"/>
          </a:xfrm>
        </p:grpSpPr>
        <p:sp>
          <p:nvSpPr>
            <p:cNvPr id="557" name="Google Shape;557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46"/>
          <p:cNvGrpSpPr/>
          <p:nvPr/>
        </p:nvGrpSpPr>
        <p:grpSpPr>
          <a:xfrm>
            <a:off x="1736838" y="2369909"/>
            <a:ext cx="812777" cy="731496"/>
            <a:chOff x="6239575" y="4416275"/>
            <a:chExt cx="489625" cy="449175"/>
          </a:xfrm>
        </p:grpSpPr>
        <p:sp>
          <p:nvSpPr>
            <p:cNvPr id="563" name="Google Shape;563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566" name="Google Shape;566;p46"/>
          <p:cNvSpPr/>
          <p:nvPr/>
        </p:nvSpPr>
        <p:spPr>
          <a:xfrm>
            <a:off x="9866517" y="4620764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46"/>
          <p:cNvSpPr/>
          <p:nvPr/>
        </p:nvSpPr>
        <p:spPr>
          <a:xfrm>
            <a:off x="1883871" y="2679836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320000" y="1777819"/>
            <a:ext cx="4530467" cy="249700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10227031" y="3883328"/>
            <a:ext cx="2879373" cy="731504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874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SPELLO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05.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08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SPELLO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3086554" y="3461667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WHAT IS IT?</a:t>
            </a:r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2256780" y="4284698"/>
            <a:ext cx="4956690" cy="12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It is a spell-checking library developed by Haptik.</a:t>
            </a:r>
          </a:p>
          <a:p>
            <a:pPr marL="0" indent="0"/>
            <a:r>
              <a:rPr lang="en-US" dirty="0"/>
              <a:t>It uses three models for correction suggestions, the “Phoneme” model, the “Symspell” model, and a context model.</a:t>
            </a:r>
            <a:endParaRPr lang="en-GB" dirty="0"/>
          </a:p>
        </p:txBody>
      </p:sp>
      <p:sp>
        <p:nvSpPr>
          <p:cNvPr id="537" name="Google Shape;537;p45"/>
          <p:cNvSpPr/>
          <p:nvPr/>
        </p:nvSpPr>
        <p:spPr>
          <a:xfrm>
            <a:off x="4467325" y="2848398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1016;p57">
            <a:extLst>
              <a:ext uri="{FF2B5EF4-FFF2-40B4-BE49-F238E27FC236}">
                <a16:creationId xmlns:a16="http://schemas.microsoft.com/office/drawing/2014/main" id="{22B5F3D4-48E9-26B9-F208-1F69A9F9A766}"/>
              </a:ext>
            </a:extLst>
          </p:cNvPr>
          <p:cNvSpPr/>
          <p:nvPr/>
        </p:nvSpPr>
        <p:spPr>
          <a:xfrm>
            <a:off x="4644154" y="2645250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D07C1D0-3A43-88D2-40F9-D71255E5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04" y="2645250"/>
            <a:ext cx="2267916" cy="19957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975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/>
              <a:t>EXAMPLE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4538400" y="2514874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H</a:t>
            </a:r>
            <a:r>
              <a:rPr lang="en-GB" dirty="0"/>
              <a:t>OW THE RESULT IS SHOWN</a:t>
            </a:r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E70B213E-D21A-2A21-7B51-03D53FB1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582" y="3807526"/>
            <a:ext cx="7847286" cy="1217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5589D5-B552-CBDA-B1A1-466F37149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930" y="3050474"/>
            <a:ext cx="2263938" cy="290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842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THE TEAM</a:t>
            </a:r>
            <a:endParaRPr dirty="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10702264" y="6284286"/>
            <a:ext cx="1041445" cy="264607"/>
            <a:chOff x="2641350" y="846250"/>
            <a:chExt cx="413600" cy="105075"/>
          </a:xfrm>
        </p:grpSpPr>
        <p:sp>
          <p:nvSpPr>
            <p:cNvPr id="399" name="Google Shape;399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2" name="Google Shape;780;p52">
            <a:extLst>
              <a:ext uri="{FF2B5EF4-FFF2-40B4-BE49-F238E27FC236}">
                <a16:creationId xmlns:a16="http://schemas.microsoft.com/office/drawing/2014/main" id="{EC8578B2-E511-61FD-AE6E-49F512DE01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090574"/>
              </p:ext>
            </p:extLst>
          </p:nvPr>
        </p:nvGraphicFramePr>
        <p:xfrm>
          <a:off x="2465033" y="2228893"/>
          <a:ext cx="7261934" cy="36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7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nAME</a:t>
                      </a:r>
                      <a:endParaRPr sz="2500" dirty="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9E4">
                        <a:alpha val="140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ID</a:t>
                      </a:r>
                      <a:endParaRPr sz="2500" dirty="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9E4">
                        <a:alpha val="140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dirty="0">
                          <a:solidFill>
                            <a:schemeClr val="accent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ROLE</a:t>
                      </a:r>
                      <a:endParaRPr sz="2500" dirty="0">
                        <a:solidFill>
                          <a:schemeClr val="accent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9E4">
                        <a:alpha val="140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ebas Neue" panose="020B0606020202050201" pitchFamily="34" charset="0"/>
                        </a:rPr>
                        <a:t>Saifallah Tarek</a:t>
                      </a:r>
                      <a:endParaRPr dirty="0">
                        <a:latin typeface="Bebas Neue" panose="020B0606020202050201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ebas Neue" panose="020B0606020202050201" pitchFamily="34" charset="0"/>
                        </a:rPr>
                        <a:t>-</a:t>
                      </a:r>
                      <a:endParaRPr dirty="0">
                        <a:latin typeface="Bebas Neue" panose="020B0606020202050201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ebas Neue" panose="020B0606020202050201" pitchFamily="34" charset="0"/>
                        </a:rPr>
                        <a:t>leader</a:t>
                      </a:r>
                      <a:endParaRPr dirty="0">
                        <a:latin typeface="Bebas Neue" panose="020B0606020202050201" pitchFamily="34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Nawaf Al Qurashi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Abdelhadi Al Amoudi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Turki Al Mutib</a:t>
                      </a:r>
                      <a:endParaRPr lang="en-GB" sz="1800" kern="120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1193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959333" y="4245100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46"/>
          <p:cNvSpPr/>
          <p:nvPr/>
        </p:nvSpPr>
        <p:spPr>
          <a:xfrm>
            <a:off x="959333" y="1900196"/>
            <a:ext cx="10272000" cy="16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CONS VS. PROS</a:t>
            </a:r>
            <a:endParaRPr dirty="0"/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xfrm>
            <a:off x="2445484" y="2364596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CONS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6096067" y="4709500"/>
            <a:ext cx="3669600" cy="7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PROS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5539666" y="1995419"/>
            <a:ext cx="5601809" cy="1487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takes longer than the others to get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requires model training which may take time</a:t>
            </a:r>
            <a:endParaRPr dirty="0"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1649288" y="4405300"/>
            <a:ext cx="5559380" cy="13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offers customizability as you can used a custom corpus from any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 a context model </a:t>
            </a:r>
            <a:endParaRPr dirty="0"/>
          </a:p>
        </p:txBody>
      </p:sp>
      <p:grpSp>
        <p:nvGrpSpPr>
          <p:cNvPr id="556" name="Google Shape;556;p46"/>
          <p:cNvGrpSpPr/>
          <p:nvPr/>
        </p:nvGrpSpPr>
        <p:grpSpPr>
          <a:xfrm>
            <a:off x="9770021" y="4703349"/>
            <a:ext cx="658355" cy="731503"/>
            <a:chOff x="3299850" y="238575"/>
            <a:chExt cx="427725" cy="482225"/>
          </a:xfrm>
        </p:grpSpPr>
        <p:sp>
          <p:nvSpPr>
            <p:cNvPr id="557" name="Google Shape;557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46"/>
          <p:cNvGrpSpPr/>
          <p:nvPr/>
        </p:nvGrpSpPr>
        <p:grpSpPr>
          <a:xfrm>
            <a:off x="1736838" y="2369909"/>
            <a:ext cx="812777" cy="731496"/>
            <a:chOff x="6239575" y="4416275"/>
            <a:chExt cx="489625" cy="449175"/>
          </a:xfrm>
        </p:grpSpPr>
        <p:sp>
          <p:nvSpPr>
            <p:cNvPr id="563" name="Google Shape;563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566" name="Google Shape;566;p46"/>
          <p:cNvSpPr/>
          <p:nvPr/>
        </p:nvSpPr>
        <p:spPr>
          <a:xfrm>
            <a:off x="9866517" y="4620764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46"/>
          <p:cNvSpPr/>
          <p:nvPr/>
        </p:nvSpPr>
        <p:spPr>
          <a:xfrm>
            <a:off x="1883871" y="2679836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320000" y="1777819"/>
            <a:ext cx="4530467" cy="249700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10227031" y="3883328"/>
            <a:ext cx="2879373" cy="731504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005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RESULTS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06.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502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"/>
          <p:cNvSpPr/>
          <p:nvPr/>
        </p:nvSpPr>
        <p:spPr>
          <a:xfrm>
            <a:off x="4587281" y="555022"/>
            <a:ext cx="1102800" cy="11028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Google Shape;780;p52">
            <a:extLst>
              <a:ext uri="{FF2B5EF4-FFF2-40B4-BE49-F238E27FC236}">
                <a16:creationId xmlns:a16="http://schemas.microsoft.com/office/drawing/2014/main" id="{FCAD8842-F694-B35C-044A-D44D03C52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61435"/>
              </p:ext>
            </p:extLst>
          </p:nvPr>
        </p:nvGraphicFramePr>
        <p:xfrm>
          <a:off x="1574307" y="1860834"/>
          <a:ext cx="8958760" cy="44945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78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300" b="1" dirty="0"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>
                          <a:alpha val="0"/>
                        </a:sys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>
                          <a:alpha val="0"/>
                        </a:sys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TEXTBLOB</a:t>
                      </a:r>
                      <a:endParaRPr sz="2400" b="0" i="0" u="none" strike="noStrike" cap="none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9E4">
                        <a:alpha val="1404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GINGERIT</a:t>
                      </a:r>
                      <a:endParaRPr sz="2400" b="0" i="0" u="none" strike="noStrike" cap="none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9E4">
                        <a:alpha val="1404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SPELLO</a:t>
                      </a:r>
                      <a:endParaRPr sz="2400" b="0" i="0" u="none" strike="noStrike" cap="none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79E4">
                        <a:alpha val="1404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3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rgbClr val="E7E7E7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TIME RANK</a:t>
                      </a:r>
                      <a:endParaRPr sz="2400" b="0" i="0" u="none" strike="noStrike" cap="none" dirty="0">
                        <a:solidFill>
                          <a:srgbClr val="E7E7E7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1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2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3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29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rgbClr val="E7E7E7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LIMITS</a:t>
                      </a:r>
                      <a:endParaRPr sz="2400" b="0" i="0" u="none" strike="noStrike" cap="none" dirty="0">
                        <a:solidFill>
                          <a:srgbClr val="E7E7E7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SPELL CHECKING IS NOT ITS MAIN USE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NOT CUSTOMIZABLE as it comes with the nltk corpus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INPUT LIMIT 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NOT CUSTOMIZABLE as does not allow for an external corpus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Only grammar and spelling error functionalities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REQUIRES MODEL TRAINING which may take time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Only spell-checking functionalities 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0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900"/>
                        <a:buFont typeface="Bebas Neue"/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rgbClr val="E7E7E7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BEST USE</a:t>
                      </a:r>
                      <a:endParaRPr sz="2400" b="0" i="0" u="none" strike="noStrike" cap="none" dirty="0">
                        <a:solidFill>
                          <a:srgbClr val="E7E7E7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Nlp related tasks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Simple spell-checking tasks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Bebas Neue" panose="020B0606020202050201" pitchFamily="34" charset="0"/>
                        </a:rPr>
                        <a:t>Serious spell-checking task on a specific domain</a:t>
                      </a:r>
                      <a:endParaRPr sz="1600" dirty="0">
                        <a:latin typeface="Bebas Neue" panose="020B0606020202050201" pitchFamily="34" charset="0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oogle Shape;914;p55">
            <a:extLst>
              <a:ext uri="{FF2B5EF4-FFF2-40B4-BE49-F238E27FC236}">
                <a16:creationId xmlns:a16="http://schemas.microsoft.com/office/drawing/2014/main" id="{5BEEB9E8-208C-0713-58F2-0BA6CE0FAA0B}"/>
              </a:ext>
            </a:extLst>
          </p:cNvPr>
          <p:cNvGrpSpPr/>
          <p:nvPr/>
        </p:nvGrpSpPr>
        <p:grpSpPr>
          <a:xfrm>
            <a:off x="4876431" y="805255"/>
            <a:ext cx="524499" cy="524498"/>
            <a:chOff x="-62150375" y="2664925"/>
            <a:chExt cx="316650" cy="318225"/>
          </a:xfrm>
        </p:grpSpPr>
        <p:sp>
          <p:nvSpPr>
            <p:cNvPr id="4" name="Google Shape;915;p55">
              <a:extLst>
                <a:ext uri="{FF2B5EF4-FFF2-40B4-BE49-F238E27FC236}">
                  <a16:creationId xmlns:a16="http://schemas.microsoft.com/office/drawing/2014/main" id="{5CEB2BCB-2630-7EB9-E02C-A1B1B7861846}"/>
                </a:ext>
              </a:extLst>
            </p:cNvPr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6;p55">
              <a:extLst>
                <a:ext uri="{FF2B5EF4-FFF2-40B4-BE49-F238E27FC236}">
                  <a16:creationId xmlns:a16="http://schemas.microsoft.com/office/drawing/2014/main" id="{910D6B7C-FAA5-75A4-762B-6D44CEEE504C}"/>
                </a:ext>
              </a:extLst>
            </p:cNvPr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7;p55">
              <a:extLst>
                <a:ext uri="{FF2B5EF4-FFF2-40B4-BE49-F238E27FC236}">
                  <a16:creationId xmlns:a16="http://schemas.microsoft.com/office/drawing/2014/main" id="{0E9E79D7-0137-1A75-32D2-9154FDA000C4}"/>
                </a:ext>
              </a:extLst>
            </p:cNvPr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8;p55">
              <a:extLst>
                <a:ext uri="{FF2B5EF4-FFF2-40B4-BE49-F238E27FC236}">
                  <a16:creationId xmlns:a16="http://schemas.microsoft.com/office/drawing/2014/main" id="{387A9CD7-6E11-C01E-7938-7EEB4EF1AC05}"/>
                </a:ext>
              </a:extLst>
            </p:cNvPr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52"/>
          <p:cNvSpPr txBox="1">
            <a:spLocks noGrp="1"/>
          </p:cNvSpPr>
          <p:nvPr>
            <p:ph type="title"/>
          </p:nvPr>
        </p:nvSpPr>
        <p:spPr>
          <a:xfrm>
            <a:off x="2846359" y="805255"/>
            <a:ext cx="753593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results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CONCLUSION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07.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871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conclusion</a:t>
            </a:r>
            <a:endParaRPr dirty="0"/>
          </a:p>
        </p:txBody>
      </p:sp>
      <p:sp>
        <p:nvSpPr>
          <p:cNvPr id="1203" name="Google Shape;1203;p63"/>
          <p:cNvSpPr/>
          <p:nvPr/>
        </p:nvSpPr>
        <p:spPr>
          <a:xfrm>
            <a:off x="7172490" y="3243979"/>
            <a:ext cx="216533" cy="216533"/>
          </a:xfrm>
          <a:custGeom>
            <a:avLst/>
            <a:gdLst/>
            <a:ahLst/>
            <a:cxnLst/>
            <a:rect l="l" t="t" r="r" b="b"/>
            <a:pathLst>
              <a:path w="6496" h="6496" extrusionOk="0">
                <a:moveTo>
                  <a:pt x="3239" y="2042"/>
                </a:moveTo>
                <a:cubicBezTo>
                  <a:pt x="3322" y="2042"/>
                  <a:pt x="3406" y="2052"/>
                  <a:pt x="3491" y="2071"/>
                </a:cubicBezTo>
                <a:cubicBezTo>
                  <a:pt x="4121" y="2213"/>
                  <a:pt x="4526" y="2822"/>
                  <a:pt x="4384" y="3451"/>
                </a:cubicBezTo>
                <a:cubicBezTo>
                  <a:pt x="4278" y="4002"/>
                  <a:pt x="3782" y="4367"/>
                  <a:pt x="3251" y="4367"/>
                </a:cubicBezTo>
                <a:cubicBezTo>
                  <a:pt x="3176" y="4367"/>
                  <a:pt x="3100" y="4359"/>
                  <a:pt x="3024" y="4344"/>
                </a:cubicBezTo>
                <a:cubicBezTo>
                  <a:pt x="2395" y="4202"/>
                  <a:pt x="1989" y="3593"/>
                  <a:pt x="2131" y="2964"/>
                </a:cubicBezTo>
                <a:cubicBezTo>
                  <a:pt x="2237" y="2420"/>
                  <a:pt x="2707" y="2042"/>
                  <a:pt x="3239" y="2042"/>
                </a:cubicBezTo>
                <a:close/>
                <a:moveTo>
                  <a:pt x="3390" y="0"/>
                </a:moveTo>
                <a:lnTo>
                  <a:pt x="3106" y="589"/>
                </a:lnTo>
                <a:cubicBezTo>
                  <a:pt x="2882" y="609"/>
                  <a:pt x="2639" y="650"/>
                  <a:pt x="2416" y="731"/>
                </a:cubicBezTo>
                <a:lnTo>
                  <a:pt x="1949" y="264"/>
                </a:lnTo>
                <a:lnTo>
                  <a:pt x="1056" y="853"/>
                </a:lnTo>
                <a:lnTo>
                  <a:pt x="1279" y="1462"/>
                </a:lnTo>
                <a:cubicBezTo>
                  <a:pt x="1116" y="1645"/>
                  <a:pt x="974" y="1827"/>
                  <a:pt x="873" y="2051"/>
                </a:cubicBezTo>
                <a:lnTo>
                  <a:pt x="223" y="2051"/>
                </a:lnTo>
                <a:lnTo>
                  <a:pt x="0" y="3106"/>
                </a:lnTo>
                <a:lnTo>
                  <a:pt x="589" y="3390"/>
                </a:lnTo>
                <a:cubicBezTo>
                  <a:pt x="609" y="3634"/>
                  <a:pt x="650" y="3857"/>
                  <a:pt x="711" y="4080"/>
                </a:cubicBezTo>
                <a:lnTo>
                  <a:pt x="264" y="4547"/>
                </a:lnTo>
                <a:lnTo>
                  <a:pt x="853" y="5461"/>
                </a:lnTo>
                <a:lnTo>
                  <a:pt x="1462" y="5217"/>
                </a:lnTo>
                <a:cubicBezTo>
                  <a:pt x="1624" y="5379"/>
                  <a:pt x="1827" y="5521"/>
                  <a:pt x="2050" y="5623"/>
                </a:cubicBezTo>
                <a:lnTo>
                  <a:pt x="2050" y="6272"/>
                </a:lnTo>
                <a:lnTo>
                  <a:pt x="3106" y="6496"/>
                </a:lnTo>
                <a:lnTo>
                  <a:pt x="3370" y="5907"/>
                </a:lnTo>
                <a:cubicBezTo>
                  <a:pt x="3613" y="5907"/>
                  <a:pt x="3857" y="5846"/>
                  <a:pt x="4080" y="5785"/>
                </a:cubicBezTo>
                <a:lnTo>
                  <a:pt x="4547" y="6232"/>
                </a:lnTo>
                <a:lnTo>
                  <a:pt x="5440" y="5643"/>
                </a:lnTo>
                <a:lnTo>
                  <a:pt x="5217" y="5034"/>
                </a:lnTo>
                <a:cubicBezTo>
                  <a:pt x="5379" y="4872"/>
                  <a:pt x="5521" y="4669"/>
                  <a:pt x="5623" y="4466"/>
                </a:cubicBezTo>
                <a:lnTo>
                  <a:pt x="6272" y="4446"/>
                </a:lnTo>
                <a:lnTo>
                  <a:pt x="6495" y="3390"/>
                </a:lnTo>
                <a:lnTo>
                  <a:pt x="5907" y="3126"/>
                </a:lnTo>
                <a:cubicBezTo>
                  <a:pt x="5886" y="2883"/>
                  <a:pt x="5846" y="2639"/>
                  <a:pt x="5785" y="2436"/>
                </a:cubicBezTo>
                <a:lnTo>
                  <a:pt x="6231" y="1969"/>
                </a:lnTo>
                <a:lnTo>
                  <a:pt x="5643" y="1056"/>
                </a:lnTo>
                <a:lnTo>
                  <a:pt x="5034" y="1279"/>
                </a:lnTo>
                <a:cubicBezTo>
                  <a:pt x="4851" y="1117"/>
                  <a:pt x="4669" y="995"/>
                  <a:pt x="4445" y="873"/>
                </a:cubicBezTo>
                <a:lnTo>
                  <a:pt x="4445" y="224"/>
                </a:lnTo>
                <a:lnTo>
                  <a:pt x="339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04" name="Google Shape;1204;p63"/>
          <p:cNvGrpSpPr/>
          <p:nvPr/>
        </p:nvGrpSpPr>
        <p:grpSpPr>
          <a:xfrm>
            <a:off x="7077357" y="2062512"/>
            <a:ext cx="2936833" cy="4086667"/>
            <a:chOff x="3479217" y="1546884"/>
            <a:chExt cx="2202625" cy="3065000"/>
          </a:xfrm>
        </p:grpSpPr>
        <p:sp>
          <p:nvSpPr>
            <p:cNvPr id="1205" name="Google Shape;1205;p63"/>
            <p:cNvSpPr/>
            <p:nvPr/>
          </p:nvSpPr>
          <p:spPr>
            <a:xfrm>
              <a:off x="47328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48927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52408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49759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52722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53438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51312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52337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54016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54625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49815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50429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48561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54702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48785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54636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54696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44639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44852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42081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43426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44583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47070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44705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46045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43457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43203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42153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45035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45476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42797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42244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42371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42487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42741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42853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44923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46009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47196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46648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47760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43695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43512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43436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43355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48419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47374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47496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43020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43472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46801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45537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44152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47136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45542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45811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42741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47394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46126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46156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47156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43533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46694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47085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46892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46846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45974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47648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47861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47430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47430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46892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46727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46953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46983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34792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36317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3"/>
            <p:cNvSpPr/>
            <p:nvPr/>
          </p:nvSpPr>
          <p:spPr>
            <a:xfrm>
              <a:off x="42021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3"/>
            <p:cNvSpPr/>
            <p:nvPr/>
          </p:nvSpPr>
          <p:spPr>
            <a:xfrm>
              <a:off x="42396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38245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3"/>
            <p:cNvSpPr/>
            <p:nvPr/>
          </p:nvSpPr>
          <p:spPr>
            <a:xfrm>
              <a:off x="39103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3"/>
            <p:cNvSpPr/>
            <p:nvPr/>
          </p:nvSpPr>
          <p:spPr>
            <a:xfrm>
              <a:off x="36642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3"/>
            <p:cNvSpPr/>
            <p:nvPr/>
          </p:nvSpPr>
          <p:spPr>
            <a:xfrm>
              <a:off x="39692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38311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3"/>
            <p:cNvSpPr/>
            <p:nvPr/>
          </p:nvSpPr>
          <p:spPr>
            <a:xfrm>
              <a:off x="37683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3"/>
            <p:cNvSpPr/>
            <p:nvPr/>
          </p:nvSpPr>
          <p:spPr>
            <a:xfrm>
              <a:off x="40503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3"/>
            <p:cNvSpPr/>
            <p:nvPr/>
          </p:nvSpPr>
          <p:spPr>
            <a:xfrm>
              <a:off x="41452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3"/>
            <p:cNvSpPr/>
            <p:nvPr/>
          </p:nvSpPr>
          <p:spPr>
            <a:xfrm>
              <a:off x="36012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3"/>
            <p:cNvSpPr/>
            <p:nvPr/>
          </p:nvSpPr>
          <p:spPr>
            <a:xfrm>
              <a:off x="36063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43797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3"/>
            <p:cNvSpPr/>
            <p:nvPr/>
          </p:nvSpPr>
          <p:spPr>
            <a:xfrm>
              <a:off x="43030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3"/>
            <p:cNvSpPr/>
            <p:nvPr/>
          </p:nvSpPr>
          <p:spPr>
            <a:xfrm>
              <a:off x="43162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3"/>
            <p:cNvSpPr/>
            <p:nvPr/>
          </p:nvSpPr>
          <p:spPr>
            <a:xfrm>
              <a:off x="43781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3"/>
            <p:cNvSpPr/>
            <p:nvPr/>
          </p:nvSpPr>
          <p:spPr>
            <a:xfrm>
              <a:off x="44101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3"/>
            <p:cNvSpPr/>
            <p:nvPr/>
          </p:nvSpPr>
          <p:spPr>
            <a:xfrm>
              <a:off x="43715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3"/>
            <p:cNvSpPr/>
            <p:nvPr/>
          </p:nvSpPr>
          <p:spPr>
            <a:xfrm>
              <a:off x="44147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3"/>
            <p:cNvSpPr/>
            <p:nvPr/>
          </p:nvSpPr>
          <p:spPr>
            <a:xfrm>
              <a:off x="44132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3"/>
            <p:cNvSpPr/>
            <p:nvPr/>
          </p:nvSpPr>
          <p:spPr>
            <a:xfrm>
              <a:off x="44187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3"/>
            <p:cNvSpPr/>
            <p:nvPr/>
          </p:nvSpPr>
          <p:spPr>
            <a:xfrm>
              <a:off x="44081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3"/>
            <p:cNvSpPr/>
            <p:nvPr/>
          </p:nvSpPr>
          <p:spPr>
            <a:xfrm>
              <a:off x="44319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3"/>
            <p:cNvSpPr/>
            <p:nvPr/>
          </p:nvSpPr>
          <p:spPr>
            <a:xfrm>
              <a:off x="44583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3"/>
            <p:cNvSpPr/>
            <p:nvPr/>
          </p:nvSpPr>
          <p:spPr>
            <a:xfrm>
              <a:off x="44284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3"/>
            <p:cNvSpPr/>
            <p:nvPr/>
          </p:nvSpPr>
          <p:spPr>
            <a:xfrm>
              <a:off x="44446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3"/>
            <p:cNvSpPr/>
            <p:nvPr/>
          </p:nvSpPr>
          <p:spPr>
            <a:xfrm>
              <a:off x="44466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3"/>
            <p:cNvSpPr/>
            <p:nvPr/>
          </p:nvSpPr>
          <p:spPr>
            <a:xfrm>
              <a:off x="43756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3"/>
            <p:cNvSpPr/>
            <p:nvPr/>
          </p:nvSpPr>
          <p:spPr>
            <a:xfrm>
              <a:off x="44157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11" name="Google Shape;1311;p63"/>
          <p:cNvSpPr/>
          <p:nvPr/>
        </p:nvSpPr>
        <p:spPr>
          <a:xfrm>
            <a:off x="7517524" y="3463879"/>
            <a:ext cx="445233" cy="444533"/>
          </a:xfrm>
          <a:custGeom>
            <a:avLst/>
            <a:gdLst/>
            <a:ahLst/>
            <a:cxnLst/>
            <a:rect l="l" t="t" r="r" b="b"/>
            <a:pathLst>
              <a:path w="13357" h="13336" extrusionOk="0">
                <a:moveTo>
                  <a:pt x="4385" y="6069"/>
                </a:moveTo>
                <a:cubicBezTo>
                  <a:pt x="4101" y="7348"/>
                  <a:pt x="4913" y="8606"/>
                  <a:pt x="6192" y="8891"/>
                </a:cubicBezTo>
                <a:cubicBezTo>
                  <a:pt x="7491" y="9175"/>
                  <a:pt x="8749" y="8363"/>
                  <a:pt x="9033" y="7064"/>
                </a:cubicBezTo>
                <a:cubicBezTo>
                  <a:pt x="9297" y="5785"/>
                  <a:pt x="8485" y="4527"/>
                  <a:pt x="7207" y="4242"/>
                </a:cubicBezTo>
                <a:cubicBezTo>
                  <a:pt x="5928" y="3958"/>
                  <a:pt x="4649" y="4770"/>
                  <a:pt x="4385" y="6069"/>
                </a:cubicBezTo>
                <a:close/>
                <a:moveTo>
                  <a:pt x="1828" y="4181"/>
                </a:moveTo>
                <a:cubicBezTo>
                  <a:pt x="2051" y="3735"/>
                  <a:pt x="2315" y="3349"/>
                  <a:pt x="2640" y="2984"/>
                </a:cubicBezTo>
                <a:lnTo>
                  <a:pt x="2193" y="1725"/>
                </a:lnTo>
                <a:lnTo>
                  <a:pt x="4040" y="528"/>
                </a:lnTo>
                <a:lnTo>
                  <a:pt x="5014" y="1462"/>
                </a:lnTo>
                <a:cubicBezTo>
                  <a:pt x="5461" y="1320"/>
                  <a:pt x="5948" y="1238"/>
                  <a:pt x="6435" y="1198"/>
                </a:cubicBezTo>
                <a:lnTo>
                  <a:pt x="7004" y="0"/>
                </a:lnTo>
                <a:lnTo>
                  <a:pt x="9155" y="467"/>
                </a:lnTo>
                <a:lnTo>
                  <a:pt x="9175" y="1807"/>
                </a:lnTo>
                <a:cubicBezTo>
                  <a:pt x="9602" y="2030"/>
                  <a:pt x="10008" y="2294"/>
                  <a:pt x="10353" y="2619"/>
                </a:cubicBezTo>
                <a:lnTo>
                  <a:pt x="11611" y="2172"/>
                </a:lnTo>
                <a:lnTo>
                  <a:pt x="12829" y="4039"/>
                </a:lnTo>
                <a:lnTo>
                  <a:pt x="11875" y="4993"/>
                </a:lnTo>
                <a:cubicBezTo>
                  <a:pt x="12037" y="5440"/>
                  <a:pt x="12119" y="5927"/>
                  <a:pt x="12139" y="6414"/>
                </a:cubicBezTo>
                <a:lnTo>
                  <a:pt x="13357" y="6983"/>
                </a:lnTo>
                <a:lnTo>
                  <a:pt x="12890" y="9134"/>
                </a:lnTo>
                <a:lnTo>
                  <a:pt x="11550" y="9154"/>
                </a:lnTo>
                <a:cubicBezTo>
                  <a:pt x="11327" y="9601"/>
                  <a:pt x="11043" y="9987"/>
                  <a:pt x="10718" y="10352"/>
                </a:cubicBezTo>
                <a:lnTo>
                  <a:pt x="11185" y="11610"/>
                </a:lnTo>
                <a:lnTo>
                  <a:pt x="9318" y="12808"/>
                </a:lnTo>
                <a:lnTo>
                  <a:pt x="8364" y="11874"/>
                </a:lnTo>
                <a:cubicBezTo>
                  <a:pt x="7897" y="12016"/>
                  <a:pt x="7430" y="12098"/>
                  <a:pt x="6943" y="12118"/>
                </a:cubicBezTo>
                <a:lnTo>
                  <a:pt x="6374" y="13336"/>
                </a:lnTo>
                <a:lnTo>
                  <a:pt x="4203" y="12869"/>
                </a:lnTo>
                <a:lnTo>
                  <a:pt x="4182" y="11529"/>
                </a:lnTo>
                <a:cubicBezTo>
                  <a:pt x="3756" y="11306"/>
                  <a:pt x="3350" y="11022"/>
                  <a:pt x="3005" y="10697"/>
                </a:cubicBezTo>
                <a:lnTo>
                  <a:pt x="1747" y="11164"/>
                </a:lnTo>
                <a:lnTo>
                  <a:pt x="549" y="9296"/>
                </a:lnTo>
                <a:lnTo>
                  <a:pt x="1483" y="8342"/>
                </a:lnTo>
                <a:cubicBezTo>
                  <a:pt x="1341" y="7896"/>
                  <a:pt x="1239" y="7409"/>
                  <a:pt x="1219" y="6922"/>
                </a:cubicBezTo>
                <a:lnTo>
                  <a:pt x="1" y="6353"/>
                </a:lnTo>
                <a:lnTo>
                  <a:pt x="488" y="4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2" name="Google Shape;1312;p63"/>
          <p:cNvSpPr/>
          <p:nvPr/>
        </p:nvSpPr>
        <p:spPr>
          <a:xfrm>
            <a:off x="7079123" y="3574813"/>
            <a:ext cx="322067" cy="321433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3" name="Google Shape;1313;p63"/>
          <p:cNvSpPr/>
          <p:nvPr/>
        </p:nvSpPr>
        <p:spPr>
          <a:xfrm rot="5400000">
            <a:off x="10611456" y="1869079"/>
            <a:ext cx="216533" cy="216533"/>
          </a:xfrm>
          <a:custGeom>
            <a:avLst/>
            <a:gdLst/>
            <a:ahLst/>
            <a:cxnLst/>
            <a:rect l="l" t="t" r="r" b="b"/>
            <a:pathLst>
              <a:path w="6496" h="6496" extrusionOk="0">
                <a:moveTo>
                  <a:pt x="3239" y="2042"/>
                </a:moveTo>
                <a:cubicBezTo>
                  <a:pt x="3322" y="2042"/>
                  <a:pt x="3406" y="2052"/>
                  <a:pt x="3491" y="2071"/>
                </a:cubicBezTo>
                <a:cubicBezTo>
                  <a:pt x="4121" y="2213"/>
                  <a:pt x="4526" y="2822"/>
                  <a:pt x="4384" y="3451"/>
                </a:cubicBezTo>
                <a:cubicBezTo>
                  <a:pt x="4278" y="4002"/>
                  <a:pt x="3782" y="4367"/>
                  <a:pt x="3251" y="4367"/>
                </a:cubicBezTo>
                <a:cubicBezTo>
                  <a:pt x="3176" y="4367"/>
                  <a:pt x="3100" y="4359"/>
                  <a:pt x="3024" y="4344"/>
                </a:cubicBezTo>
                <a:cubicBezTo>
                  <a:pt x="2395" y="4202"/>
                  <a:pt x="1989" y="3593"/>
                  <a:pt x="2131" y="2964"/>
                </a:cubicBezTo>
                <a:cubicBezTo>
                  <a:pt x="2237" y="2420"/>
                  <a:pt x="2707" y="2042"/>
                  <a:pt x="3239" y="2042"/>
                </a:cubicBezTo>
                <a:close/>
                <a:moveTo>
                  <a:pt x="3390" y="0"/>
                </a:moveTo>
                <a:lnTo>
                  <a:pt x="3106" y="589"/>
                </a:lnTo>
                <a:cubicBezTo>
                  <a:pt x="2882" y="609"/>
                  <a:pt x="2639" y="650"/>
                  <a:pt x="2416" y="731"/>
                </a:cubicBezTo>
                <a:lnTo>
                  <a:pt x="1949" y="264"/>
                </a:lnTo>
                <a:lnTo>
                  <a:pt x="1056" y="853"/>
                </a:lnTo>
                <a:lnTo>
                  <a:pt x="1279" y="1462"/>
                </a:lnTo>
                <a:cubicBezTo>
                  <a:pt x="1116" y="1645"/>
                  <a:pt x="974" y="1827"/>
                  <a:pt x="873" y="2051"/>
                </a:cubicBezTo>
                <a:lnTo>
                  <a:pt x="223" y="2051"/>
                </a:lnTo>
                <a:lnTo>
                  <a:pt x="0" y="3106"/>
                </a:lnTo>
                <a:lnTo>
                  <a:pt x="589" y="3390"/>
                </a:lnTo>
                <a:cubicBezTo>
                  <a:pt x="609" y="3634"/>
                  <a:pt x="650" y="3857"/>
                  <a:pt x="711" y="4080"/>
                </a:cubicBezTo>
                <a:lnTo>
                  <a:pt x="264" y="4547"/>
                </a:lnTo>
                <a:lnTo>
                  <a:pt x="853" y="5461"/>
                </a:lnTo>
                <a:lnTo>
                  <a:pt x="1462" y="5217"/>
                </a:lnTo>
                <a:cubicBezTo>
                  <a:pt x="1624" y="5379"/>
                  <a:pt x="1827" y="5521"/>
                  <a:pt x="2050" y="5623"/>
                </a:cubicBezTo>
                <a:lnTo>
                  <a:pt x="2050" y="6272"/>
                </a:lnTo>
                <a:lnTo>
                  <a:pt x="3106" y="6496"/>
                </a:lnTo>
                <a:lnTo>
                  <a:pt x="3370" y="5907"/>
                </a:lnTo>
                <a:cubicBezTo>
                  <a:pt x="3613" y="5907"/>
                  <a:pt x="3857" y="5846"/>
                  <a:pt x="4080" y="5785"/>
                </a:cubicBezTo>
                <a:lnTo>
                  <a:pt x="4547" y="6232"/>
                </a:lnTo>
                <a:lnTo>
                  <a:pt x="5440" y="5643"/>
                </a:lnTo>
                <a:lnTo>
                  <a:pt x="5217" y="5034"/>
                </a:lnTo>
                <a:cubicBezTo>
                  <a:pt x="5379" y="4872"/>
                  <a:pt x="5521" y="4669"/>
                  <a:pt x="5623" y="4466"/>
                </a:cubicBezTo>
                <a:lnTo>
                  <a:pt x="6272" y="4446"/>
                </a:lnTo>
                <a:lnTo>
                  <a:pt x="6495" y="3390"/>
                </a:lnTo>
                <a:lnTo>
                  <a:pt x="5907" y="3126"/>
                </a:lnTo>
                <a:cubicBezTo>
                  <a:pt x="5886" y="2883"/>
                  <a:pt x="5846" y="2639"/>
                  <a:pt x="5785" y="2436"/>
                </a:cubicBezTo>
                <a:lnTo>
                  <a:pt x="6231" y="1969"/>
                </a:lnTo>
                <a:lnTo>
                  <a:pt x="5643" y="1056"/>
                </a:lnTo>
                <a:lnTo>
                  <a:pt x="5034" y="1279"/>
                </a:lnTo>
                <a:cubicBezTo>
                  <a:pt x="4851" y="1117"/>
                  <a:pt x="4669" y="995"/>
                  <a:pt x="4445" y="873"/>
                </a:cubicBezTo>
                <a:lnTo>
                  <a:pt x="4445" y="224"/>
                </a:lnTo>
                <a:lnTo>
                  <a:pt x="33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4" name="Google Shape;1314;p63"/>
          <p:cNvSpPr/>
          <p:nvPr/>
        </p:nvSpPr>
        <p:spPr>
          <a:xfrm rot="5400000">
            <a:off x="10163208" y="2214462"/>
            <a:ext cx="445233" cy="444533"/>
          </a:xfrm>
          <a:custGeom>
            <a:avLst/>
            <a:gdLst/>
            <a:ahLst/>
            <a:cxnLst/>
            <a:rect l="l" t="t" r="r" b="b"/>
            <a:pathLst>
              <a:path w="13357" h="13336" extrusionOk="0">
                <a:moveTo>
                  <a:pt x="4385" y="6069"/>
                </a:moveTo>
                <a:cubicBezTo>
                  <a:pt x="4101" y="7348"/>
                  <a:pt x="4913" y="8606"/>
                  <a:pt x="6192" y="8891"/>
                </a:cubicBezTo>
                <a:cubicBezTo>
                  <a:pt x="7491" y="9175"/>
                  <a:pt x="8749" y="8363"/>
                  <a:pt x="9033" y="7064"/>
                </a:cubicBezTo>
                <a:cubicBezTo>
                  <a:pt x="9297" y="5785"/>
                  <a:pt x="8485" y="4527"/>
                  <a:pt x="7207" y="4242"/>
                </a:cubicBezTo>
                <a:cubicBezTo>
                  <a:pt x="5928" y="3958"/>
                  <a:pt x="4649" y="4770"/>
                  <a:pt x="4385" y="6069"/>
                </a:cubicBezTo>
                <a:close/>
                <a:moveTo>
                  <a:pt x="1828" y="4181"/>
                </a:moveTo>
                <a:cubicBezTo>
                  <a:pt x="2051" y="3735"/>
                  <a:pt x="2315" y="3349"/>
                  <a:pt x="2640" y="2984"/>
                </a:cubicBezTo>
                <a:lnTo>
                  <a:pt x="2193" y="1725"/>
                </a:lnTo>
                <a:lnTo>
                  <a:pt x="4040" y="528"/>
                </a:lnTo>
                <a:lnTo>
                  <a:pt x="5014" y="1462"/>
                </a:lnTo>
                <a:cubicBezTo>
                  <a:pt x="5461" y="1320"/>
                  <a:pt x="5948" y="1238"/>
                  <a:pt x="6435" y="1198"/>
                </a:cubicBezTo>
                <a:lnTo>
                  <a:pt x="7004" y="0"/>
                </a:lnTo>
                <a:lnTo>
                  <a:pt x="9155" y="467"/>
                </a:lnTo>
                <a:lnTo>
                  <a:pt x="9175" y="1807"/>
                </a:lnTo>
                <a:cubicBezTo>
                  <a:pt x="9602" y="2030"/>
                  <a:pt x="10008" y="2294"/>
                  <a:pt x="10353" y="2619"/>
                </a:cubicBezTo>
                <a:lnTo>
                  <a:pt x="11611" y="2172"/>
                </a:lnTo>
                <a:lnTo>
                  <a:pt x="12829" y="4039"/>
                </a:lnTo>
                <a:lnTo>
                  <a:pt x="11875" y="4993"/>
                </a:lnTo>
                <a:cubicBezTo>
                  <a:pt x="12037" y="5440"/>
                  <a:pt x="12119" y="5927"/>
                  <a:pt x="12139" y="6414"/>
                </a:cubicBezTo>
                <a:lnTo>
                  <a:pt x="13357" y="6983"/>
                </a:lnTo>
                <a:lnTo>
                  <a:pt x="12890" y="9134"/>
                </a:lnTo>
                <a:lnTo>
                  <a:pt x="11550" y="9154"/>
                </a:lnTo>
                <a:cubicBezTo>
                  <a:pt x="11327" y="9601"/>
                  <a:pt x="11043" y="9987"/>
                  <a:pt x="10718" y="10352"/>
                </a:cubicBezTo>
                <a:lnTo>
                  <a:pt x="11185" y="11610"/>
                </a:lnTo>
                <a:lnTo>
                  <a:pt x="9318" y="12808"/>
                </a:lnTo>
                <a:lnTo>
                  <a:pt x="8364" y="11874"/>
                </a:lnTo>
                <a:cubicBezTo>
                  <a:pt x="7897" y="12016"/>
                  <a:pt x="7430" y="12098"/>
                  <a:pt x="6943" y="12118"/>
                </a:cubicBezTo>
                <a:lnTo>
                  <a:pt x="6374" y="13336"/>
                </a:lnTo>
                <a:lnTo>
                  <a:pt x="4203" y="12869"/>
                </a:lnTo>
                <a:lnTo>
                  <a:pt x="4182" y="11529"/>
                </a:lnTo>
                <a:cubicBezTo>
                  <a:pt x="3756" y="11306"/>
                  <a:pt x="3350" y="11022"/>
                  <a:pt x="3005" y="10697"/>
                </a:cubicBezTo>
                <a:lnTo>
                  <a:pt x="1747" y="11164"/>
                </a:lnTo>
                <a:lnTo>
                  <a:pt x="549" y="9296"/>
                </a:lnTo>
                <a:lnTo>
                  <a:pt x="1483" y="8342"/>
                </a:lnTo>
                <a:cubicBezTo>
                  <a:pt x="1341" y="7896"/>
                  <a:pt x="1239" y="7409"/>
                  <a:pt x="1219" y="6922"/>
                </a:cubicBezTo>
                <a:lnTo>
                  <a:pt x="1" y="6353"/>
                </a:lnTo>
                <a:lnTo>
                  <a:pt x="488" y="4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5" name="Google Shape;1315;p63"/>
          <p:cNvSpPr/>
          <p:nvPr/>
        </p:nvSpPr>
        <p:spPr>
          <a:xfrm rot="5400000">
            <a:off x="10175407" y="1776029"/>
            <a:ext cx="322067" cy="321433"/>
          </a:xfrm>
          <a:custGeom>
            <a:avLst/>
            <a:gdLst/>
            <a:ahLst/>
            <a:cxnLst/>
            <a:rect l="l" t="t" r="r" b="b"/>
            <a:pathLst>
              <a:path w="9662" h="9643" extrusionOk="0">
                <a:moveTo>
                  <a:pt x="4834" y="3027"/>
                </a:moveTo>
                <a:cubicBezTo>
                  <a:pt x="4953" y="3027"/>
                  <a:pt x="5075" y="3039"/>
                  <a:pt x="5196" y="3066"/>
                </a:cubicBezTo>
                <a:cubicBezTo>
                  <a:pt x="6130" y="3269"/>
                  <a:pt x="6719" y="4182"/>
                  <a:pt x="6516" y="5116"/>
                </a:cubicBezTo>
                <a:cubicBezTo>
                  <a:pt x="6357" y="5925"/>
                  <a:pt x="5650" y="6475"/>
                  <a:pt x="4856" y="6475"/>
                </a:cubicBezTo>
                <a:cubicBezTo>
                  <a:pt x="4734" y="6475"/>
                  <a:pt x="4610" y="6462"/>
                  <a:pt x="4486" y="6435"/>
                </a:cubicBezTo>
                <a:cubicBezTo>
                  <a:pt x="3552" y="6232"/>
                  <a:pt x="2964" y="5319"/>
                  <a:pt x="3166" y="4385"/>
                </a:cubicBezTo>
                <a:cubicBezTo>
                  <a:pt x="3325" y="3591"/>
                  <a:pt x="4037" y="3027"/>
                  <a:pt x="4834" y="3027"/>
                </a:cubicBezTo>
                <a:close/>
                <a:moveTo>
                  <a:pt x="5034" y="1"/>
                </a:moveTo>
                <a:lnTo>
                  <a:pt x="4628" y="874"/>
                </a:lnTo>
                <a:cubicBezTo>
                  <a:pt x="4283" y="894"/>
                  <a:pt x="3938" y="955"/>
                  <a:pt x="3593" y="1077"/>
                </a:cubicBezTo>
                <a:lnTo>
                  <a:pt x="2903" y="387"/>
                </a:lnTo>
                <a:lnTo>
                  <a:pt x="1563" y="1259"/>
                </a:lnTo>
                <a:lnTo>
                  <a:pt x="1888" y="2173"/>
                </a:lnTo>
                <a:cubicBezTo>
                  <a:pt x="1664" y="2437"/>
                  <a:pt x="1461" y="2721"/>
                  <a:pt x="1299" y="3025"/>
                </a:cubicBezTo>
                <a:lnTo>
                  <a:pt x="325" y="3046"/>
                </a:lnTo>
                <a:lnTo>
                  <a:pt x="0" y="4609"/>
                </a:lnTo>
                <a:lnTo>
                  <a:pt x="873" y="5014"/>
                </a:lnTo>
                <a:cubicBezTo>
                  <a:pt x="893" y="5380"/>
                  <a:pt x="954" y="5725"/>
                  <a:pt x="1076" y="6050"/>
                </a:cubicBezTo>
                <a:lnTo>
                  <a:pt x="386" y="6740"/>
                </a:lnTo>
                <a:lnTo>
                  <a:pt x="1259" y="8100"/>
                </a:lnTo>
                <a:lnTo>
                  <a:pt x="2172" y="7755"/>
                </a:lnTo>
                <a:cubicBezTo>
                  <a:pt x="2436" y="7978"/>
                  <a:pt x="2720" y="8181"/>
                  <a:pt x="3045" y="8343"/>
                </a:cubicBezTo>
                <a:lnTo>
                  <a:pt x="3045" y="9318"/>
                </a:lnTo>
                <a:lnTo>
                  <a:pt x="4628" y="9642"/>
                </a:lnTo>
                <a:lnTo>
                  <a:pt x="5034" y="8770"/>
                </a:lnTo>
                <a:cubicBezTo>
                  <a:pt x="5379" y="8749"/>
                  <a:pt x="5724" y="8688"/>
                  <a:pt x="6049" y="8587"/>
                </a:cubicBezTo>
                <a:lnTo>
                  <a:pt x="6739" y="9257"/>
                </a:lnTo>
                <a:lnTo>
                  <a:pt x="8099" y="8384"/>
                </a:lnTo>
                <a:lnTo>
                  <a:pt x="7754" y="7470"/>
                </a:lnTo>
                <a:cubicBezTo>
                  <a:pt x="7997" y="7227"/>
                  <a:pt x="8180" y="6922"/>
                  <a:pt x="8342" y="6618"/>
                </a:cubicBezTo>
                <a:lnTo>
                  <a:pt x="9317" y="6598"/>
                </a:lnTo>
                <a:lnTo>
                  <a:pt x="9662" y="5035"/>
                </a:lnTo>
                <a:lnTo>
                  <a:pt x="8769" y="4629"/>
                </a:lnTo>
                <a:cubicBezTo>
                  <a:pt x="8748" y="4263"/>
                  <a:pt x="8687" y="3918"/>
                  <a:pt x="8586" y="3594"/>
                </a:cubicBezTo>
                <a:lnTo>
                  <a:pt x="9256" y="2904"/>
                </a:lnTo>
                <a:lnTo>
                  <a:pt x="8383" y="1564"/>
                </a:lnTo>
                <a:lnTo>
                  <a:pt x="7470" y="1889"/>
                </a:lnTo>
                <a:cubicBezTo>
                  <a:pt x="7226" y="1665"/>
                  <a:pt x="6942" y="1462"/>
                  <a:pt x="6617" y="1300"/>
                </a:cubicBezTo>
                <a:lnTo>
                  <a:pt x="6597" y="326"/>
                </a:lnTo>
                <a:lnTo>
                  <a:pt x="5034" y="1"/>
                </a:lnTo>
                <a:close/>
              </a:path>
            </a:pathLst>
          </a:custGeom>
          <a:solidFill>
            <a:srgbClr val="2B3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6" name="Google Shape;1316;p63"/>
          <p:cNvSpPr txBox="1"/>
          <p:nvPr/>
        </p:nvSpPr>
        <p:spPr>
          <a:xfrm>
            <a:off x="1379099" y="1906900"/>
            <a:ext cx="5304800" cy="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K</a:t>
            </a:r>
            <a:r>
              <a:rPr lang="en-GB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now your tools</a:t>
            </a:r>
            <a:endParaRPr sz="3333" kern="0" dirty="0">
              <a:solidFill>
                <a:srgbClr val="3C3C3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7" name="Google Shape;1317;p63"/>
          <p:cNvSpPr txBox="1"/>
          <p:nvPr/>
        </p:nvSpPr>
        <p:spPr>
          <a:xfrm>
            <a:off x="1379100" y="2327400"/>
            <a:ext cx="53048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3C3C3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It is important to understand what you are using</a:t>
            </a:r>
            <a:endParaRPr sz="1867" kern="0" dirty="0">
              <a:solidFill>
                <a:srgbClr val="3C3C3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18" name="Google Shape;1318;p63"/>
          <p:cNvSpPr txBox="1"/>
          <p:nvPr/>
        </p:nvSpPr>
        <p:spPr>
          <a:xfrm>
            <a:off x="1379099" y="3042971"/>
            <a:ext cx="5304800" cy="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lways compare</a:t>
            </a:r>
            <a:endParaRPr sz="3333" kern="0" dirty="0">
              <a:solidFill>
                <a:srgbClr val="3C3C3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9" name="Google Shape;1319;p63"/>
          <p:cNvSpPr txBox="1"/>
          <p:nvPr/>
        </p:nvSpPr>
        <p:spPr>
          <a:xfrm>
            <a:off x="1379099" y="3463472"/>
            <a:ext cx="5304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3C3C3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If you do not consider other options, you may miss out on a better one</a:t>
            </a:r>
            <a:endParaRPr sz="1867" kern="0" dirty="0">
              <a:solidFill>
                <a:srgbClr val="3C3C3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1320" name="Google Shape;1320;p63"/>
          <p:cNvGrpSpPr/>
          <p:nvPr/>
        </p:nvGrpSpPr>
        <p:grpSpPr>
          <a:xfrm>
            <a:off x="2487975" y="844310"/>
            <a:ext cx="1030140" cy="261735"/>
            <a:chOff x="2641350" y="846250"/>
            <a:chExt cx="413600" cy="105075"/>
          </a:xfrm>
        </p:grpSpPr>
        <p:sp>
          <p:nvSpPr>
            <p:cNvPr id="1321" name="Google Shape;1321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25" name="Google Shape;1325;p63"/>
          <p:cNvGrpSpPr/>
          <p:nvPr/>
        </p:nvGrpSpPr>
        <p:grpSpPr>
          <a:xfrm rot="10800000">
            <a:off x="8685575" y="844310"/>
            <a:ext cx="1030140" cy="261735"/>
            <a:chOff x="2641350" y="846250"/>
            <a:chExt cx="413600" cy="105075"/>
          </a:xfrm>
        </p:grpSpPr>
        <p:sp>
          <p:nvSpPr>
            <p:cNvPr id="1326" name="Google Shape;1326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30" name="Google Shape;1330;p63"/>
          <p:cNvSpPr txBox="1"/>
          <p:nvPr/>
        </p:nvSpPr>
        <p:spPr>
          <a:xfrm>
            <a:off x="1379099" y="4190400"/>
            <a:ext cx="5304800" cy="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333" kern="0" dirty="0">
                <a:solidFill>
                  <a:srgbClr val="3C3C3B"/>
                </a:solidFill>
                <a:latin typeface="Bebas Neue"/>
                <a:ea typeface="Bebas Neue"/>
                <a:cs typeface="Bebas Neue"/>
                <a:sym typeface="Bebas Neue"/>
              </a:rPr>
              <a:t>It depends on you</a:t>
            </a:r>
            <a:endParaRPr sz="3333" kern="0" dirty="0">
              <a:solidFill>
                <a:srgbClr val="3C3C3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31" name="Google Shape;1331;p63"/>
          <p:cNvSpPr txBox="1"/>
          <p:nvPr/>
        </p:nvSpPr>
        <p:spPr>
          <a:xfrm>
            <a:off x="1379100" y="4610900"/>
            <a:ext cx="53048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3C3C3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is no ‘best’ option, it all depends on the task are you using the library for</a:t>
            </a:r>
            <a:endParaRPr sz="1867" kern="0" dirty="0">
              <a:solidFill>
                <a:srgbClr val="3C3C3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F</a:t>
            </a:r>
            <a:r>
              <a:rPr lang="en" dirty="0"/>
              <a:t>uture work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08.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986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F</a:t>
            </a:r>
            <a:r>
              <a:rPr lang="en" dirty="0"/>
              <a:t>uture work</a:t>
            </a:r>
            <a:endParaRPr dirty="0"/>
          </a:p>
        </p:txBody>
      </p:sp>
      <p:sp>
        <p:nvSpPr>
          <p:cNvPr id="444" name="Google Shape;444;p41"/>
          <p:cNvSpPr/>
          <p:nvPr/>
        </p:nvSpPr>
        <p:spPr>
          <a:xfrm>
            <a:off x="2611900" y="1557600"/>
            <a:ext cx="69864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3012600" y="2465900"/>
            <a:ext cx="6166800" cy="23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  <a:buNone/>
            </a:pPr>
            <a:r>
              <a:rPr lang="en-US" dirty="0"/>
              <a:t>Our hope is to inspire others to do similar papers for the sake of the AI &amp; Programming community as they serve as guides</a:t>
            </a:r>
          </a:p>
          <a:p>
            <a:pPr marL="0" indent="0">
              <a:buClr>
                <a:schemeClr val="hlink"/>
              </a:buClr>
              <a:buSzPts val="1100"/>
              <a:buNone/>
            </a:pPr>
            <a:r>
              <a:rPr lang="en-US" dirty="0"/>
              <a:t>Also, they may take the inspiration to another level and even create their own library based on the points discussed today</a:t>
            </a: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4612333" y="5217133"/>
            <a:ext cx="6654000" cy="1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3046418" y="5133683"/>
            <a:ext cx="716741" cy="182101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2"/>
          <p:cNvSpPr txBox="1">
            <a:spLocks noGrp="1"/>
          </p:cNvSpPr>
          <p:nvPr>
            <p:ph type="ctrTitle"/>
          </p:nvPr>
        </p:nvSpPr>
        <p:spPr>
          <a:xfrm>
            <a:off x="3239933" y="964455"/>
            <a:ext cx="5712000" cy="133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THANKS</a:t>
            </a: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subTitle" idx="1"/>
          </p:nvPr>
        </p:nvSpPr>
        <p:spPr>
          <a:xfrm>
            <a:off x="3647259" y="2166317"/>
            <a:ext cx="5038400" cy="170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" b="1" dirty="0">
                <a:solidFill>
                  <a:schemeClr val="accent2"/>
                </a:solidFill>
              </a:rPr>
              <a:t>Do you have any questions?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530" name="Google Shape;1530;p72"/>
          <p:cNvSpPr txBox="1"/>
          <p:nvPr/>
        </p:nvSpPr>
        <p:spPr>
          <a:xfrm>
            <a:off x="4394733" y="5530099"/>
            <a:ext cx="3402400" cy="4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endParaRPr sz="1467" kern="0" dirty="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defTabSz="1219170">
              <a:buClr>
                <a:srgbClr val="000000"/>
              </a:buClr>
            </a:pPr>
            <a:endParaRPr sz="1467" kern="0" dirty="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1" name="Google Shape;1531;p72"/>
          <p:cNvSpPr/>
          <p:nvPr/>
        </p:nvSpPr>
        <p:spPr>
          <a:xfrm>
            <a:off x="3638400" y="497467"/>
            <a:ext cx="1331200" cy="13312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356234" y="1478107"/>
            <a:ext cx="4530467" cy="249700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60C84B-A666-E2CD-0673-EB4AA928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59" y="4676555"/>
            <a:ext cx="5712000" cy="960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/>
          <p:nvPr/>
        </p:nvSpPr>
        <p:spPr>
          <a:xfrm>
            <a:off x="8049373" y="3896988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40"/>
          <p:cNvSpPr/>
          <p:nvPr/>
        </p:nvSpPr>
        <p:spPr>
          <a:xfrm>
            <a:off x="8049589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09" name="Google Shape;409;p40"/>
          <p:cNvSpPr/>
          <p:nvPr/>
        </p:nvSpPr>
        <p:spPr>
          <a:xfrm>
            <a:off x="4448005" y="3896988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40"/>
          <p:cNvSpPr/>
          <p:nvPr/>
        </p:nvSpPr>
        <p:spPr>
          <a:xfrm>
            <a:off x="4448223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40"/>
          <p:cNvSpPr/>
          <p:nvPr/>
        </p:nvSpPr>
        <p:spPr>
          <a:xfrm>
            <a:off x="831516" y="3896988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40"/>
          <p:cNvSpPr/>
          <p:nvPr/>
        </p:nvSpPr>
        <p:spPr>
          <a:xfrm>
            <a:off x="831733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01.</a:t>
            </a:r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/>
              <a:t>D</a:t>
            </a:r>
            <a:r>
              <a:rPr lang="en-GB" dirty="0"/>
              <a:t>ataset Description</a:t>
            </a:r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 idx="6"/>
          </p:nvPr>
        </p:nvSpPr>
        <p:spPr>
          <a:xfrm>
            <a:off x="8116800" y="2161611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/>
              <a:t>T</a:t>
            </a:r>
            <a:r>
              <a:rPr lang="en-GB" dirty="0"/>
              <a:t>extblob</a:t>
            </a:r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7"/>
          </p:nvPr>
        </p:nvSpPr>
        <p:spPr>
          <a:xfrm>
            <a:off x="8116800" y="1544644"/>
            <a:ext cx="12312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title" idx="9"/>
          </p:nvPr>
        </p:nvSpPr>
        <p:spPr>
          <a:xfrm>
            <a:off x="960000" y="4633955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Ginger 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13"/>
          </p:nvPr>
        </p:nvSpPr>
        <p:spPr>
          <a:xfrm>
            <a:off x="960000" y="4016988"/>
            <a:ext cx="1231200" cy="5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04.</a:t>
            </a:r>
            <a:endParaRPr/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15"/>
          </p:nvPr>
        </p:nvSpPr>
        <p:spPr>
          <a:xfrm>
            <a:off x="4538400" y="4633955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Spello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6"/>
          </p:nvPr>
        </p:nvSpPr>
        <p:spPr>
          <a:xfrm>
            <a:off x="4538400" y="4016988"/>
            <a:ext cx="1231200" cy="5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05.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18"/>
          </p:nvPr>
        </p:nvSpPr>
        <p:spPr>
          <a:xfrm>
            <a:off x="8116800" y="4633955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Results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9" name="Google Shape;429;p40"/>
          <p:cNvSpPr txBox="1">
            <a:spLocks noGrp="1"/>
          </p:cNvSpPr>
          <p:nvPr>
            <p:ph type="title" idx="19"/>
          </p:nvPr>
        </p:nvSpPr>
        <p:spPr>
          <a:xfrm>
            <a:off x="8116800" y="4016988"/>
            <a:ext cx="1231200" cy="5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06.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11016631" y="2094239"/>
            <a:ext cx="733200" cy="733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3" name="Google Shape;433;p40"/>
          <p:cNvSpPr/>
          <p:nvPr/>
        </p:nvSpPr>
        <p:spPr>
          <a:xfrm>
            <a:off x="1869413" y="667969"/>
            <a:ext cx="1062000" cy="10620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582484" y="1097883"/>
            <a:ext cx="716741" cy="182101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/>
          <p:nvPr/>
        </p:nvSpPr>
        <p:spPr>
          <a:xfrm>
            <a:off x="4448223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40"/>
          <p:cNvSpPr/>
          <p:nvPr/>
        </p:nvSpPr>
        <p:spPr>
          <a:xfrm>
            <a:off x="831733" y="1412855"/>
            <a:ext cx="3326800" cy="23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960000" y="2161611"/>
            <a:ext cx="3115200" cy="9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960000" y="1544644"/>
            <a:ext cx="12328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07.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4538400" y="2161621"/>
            <a:ext cx="3115200" cy="96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Future Work</a:t>
            </a:r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4538400" y="1544644"/>
            <a:ext cx="1231200" cy="5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08.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11016631" y="2094239"/>
            <a:ext cx="733200" cy="733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3" name="Google Shape;433;p40"/>
          <p:cNvSpPr/>
          <p:nvPr/>
        </p:nvSpPr>
        <p:spPr>
          <a:xfrm>
            <a:off x="1869413" y="667969"/>
            <a:ext cx="1062000" cy="10620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582484" y="1097883"/>
            <a:ext cx="716741" cy="182101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783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953467" y="713333"/>
            <a:ext cx="5476800" cy="543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1194667" y="1899044"/>
            <a:ext cx="490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pic>
        <p:nvPicPr>
          <p:cNvPr id="484" name="Google Shape;484;p43"/>
          <p:cNvPicPr preferRelativeResize="0"/>
          <p:nvPr/>
        </p:nvPicPr>
        <p:blipFill rotWithShape="1">
          <a:blip r:embed="rId3">
            <a:alphaModFix/>
          </a:blip>
          <a:srcRect l="30458" r="20918"/>
          <a:stretch/>
        </p:blipFill>
        <p:spPr>
          <a:xfrm>
            <a:off x="6744567" y="-167"/>
            <a:ext cx="4493200" cy="614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43"/>
          <p:cNvGrpSpPr/>
          <p:nvPr/>
        </p:nvGrpSpPr>
        <p:grpSpPr>
          <a:xfrm rot="10800000">
            <a:off x="-492369" y="5054695"/>
            <a:ext cx="2879373" cy="731504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3638400" y="497467"/>
            <a:ext cx="1331200" cy="13312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4325684" y="1646550"/>
            <a:ext cx="716741" cy="182101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1194667" y="2906300"/>
            <a:ext cx="4901200" cy="2748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As many of us know, spell-checking has become an essential part of a student’s life. And since we are in the programming line of work, we have the means to use code to help us with that.</a:t>
            </a:r>
          </a:p>
          <a:p>
            <a:pPr marL="0" indent="0">
              <a:buNone/>
            </a:pPr>
            <a:r>
              <a:rPr lang="en-US" dirty="0"/>
              <a:t>In this presentation, we will compare 3 libraries that all have spell-checking in common. </a:t>
            </a:r>
          </a:p>
          <a:p>
            <a:pPr marL="0" indent="0">
              <a:buNone/>
            </a:pPr>
            <a:r>
              <a:rPr lang="en-US" dirty="0"/>
              <a:t>We will give advice on when to use each one and for what purpose.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DATASET DECRIPTION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404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OUR DATASET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3010572" y="2809285"/>
            <a:ext cx="3115200" cy="5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A QUICK DESCRIPTION</a:t>
            </a:r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2496742" y="4098812"/>
            <a:ext cx="4063784" cy="12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It is the Oxford Corpus,</a:t>
            </a:r>
            <a:r>
              <a:rPr lang="en-GB" dirty="0"/>
              <a:t> it contains 36,133 misspellings of 6,136 words, where all the errors were taken the native-speaker section in the Birkbeck spelling error corpus, while the correct spellings were given in Oxford English form</a:t>
            </a:r>
          </a:p>
        </p:txBody>
      </p:sp>
      <p:sp>
        <p:nvSpPr>
          <p:cNvPr id="537" name="Google Shape;537;p45"/>
          <p:cNvSpPr/>
          <p:nvPr/>
        </p:nvSpPr>
        <p:spPr>
          <a:xfrm>
            <a:off x="4260834" y="2243550"/>
            <a:ext cx="535600" cy="5356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1163272" y="1724027"/>
            <a:ext cx="1007144" cy="255907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1016;p57">
            <a:extLst>
              <a:ext uri="{FF2B5EF4-FFF2-40B4-BE49-F238E27FC236}">
                <a16:creationId xmlns:a16="http://schemas.microsoft.com/office/drawing/2014/main" id="{22B5F3D4-48E9-26B9-F208-1F69A9F9A766}"/>
              </a:ext>
            </a:extLst>
          </p:cNvPr>
          <p:cNvSpPr/>
          <p:nvPr/>
        </p:nvSpPr>
        <p:spPr>
          <a:xfrm>
            <a:off x="4397261" y="1996332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70EC5-656A-D6C9-10FC-FEBDA01C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97" y="1769668"/>
            <a:ext cx="3383998" cy="33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921600" y="692800"/>
            <a:ext cx="8348800" cy="54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7" name="Google Shape;457;p42"/>
          <p:cNvSpPr/>
          <p:nvPr/>
        </p:nvSpPr>
        <p:spPr>
          <a:xfrm>
            <a:off x="2388467" y="1135400"/>
            <a:ext cx="7440000" cy="45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2808067" y="2921289"/>
            <a:ext cx="65932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TEXTBLOB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xfrm>
            <a:off x="4851923" y="1798889"/>
            <a:ext cx="25104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03.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927200" y="497467"/>
            <a:ext cx="1331200" cy="13312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3614484" y="1646550"/>
            <a:ext cx="716741" cy="182101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3841600" y="6019806"/>
            <a:ext cx="4530467" cy="249700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927200" y="5016212"/>
            <a:ext cx="9276400" cy="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450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629</Words>
  <Application>Microsoft Office PowerPoint</Application>
  <PresentationFormat>Widescreen</PresentationFormat>
  <Paragraphs>131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Bebas Neue</vt:lpstr>
      <vt:lpstr>Calibri</vt:lpstr>
      <vt:lpstr>Calibri Light</vt:lpstr>
      <vt:lpstr>Nunito</vt:lpstr>
      <vt:lpstr>Raleway</vt:lpstr>
      <vt:lpstr>Raleway Medium</vt:lpstr>
      <vt:lpstr>Office Theme</vt:lpstr>
      <vt:lpstr>Artificial Intelligence (AI) Startup Business Plan by Slidesgo</vt:lpstr>
      <vt:lpstr>COMPARING 3 PYTHON LIBRARIES</vt:lpstr>
      <vt:lpstr>THE TEAM</vt:lpstr>
      <vt:lpstr>Introduction</vt:lpstr>
      <vt:lpstr>Conclusion</vt:lpstr>
      <vt:lpstr>INTRODUCTION</vt:lpstr>
      <vt:lpstr>INTRODUCTION</vt:lpstr>
      <vt:lpstr>DATASET DECRIPTION</vt:lpstr>
      <vt:lpstr>OUR DATASET</vt:lpstr>
      <vt:lpstr>TEXTBLOB</vt:lpstr>
      <vt:lpstr>TEXTBLOB</vt:lpstr>
      <vt:lpstr>EXAMPLE</vt:lpstr>
      <vt:lpstr>CONS VS. PROS</vt:lpstr>
      <vt:lpstr>GINGER IT</vt:lpstr>
      <vt:lpstr>GINGER IT</vt:lpstr>
      <vt:lpstr>EXAMPLE</vt:lpstr>
      <vt:lpstr>CONS VS. PROS</vt:lpstr>
      <vt:lpstr>SPELLO</vt:lpstr>
      <vt:lpstr>SPELLO</vt:lpstr>
      <vt:lpstr>EXAMPLE</vt:lpstr>
      <vt:lpstr>CONS VS. PROS</vt:lpstr>
      <vt:lpstr>RESULTS</vt:lpstr>
      <vt:lpstr>results</vt:lpstr>
      <vt:lpstr>CONCLUSION</vt:lpstr>
      <vt:lpstr>conclusion</vt:lpstr>
      <vt:lpstr>Future work</vt:lpstr>
      <vt:lpstr>Future work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3 PYTHON LIBRARIES</dc:title>
  <dc:creator>سيف الله طارق جبريل</dc:creator>
  <cp:lastModifiedBy>سيف الله طارق جبريل</cp:lastModifiedBy>
  <cp:revision>8</cp:revision>
  <dcterms:created xsi:type="dcterms:W3CDTF">2023-02-14T14:05:06Z</dcterms:created>
  <dcterms:modified xsi:type="dcterms:W3CDTF">2023-03-15T09:34:37Z</dcterms:modified>
</cp:coreProperties>
</file>