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316" r:id="rId3"/>
    <p:sldId id="326" r:id="rId4"/>
    <p:sldId id="328" r:id="rId5"/>
    <p:sldId id="335" r:id="rId6"/>
    <p:sldId id="337" r:id="rId7"/>
    <p:sldId id="338" r:id="rId8"/>
    <p:sldId id="339" r:id="rId9"/>
    <p:sldId id="340" r:id="rId10"/>
    <p:sldId id="341" r:id="rId11"/>
    <p:sldId id="343" r:id="rId12"/>
    <p:sldId id="344" r:id="rId13"/>
    <p:sldId id="342" r:id="rId14"/>
    <p:sldId id="332" r:id="rId15"/>
    <p:sldId id="34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C78F11-F5BC-4455-8731-133F2F073843}">
          <p14:sldIdLst>
            <p14:sldId id="256"/>
            <p14:sldId id="316"/>
            <p14:sldId id="326"/>
            <p14:sldId id="328"/>
            <p14:sldId id="335"/>
            <p14:sldId id="337"/>
            <p14:sldId id="338"/>
            <p14:sldId id="339"/>
            <p14:sldId id="340"/>
            <p14:sldId id="341"/>
            <p14:sldId id="343"/>
            <p14:sldId id="344"/>
            <p14:sldId id="342"/>
            <p14:sldId id="332"/>
            <p14:sldId id="345"/>
          </p14:sldIdLst>
        </p14:section>
        <p14:section name="Untitled Section" id="{32DC8F7B-2B39-4DBB-A647-5544F269E20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65" autoAdjust="0"/>
  </p:normalViewPr>
  <p:slideViewPr>
    <p:cSldViewPr>
      <p:cViewPr varScale="1">
        <p:scale>
          <a:sx n="77" d="100"/>
          <a:sy n="77" d="100"/>
        </p:scale>
        <p:origin x="154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FA7CD-05A7-4FFF-99BC-6D44C60EC3B0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0204C-8082-4398-8BB2-3AC46F026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30204C-8082-4398-8BB2-3AC46F026D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82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0204C-8082-4398-8BB2-3AC46F026D0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11A6-CBB2-4411-87AB-3EC4F81ACA9B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F62F-B156-41CD-9A36-EA38EB6EF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11A6-CBB2-4411-87AB-3EC4F81ACA9B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F62F-B156-41CD-9A36-EA38EB6EF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11A6-CBB2-4411-87AB-3EC4F81ACA9B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F62F-B156-41CD-9A36-EA38EB6EF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11A6-CBB2-4411-87AB-3EC4F81ACA9B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F62F-B156-41CD-9A36-EA38EB6EF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11A6-CBB2-4411-87AB-3EC4F81ACA9B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F62F-B156-41CD-9A36-EA38EB6EF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11A6-CBB2-4411-87AB-3EC4F81ACA9B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F62F-B156-41CD-9A36-EA38EB6EF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11A6-CBB2-4411-87AB-3EC4F81ACA9B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F62F-B156-41CD-9A36-EA38EB6EF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11A6-CBB2-4411-87AB-3EC4F81ACA9B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F62F-B156-41CD-9A36-EA38EB6EF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11A6-CBB2-4411-87AB-3EC4F81ACA9B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F62F-B156-41CD-9A36-EA38EB6EF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11A6-CBB2-4411-87AB-3EC4F81ACA9B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7F62F-B156-41CD-9A36-EA38EB6EF2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11A6-CBB2-4411-87AB-3EC4F81ACA9B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3D7F62F-B156-41CD-9A36-EA38EB6EF2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1111A6-CBB2-4411-87AB-3EC4F81ACA9B}" type="datetimeFigureOut">
              <a:rPr lang="en-US" smtClean="0"/>
              <a:pPr/>
              <a:t>4/2/2020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D7F62F-B156-41CD-9A36-EA38EB6EF29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800" dirty="0"/>
            </a:br>
            <a:r>
              <a:rPr lang="en-US" sz="4800" dirty="0"/>
              <a:t>Continuous Random Variable</a:t>
            </a:r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2200" dirty="0"/>
              <a:t>Ansar </a:t>
            </a:r>
            <a:r>
              <a:rPr lang="en-US" sz="2200" dirty="0" err="1"/>
              <a:t>Shahzadi</a:t>
            </a:r>
            <a:endParaRPr lang="en-US" sz="2200" dirty="0"/>
          </a:p>
          <a:p>
            <a:pPr marL="0" indent="0" algn="ctr">
              <a:buNone/>
            </a:pPr>
            <a:r>
              <a:rPr lang="en-US" sz="2200" dirty="0"/>
              <a:t>School of Electrical Engineering &amp; Computer Science</a:t>
            </a:r>
          </a:p>
          <a:p>
            <a:pPr marL="0" indent="0" algn="ctr">
              <a:buNone/>
            </a:pPr>
            <a:r>
              <a:rPr lang="en-US" sz="2200" dirty="0"/>
              <a:t>National University of Science and Technology(NUST)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84BB-7859-4551-9B20-EE9E26D8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4F923-DC1E-4AD3-A993-6B28CC8344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probability that the student arrive between 2 to 7 minutes.</a:t>
                </a:r>
              </a:p>
              <a:p>
                <a:pPr marL="0" indent="0">
                  <a:buNone/>
                </a:pPr>
                <a:r>
                  <a:rPr lang="en-US" dirty="0"/>
                  <a:t>P(2&lt;x &lt;7)=F(7)-F(2)=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Find the probability that the student arrive after 15 minutes.</a:t>
                </a:r>
              </a:p>
              <a:p>
                <a:pPr marL="0" indent="0">
                  <a:buNone/>
                </a:pPr>
                <a:r>
                  <a:rPr lang="en-US" dirty="0"/>
                  <a:t>P(x&gt;15)=1-P(x≤15)=1-1=0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4F923-DC1E-4AD3-A993-6B28CC834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98E27F2-1CD5-4A66-9675-B45C0F87D3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686107"/>
              </p:ext>
            </p:extLst>
          </p:nvPr>
        </p:nvGraphicFramePr>
        <p:xfrm>
          <a:off x="4800600" y="457200"/>
          <a:ext cx="31623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Equation" r:id="rId4" imgW="1828800" imgH="787320" progId="Equation.3">
                  <p:embed/>
                </p:oleObj>
              </mc:Choice>
              <mc:Fallback>
                <p:oleObj name="Equation" r:id="rId4" imgW="1828800" imgH="787320" progId="Equation.3">
                  <p:embed/>
                  <p:pic>
                    <p:nvPicPr>
                      <p:cNvPr id="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2C71D55-74F9-4B87-AB9B-13FC32793DE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7200"/>
                        <a:ext cx="3162300" cy="1304925"/>
                      </a:xfrm>
                      <a:prstGeom prst="rect">
                        <a:avLst/>
                      </a:prstGeom>
                      <a:solidFill>
                        <a:srgbClr val="21B2C9"/>
                      </a:solidFill>
                      <a:ln w="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44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58C3-8E00-4F4F-9F36-A2D80257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E0ED6A-B467-448A-8421-ED866F929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continuous random variable X has the following function</a:t>
                </a:r>
              </a:p>
              <a:p>
                <a:pPr marL="0" indent="0">
                  <a:buNone/>
                </a:pPr>
                <a:r>
                  <a:rPr lang="en-US" dirty="0"/>
                  <a:t>f(x)=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𝑒𝑙𝑠𝑒𝑤h𝑒𝑟𝑒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Check that f(x) is probability density function.</a:t>
                </a:r>
              </a:p>
              <a:p>
                <a:r>
                  <a:rPr lang="en-US" dirty="0"/>
                  <a:t>Obtain the expression of distribution function.</a:t>
                </a:r>
              </a:p>
              <a:p>
                <a:r>
                  <a:rPr lang="en-US" dirty="0"/>
                  <a:t>Find the following probabilities</a:t>
                </a:r>
              </a:p>
              <a:p>
                <a:pPr marL="0" indent="0">
                  <a:buNone/>
                </a:pPr>
                <a:r>
                  <a:rPr lang="en-US" dirty="0"/>
                  <a:t>  P(x&gt;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), P(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  </m:t>
                    </m:r>
                  </m:oMath>
                </a14:m>
                <a:r>
                  <a:rPr lang="en-US" dirty="0"/>
                  <a:t>P(x=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), P(x&lt;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E0ED6A-B467-448A-8421-ED866F929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250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BC94-2DC7-4567-9E18-40E32D8C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D083A-9AEA-4CE7-B8F4-22874B71D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Check that f(x) is probability density function.</a:t>
                </a:r>
              </a:p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dirty="0" err="1"/>
                  <a:t>p.d.f</a:t>
                </a:r>
                <a:r>
                  <a:rPr lang="en-US" dirty="0"/>
                  <a:t> we verify following condition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)=1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0.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/>
                                    </a:rPr>
                                    <m:t>=1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Obtain the expression of distribution function.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D083A-9AEA-4CE7-B8F4-22874B71D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38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B527-F793-4AFF-A9BB-49199FA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67A14-5B15-411F-AE4C-0B4526E76C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981200"/>
                <a:ext cx="8839200" cy="46482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Obtain the expression of distribution function.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F(x)=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nary>
                                <m:nary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  <m:mr>
                            <m:e>
                              <m:nary>
                                <m:nary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nary>
                                      <m:nary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∞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0.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𝑥</m:t>
                                        </m:r>
                                      </m:sup>
                                      <m:e>
                                        <m: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(2−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e>
                                </m:mr>
                                <m:mr>
                                  <m:e>
                                    <m:nary>
                                      <m:nary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  <a:ea typeface="Cambria Math"/>
                                          </a:rPr>
                                          <m:t>∞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0.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2−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nary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0.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nary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&lt;2</m:t>
                                          </m:r>
                                        </m:e>
                                      </m:mr>
                                      <m:mr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</m:m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≥2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67A14-5B15-411F-AE4C-0B4526E76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981200"/>
                <a:ext cx="8839200" cy="4648200"/>
              </a:xfrm>
              <a:blipFill>
                <a:blip r:embed="rId2"/>
                <a:stretch>
                  <a:fillRect l="-966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0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following probabilities</a:t>
                </a:r>
              </a:p>
              <a:p>
                <a:pPr marL="0" indent="0">
                  <a:buNone/>
                </a:pPr>
                <a:r>
                  <a:rPr lang="en-US" dirty="0"/>
                  <a:t>  P(x&gt;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)=1-F(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P(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)-F(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P(x=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)=F(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)-F(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)=0</a:t>
                </a:r>
              </a:p>
              <a:p>
                <a:pPr marL="0" indent="0">
                  <a:buNone/>
                </a:pPr>
                <a:r>
                  <a:rPr lang="en-US" dirty="0"/>
                  <a:t> P(x&lt;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)=F(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374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that the battery failure time, measured in hours, has a probability density function, given by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𝟐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b="1" i="1">
                                                <a:latin typeface="Cambria Math"/>
                                              </a:rPr>
                                              <m:t>𝟏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1" i="1">
                                    <a:latin typeface="Cambria Math"/>
                                  </a:rPr>
                                  <m:t>                    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𝒇𝒐𝒓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≥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             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                        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𝒆𝒍𝒔𝒆𝒘𝒉𝒆𝒓𝒆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  <a:p>
                <a:pPr lvl="0"/>
                <a:r>
                  <a:rPr lang="en-US" dirty="0"/>
                  <a:t>Find the probabilities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𝑷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  <m:r>
                      <a:rPr lang="en-US" b="1" i="1">
                        <a:latin typeface="Cambria Math"/>
                      </a:rPr>
                      <m:t>≤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≤</m:t>
                    </m:r>
                    <m:r>
                      <a:rPr lang="en-US" b="1" i="1">
                        <a:latin typeface="Cambria Math"/>
                      </a:rPr>
                      <m:t>𝟏𝟎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p(x&lt;30), and p(x=25)?</a:t>
                </a:r>
                <a:endParaRPr lang="en-US" b="1" dirty="0"/>
              </a:p>
              <a:p>
                <a:pPr lvl="0"/>
                <a:r>
                  <a:rPr lang="en-US" dirty="0"/>
                  <a:t>Develop distributions function of x?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111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24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Continuous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continuous random variable can assume any value along a given interval of a number line.</a:t>
            </a:r>
          </a:p>
          <a:p>
            <a:pPr marL="0" indent="0">
              <a:buNone/>
            </a:pPr>
            <a:r>
              <a:rPr lang="en-US" u="sng" dirty="0"/>
              <a:t>Examples:</a:t>
            </a:r>
          </a:p>
          <a:p>
            <a:r>
              <a:rPr lang="en-US" dirty="0"/>
              <a:t>Depth</a:t>
            </a:r>
          </a:p>
          <a:p>
            <a:r>
              <a:rPr lang="en-US" dirty="0"/>
              <a:t>Volume</a:t>
            </a:r>
          </a:p>
          <a:p>
            <a:r>
              <a:rPr lang="en-US" dirty="0"/>
              <a:t>Time</a:t>
            </a:r>
          </a:p>
          <a:p>
            <a:r>
              <a:rPr lang="en-US" dirty="0"/>
              <a:t>Weight</a:t>
            </a:r>
          </a:p>
          <a:p>
            <a:r>
              <a:rPr lang="en-US" dirty="0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35677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function f(x) is called probability density function, abbreviated to </a:t>
                </a:r>
                <a:r>
                  <a:rPr lang="en-US" dirty="0" err="1"/>
                  <a:t>p.d.f</a:t>
                </a:r>
                <a:r>
                  <a:rPr lang="en-US" dirty="0"/>
                  <a:t>, or simply density function of the </a:t>
                </a:r>
                <a:r>
                  <a:rPr lang="en-US" dirty="0" err="1"/>
                  <a:t>r.v</a:t>
                </a:r>
                <a:r>
                  <a:rPr lang="en-US" dirty="0"/>
                  <a:t> X.</a:t>
                </a:r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dirty="0" err="1"/>
                  <a:t>p.d.f</a:t>
                </a:r>
                <a:r>
                  <a:rPr lang="en-US" dirty="0"/>
                  <a:t> has the following properties</a:t>
                </a:r>
              </a:p>
              <a:p>
                <a:r>
                  <a:rPr lang="en-US" dirty="0"/>
                  <a:t>f(x)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𝑓𝑜𝑟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𝑎𝑙𝑙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)=1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25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Cambria Math"/>
                  </a:rPr>
                  <a:t>F(x) is continuous and  is differentiable everywhere except at isolated points in the given range.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F(x) is used for calculating probabilities.</a:t>
                </a:r>
              </a:p>
              <a:p>
                <a:pPr marL="0" indent="0">
                  <a:buNone/>
                </a:pPr>
                <a:r>
                  <a:rPr lang="en-US" dirty="0"/>
                  <a:t>The probability that X takes on a value in the interval [c, d], c&lt;d is given by</a:t>
                </a:r>
              </a:p>
              <a:p>
                <a:pPr marL="0" indent="0">
                  <a:buNone/>
                </a:pPr>
                <a:r>
                  <a:rPr lang="en-US" dirty="0"/>
                  <a:t>P(c&lt;x ≤ d)=F(d)-F(c)</a:t>
                </a:r>
              </a:p>
              <a:p>
                <a:pPr marL="0" indent="0">
                  <a:buNone/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389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90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Uniform Distribution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The uniform distribution is a continuous distribution in which the same height, of f(X), is obtained over a range of values.</a:t>
            </a:r>
          </a:p>
        </p:txBody>
      </p:sp>
      <p:graphicFrame>
        <p:nvGraphicFramePr>
          <p:cNvPr id="3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9466103"/>
              </p:ext>
            </p:extLst>
          </p:nvPr>
        </p:nvGraphicFramePr>
        <p:xfrm>
          <a:off x="390525" y="3654425"/>
          <a:ext cx="397668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2" name="Equation" r:id="rId3" imgW="2298600" imgH="965160" progId="Equation.3">
                  <p:embed/>
                </p:oleObj>
              </mc:Choice>
              <mc:Fallback>
                <p:oleObj name="Equation" r:id="rId3" imgW="2298600" imgH="965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3654425"/>
                        <a:ext cx="3976688" cy="16002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  <a:ln w="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608513" y="3200400"/>
            <a:ext cx="4267200" cy="2971800"/>
            <a:chOff x="2927" y="1409"/>
            <a:chExt cx="2688" cy="1872"/>
          </a:xfrm>
          <a:solidFill>
            <a:schemeClr val="bg2">
              <a:lumMod val="50000"/>
            </a:schemeClr>
          </a:solidFill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2927" y="1409"/>
              <a:ext cx="2688" cy="1872"/>
              <a:chOff x="2927" y="1409"/>
              <a:chExt cx="2688" cy="1872"/>
            </a:xfrm>
            <a:grpFill/>
          </p:grpSpPr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2927" y="1409"/>
                <a:ext cx="2688" cy="187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15"/>
              <p:cNvGrpSpPr>
                <a:grpSpLocks/>
              </p:cNvGrpSpPr>
              <p:nvPr/>
            </p:nvGrpSpPr>
            <p:grpSpPr bwMode="auto">
              <a:xfrm>
                <a:off x="3019" y="1545"/>
                <a:ext cx="2501" cy="1472"/>
                <a:chOff x="3019" y="1545"/>
                <a:chExt cx="2501" cy="1472"/>
              </a:xfrm>
              <a:grpFill/>
            </p:grpSpPr>
            <p:grpSp>
              <p:nvGrpSpPr>
                <p:cNvPr id="12" name="Group 10"/>
                <p:cNvGrpSpPr>
                  <a:grpSpLocks/>
                </p:cNvGrpSpPr>
                <p:nvPr/>
              </p:nvGrpSpPr>
              <p:grpSpPr bwMode="auto">
                <a:xfrm>
                  <a:off x="3456" y="1545"/>
                  <a:ext cx="1952" cy="1280"/>
                  <a:chOff x="3456" y="1545"/>
                  <a:chExt cx="1952" cy="1280"/>
                </a:xfrm>
                <a:grpFill/>
              </p:grpSpPr>
              <p:sp>
                <p:nvSpPr>
                  <p:cNvPr id="17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545"/>
                    <a:ext cx="0" cy="1264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3472" y="2825"/>
                    <a:ext cx="1936" cy="0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848" y="2161"/>
                    <a:ext cx="1232" cy="656"/>
                  </a:xfrm>
                  <a:prstGeom prst="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88" tIns="44450" rIns="90488" bIns="44450" anchor="ctr"/>
                  <a:lstStyle/>
                  <a:p>
                    <a:pPr algn="ctr"/>
                    <a:r>
                      <a:rPr lang="en-US" sz="2800" b="1" dirty="0"/>
                      <a:t>Area</a:t>
                    </a:r>
                    <a:r>
                      <a:rPr lang="en-US" sz="2800" b="1" dirty="0">
                        <a:solidFill>
                          <a:schemeClr val="bg2"/>
                        </a:solidFill>
                      </a:rPr>
                      <a:t> </a:t>
                    </a:r>
                    <a:r>
                      <a:rPr lang="en-US" sz="2800" b="1" dirty="0"/>
                      <a:t>= 1</a:t>
                    </a:r>
                  </a:p>
                </p:txBody>
              </p:sp>
            </p:grpSp>
            <p:graphicFrame>
              <p:nvGraphicFramePr>
                <p:cNvPr id="13" name="Object 11">
                  <a:hlinkClick r:id="" action="ppaction://ole?verb=0"/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13670192"/>
                    </p:ext>
                  </p:extLst>
                </p:nvPr>
              </p:nvGraphicFramePr>
              <p:xfrm>
                <a:off x="3019" y="1962"/>
                <a:ext cx="389" cy="22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263" name="Equation" r:id="rId5" imgW="301320" imgH="174600" progId="Equation.3">
                        <p:embed/>
                      </p:oleObj>
                    </mc:Choice>
                    <mc:Fallback>
                      <p:oleObj name="Equation" r:id="rId5" imgW="301320" imgH="174600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19" y="1962"/>
                              <a:ext cx="389" cy="22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" name="Object 12">
                  <a:hlinkClick r:id="" action="ppaction://ole?verb=0"/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23674683"/>
                    </p:ext>
                  </p:extLst>
                </p:nvPr>
              </p:nvGraphicFramePr>
              <p:xfrm>
                <a:off x="4440" y="2856"/>
                <a:ext cx="139" cy="1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264" name="Equation" r:id="rId7" imgW="98280" imgH="110880" progId="Equation.3">
                        <p:embed/>
                      </p:oleObj>
                    </mc:Choice>
                    <mc:Fallback>
                      <p:oleObj name="Equation" r:id="rId7" imgW="98280" imgH="110880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40" y="2856"/>
                              <a:ext cx="139" cy="16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" name="Object 13">
                  <a:hlinkClick r:id="" action="ppaction://ole?verb=0"/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97642227"/>
                    </p:ext>
                  </p:extLst>
                </p:nvPr>
              </p:nvGraphicFramePr>
              <p:xfrm>
                <a:off x="5131" y="1608"/>
                <a:ext cx="389" cy="3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265" name="Equation" r:id="rId9" imgW="339480" imgH="352080" progId="Equation.3">
                        <p:embed/>
                      </p:oleObj>
                    </mc:Choice>
                    <mc:Fallback>
                      <p:oleObj name="Equation" r:id="rId9" imgW="339480" imgH="352080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31" y="1608"/>
                              <a:ext cx="389" cy="353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50000"/>
                              </a:schemeClr>
                            </a:solidFill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" name="Arc 14"/>
                <p:cNvSpPr>
                  <a:spLocks/>
                </p:cNvSpPr>
                <p:nvPr/>
              </p:nvSpPr>
              <p:spPr bwMode="auto">
                <a:xfrm>
                  <a:off x="5088" y="2009"/>
                  <a:ext cx="320" cy="128"/>
                </a:xfrm>
                <a:custGeom>
                  <a:avLst/>
                  <a:gdLst>
                    <a:gd name="G0" fmla="+- 0 0 0"/>
                    <a:gd name="G1" fmla="+- 0 0 0"/>
                    <a:gd name="G2" fmla="+- 21600 0 0"/>
                    <a:gd name="T0" fmla="*/ 21600 w 21600"/>
                    <a:gd name="T1" fmla="*/ 0 h 21600"/>
                    <a:gd name="T2" fmla="*/ 0 w 21600"/>
                    <a:gd name="T3" fmla="*/ 21600 h 21600"/>
                    <a:gd name="T4" fmla="*/ 0 w 21600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25400" cap="rnd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3759" y="2784"/>
              <a:ext cx="210" cy="286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4980" y="2784"/>
              <a:ext cx="221" cy="286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H="1">
              <a:off x="3848" y="2150"/>
              <a:ext cx="1245" cy="11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710644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cumulative distribution function of the uniform random variable X is given by</a:t>
            </a:r>
          </a:p>
          <a:p>
            <a:pPr marL="0" indent="0">
              <a:buNone/>
            </a:pPr>
            <a:r>
              <a:rPr lang="en-US" dirty="0"/>
              <a:t>For any x such that -</a:t>
            </a:r>
            <a:r>
              <a:rPr lang="en-US" i="1" dirty="0"/>
              <a:t>∞&lt;x≤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any x such that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</a:p>
          <a:p>
            <a:pPr algn="r"/>
            <a:endParaRPr lang="en-US" dirty="0"/>
          </a:p>
        </p:txBody>
      </p:sp>
      <p:graphicFrame>
        <p:nvGraphicFramePr>
          <p:cNvPr id="4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870324"/>
              </p:ext>
            </p:extLst>
          </p:nvPr>
        </p:nvGraphicFramePr>
        <p:xfrm>
          <a:off x="5348288" y="3038475"/>
          <a:ext cx="333851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2" name="Equation" r:id="rId3" imgW="1930320" imgH="787320" progId="Equation.3">
                  <p:embed/>
                </p:oleObj>
              </mc:Choice>
              <mc:Fallback>
                <p:oleObj name="Equation" r:id="rId3" imgW="1930320" imgH="787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3038475"/>
                        <a:ext cx="3338512" cy="1304925"/>
                      </a:xfrm>
                      <a:prstGeom prst="rect">
                        <a:avLst/>
                      </a:prstGeom>
                      <a:solidFill>
                        <a:srgbClr val="21B2C9"/>
                      </a:solidFill>
                      <a:ln w="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490376"/>
              </p:ext>
            </p:extLst>
          </p:nvPr>
        </p:nvGraphicFramePr>
        <p:xfrm>
          <a:off x="596900" y="3249613"/>
          <a:ext cx="44053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3" name="Equation" r:id="rId5" imgW="1269720" imgH="330120" progId="Equation.3">
                  <p:embed/>
                </p:oleObj>
              </mc:Choice>
              <mc:Fallback>
                <p:oleObj name="Equation" r:id="rId5" imgW="1269720" imgH="330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6900" y="3249613"/>
                        <a:ext cx="4405313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050885"/>
              </p:ext>
            </p:extLst>
          </p:nvPr>
        </p:nvGraphicFramePr>
        <p:xfrm>
          <a:off x="3276600" y="3810000"/>
          <a:ext cx="1335314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4" name="Equation" r:id="rId7" imgW="583920" imgH="177480" progId="Equation.3">
                  <p:embed/>
                </p:oleObj>
              </mc:Choice>
              <mc:Fallback>
                <p:oleObj name="Equation" r:id="rId7" imgW="5839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3810000"/>
                        <a:ext cx="1335314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36693"/>
              </p:ext>
            </p:extLst>
          </p:nvPr>
        </p:nvGraphicFramePr>
        <p:xfrm>
          <a:off x="533400" y="4343400"/>
          <a:ext cx="5257800" cy="86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5" name="Equation" r:id="rId9" imgW="2400120" imgH="393480" progId="Equation.3">
                  <p:embed/>
                </p:oleObj>
              </mc:Choice>
              <mc:Fallback>
                <p:oleObj name="Equation" r:id="rId9" imgW="2400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4343400"/>
                        <a:ext cx="5257800" cy="8620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921315"/>
              </p:ext>
            </p:extLst>
          </p:nvPr>
        </p:nvGraphicFramePr>
        <p:xfrm>
          <a:off x="533400" y="5638800"/>
          <a:ext cx="7104063" cy="1034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6" name="Equation" r:id="rId11" imgW="2705040" imgH="393480" progId="Equation.3">
                  <p:embed/>
                </p:oleObj>
              </mc:Choice>
              <mc:Fallback>
                <p:oleObj name="Equation" r:id="rId11" imgW="27050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400" y="5638800"/>
                        <a:ext cx="7104063" cy="1034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413830"/>
              </p:ext>
            </p:extLst>
          </p:nvPr>
        </p:nvGraphicFramePr>
        <p:xfrm>
          <a:off x="1219200" y="5257800"/>
          <a:ext cx="838200" cy="403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7" name="Equation" r:id="rId13" imgW="368280" imgH="177480" progId="Equation.3">
                  <p:embed/>
                </p:oleObj>
              </mc:Choice>
              <mc:Fallback>
                <p:oleObj name="Equation" r:id="rId13" imgW="36828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57800"/>
                        <a:ext cx="838200" cy="403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967227"/>
              </p:ext>
            </p:extLst>
          </p:nvPr>
        </p:nvGraphicFramePr>
        <p:xfrm>
          <a:off x="4191000" y="2895600"/>
          <a:ext cx="228600" cy="32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8" name="Equation" r:id="rId15" imgW="126720" imgH="177480" progId="Equation.3">
                  <p:embed/>
                </p:oleObj>
              </mc:Choice>
              <mc:Fallback>
                <p:oleObj name="Equation" r:id="rId15" imgW="1267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91000" y="2895600"/>
                        <a:ext cx="228600" cy="320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73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82000" cy="914400"/>
          </a:xfrm>
        </p:spPr>
        <p:txBody>
          <a:bodyPr>
            <a:normAutofit/>
          </a:bodyPr>
          <a:lstStyle/>
          <a:p>
            <a:r>
              <a:rPr lang="en-US" sz="4400" dirty="0"/>
              <a:t>Question: Uniform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arrival time of a student in a class is uniformly distributed with first 10 minutes. Find the probabilities that</a:t>
            </a:r>
          </a:p>
          <a:p>
            <a:r>
              <a:rPr lang="en-US" dirty="0"/>
              <a:t>the student arrive within first 5 minutes.</a:t>
            </a:r>
          </a:p>
          <a:p>
            <a:r>
              <a:rPr lang="en-US" dirty="0"/>
              <a:t>the student arrive after 6 minutes.</a:t>
            </a:r>
          </a:p>
          <a:p>
            <a:r>
              <a:rPr lang="en-US" dirty="0"/>
              <a:t>the student arrive between 2 to 7 minutes.</a:t>
            </a:r>
          </a:p>
          <a:p>
            <a:r>
              <a:rPr lang="en-US" dirty="0"/>
              <a:t>the student arrive after 15 minutes.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4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8257-4F1C-40ED-B01C-3F5B5D60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6417-1FB2-476A-9C16-5B9F53C8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p.d.f</a:t>
            </a:r>
            <a:r>
              <a:rPr lang="en-US" dirty="0"/>
              <a:t> of X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Cumulative distribution function of X 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AF6C944F-FA45-457D-8C0A-C97A7FB2AF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752251"/>
              </p:ext>
            </p:extLst>
          </p:nvPr>
        </p:nvGraphicFramePr>
        <p:xfrm>
          <a:off x="3103563" y="1600200"/>
          <a:ext cx="371316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name="Equation" r:id="rId3" imgW="2145960" imgH="965160" progId="Equation.3">
                  <p:embed/>
                </p:oleObj>
              </mc:Choice>
              <mc:Fallback>
                <p:oleObj name="Equation" r:id="rId3" imgW="2145960" imgH="965160" progId="Equation.3">
                  <p:embed/>
                  <p:pic>
                    <p:nvPicPr>
                      <p:cNvPr id="3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1600200"/>
                        <a:ext cx="3713162" cy="16002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  <a:ln w="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92C71D55-74F9-4B87-AB9B-13FC32793D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5637194"/>
              </p:ext>
            </p:extLst>
          </p:nvPr>
        </p:nvGraphicFramePr>
        <p:xfrm>
          <a:off x="2906713" y="3952875"/>
          <a:ext cx="31623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Equation" r:id="rId5" imgW="1828800" imgH="787320" progId="Equation.3">
                  <p:embed/>
                </p:oleObj>
              </mc:Choice>
              <mc:Fallback>
                <p:oleObj name="Equation" r:id="rId5" imgW="1828800" imgH="787320" progId="Equation.3">
                  <p:embed/>
                  <p:pic>
                    <p:nvPicPr>
                      <p:cNvPr id="4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3952875"/>
                        <a:ext cx="3162300" cy="1304925"/>
                      </a:xfrm>
                      <a:prstGeom prst="rect">
                        <a:avLst/>
                      </a:prstGeom>
                      <a:solidFill>
                        <a:srgbClr val="21B2C9"/>
                      </a:solidFill>
                      <a:ln w="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42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C68C-0C26-4A3A-BC34-EAD1E8D9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A4E1CF-0218-46A6-8202-24F9862AC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the probability that the student arrive within first 5 minutes.</a:t>
                </a:r>
              </a:p>
              <a:p>
                <a:pPr marL="0" indent="0">
                  <a:buNone/>
                </a:pPr>
                <a:r>
                  <a:rPr lang="en-US" dirty="0"/>
                  <a:t>P(X≤5)=F(5)= P(-∞&lt;x ≤ 5)=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Find the probability that the student arrive after 6 minutes.</a:t>
                </a:r>
              </a:p>
              <a:p>
                <a:pPr marL="0" indent="0">
                  <a:buNone/>
                </a:pPr>
                <a:r>
                  <a:rPr lang="en-US" dirty="0"/>
                  <a:t>P(x&gt;6)= 1-F(x)=1-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A4E1CF-0218-46A6-8202-24F9862AC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250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2A68A39F-F3FF-4B97-837D-E6D880B3E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304694"/>
              </p:ext>
            </p:extLst>
          </p:nvPr>
        </p:nvGraphicFramePr>
        <p:xfrm>
          <a:off x="4953000" y="542163"/>
          <a:ext cx="31623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3" name="Equation" r:id="rId4" imgW="1828800" imgH="787320" progId="Equation.3">
                  <p:embed/>
                </p:oleObj>
              </mc:Choice>
              <mc:Fallback>
                <p:oleObj name="Equation" r:id="rId4" imgW="1828800" imgH="787320" progId="Equation.3">
                  <p:embed/>
                  <p:pic>
                    <p:nvPicPr>
                      <p:cNvPr id="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2C71D55-74F9-4B87-AB9B-13FC32793DE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42163"/>
                        <a:ext cx="3162300" cy="1304925"/>
                      </a:xfrm>
                      <a:prstGeom prst="rect">
                        <a:avLst/>
                      </a:prstGeom>
                      <a:solidFill>
                        <a:srgbClr val="21B2C9"/>
                      </a:solidFill>
                      <a:ln w="0">
                        <a:solidFill>
                          <a:srgbClr val="F6BF6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9397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</TotalTime>
  <Words>680</Words>
  <Application>Microsoft Office PowerPoint</Application>
  <PresentationFormat>On-screen Show (4:3)</PresentationFormat>
  <Paragraphs>117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Cambria Math</vt:lpstr>
      <vt:lpstr>Constantia</vt:lpstr>
      <vt:lpstr>Wingdings 2</vt:lpstr>
      <vt:lpstr>Flow</vt:lpstr>
      <vt:lpstr>Microsoft Equation 3.0</vt:lpstr>
      <vt:lpstr>Equation</vt:lpstr>
      <vt:lpstr> Continuous Random Variable</vt:lpstr>
      <vt:lpstr>  Continuous random variables</vt:lpstr>
      <vt:lpstr>Probability Density function</vt:lpstr>
      <vt:lpstr>Distribution Function</vt:lpstr>
      <vt:lpstr>Example: Uniform Distribution</vt:lpstr>
      <vt:lpstr>Uniform Distribution</vt:lpstr>
      <vt:lpstr>Question: Uniform Distribution</vt:lpstr>
      <vt:lpstr>Solution</vt:lpstr>
      <vt:lpstr>Solution</vt:lpstr>
      <vt:lpstr>Solution</vt:lpstr>
      <vt:lpstr>Question</vt:lpstr>
      <vt:lpstr>Solution</vt:lpstr>
      <vt:lpstr>Solution</vt:lpstr>
      <vt:lpstr>Solution</vt:lpstr>
      <vt:lpstr>Question</vt:lpstr>
    </vt:vector>
  </TitlesOfParts>
  <Company>SEECS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Statistics</dc:title>
  <dc:creator>NUST</dc:creator>
  <cp:lastModifiedBy>Mr.Usman</cp:lastModifiedBy>
  <cp:revision>140</cp:revision>
  <dcterms:created xsi:type="dcterms:W3CDTF">2013-09-09T08:36:58Z</dcterms:created>
  <dcterms:modified xsi:type="dcterms:W3CDTF">2020-04-02T03:50:08Z</dcterms:modified>
</cp:coreProperties>
</file>