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5D08B-C834-4144-B506-56F45F8169B1}"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F6D33-4975-408C-810F-46F2B49FE515}" type="slidenum">
              <a:rPr lang="en-IN" smtClean="0"/>
              <a:t>‹#›</a:t>
            </a:fld>
            <a:endParaRPr lang="en-IN"/>
          </a:p>
        </p:txBody>
      </p:sp>
    </p:spTree>
    <p:extLst>
      <p:ext uri="{BB962C8B-B14F-4D97-AF65-F5344CB8AC3E}">
        <p14:creationId xmlns:p14="http://schemas.microsoft.com/office/powerpoint/2010/main" val="3805778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367DFF-C1D0-4E71-9263-7C36DAD4A746}"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173F8-951A-4502-9EED-3B636AADECA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167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0367DFF-C1D0-4E71-9263-7C36DAD4A746}" type="datetimeFigureOut">
              <a:rPr lang="en-IN" smtClean="0"/>
              <a:t>21-02-2024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172962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67DFF-C1D0-4E71-9263-7C36DAD4A746}"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213909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67DFF-C1D0-4E71-9263-7C36DAD4A746}"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173F8-951A-4502-9EED-3B636AADECA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45562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67DFF-C1D0-4E71-9263-7C36DAD4A746}"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314366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67DFF-C1D0-4E71-9263-7C36DAD4A746}"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173F8-951A-4502-9EED-3B636AADECA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31685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67DFF-C1D0-4E71-9263-7C36DAD4A746}"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2025041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67DFF-C1D0-4E71-9263-7C36DAD4A746}"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951519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67DFF-C1D0-4E71-9263-7C36DAD4A746}"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404025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67DFF-C1D0-4E71-9263-7C36DAD4A746}"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171440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67DFF-C1D0-4E71-9263-7C36DAD4A746}"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887553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367DFF-C1D0-4E71-9263-7C36DAD4A746}"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416691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367DFF-C1D0-4E71-9263-7C36DAD4A746}" type="datetimeFigureOut">
              <a:rPr lang="en-IN" smtClean="0"/>
              <a:t>21-02-2024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109641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367DFF-C1D0-4E71-9263-7C36DAD4A746}" type="datetimeFigureOut">
              <a:rPr lang="en-IN" smtClean="0"/>
              <a:t>21-02-2024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223156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67DFF-C1D0-4E71-9263-7C36DAD4A746}" type="datetimeFigureOut">
              <a:rPr lang="en-IN" smtClean="0"/>
              <a:t>21-02-2024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425507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67DFF-C1D0-4E71-9263-7C36DAD4A746}"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128197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67DFF-C1D0-4E71-9263-7C36DAD4A746}"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173F8-951A-4502-9EED-3B636AADECA6}" type="slidenum">
              <a:rPr lang="en-IN" smtClean="0"/>
              <a:t>‹#›</a:t>
            </a:fld>
            <a:endParaRPr lang="en-IN"/>
          </a:p>
        </p:txBody>
      </p:sp>
    </p:spTree>
    <p:extLst>
      <p:ext uri="{BB962C8B-B14F-4D97-AF65-F5344CB8AC3E}">
        <p14:creationId xmlns:p14="http://schemas.microsoft.com/office/powerpoint/2010/main" val="252092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0367DFF-C1D0-4E71-9263-7C36DAD4A746}" type="datetimeFigureOut">
              <a:rPr lang="en-IN" smtClean="0"/>
              <a:t>21-02-2024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D5173F8-951A-4502-9EED-3B636AADECA6}" type="slidenum">
              <a:rPr lang="en-IN" smtClean="0"/>
              <a:t>‹#›</a:t>
            </a:fld>
            <a:endParaRPr lang="en-IN"/>
          </a:p>
        </p:txBody>
      </p:sp>
    </p:spTree>
    <p:extLst>
      <p:ext uri="{BB962C8B-B14F-4D97-AF65-F5344CB8AC3E}">
        <p14:creationId xmlns:p14="http://schemas.microsoft.com/office/powerpoint/2010/main" val="36534034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FA49-FCC5-2E63-44D9-12CAAFABC83E}"/>
              </a:ext>
            </a:extLst>
          </p:cNvPr>
          <p:cNvSpPr>
            <a:spLocks noGrp="1"/>
          </p:cNvSpPr>
          <p:nvPr>
            <p:ph type="ctrTitle"/>
          </p:nvPr>
        </p:nvSpPr>
        <p:spPr>
          <a:xfrm>
            <a:off x="2479040" y="685799"/>
            <a:ext cx="6206172" cy="919481"/>
          </a:xfrm>
        </p:spPr>
        <p:txBody>
          <a:bodyPr/>
          <a:lstStyle/>
          <a:p>
            <a:r>
              <a:rPr lang="en-US" dirty="0"/>
              <a:t>Name of project</a:t>
            </a:r>
            <a:endParaRPr lang="en-IN" dirty="0"/>
          </a:p>
        </p:txBody>
      </p:sp>
      <p:sp>
        <p:nvSpPr>
          <p:cNvPr id="3" name="Subtitle 2">
            <a:extLst>
              <a:ext uri="{FF2B5EF4-FFF2-40B4-BE49-F238E27FC236}">
                <a16:creationId xmlns:a16="http://schemas.microsoft.com/office/drawing/2014/main" id="{D12BCA4D-1F3C-57AB-C395-82BD3860B4B9}"/>
              </a:ext>
            </a:extLst>
          </p:cNvPr>
          <p:cNvSpPr>
            <a:spLocks noGrp="1"/>
          </p:cNvSpPr>
          <p:nvPr>
            <p:ph type="subTitle" idx="1"/>
          </p:nvPr>
        </p:nvSpPr>
        <p:spPr>
          <a:xfrm>
            <a:off x="684212" y="1696721"/>
            <a:ext cx="6400800" cy="4094480"/>
          </a:xfrm>
        </p:spPr>
        <p:txBody>
          <a:bodyPr/>
          <a:lstStyle/>
          <a:p>
            <a:r>
              <a:rPr lang="en-US" sz="4000" dirty="0"/>
              <a:t>Crick</a:t>
            </a:r>
            <a:r>
              <a:rPr lang="en-US" dirty="0"/>
              <a:t> </a:t>
            </a:r>
            <a:r>
              <a:rPr lang="en-US" sz="4000" dirty="0"/>
              <a:t>Informer</a:t>
            </a:r>
            <a:endParaRPr lang="en-IN" sz="4000" dirty="0"/>
          </a:p>
        </p:txBody>
      </p:sp>
    </p:spTree>
    <p:extLst>
      <p:ext uri="{BB962C8B-B14F-4D97-AF65-F5344CB8AC3E}">
        <p14:creationId xmlns:p14="http://schemas.microsoft.com/office/powerpoint/2010/main" val="3973938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97825-339F-FB1E-D5F3-3DBF2D8F0220}"/>
              </a:ext>
            </a:extLst>
          </p:cNvPr>
          <p:cNvSpPr txBox="1"/>
          <p:nvPr/>
        </p:nvSpPr>
        <p:spPr>
          <a:xfrm>
            <a:off x="782320" y="518160"/>
            <a:ext cx="10911840" cy="3847207"/>
          </a:xfrm>
          <a:prstGeom prst="rect">
            <a:avLst/>
          </a:prstGeom>
          <a:noFill/>
        </p:spPr>
        <p:txBody>
          <a:bodyPr wrap="square" rtlCol="0">
            <a:spAutoFit/>
          </a:bodyPr>
          <a:lstStyle/>
          <a:p>
            <a:pPr algn="l"/>
            <a:r>
              <a:rPr lang="en-US" sz="4000" b="1" i="0" dirty="0">
                <a:solidFill>
                  <a:schemeClr val="bg1"/>
                </a:solidFill>
                <a:effectLst/>
                <a:latin typeface="Söhne"/>
              </a:rPr>
              <a:t>                                        Goal</a:t>
            </a:r>
          </a:p>
          <a:p>
            <a:pPr algn="l"/>
            <a:endParaRPr lang="en-US" sz="4000" b="1" i="0" dirty="0">
              <a:solidFill>
                <a:schemeClr val="bg1"/>
              </a:solidFill>
              <a:effectLst/>
              <a:latin typeface="Söhne"/>
            </a:endParaRPr>
          </a:p>
          <a:p>
            <a:pPr algn="l"/>
            <a:r>
              <a:rPr lang="en-US" sz="3600" b="1" i="0" dirty="0">
                <a:solidFill>
                  <a:srgbClr val="374151"/>
                </a:solidFill>
                <a:effectLst/>
                <a:latin typeface="Söhne"/>
              </a:rPr>
              <a:t>Project Goal:</a:t>
            </a:r>
            <a:endParaRPr lang="en-US" sz="3600" b="0" i="0" dirty="0">
              <a:solidFill>
                <a:srgbClr val="374151"/>
              </a:solidFill>
              <a:effectLst/>
              <a:latin typeface="Söhne"/>
            </a:endParaRPr>
          </a:p>
          <a:p>
            <a:pPr marL="742950" lvl="1" indent="-285750" algn="l">
              <a:buFont typeface="Arial" panose="020B0604020202020204" pitchFamily="34" charset="0"/>
              <a:buChar char="•"/>
            </a:pPr>
            <a:r>
              <a:rPr lang="en-US" sz="3200" b="0" i="0" dirty="0">
                <a:effectLst/>
                <a:latin typeface="Söhne"/>
              </a:rPr>
              <a:t>Establish Crick Informer as a go-to platform for cricket information.</a:t>
            </a:r>
          </a:p>
          <a:p>
            <a:pPr marL="742950" lvl="1" indent="-285750" algn="l">
              <a:buFont typeface="Arial" panose="020B0604020202020204" pitchFamily="34" charset="0"/>
              <a:buChar char="•"/>
            </a:pPr>
            <a:r>
              <a:rPr lang="en-US" sz="3200" b="0" i="0" dirty="0">
                <a:effectLst/>
                <a:latin typeface="Söhne"/>
              </a:rPr>
              <a:t>Enhance the cricket-watching experience by offering comprehensive and easily accessible data.</a:t>
            </a:r>
          </a:p>
        </p:txBody>
      </p:sp>
    </p:spTree>
    <p:extLst>
      <p:ext uri="{BB962C8B-B14F-4D97-AF65-F5344CB8AC3E}">
        <p14:creationId xmlns:p14="http://schemas.microsoft.com/office/powerpoint/2010/main" val="361840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2F02F-52F1-745C-50A9-7D848294C699}"/>
              </a:ext>
            </a:extLst>
          </p:cNvPr>
          <p:cNvSpPr txBox="1"/>
          <p:nvPr/>
        </p:nvSpPr>
        <p:spPr>
          <a:xfrm>
            <a:off x="690880" y="609600"/>
            <a:ext cx="11165840" cy="3785652"/>
          </a:xfrm>
          <a:prstGeom prst="rect">
            <a:avLst/>
          </a:prstGeom>
          <a:noFill/>
        </p:spPr>
        <p:txBody>
          <a:bodyPr wrap="square" rtlCol="0">
            <a:spAutoFit/>
          </a:bodyPr>
          <a:lstStyle/>
          <a:p>
            <a:pPr algn="l"/>
            <a:r>
              <a:rPr lang="en-US" sz="4000" b="1" i="0" dirty="0">
                <a:solidFill>
                  <a:schemeClr val="bg1"/>
                </a:solidFill>
                <a:effectLst/>
                <a:latin typeface="Söhne"/>
              </a:rPr>
              <a:t>                            Literature Survey</a:t>
            </a:r>
          </a:p>
          <a:p>
            <a:pPr algn="l"/>
            <a:endParaRPr lang="en-US" b="0" i="0" dirty="0">
              <a:solidFill>
                <a:srgbClr val="374151"/>
              </a:solidFill>
              <a:effectLst/>
              <a:latin typeface="Söhne"/>
            </a:endParaRPr>
          </a:p>
          <a:p>
            <a:pPr algn="l"/>
            <a:r>
              <a:rPr lang="en-US" sz="3600" b="1" i="0" dirty="0">
                <a:solidFill>
                  <a:srgbClr val="374151"/>
                </a:solidFill>
                <a:effectLst/>
                <a:latin typeface="Söhne"/>
              </a:rPr>
              <a:t>Literature Survey:</a:t>
            </a:r>
            <a:endParaRPr lang="en-US" sz="3600" b="0" i="0" dirty="0">
              <a:solidFill>
                <a:srgbClr val="374151"/>
              </a:solidFill>
              <a:effectLst/>
              <a:latin typeface="Söhne"/>
            </a:endParaRPr>
          </a:p>
          <a:p>
            <a:pPr marL="742950" lvl="1" indent="-285750" algn="l">
              <a:buFont typeface="Arial" panose="020B0604020202020204" pitchFamily="34" charset="0"/>
              <a:buChar char="•"/>
            </a:pPr>
            <a:r>
              <a:rPr lang="en-US" sz="3200" b="0" i="0" dirty="0">
                <a:effectLst/>
                <a:latin typeface="Söhne"/>
              </a:rPr>
              <a:t>Examined existing cricket-related platforms and applications.</a:t>
            </a:r>
          </a:p>
          <a:p>
            <a:pPr marL="742950" lvl="1" indent="-285750" algn="l">
              <a:buFont typeface="Arial" panose="020B0604020202020204" pitchFamily="34" charset="0"/>
              <a:buChar char="•"/>
            </a:pPr>
            <a:r>
              <a:rPr lang="en-US" sz="3200" b="0" i="0" dirty="0">
                <a:effectLst/>
                <a:latin typeface="Söhne"/>
              </a:rPr>
              <a:t>Investigated technologies commonly used in similar projects.</a:t>
            </a:r>
          </a:p>
          <a:p>
            <a:pPr marL="742950" lvl="1" indent="-285750" algn="l">
              <a:buFont typeface="Arial" panose="020B0604020202020204" pitchFamily="34" charset="0"/>
              <a:buChar char="•"/>
            </a:pPr>
            <a:r>
              <a:rPr lang="en-US" sz="3200" b="0" i="0" dirty="0">
                <a:effectLst/>
                <a:latin typeface="Söhne"/>
              </a:rPr>
              <a:t>Reviewed literature on user preferences and challenges in accessing cricket information.</a:t>
            </a:r>
          </a:p>
          <a:p>
            <a:endParaRPr lang="en-IN" dirty="0"/>
          </a:p>
        </p:txBody>
      </p:sp>
    </p:spTree>
    <p:extLst>
      <p:ext uri="{BB962C8B-B14F-4D97-AF65-F5344CB8AC3E}">
        <p14:creationId xmlns:p14="http://schemas.microsoft.com/office/powerpoint/2010/main" val="215370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9065B-17CA-5C12-EF77-BD21BD9CC02C}"/>
              </a:ext>
            </a:extLst>
          </p:cNvPr>
          <p:cNvSpPr txBox="1"/>
          <p:nvPr/>
        </p:nvSpPr>
        <p:spPr>
          <a:xfrm>
            <a:off x="2326640" y="1087120"/>
            <a:ext cx="7335520" cy="4739759"/>
          </a:xfrm>
          <a:prstGeom prst="rect">
            <a:avLst/>
          </a:prstGeom>
          <a:noFill/>
        </p:spPr>
        <p:txBody>
          <a:bodyPr wrap="square" rtlCol="0">
            <a:spAutoFit/>
          </a:bodyPr>
          <a:lstStyle/>
          <a:p>
            <a:pPr algn="l"/>
            <a:r>
              <a:rPr lang="en-US" b="1" i="0" dirty="0">
                <a:effectLst/>
                <a:latin typeface="Söhne"/>
              </a:rPr>
              <a:t>                                    </a:t>
            </a:r>
            <a:r>
              <a:rPr lang="en-US" sz="4000" b="1" i="0" dirty="0">
                <a:solidFill>
                  <a:schemeClr val="bg1"/>
                </a:solidFill>
                <a:effectLst/>
                <a:latin typeface="Söhne"/>
              </a:rPr>
              <a:t>Project Scope</a:t>
            </a:r>
          </a:p>
          <a:p>
            <a:pPr algn="l"/>
            <a:endParaRPr lang="en-US" b="0" i="0" dirty="0">
              <a:solidFill>
                <a:srgbClr val="374151"/>
              </a:solidFill>
              <a:effectLst/>
              <a:latin typeface="Söhne"/>
            </a:endParaRPr>
          </a:p>
          <a:p>
            <a:pPr marL="514350" indent="-514350" algn="l">
              <a:buFont typeface="+mj-lt"/>
              <a:buAutoNum type="arabicPeriod"/>
            </a:pPr>
            <a:r>
              <a:rPr lang="en-US" sz="3200" b="1" i="0" dirty="0">
                <a:solidFill>
                  <a:srgbClr val="0D0D0D"/>
                </a:solidFill>
                <a:effectLst/>
                <a:latin typeface="Söhne"/>
              </a:rPr>
              <a:t>Live Score Updates:</a:t>
            </a:r>
            <a:r>
              <a:rPr lang="en-US" sz="3200" b="0" i="0" dirty="0">
                <a:solidFill>
                  <a:srgbClr val="0D0D0D"/>
                </a:solidFill>
                <a:effectLst/>
                <a:latin typeface="Söhne"/>
              </a:rPr>
              <a:t> </a:t>
            </a:r>
            <a:r>
              <a:rPr lang="en-US" sz="2400" b="0" i="0" dirty="0">
                <a:effectLst/>
                <a:latin typeface="Söhne"/>
              </a:rPr>
              <a:t>The project will provide users with live scores of ongoing matches, keeping them updated with the latest match information in real-time.</a:t>
            </a:r>
            <a:endParaRPr lang="en-US" sz="2400" dirty="0">
              <a:latin typeface="Söhne"/>
            </a:endParaRPr>
          </a:p>
          <a:p>
            <a:r>
              <a:rPr lang="en-US" sz="3200" b="1" i="0" dirty="0">
                <a:solidFill>
                  <a:srgbClr val="0D0D0D"/>
                </a:solidFill>
                <a:effectLst/>
                <a:latin typeface="Söhne"/>
              </a:rPr>
              <a:t>2. Match Cards for Past Matches:</a:t>
            </a:r>
            <a:r>
              <a:rPr lang="en-US" b="0" i="0" dirty="0">
                <a:solidFill>
                  <a:srgbClr val="0D0D0D"/>
                </a:solidFill>
                <a:effectLst/>
                <a:latin typeface="Söhne"/>
              </a:rPr>
              <a:t> </a:t>
            </a:r>
            <a:r>
              <a:rPr lang="en-US" sz="2400" b="0" i="0" dirty="0">
                <a:effectLst/>
                <a:latin typeface="Söhne"/>
              </a:rPr>
              <a:t>Users will         	have access to match cards containing data from past   	matches, allowing them to review details such as 	scores, and other relevant information.</a:t>
            </a:r>
          </a:p>
          <a:p>
            <a:endParaRPr lang="en-US" dirty="0">
              <a:solidFill>
                <a:srgbClr val="0D0D0D"/>
              </a:solidFill>
              <a:latin typeface="Söhne"/>
            </a:endParaRPr>
          </a:p>
          <a:p>
            <a:endParaRPr lang="en-IN" dirty="0"/>
          </a:p>
        </p:txBody>
      </p:sp>
      <p:sp>
        <p:nvSpPr>
          <p:cNvPr id="13" name="Rectangle 11">
            <a:extLst>
              <a:ext uri="{FF2B5EF4-FFF2-40B4-BE49-F238E27FC236}">
                <a16:creationId xmlns:a16="http://schemas.microsoft.com/office/drawing/2014/main" id="{0C6890DC-AAB8-D8D6-95CC-0668196D5DAF}"/>
              </a:ext>
            </a:extLst>
          </p:cNvPr>
          <p:cNvSpPr>
            <a:spLocks noChangeArrowheads="1"/>
          </p:cNvSpPr>
          <p:nvPr/>
        </p:nvSpPr>
        <p:spPr bwMode="auto">
          <a:xfrm>
            <a:off x="0" y="-238655"/>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2">
            <a:extLst>
              <a:ext uri="{FF2B5EF4-FFF2-40B4-BE49-F238E27FC236}">
                <a16:creationId xmlns:a16="http://schemas.microsoft.com/office/drawing/2014/main" id="{C4AC1F9D-9752-96A4-D75A-66B0A6B8E8DF}"/>
              </a:ext>
            </a:extLst>
          </p:cNvPr>
          <p:cNvSpPr>
            <a:spLocks noChangeArrowheads="1"/>
          </p:cNvSpPr>
          <p:nvPr/>
        </p:nvSpPr>
        <p:spPr bwMode="auto">
          <a:xfrm>
            <a:off x="0" y="0"/>
            <a:ext cx="2603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943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A53A6C-B4C9-0AA8-1CCB-CDB4BF36B725}"/>
              </a:ext>
            </a:extLst>
          </p:cNvPr>
          <p:cNvSpPr txBox="1"/>
          <p:nvPr/>
        </p:nvSpPr>
        <p:spPr>
          <a:xfrm>
            <a:off x="1466850" y="419100"/>
            <a:ext cx="9658350" cy="132343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rgbClr val="000000"/>
                </a:solidFill>
                <a:effectLst/>
                <a:latin typeface="Söhne"/>
              </a:rPr>
              <a:t>3. Point Table for Recent CWW:</a:t>
            </a:r>
            <a:r>
              <a:rPr kumimoji="0" lang="en-US" altLang="en-US" sz="3200" b="0" i="0" u="none" strike="noStrike" cap="none" normalizeH="0" baseline="0" dirty="0">
                <a:ln>
                  <a:noFill/>
                </a:ln>
                <a:solidFill>
                  <a:srgbClr val="000000"/>
                </a:solidFill>
                <a:effectLst/>
                <a:latin typeface="Söhne"/>
              </a:rPr>
              <a:t> </a:t>
            </a:r>
            <a:r>
              <a:rPr kumimoji="0" lang="en-US" altLang="en-US" sz="2400" b="0" i="0" u="none" strike="noStrike" cap="none" normalizeH="0" baseline="0" dirty="0">
                <a:ln>
                  <a:noFill/>
                </a:ln>
                <a:effectLst/>
                <a:latin typeface="Söhne"/>
              </a:rPr>
              <a:t>The project will provide users with a point table for the recent Cricket World Cup (CWW), showcasing the standings of teams based on their performance in the tournament.</a:t>
            </a:r>
          </a:p>
        </p:txBody>
      </p:sp>
      <p:sp>
        <p:nvSpPr>
          <p:cNvPr id="8" name="Rectangle 5">
            <a:extLst>
              <a:ext uri="{FF2B5EF4-FFF2-40B4-BE49-F238E27FC236}">
                <a16:creationId xmlns:a16="http://schemas.microsoft.com/office/drawing/2014/main" id="{DFC2BCB5-3F09-41EA-B5CF-D940D548F3C3}"/>
              </a:ext>
            </a:extLst>
          </p:cNvPr>
          <p:cNvSpPr>
            <a:spLocks noChangeArrowheads="1"/>
          </p:cNvSpPr>
          <p:nvPr/>
        </p:nvSpPr>
        <p:spPr bwMode="auto">
          <a:xfrm>
            <a:off x="0" y="-377155"/>
            <a:ext cx="65" cy="754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3CCCA04D-43AA-E41E-CBA3-D5B69C803D09}"/>
              </a:ext>
            </a:extLst>
          </p:cNvPr>
          <p:cNvSpPr>
            <a:spLocks noChangeArrowheads="1"/>
          </p:cNvSpPr>
          <p:nvPr/>
        </p:nvSpPr>
        <p:spPr bwMode="auto">
          <a:xfrm>
            <a:off x="0" y="0"/>
            <a:ext cx="2603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7104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6D227-441D-C1A3-0D79-FB5F52510728}"/>
              </a:ext>
            </a:extLst>
          </p:cNvPr>
          <p:cNvSpPr txBox="1"/>
          <p:nvPr/>
        </p:nvSpPr>
        <p:spPr>
          <a:xfrm>
            <a:off x="1412240" y="457200"/>
            <a:ext cx="8737600" cy="4893647"/>
          </a:xfrm>
          <a:prstGeom prst="rect">
            <a:avLst/>
          </a:prstGeom>
          <a:noFill/>
        </p:spPr>
        <p:txBody>
          <a:bodyPr wrap="square" rtlCol="0">
            <a:spAutoFit/>
          </a:bodyPr>
          <a:lstStyle/>
          <a:p>
            <a:pPr algn="l"/>
            <a:r>
              <a:rPr lang="en-US" b="1" i="0" dirty="0">
                <a:effectLst/>
                <a:latin typeface="Söhne"/>
              </a:rPr>
              <a:t>                                                        </a:t>
            </a:r>
            <a:r>
              <a:rPr lang="en-US" sz="4000" b="1" i="0" dirty="0">
                <a:solidFill>
                  <a:schemeClr val="bg1"/>
                </a:solidFill>
                <a:effectLst/>
                <a:latin typeface="Söhne"/>
              </a:rPr>
              <a:t>Limitations</a:t>
            </a:r>
          </a:p>
          <a:p>
            <a:pPr algn="l"/>
            <a:endParaRPr lang="en-US" sz="4000" b="1" i="0" dirty="0">
              <a:solidFill>
                <a:schemeClr val="bg1"/>
              </a:solidFill>
              <a:effectLst/>
              <a:latin typeface="Söhne"/>
            </a:endParaRPr>
          </a:p>
          <a:p>
            <a:pPr algn="l"/>
            <a:endParaRPr lang="en-US" b="0" i="0" dirty="0">
              <a:solidFill>
                <a:srgbClr val="374151"/>
              </a:solidFill>
              <a:effectLst/>
              <a:latin typeface="Söhne"/>
            </a:endParaRPr>
          </a:p>
          <a:p>
            <a:pPr algn="l"/>
            <a:r>
              <a:rPr lang="en-US" sz="3600" b="1" i="0" dirty="0">
                <a:solidFill>
                  <a:srgbClr val="374151"/>
                </a:solidFill>
                <a:effectLst/>
                <a:latin typeface="Söhne"/>
              </a:rPr>
              <a:t>Limitations:</a:t>
            </a:r>
            <a:endParaRPr lang="en-US" sz="3600" b="0" i="0" dirty="0">
              <a:solidFill>
                <a:srgbClr val="374151"/>
              </a:solidFill>
              <a:effectLst/>
              <a:latin typeface="Söhne"/>
            </a:endParaRPr>
          </a:p>
          <a:p>
            <a:pPr marL="742950" lvl="1" indent="-285750" algn="l">
              <a:buFont typeface="Arial" panose="020B0604020202020204" pitchFamily="34" charset="0"/>
              <a:buChar char="•"/>
            </a:pPr>
            <a:r>
              <a:rPr lang="en-US" sz="3200" b="0" i="0" dirty="0">
                <a:effectLst/>
                <a:latin typeface="Söhne"/>
              </a:rPr>
              <a:t>Real-time updates might be subject to delays in data sources.</a:t>
            </a:r>
          </a:p>
          <a:p>
            <a:pPr marL="742950" lvl="1" indent="-285750" algn="l">
              <a:buFont typeface="Arial" panose="020B0604020202020204" pitchFamily="34" charset="0"/>
              <a:buChar char="•"/>
            </a:pPr>
            <a:r>
              <a:rPr lang="en-US" sz="3200" b="0" i="0" dirty="0">
                <a:effectLst/>
                <a:latin typeface="Söhne"/>
              </a:rPr>
              <a:t>Historical match data might not cover every cricket event due to data availability constraints.</a:t>
            </a:r>
          </a:p>
          <a:p>
            <a:endParaRPr lang="en-IN" dirty="0"/>
          </a:p>
        </p:txBody>
      </p:sp>
    </p:spTree>
    <p:extLst>
      <p:ext uri="{BB962C8B-B14F-4D97-AF65-F5344CB8AC3E}">
        <p14:creationId xmlns:p14="http://schemas.microsoft.com/office/powerpoint/2010/main" val="189759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0163-C4AA-497B-B0C6-E6A1050889EC}"/>
              </a:ext>
            </a:extLst>
          </p:cNvPr>
          <p:cNvSpPr>
            <a:spLocks noGrp="1"/>
          </p:cNvSpPr>
          <p:nvPr>
            <p:ph type="title"/>
          </p:nvPr>
        </p:nvSpPr>
        <p:spPr>
          <a:xfrm>
            <a:off x="684212" y="1137922"/>
            <a:ext cx="8534400" cy="4856478"/>
          </a:xfrm>
        </p:spPr>
        <p:txBody>
          <a:bodyPr>
            <a:normAutofit/>
          </a:bodyPr>
          <a:lstStyle/>
          <a:p>
            <a:r>
              <a:rPr lang="en-IN" sz="2000" b="1" i="0" dirty="0">
                <a:effectLst/>
                <a:latin typeface="Söhne"/>
              </a:rPr>
              <a:t>Backend (Spring Boot):</a:t>
            </a:r>
            <a:br>
              <a:rPr lang="en-IN" sz="2000" b="1" i="0" dirty="0">
                <a:effectLst/>
                <a:latin typeface="Söhne"/>
              </a:rPr>
            </a:br>
            <a:br>
              <a:rPr lang="en-IN" sz="2000" b="1" i="0" dirty="0">
                <a:effectLst/>
                <a:latin typeface="Söhne"/>
              </a:rPr>
            </a:br>
            <a:r>
              <a:rPr lang="en-IN" sz="2000" b="1" i="0" dirty="0">
                <a:solidFill>
                  <a:srgbClr val="374151"/>
                </a:solidFill>
                <a:effectLst/>
                <a:latin typeface="Söhne"/>
              </a:rPr>
              <a:t>Spring Boot:</a:t>
            </a:r>
            <a:br>
              <a:rPr lang="en-IN" sz="2000" b="0" i="0" dirty="0">
                <a:solidFill>
                  <a:srgbClr val="374151"/>
                </a:solidFill>
                <a:effectLst/>
                <a:latin typeface="Söhne"/>
              </a:rPr>
            </a:br>
            <a:r>
              <a:rPr lang="en-IN" sz="2000" b="0" i="0" dirty="0">
                <a:effectLst/>
                <a:latin typeface="Söhne"/>
              </a:rPr>
              <a:t>Framework for building Java-based enterprise applications.</a:t>
            </a:r>
            <a:br>
              <a:rPr lang="en-IN" sz="2000" b="0" i="0" dirty="0">
                <a:effectLst/>
                <a:latin typeface="Söhne"/>
              </a:rPr>
            </a:br>
            <a:r>
              <a:rPr lang="en-IN" sz="2000" b="1" i="0" dirty="0">
                <a:solidFill>
                  <a:srgbClr val="374151"/>
                </a:solidFill>
                <a:effectLst/>
                <a:latin typeface="Söhne"/>
              </a:rPr>
              <a:t>Java:</a:t>
            </a:r>
            <a:br>
              <a:rPr lang="en-IN" sz="2000" b="0" i="0" dirty="0">
                <a:solidFill>
                  <a:srgbClr val="374151"/>
                </a:solidFill>
                <a:effectLst/>
                <a:latin typeface="Söhne"/>
              </a:rPr>
            </a:br>
            <a:r>
              <a:rPr lang="en-IN" sz="2000" b="0" i="0" dirty="0">
                <a:effectLst/>
                <a:latin typeface="Söhne"/>
              </a:rPr>
              <a:t>The programming language used for developing the Spring Boot application.</a:t>
            </a:r>
            <a:br>
              <a:rPr lang="en-IN" sz="2000" b="0" i="0" dirty="0">
                <a:solidFill>
                  <a:srgbClr val="374151"/>
                </a:solidFill>
                <a:effectLst/>
                <a:latin typeface="Söhne"/>
              </a:rPr>
            </a:br>
            <a:r>
              <a:rPr lang="en-IN" sz="2000" b="1" i="0" dirty="0">
                <a:solidFill>
                  <a:srgbClr val="374151"/>
                </a:solidFill>
                <a:effectLst/>
                <a:latin typeface="Söhne"/>
              </a:rPr>
              <a:t>Spring Data JPA:</a:t>
            </a:r>
            <a:br>
              <a:rPr lang="en-IN" sz="2000" b="0" i="0" dirty="0">
                <a:solidFill>
                  <a:srgbClr val="374151"/>
                </a:solidFill>
                <a:effectLst/>
                <a:latin typeface="Söhne"/>
              </a:rPr>
            </a:br>
            <a:r>
              <a:rPr lang="en-IN" sz="2000" b="0" i="0" dirty="0">
                <a:effectLst/>
                <a:latin typeface="Söhne"/>
              </a:rPr>
              <a:t>Part of the Spring Data project, simplifying data access using Java Persistence API (JPA).</a:t>
            </a:r>
            <a:br>
              <a:rPr lang="en-IN" sz="2000" b="0" i="0" dirty="0">
                <a:solidFill>
                  <a:srgbClr val="374151"/>
                </a:solidFill>
                <a:effectLst/>
                <a:latin typeface="Söhne"/>
              </a:rPr>
            </a:br>
            <a:r>
              <a:rPr lang="en-IN" sz="2000" b="1" i="0" dirty="0">
                <a:solidFill>
                  <a:srgbClr val="374151"/>
                </a:solidFill>
                <a:effectLst/>
                <a:latin typeface="Söhne"/>
              </a:rPr>
              <a:t>MySQL:</a:t>
            </a:r>
            <a:br>
              <a:rPr lang="en-IN" sz="2000" b="0" i="0" dirty="0">
                <a:solidFill>
                  <a:srgbClr val="374151"/>
                </a:solidFill>
                <a:effectLst/>
                <a:latin typeface="Söhne"/>
              </a:rPr>
            </a:br>
            <a:r>
              <a:rPr lang="en-IN" sz="2000" b="0" i="0" dirty="0">
                <a:effectLst/>
                <a:latin typeface="Söhne"/>
              </a:rPr>
              <a:t>Database management system used to store and retrieve data.</a:t>
            </a:r>
            <a:br>
              <a:rPr lang="en-IN" sz="2000" b="0" i="0" dirty="0">
                <a:solidFill>
                  <a:srgbClr val="374151"/>
                </a:solidFill>
                <a:effectLst/>
                <a:latin typeface="Söhne"/>
              </a:rPr>
            </a:br>
            <a:r>
              <a:rPr lang="en-IN" sz="2000" b="1" i="0" dirty="0">
                <a:solidFill>
                  <a:srgbClr val="374151"/>
                </a:solidFill>
                <a:effectLst/>
                <a:latin typeface="Söhne"/>
              </a:rPr>
              <a:t>Spring Web:</a:t>
            </a:r>
            <a:br>
              <a:rPr lang="en-IN" sz="2000" b="0" i="0" dirty="0">
                <a:solidFill>
                  <a:srgbClr val="374151"/>
                </a:solidFill>
                <a:effectLst/>
                <a:latin typeface="Söhne"/>
              </a:rPr>
            </a:br>
            <a:r>
              <a:rPr lang="en-IN" sz="2000" b="0" i="0" dirty="0">
                <a:effectLst/>
                <a:latin typeface="Söhne"/>
              </a:rPr>
              <a:t>Provides features for creating web applications.</a:t>
            </a:r>
            <a:br>
              <a:rPr lang="en-IN" sz="2000" b="0" i="0" dirty="0">
                <a:solidFill>
                  <a:srgbClr val="374151"/>
                </a:solidFill>
                <a:effectLst/>
                <a:latin typeface="Söhne"/>
              </a:rPr>
            </a:br>
            <a:endParaRPr lang="en-IN" sz="2000" dirty="0"/>
          </a:p>
        </p:txBody>
      </p:sp>
      <p:sp>
        <p:nvSpPr>
          <p:cNvPr id="3" name="Content Placeholder 2">
            <a:extLst>
              <a:ext uri="{FF2B5EF4-FFF2-40B4-BE49-F238E27FC236}">
                <a16:creationId xmlns:a16="http://schemas.microsoft.com/office/drawing/2014/main" id="{63001E39-E5C0-F1C3-2E21-193B355B2598}"/>
              </a:ext>
            </a:extLst>
          </p:cNvPr>
          <p:cNvSpPr>
            <a:spLocks noGrp="1"/>
          </p:cNvSpPr>
          <p:nvPr>
            <p:ph idx="1"/>
          </p:nvPr>
        </p:nvSpPr>
        <p:spPr>
          <a:xfrm>
            <a:off x="684212" y="685801"/>
            <a:ext cx="8534400" cy="452120"/>
          </a:xfrm>
        </p:spPr>
        <p:txBody>
          <a:bodyPr/>
          <a:lstStyle/>
          <a:p>
            <a:r>
              <a:rPr lang="en-US" dirty="0"/>
              <a:t>Tool used for project:</a:t>
            </a:r>
            <a:endParaRPr lang="en-IN" dirty="0"/>
          </a:p>
        </p:txBody>
      </p:sp>
    </p:spTree>
    <p:extLst>
      <p:ext uri="{BB962C8B-B14F-4D97-AF65-F5344CB8AC3E}">
        <p14:creationId xmlns:p14="http://schemas.microsoft.com/office/powerpoint/2010/main" val="159392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76A2-16C3-B729-CFD3-0BDD004EF521}"/>
              </a:ext>
            </a:extLst>
          </p:cNvPr>
          <p:cNvSpPr>
            <a:spLocks noGrp="1"/>
          </p:cNvSpPr>
          <p:nvPr>
            <p:ph type="title"/>
          </p:nvPr>
        </p:nvSpPr>
        <p:spPr>
          <a:xfrm>
            <a:off x="684212" y="1076960"/>
            <a:ext cx="8534400" cy="5191760"/>
          </a:xfrm>
        </p:spPr>
        <p:txBody>
          <a:bodyPr>
            <a:noAutofit/>
          </a:bodyPr>
          <a:lstStyle/>
          <a:p>
            <a:r>
              <a:rPr lang="en-US" sz="2200" b="1" i="0" dirty="0">
                <a:solidFill>
                  <a:srgbClr val="374151"/>
                </a:solidFill>
                <a:effectLst/>
                <a:latin typeface="Söhne"/>
              </a:rPr>
              <a:t>Angular:</a:t>
            </a:r>
            <a:br>
              <a:rPr lang="en-US" sz="2200" b="0" i="0" dirty="0">
                <a:solidFill>
                  <a:srgbClr val="374151"/>
                </a:solidFill>
                <a:effectLst/>
                <a:latin typeface="Söhne"/>
              </a:rPr>
            </a:br>
            <a:r>
              <a:rPr lang="en-US" sz="2200" b="0" i="0" dirty="0">
                <a:effectLst/>
                <a:latin typeface="Söhne"/>
              </a:rPr>
              <a:t>TypeScript-based open-source framework for building client-side applications</a:t>
            </a:r>
            <a:r>
              <a:rPr lang="en-US" sz="2200" b="0" i="0" dirty="0">
                <a:solidFill>
                  <a:srgbClr val="374151"/>
                </a:solidFill>
                <a:effectLst/>
                <a:latin typeface="Söhne"/>
              </a:rPr>
              <a:t>.</a:t>
            </a:r>
            <a:br>
              <a:rPr lang="en-US" sz="2200" b="0" i="0" dirty="0">
                <a:solidFill>
                  <a:srgbClr val="374151"/>
                </a:solidFill>
                <a:effectLst/>
                <a:latin typeface="Söhne"/>
              </a:rPr>
            </a:br>
            <a:r>
              <a:rPr lang="en-US" sz="2200" b="1" i="0" dirty="0">
                <a:solidFill>
                  <a:srgbClr val="374151"/>
                </a:solidFill>
                <a:effectLst/>
                <a:latin typeface="Söhne"/>
              </a:rPr>
              <a:t>HTML and CSS:</a:t>
            </a:r>
            <a:br>
              <a:rPr lang="en-US" sz="2200" b="0" i="0" dirty="0">
                <a:solidFill>
                  <a:srgbClr val="374151"/>
                </a:solidFill>
                <a:effectLst/>
                <a:latin typeface="Söhne"/>
              </a:rPr>
            </a:br>
            <a:r>
              <a:rPr lang="en-US" sz="2200" b="0" i="0" dirty="0">
                <a:effectLst/>
                <a:latin typeface="Söhne"/>
              </a:rPr>
              <a:t>Standard markup and styling languages for building the frontend</a:t>
            </a:r>
            <a:r>
              <a:rPr lang="en-US" sz="2200" b="0" i="0" dirty="0">
                <a:solidFill>
                  <a:srgbClr val="374151"/>
                </a:solidFill>
                <a:effectLst/>
                <a:latin typeface="Söhne"/>
              </a:rPr>
              <a:t>.</a:t>
            </a:r>
            <a:br>
              <a:rPr lang="en-US" sz="2200" b="0" i="0" dirty="0">
                <a:solidFill>
                  <a:srgbClr val="374151"/>
                </a:solidFill>
                <a:effectLst/>
                <a:latin typeface="Söhne"/>
              </a:rPr>
            </a:br>
            <a:r>
              <a:rPr lang="en-US" sz="2200" b="1" i="0" dirty="0">
                <a:solidFill>
                  <a:srgbClr val="374151"/>
                </a:solidFill>
                <a:effectLst/>
                <a:latin typeface="Söhne"/>
              </a:rPr>
              <a:t>Angular CLI:</a:t>
            </a:r>
            <a:br>
              <a:rPr lang="en-US" sz="2200" b="0" i="0" dirty="0">
                <a:solidFill>
                  <a:srgbClr val="374151"/>
                </a:solidFill>
                <a:effectLst/>
                <a:latin typeface="Söhne"/>
              </a:rPr>
            </a:br>
            <a:r>
              <a:rPr lang="en-US" sz="2200" b="0" i="0" dirty="0">
                <a:effectLst/>
                <a:latin typeface="Söhne"/>
              </a:rPr>
              <a:t>Command-line interface for Angular development, used for tasks like project scaffolding, building, and testing.</a:t>
            </a:r>
            <a:br>
              <a:rPr lang="en-US" sz="2200" b="0" i="0" dirty="0">
                <a:effectLst/>
                <a:latin typeface="Söhne"/>
              </a:rPr>
            </a:br>
            <a:endParaRPr lang="en-IN" sz="2200" dirty="0"/>
          </a:p>
        </p:txBody>
      </p:sp>
      <p:sp>
        <p:nvSpPr>
          <p:cNvPr id="3" name="Content Placeholder 2">
            <a:extLst>
              <a:ext uri="{FF2B5EF4-FFF2-40B4-BE49-F238E27FC236}">
                <a16:creationId xmlns:a16="http://schemas.microsoft.com/office/drawing/2014/main" id="{1CBF79D1-AAE4-C16D-3ED3-3725C6D7D887}"/>
              </a:ext>
            </a:extLst>
          </p:cNvPr>
          <p:cNvSpPr>
            <a:spLocks noGrp="1"/>
          </p:cNvSpPr>
          <p:nvPr>
            <p:ph idx="1"/>
          </p:nvPr>
        </p:nvSpPr>
        <p:spPr>
          <a:xfrm>
            <a:off x="684212" y="355601"/>
            <a:ext cx="8534400" cy="721360"/>
          </a:xfrm>
        </p:spPr>
        <p:txBody>
          <a:bodyPr>
            <a:normAutofit/>
          </a:bodyPr>
          <a:lstStyle/>
          <a:p>
            <a:r>
              <a:rPr lang="en-IN" b="1" i="0" dirty="0">
                <a:solidFill>
                  <a:schemeClr val="tx1"/>
                </a:solidFill>
                <a:effectLst/>
                <a:latin typeface="Söhne"/>
              </a:rPr>
              <a:t>Frontend (Angular):</a:t>
            </a:r>
            <a:r>
              <a:rPr lang="en-IN" dirty="0">
                <a:solidFill>
                  <a:schemeClr val="tx1"/>
                </a:solidFill>
              </a:rPr>
              <a:t> </a:t>
            </a:r>
          </a:p>
        </p:txBody>
      </p:sp>
    </p:spTree>
    <p:extLst>
      <p:ext uri="{BB962C8B-B14F-4D97-AF65-F5344CB8AC3E}">
        <p14:creationId xmlns:p14="http://schemas.microsoft.com/office/powerpoint/2010/main" val="235417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C634-3330-548B-3348-B933887FD730}"/>
              </a:ext>
            </a:extLst>
          </p:cNvPr>
          <p:cNvSpPr>
            <a:spLocks noGrp="1"/>
          </p:cNvSpPr>
          <p:nvPr>
            <p:ph type="title"/>
          </p:nvPr>
        </p:nvSpPr>
        <p:spPr>
          <a:xfrm>
            <a:off x="684212" y="1412240"/>
            <a:ext cx="8534400" cy="4582159"/>
          </a:xfrm>
        </p:spPr>
        <p:txBody>
          <a:bodyPr>
            <a:normAutofit/>
          </a:bodyPr>
          <a:lstStyle/>
          <a:p>
            <a:r>
              <a:rPr lang="en-IN" sz="2000" b="1" i="0" dirty="0">
                <a:solidFill>
                  <a:schemeClr val="bg1"/>
                </a:solidFill>
                <a:effectLst/>
                <a:latin typeface="Söhne"/>
              </a:rPr>
              <a:t>Integrated Development Environment (IDE):</a:t>
            </a:r>
            <a:br>
              <a:rPr lang="en-IN" sz="2000" b="0" i="0" dirty="0">
                <a:effectLst/>
                <a:latin typeface="Söhne"/>
              </a:rPr>
            </a:br>
            <a:r>
              <a:rPr lang="en-IN" sz="2000" b="0" i="0" dirty="0">
                <a:effectLst/>
                <a:latin typeface="Söhne"/>
              </a:rPr>
              <a:t>Tools such as IntelliJ IDEA for Java development.</a:t>
            </a:r>
            <a:br>
              <a:rPr lang="en-IN" sz="2000" b="0" i="0" dirty="0">
                <a:effectLst/>
                <a:latin typeface="Söhne"/>
              </a:rPr>
            </a:br>
            <a:r>
              <a:rPr lang="en-IN" sz="2000" b="0" i="0" dirty="0">
                <a:effectLst/>
                <a:latin typeface="Söhne"/>
              </a:rPr>
              <a:t>Visual Studio Code for Angular development.</a:t>
            </a:r>
            <a:br>
              <a:rPr lang="en-IN" sz="2000" b="0" i="0" dirty="0">
                <a:effectLst/>
                <a:latin typeface="Söhne"/>
              </a:rPr>
            </a:br>
            <a:br>
              <a:rPr lang="en-IN" sz="2000" b="0" i="0" dirty="0">
                <a:effectLst/>
                <a:latin typeface="Söhne"/>
              </a:rPr>
            </a:br>
            <a:r>
              <a:rPr lang="en-IN" sz="2000" b="1" i="0" dirty="0">
                <a:solidFill>
                  <a:schemeClr val="bg1"/>
                </a:solidFill>
                <a:effectLst/>
                <a:latin typeface="Söhne"/>
              </a:rPr>
              <a:t>Build Tools:</a:t>
            </a:r>
            <a:br>
              <a:rPr lang="en-IN" sz="2000" b="0" i="0" dirty="0">
                <a:effectLst/>
                <a:latin typeface="Söhne"/>
              </a:rPr>
            </a:br>
            <a:r>
              <a:rPr lang="en-IN" sz="2000" b="0" i="0" dirty="0">
                <a:effectLst/>
                <a:latin typeface="Söhne"/>
              </a:rPr>
              <a:t>Maven for managing the build lifecycle of the Spring Boot project.</a:t>
            </a:r>
            <a:br>
              <a:rPr lang="en-IN" sz="2000" b="0" i="0" dirty="0">
                <a:effectLst/>
                <a:latin typeface="Söhne"/>
              </a:rPr>
            </a:br>
            <a:r>
              <a:rPr lang="en-IN" sz="2000" b="0" i="0" dirty="0">
                <a:effectLst/>
                <a:latin typeface="Söhne"/>
              </a:rPr>
              <a:t>Angular CLI for building Angular applications.</a:t>
            </a:r>
            <a:br>
              <a:rPr lang="en-IN" sz="2000" b="0" i="0" dirty="0">
                <a:effectLst/>
                <a:latin typeface="Söhne"/>
              </a:rPr>
            </a:br>
            <a:br>
              <a:rPr lang="en-IN" sz="2000" b="0" i="0" dirty="0">
                <a:effectLst/>
                <a:latin typeface="Söhne"/>
              </a:rPr>
            </a:br>
            <a:r>
              <a:rPr lang="en-IN" sz="2000" b="1" i="0" dirty="0">
                <a:solidFill>
                  <a:schemeClr val="bg1"/>
                </a:solidFill>
                <a:effectLst/>
                <a:latin typeface="Söhne"/>
              </a:rPr>
              <a:t>Package Managers:</a:t>
            </a:r>
            <a:br>
              <a:rPr lang="en-IN" sz="2000" b="0" i="0" dirty="0">
                <a:effectLst/>
                <a:latin typeface="Söhne"/>
              </a:rPr>
            </a:br>
            <a:r>
              <a:rPr lang="en-IN" sz="2000" b="0" i="0" dirty="0" err="1">
                <a:effectLst/>
                <a:latin typeface="Söhne"/>
              </a:rPr>
              <a:t>npm</a:t>
            </a:r>
            <a:r>
              <a:rPr lang="en-IN" sz="2000" b="0" i="0" dirty="0">
                <a:effectLst/>
                <a:latin typeface="Söhne"/>
              </a:rPr>
              <a:t> (Node Package Manager) for managing frontend dependencies.</a:t>
            </a:r>
            <a:br>
              <a:rPr lang="en-IN" sz="2000" b="0" i="0" dirty="0">
                <a:effectLst/>
                <a:latin typeface="Söhne"/>
              </a:rPr>
            </a:br>
            <a:br>
              <a:rPr lang="en-IN" sz="2000" b="0" i="0" dirty="0">
                <a:effectLst/>
                <a:latin typeface="Söhne"/>
              </a:rPr>
            </a:br>
            <a:r>
              <a:rPr lang="en-IN" sz="2000" b="1" i="0" dirty="0">
                <a:solidFill>
                  <a:schemeClr val="bg1"/>
                </a:solidFill>
                <a:effectLst/>
                <a:latin typeface="Söhne"/>
              </a:rPr>
              <a:t>Database Tools:</a:t>
            </a:r>
            <a:br>
              <a:rPr lang="en-IN" sz="2000" b="0" i="0" dirty="0">
                <a:effectLst/>
                <a:latin typeface="Söhne"/>
              </a:rPr>
            </a:br>
            <a:r>
              <a:rPr lang="en-IN" sz="2000" b="0" i="0" dirty="0">
                <a:effectLst/>
                <a:latin typeface="Söhne"/>
              </a:rPr>
              <a:t>MySQL Workbench for database management.</a:t>
            </a:r>
            <a:br>
              <a:rPr lang="en-IN" sz="2000" b="0" i="0" dirty="0">
                <a:effectLst/>
                <a:latin typeface="Söhne"/>
              </a:rPr>
            </a:br>
            <a:endParaRPr lang="en-IN" sz="2000" dirty="0"/>
          </a:p>
        </p:txBody>
      </p:sp>
      <p:sp>
        <p:nvSpPr>
          <p:cNvPr id="3" name="Content Placeholder 2">
            <a:extLst>
              <a:ext uri="{FF2B5EF4-FFF2-40B4-BE49-F238E27FC236}">
                <a16:creationId xmlns:a16="http://schemas.microsoft.com/office/drawing/2014/main" id="{18CB6BCE-7A13-A686-36C3-01CDD0929364}"/>
              </a:ext>
            </a:extLst>
          </p:cNvPr>
          <p:cNvSpPr>
            <a:spLocks noGrp="1"/>
          </p:cNvSpPr>
          <p:nvPr>
            <p:ph idx="1"/>
          </p:nvPr>
        </p:nvSpPr>
        <p:spPr>
          <a:xfrm>
            <a:off x="684212" y="355601"/>
            <a:ext cx="8534400" cy="833120"/>
          </a:xfrm>
        </p:spPr>
        <p:txBody>
          <a:bodyPr/>
          <a:lstStyle/>
          <a:p>
            <a:r>
              <a:rPr lang="en-IN" b="1" i="0" dirty="0">
                <a:solidFill>
                  <a:schemeClr val="tx1"/>
                </a:solidFill>
                <a:effectLst/>
                <a:latin typeface="Söhne"/>
              </a:rPr>
              <a:t>Development Tools:</a:t>
            </a:r>
          </a:p>
        </p:txBody>
      </p:sp>
    </p:spTree>
    <p:extLst>
      <p:ext uri="{BB962C8B-B14F-4D97-AF65-F5344CB8AC3E}">
        <p14:creationId xmlns:p14="http://schemas.microsoft.com/office/powerpoint/2010/main" val="27707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DF7AF-899E-C5C5-CA4B-5DC6FB4AFB2E}"/>
              </a:ext>
            </a:extLst>
          </p:cNvPr>
          <p:cNvSpPr txBox="1"/>
          <p:nvPr/>
        </p:nvSpPr>
        <p:spPr>
          <a:xfrm>
            <a:off x="1178560" y="538480"/>
            <a:ext cx="9997440" cy="5078313"/>
          </a:xfrm>
          <a:prstGeom prst="rect">
            <a:avLst/>
          </a:prstGeom>
          <a:noFill/>
        </p:spPr>
        <p:txBody>
          <a:bodyPr wrap="square" rtlCol="0">
            <a:spAutoFit/>
          </a:bodyPr>
          <a:lstStyle/>
          <a:p>
            <a:pPr algn="l"/>
            <a:r>
              <a:rPr lang="en-US" b="1" i="0" dirty="0">
                <a:solidFill>
                  <a:srgbClr val="374151"/>
                </a:solidFill>
                <a:effectLst/>
                <a:latin typeface="Söhne"/>
              </a:rPr>
              <a:t>                                                            </a:t>
            </a:r>
            <a:r>
              <a:rPr lang="en-US" sz="2800" b="1" i="0" dirty="0">
                <a:solidFill>
                  <a:schemeClr val="bg1"/>
                </a:solidFill>
                <a:effectLst/>
                <a:latin typeface="Söhne"/>
              </a:rPr>
              <a:t>Abstract: Crick Informer</a:t>
            </a:r>
          </a:p>
          <a:p>
            <a:pPr algn="l"/>
            <a:endParaRPr lang="en-US" b="1" dirty="0">
              <a:solidFill>
                <a:srgbClr val="374151"/>
              </a:solidFill>
              <a:latin typeface="Söhne"/>
            </a:endParaRPr>
          </a:p>
          <a:p>
            <a:pPr algn="l"/>
            <a:endParaRPr lang="en-US" b="1" i="0" dirty="0">
              <a:solidFill>
                <a:srgbClr val="374151"/>
              </a:solidFill>
              <a:effectLst/>
              <a:latin typeface="Söhne"/>
            </a:endParaRPr>
          </a:p>
          <a:p>
            <a:pPr algn="l"/>
            <a:endParaRPr lang="en-US" b="0" i="0" dirty="0">
              <a:solidFill>
                <a:srgbClr val="374151"/>
              </a:solidFill>
              <a:effectLst/>
              <a:latin typeface="Söhne"/>
            </a:endParaRPr>
          </a:p>
          <a:p>
            <a:pPr algn="l"/>
            <a:r>
              <a:rPr lang="en-US" sz="3200" b="0" i="0" dirty="0">
                <a:effectLst/>
                <a:latin typeface="Söhne"/>
              </a:rPr>
              <a:t>The "Crick Informer" project is a comprehensive web application that serves as a one-stop solution for cricket enthusiasts, providing both live match updates and historical match information. Leveraging Spring Boot for the backend and Angular for the frontend, this project combines robust backend services with a dynamic and user-friendly interface.</a:t>
            </a:r>
          </a:p>
          <a:p>
            <a:endParaRPr lang="en-IN" dirty="0"/>
          </a:p>
        </p:txBody>
      </p:sp>
    </p:spTree>
    <p:extLst>
      <p:ext uri="{BB962C8B-B14F-4D97-AF65-F5344CB8AC3E}">
        <p14:creationId xmlns:p14="http://schemas.microsoft.com/office/powerpoint/2010/main" val="211710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AEDD1E4-5FE2-D748-6AC3-7B4838F364DB}"/>
              </a:ext>
            </a:extLst>
          </p:cNvPr>
          <p:cNvSpPr>
            <a:spLocks noChangeArrowheads="1"/>
          </p:cNvSpPr>
          <p:nvPr/>
        </p:nvSpPr>
        <p:spPr bwMode="auto">
          <a:xfrm>
            <a:off x="0" y="-936404"/>
            <a:ext cx="1130808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Söhne"/>
              </a:rPr>
              <a:t>                                                       </a:t>
            </a:r>
            <a:r>
              <a:rPr kumimoji="0" lang="en-US" altLang="en-US" sz="5400" b="0" i="0" u="none" strike="noStrike" cap="none" normalizeH="0" baseline="0" dirty="0">
                <a:ln>
                  <a:noFill/>
                </a:ln>
                <a:solidFill>
                  <a:schemeClr val="bg1"/>
                </a:solidFill>
                <a:effectLst/>
                <a:latin typeface="Söhne"/>
              </a:rPr>
              <a:t>Introduction: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Söhne"/>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Söhne"/>
              </a:rPr>
              <a:t>Motivation.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3200" dirty="0">
                <a:latin typeface="Söhne"/>
              </a:rPr>
              <a:t>P</a:t>
            </a:r>
            <a:r>
              <a:rPr kumimoji="0" lang="en-US" altLang="en-US" sz="3200" b="0" i="0" u="none" strike="noStrike" cap="none" normalizeH="0" baseline="0" dirty="0">
                <a:ln>
                  <a:noFill/>
                </a:ln>
                <a:solidFill>
                  <a:schemeClr val="tx1"/>
                </a:solidFill>
                <a:effectLst/>
                <a:latin typeface="Söhne"/>
              </a:rPr>
              <a:t>roblem statement</a:t>
            </a:r>
            <a:r>
              <a:rPr lang="en-US" altLang="en-US" sz="3200" dirty="0">
                <a:latin typeface="Söhne"/>
              </a:rPr>
              <a:t>.</a:t>
            </a:r>
            <a:endParaRPr kumimoji="0" lang="en-US" altLang="en-US" sz="3200" b="0" i="0" u="none" strike="noStrike" cap="none" normalizeH="0" baseline="0" dirty="0">
              <a:ln>
                <a:noFill/>
              </a:ln>
              <a:solidFill>
                <a:schemeClr val="tx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3200" dirty="0">
                <a:latin typeface="Söhne"/>
              </a:rPr>
              <a:t>P</a:t>
            </a:r>
            <a:r>
              <a:rPr kumimoji="0" lang="en-US" altLang="en-US" sz="3200" b="0" i="0" u="none" strike="noStrike" cap="none" normalizeH="0" baseline="0" dirty="0">
                <a:ln>
                  <a:noFill/>
                </a:ln>
                <a:solidFill>
                  <a:schemeClr val="tx1"/>
                </a:solidFill>
                <a:effectLst/>
                <a:latin typeface="Söhne"/>
              </a:rPr>
              <a:t>urpose/objective and goal.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3200" dirty="0">
                <a:latin typeface="Söhne"/>
              </a:rPr>
              <a:t>L</a:t>
            </a:r>
            <a:r>
              <a:rPr kumimoji="0" lang="en-US" altLang="en-US" sz="3200" b="0" i="0" u="none" strike="noStrike" cap="none" normalizeH="0" baseline="0" dirty="0">
                <a:ln>
                  <a:noFill/>
                </a:ln>
                <a:solidFill>
                  <a:schemeClr val="tx1"/>
                </a:solidFill>
                <a:effectLst/>
                <a:latin typeface="Söhne"/>
              </a:rPr>
              <a:t>iterature survey.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3200" dirty="0">
                <a:latin typeface="Söhne"/>
              </a:rPr>
              <a:t>P</a:t>
            </a:r>
            <a:r>
              <a:rPr kumimoji="0" lang="en-US" altLang="en-US" sz="3200" b="0" i="0" u="none" strike="noStrike" cap="none" normalizeH="0" baseline="0" dirty="0">
                <a:ln>
                  <a:noFill/>
                </a:ln>
                <a:solidFill>
                  <a:schemeClr val="tx1"/>
                </a:solidFill>
                <a:effectLst/>
                <a:latin typeface="Söhne"/>
              </a:rPr>
              <a:t>roject scope and limitations.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55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AB60B4-11A5-D189-54A9-F75972B7B89E}"/>
              </a:ext>
            </a:extLst>
          </p:cNvPr>
          <p:cNvSpPr txBox="1"/>
          <p:nvPr/>
        </p:nvSpPr>
        <p:spPr>
          <a:xfrm>
            <a:off x="1036320" y="386080"/>
            <a:ext cx="10596880" cy="5478423"/>
          </a:xfrm>
          <a:prstGeom prst="rect">
            <a:avLst/>
          </a:prstGeom>
          <a:noFill/>
        </p:spPr>
        <p:txBody>
          <a:bodyPr wrap="square" rtlCol="0">
            <a:spAutoFit/>
          </a:bodyPr>
          <a:lstStyle/>
          <a:p>
            <a:pPr algn="l"/>
            <a:r>
              <a:rPr lang="en-US" sz="4000" b="1" i="0" dirty="0">
                <a:solidFill>
                  <a:schemeClr val="bg1"/>
                </a:solidFill>
                <a:effectLst/>
                <a:latin typeface="Söhne"/>
              </a:rPr>
              <a:t>Motivation:</a:t>
            </a:r>
            <a:endParaRPr lang="en-US" sz="4000" b="1" i="0" dirty="0">
              <a:effectLst/>
              <a:latin typeface="Söhne"/>
            </a:endParaRPr>
          </a:p>
          <a:p>
            <a:pPr algn="l"/>
            <a:endParaRPr lang="en-US" sz="4000" b="1" i="0" dirty="0">
              <a:effectLst/>
              <a:latin typeface="Söhne"/>
            </a:endParaRPr>
          </a:p>
          <a:p>
            <a:pPr marL="742950" lvl="1" indent="-285750" algn="l">
              <a:buFont typeface="Arial" panose="020B0604020202020204" pitchFamily="34" charset="0"/>
              <a:buChar char="•"/>
            </a:pPr>
            <a:r>
              <a:rPr lang="en-US" sz="3600" b="0" i="0" dirty="0">
                <a:effectLst/>
                <a:latin typeface="Söhne"/>
              </a:rPr>
              <a:t>Cricket is a globally beloved sport, and enthusiasts often find it challenging to access comprehensive and real-time information about matches.</a:t>
            </a:r>
          </a:p>
          <a:p>
            <a:pPr marL="742950" lvl="1" indent="-285750" algn="l">
              <a:buFont typeface="Arial" panose="020B0604020202020204" pitchFamily="34" charset="0"/>
              <a:buChar char="•"/>
            </a:pPr>
            <a:r>
              <a:rPr lang="en-US" sz="3600" b="0" i="0" dirty="0">
                <a:effectLst/>
                <a:latin typeface="Söhne"/>
              </a:rPr>
              <a:t>The motivation behind Crick Informer is to bridge this gap, providing a centralized platform for cricket </a:t>
            </a:r>
            <a:r>
              <a:rPr lang="en-IN" sz="3600" dirty="0">
                <a:latin typeface="Söhne"/>
              </a:rPr>
              <a:t>e</a:t>
            </a:r>
            <a:r>
              <a:rPr lang="en-IN" sz="3600" b="0" i="0" dirty="0">
                <a:effectLst/>
                <a:latin typeface="Söhne"/>
              </a:rPr>
              <a:t>nthusiasts</a:t>
            </a:r>
            <a:r>
              <a:rPr lang="en-US" sz="3600" b="0" i="0" dirty="0">
                <a:effectLst/>
                <a:latin typeface="Söhne"/>
              </a:rPr>
              <a:t> to access live updates and historical match data effortlessly.</a:t>
            </a:r>
          </a:p>
          <a:p>
            <a:endParaRPr lang="en-IN" dirty="0"/>
          </a:p>
        </p:txBody>
      </p:sp>
    </p:spTree>
    <p:extLst>
      <p:ext uri="{BB962C8B-B14F-4D97-AF65-F5344CB8AC3E}">
        <p14:creationId xmlns:p14="http://schemas.microsoft.com/office/powerpoint/2010/main" val="55522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0F0271-2C62-D5A0-7100-073B2880F8DE}"/>
              </a:ext>
            </a:extLst>
          </p:cNvPr>
          <p:cNvSpPr txBox="1"/>
          <p:nvPr/>
        </p:nvSpPr>
        <p:spPr>
          <a:xfrm>
            <a:off x="1168400" y="599440"/>
            <a:ext cx="9601200" cy="3724096"/>
          </a:xfrm>
          <a:prstGeom prst="rect">
            <a:avLst/>
          </a:prstGeom>
          <a:noFill/>
        </p:spPr>
        <p:txBody>
          <a:bodyPr wrap="square" rtlCol="0">
            <a:spAutoFit/>
          </a:bodyPr>
          <a:lstStyle/>
          <a:p>
            <a:pPr algn="l"/>
            <a:r>
              <a:rPr lang="en-US" sz="4000" b="1" i="0" dirty="0">
                <a:solidFill>
                  <a:schemeClr val="bg1"/>
                </a:solidFill>
                <a:effectLst/>
                <a:latin typeface="Söhne"/>
              </a:rPr>
              <a:t>Problem Statement:</a:t>
            </a:r>
          </a:p>
          <a:p>
            <a:pPr algn="l"/>
            <a:endParaRPr lang="en-US" b="0" i="0" dirty="0">
              <a:solidFill>
                <a:srgbClr val="374151"/>
              </a:solidFill>
              <a:effectLst/>
              <a:latin typeface="Söhne"/>
            </a:endParaRPr>
          </a:p>
          <a:p>
            <a:pPr marL="742950" lvl="1" indent="-285750" algn="l">
              <a:buFont typeface="Arial" panose="020B0604020202020204" pitchFamily="34" charset="0"/>
              <a:buChar char="•"/>
            </a:pPr>
            <a:r>
              <a:rPr lang="en-US" sz="4000" b="0" i="0" dirty="0">
                <a:effectLst/>
                <a:latin typeface="Söhne"/>
              </a:rPr>
              <a:t>Limited accessibility to real-time cricket match updates.</a:t>
            </a:r>
          </a:p>
          <a:p>
            <a:pPr marL="742950" lvl="1" indent="-285750" algn="l">
              <a:buFont typeface="Arial" panose="020B0604020202020204" pitchFamily="34" charset="0"/>
              <a:buChar char="•"/>
            </a:pPr>
            <a:r>
              <a:rPr lang="en-US" sz="4000" b="0" i="0" dirty="0">
                <a:effectLst/>
                <a:latin typeface="Söhne"/>
              </a:rPr>
              <a:t>Absence of a consolidated source for historical match data.</a:t>
            </a:r>
          </a:p>
          <a:p>
            <a:endParaRPr lang="en-IN" dirty="0"/>
          </a:p>
        </p:txBody>
      </p:sp>
    </p:spTree>
    <p:extLst>
      <p:ext uri="{BB962C8B-B14F-4D97-AF65-F5344CB8AC3E}">
        <p14:creationId xmlns:p14="http://schemas.microsoft.com/office/powerpoint/2010/main" val="122998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232784-CCAF-BBDF-39B1-A25E6B86E1FB}"/>
              </a:ext>
            </a:extLst>
          </p:cNvPr>
          <p:cNvSpPr txBox="1"/>
          <p:nvPr/>
        </p:nvSpPr>
        <p:spPr>
          <a:xfrm>
            <a:off x="924560" y="568960"/>
            <a:ext cx="9814560" cy="6093976"/>
          </a:xfrm>
          <a:prstGeom prst="rect">
            <a:avLst/>
          </a:prstGeom>
          <a:noFill/>
        </p:spPr>
        <p:txBody>
          <a:bodyPr wrap="square" rtlCol="0">
            <a:spAutoFit/>
          </a:bodyPr>
          <a:lstStyle/>
          <a:p>
            <a:pPr algn="l"/>
            <a:r>
              <a:rPr lang="en-US" sz="4000" b="1" i="0" dirty="0">
                <a:solidFill>
                  <a:schemeClr val="bg1"/>
                </a:solidFill>
                <a:effectLst/>
                <a:latin typeface="Söhne"/>
              </a:rPr>
              <a:t>                       Purpose/Objective:</a:t>
            </a:r>
          </a:p>
          <a:p>
            <a:pPr algn="l"/>
            <a:endParaRPr lang="en-US" b="0" i="0" dirty="0">
              <a:solidFill>
                <a:srgbClr val="374151"/>
              </a:solidFill>
              <a:effectLst/>
              <a:latin typeface="Söhne"/>
            </a:endParaRPr>
          </a:p>
          <a:p>
            <a:pPr algn="l">
              <a:buFont typeface="Arial" panose="020B0604020202020204" pitchFamily="34" charset="0"/>
              <a:buChar char="•"/>
            </a:pPr>
            <a:r>
              <a:rPr lang="en-US" sz="3600" b="1" i="0" dirty="0">
                <a:solidFill>
                  <a:srgbClr val="374151"/>
                </a:solidFill>
                <a:effectLst/>
                <a:latin typeface="Söhne"/>
              </a:rPr>
              <a:t>Purpose:</a:t>
            </a:r>
            <a:endParaRPr lang="en-US" sz="3600" b="0" i="0" dirty="0">
              <a:solidFill>
                <a:srgbClr val="374151"/>
              </a:solidFill>
              <a:effectLst/>
              <a:latin typeface="Söhne"/>
            </a:endParaRPr>
          </a:p>
          <a:p>
            <a:pPr marL="742950" lvl="1" indent="-285750" algn="l">
              <a:buFont typeface="Arial" panose="020B0604020202020204" pitchFamily="34" charset="0"/>
              <a:buChar char="•"/>
            </a:pPr>
            <a:r>
              <a:rPr lang="en-US" sz="3200" b="0" i="0" dirty="0">
                <a:effectLst/>
                <a:latin typeface="Söhne"/>
              </a:rPr>
              <a:t>To create a centralized platform for cricket enthusiasts to access live and historical match information seamlessly.</a:t>
            </a:r>
          </a:p>
          <a:p>
            <a:pPr algn="l">
              <a:buFont typeface="Arial" panose="020B0604020202020204" pitchFamily="34" charset="0"/>
              <a:buChar char="•"/>
            </a:pPr>
            <a:r>
              <a:rPr lang="en-US" sz="3600" b="1" i="0" dirty="0">
                <a:solidFill>
                  <a:srgbClr val="374151"/>
                </a:solidFill>
                <a:effectLst/>
                <a:latin typeface="Söhne"/>
              </a:rPr>
              <a:t>Objectives</a:t>
            </a:r>
            <a:r>
              <a:rPr lang="en-US" b="1" i="0" dirty="0">
                <a:solidFill>
                  <a:srgbClr val="374151"/>
                </a:solidFill>
                <a:effectLst/>
                <a:latin typeface="Söhne"/>
              </a:rPr>
              <a:t>:</a:t>
            </a:r>
            <a:endParaRPr lang="en-US" b="0" i="0" dirty="0">
              <a:solidFill>
                <a:srgbClr val="374151"/>
              </a:solidFill>
              <a:effectLst/>
              <a:latin typeface="Söhne"/>
            </a:endParaRPr>
          </a:p>
          <a:p>
            <a:pPr marL="742950" lvl="1" indent="-285750" algn="l">
              <a:buFont typeface="Arial" panose="020B0604020202020204" pitchFamily="34" charset="0"/>
              <a:buChar char="•"/>
            </a:pPr>
            <a:r>
              <a:rPr lang="en-US" sz="3200" b="0" i="0" dirty="0">
                <a:effectLst/>
                <a:latin typeface="Söhne"/>
              </a:rPr>
              <a:t>Provide real-time updates for ongoing cricket matches.</a:t>
            </a:r>
          </a:p>
          <a:p>
            <a:pPr marL="742950" lvl="1" indent="-285750" algn="l">
              <a:buFont typeface="Arial" panose="020B0604020202020204" pitchFamily="34" charset="0"/>
              <a:buChar char="•"/>
            </a:pPr>
            <a:r>
              <a:rPr lang="en-US" sz="3200" b="0" i="0" dirty="0">
                <a:effectLst/>
                <a:latin typeface="Söhne"/>
              </a:rPr>
              <a:t>Offer an extensive database for exploring historical match data.</a:t>
            </a:r>
          </a:p>
          <a:p>
            <a:br>
              <a:rPr lang="en-US" dirty="0"/>
            </a:br>
            <a:endParaRPr lang="en-IN" dirty="0"/>
          </a:p>
        </p:txBody>
      </p:sp>
    </p:spTree>
    <p:extLst>
      <p:ext uri="{BB962C8B-B14F-4D97-AF65-F5344CB8AC3E}">
        <p14:creationId xmlns:p14="http://schemas.microsoft.com/office/powerpoint/2010/main" val="197779776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96</TotalTime>
  <Words>633</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Söhne</vt:lpstr>
      <vt:lpstr>Wingdings</vt:lpstr>
      <vt:lpstr>Wingdings 3</vt:lpstr>
      <vt:lpstr>Slice</vt:lpstr>
      <vt:lpstr>Name of project</vt:lpstr>
      <vt:lpstr>Backend (Spring Boot):  Spring Boot: Framework for building Java-based enterprise applications. Java: The programming language used for developing the Spring Boot application. Spring Data JPA: Part of the Spring Data project, simplifying data access using Java Persistence API (JPA). MySQL: Database management system used to store and retrieve data. Spring Web: Provides features for creating web applications. </vt:lpstr>
      <vt:lpstr>Angular: TypeScript-based open-source framework for building client-side applications. HTML and CSS: Standard markup and styling languages for building the frontend. Angular CLI: Command-line interface for Angular development, used for tasks like project scaffolding, building, and testing. </vt:lpstr>
      <vt:lpstr>Integrated Development Environment (IDE): Tools such as IntelliJ IDEA for Java development. Visual Studio Code for Angular development.  Build Tools: Maven for managing the build lifecycle of the Spring Boot project. Angular CLI for building Angular applications.  Package Managers: npm (Node Package Manager) for managing frontend dependencies.  Database Tools: MySQL Workbench for database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project</dc:title>
  <dc:creator>Saif Pansare</dc:creator>
  <cp:lastModifiedBy>Saif Pansare</cp:lastModifiedBy>
  <cp:revision>4</cp:revision>
  <dcterms:created xsi:type="dcterms:W3CDTF">2024-01-31T13:57:27Z</dcterms:created>
  <dcterms:modified xsi:type="dcterms:W3CDTF">2024-02-21T14:41:21Z</dcterms:modified>
</cp:coreProperties>
</file>