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384AC19-6CAA-462B-B8C0-142722A82637}">
  <a:tblStyle styleId="{6384AC19-6CAA-462B-B8C0-142722A8263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08DC3AE-5E39-40F3-B33A-601942EB6E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42" Type="http://schemas.openxmlformats.org/officeDocument/2006/relationships/font" Target="fonts/Roboto-regular.fntdata"/><Relationship Id="rId41" Type="http://schemas.openxmlformats.org/officeDocument/2006/relationships/font" Target="fonts/Raleway-boldItalic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Lato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Raleway-bold.fntdata"/><Relationship Id="rId38" Type="http://schemas.openxmlformats.org/officeDocument/2006/relationships/font" Target="fonts/Raleway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8c774792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8c774792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of Records: 1/1/2016 - 12/31/2016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Records: 1,000,000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Fields: 10 Categorical Fields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Professor Stephen Coggeshall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8d19ee6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8d19ee6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8d19ee6c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8d19ee6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8d19ee6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8d19ee6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8d19ee6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8d19ee6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12647674f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12647674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8c7747922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8c7747922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8c7747922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8c7747922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12647674f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12647674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8d19ee6c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8d19ee6c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1622d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1622d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talk about problems and briefly introduce how to solve problem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data intro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3.data cleaning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4.variable creation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5.feature selection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performance, especially how we help our clients (like save money)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conclusion and how to improve performance in the future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12647674f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12647674f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12647674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12647674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12647674f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12647674f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12647674f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12647674f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12647674f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12647674f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12647674f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12647674f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12647674f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12647674f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12647674f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12647674f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12647674f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12647674f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8c77479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8c77479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12647674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12647674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8d19ee6c4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8d19ee6c4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8c774792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8c774792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8c77479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8c77479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8c774792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8c774792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8c77479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8c77479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c77479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c77479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2647674f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12647674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0595"/>
            <a:ext cx="9144000" cy="490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idx="4294967295" type="title"/>
          </p:nvPr>
        </p:nvSpPr>
        <p:spPr>
          <a:xfrm>
            <a:off x="346425" y="4747100"/>
            <a:ext cx="34095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Application Data</a:t>
            </a:r>
            <a:endParaRPr sz="1400">
              <a:solidFill>
                <a:schemeClr val="lt1"/>
              </a:solidFill>
            </a:endParaRPr>
          </a:p>
        </p:txBody>
      </p:sp>
      <p:graphicFrame>
        <p:nvGraphicFramePr>
          <p:cNvPr id="192" name="Google Shape;192;p26"/>
          <p:cNvGraphicFramePr/>
          <p:nvPr/>
        </p:nvGraphicFramePr>
        <p:xfrm>
          <a:off x="263363" y="4109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{6384AC19-6CAA-462B-B8C0-142722A82637}</a:tableStyleId>
              </a:tblPr>
              <a:tblGrid>
                <a:gridCol w="1794200"/>
                <a:gridCol w="1225625"/>
                <a:gridCol w="1225625"/>
                <a:gridCol w="1945825"/>
                <a:gridCol w="1213000"/>
                <a:gridCol w="1213000"/>
              </a:tblGrid>
              <a:tr h="312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Field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 anchor="b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Records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 anchor="b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Unique Values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 anchor="b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Most Common Entry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 anchor="b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Count of Entry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 anchor="b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Percentage of Total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 anchor="b">
                    <a:solidFill>
                      <a:schemeClr val="dk1"/>
                    </a:solidFill>
                  </a:tcPr>
                </a:tc>
              </a:tr>
              <a:tr h="20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Recnum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1,000,000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1,000,000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baseline="30000"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baseline="30000"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baseline="30000" sz="1100"/>
                    </a:p>
                  </a:txBody>
                  <a:tcPr marT="91425" marB="91425" marR="68575" marL="68575"/>
                </a:tc>
              </a:tr>
              <a:tr h="20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Date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1,000,000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365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20160816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2,877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0.29%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</a:tr>
              <a:tr h="20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Ssn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1,000,000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835,819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999999999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16,935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1.69%</a:t>
                      </a:r>
                      <a:endParaRPr sz="1100"/>
                    </a:p>
                  </a:txBody>
                  <a:tcPr marT="91425" marB="91425" marR="68575" marL="68575"/>
                </a:tc>
              </a:tr>
              <a:tr h="20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Firstname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1,000,000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78,136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EAMSTRMT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12,658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1.27%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</a:tr>
              <a:tr h="20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Lastname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1,000,000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177,001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ERJSAXA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8,580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0.86%</a:t>
                      </a:r>
                      <a:endParaRPr sz="1100"/>
                    </a:p>
                  </a:txBody>
                  <a:tcPr marT="91425" marB="91425" marR="68575" marL="68575"/>
                </a:tc>
              </a:tr>
              <a:tr h="20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1,000,000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828,774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123 MAIN ST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1,079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0.11%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</a:tr>
              <a:tr h="20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Zip5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1,000,000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26,370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68138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823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0.08%</a:t>
                      </a:r>
                      <a:endParaRPr sz="1100"/>
                    </a:p>
                  </a:txBody>
                  <a:tcPr marT="91425" marB="91425" marR="68575" marL="68575"/>
                </a:tc>
              </a:tr>
              <a:tr h="20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Dob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1,000,000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43,673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19070626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126,568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12.66%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</a:tr>
              <a:tr h="20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Homephone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1,000,000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28,244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9999999999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78,512</a:t>
                      </a:r>
                      <a:endParaRPr sz="1100"/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7.85%</a:t>
                      </a:r>
                      <a:endParaRPr sz="1100"/>
                    </a:p>
                  </a:txBody>
                  <a:tcPr marT="91425" marB="91425" marR="68575" marL="68575"/>
                </a:tc>
              </a:tr>
              <a:tr h="20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Fraud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1,000,000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985,607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98.56%</a:t>
                      </a:r>
                      <a:endParaRPr sz="1100"/>
                    </a:p>
                  </a:txBody>
                  <a:tcPr marT="91425" marB="91425" marR="68575" marL="6857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/>
          <p:nvPr/>
        </p:nvSpPr>
        <p:spPr>
          <a:xfrm>
            <a:off x="560700" y="822350"/>
            <a:ext cx="1510200" cy="57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 txBox="1"/>
          <p:nvPr>
            <p:ph type="title"/>
          </p:nvPr>
        </p:nvSpPr>
        <p:spPr>
          <a:xfrm>
            <a:off x="560700" y="842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Social Security Number (SSN)</a:t>
            </a:r>
            <a:endParaRPr/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075" y="1458750"/>
            <a:ext cx="6787850" cy="33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/>
          <p:nvPr/>
        </p:nvSpPr>
        <p:spPr>
          <a:xfrm>
            <a:off x="560700" y="822350"/>
            <a:ext cx="1510200" cy="57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8"/>
          <p:cNvSpPr txBox="1"/>
          <p:nvPr>
            <p:ph type="title"/>
          </p:nvPr>
        </p:nvSpPr>
        <p:spPr>
          <a:xfrm>
            <a:off x="560700" y="842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594" y="1530200"/>
            <a:ext cx="5358812" cy="34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/>
          <p:nvPr/>
        </p:nvSpPr>
        <p:spPr>
          <a:xfrm>
            <a:off x="560700" y="822350"/>
            <a:ext cx="1510200" cy="57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 txBox="1"/>
          <p:nvPr>
            <p:ph type="title"/>
          </p:nvPr>
        </p:nvSpPr>
        <p:spPr>
          <a:xfrm>
            <a:off x="560700" y="842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Date of Birth</a:t>
            </a:r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425" y="1550450"/>
            <a:ext cx="6533151" cy="34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/>
          <p:nvPr/>
        </p:nvSpPr>
        <p:spPr>
          <a:xfrm>
            <a:off x="560700" y="822350"/>
            <a:ext cx="1510200" cy="57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 txBox="1"/>
          <p:nvPr>
            <p:ph type="title"/>
          </p:nvPr>
        </p:nvSpPr>
        <p:spPr>
          <a:xfrm>
            <a:off x="560700" y="842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Home Phone Number (Homephone)</a:t>
            </a:r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337" y="1550450"/>
            <a:ext cx="6379325" cy="33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Data Cleaning &amp; Candidate Variables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729450" y="11662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 &amp; </a:t>
            </a:r>
            <a:r>
              <a:rPr lang="en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Frivolous Values</a:t>
            </a:r>
            <a:endParaRPr/>
          </a:p>
        </p:txBody>
      </p:sp>
      <p:graphicFrame>
        <p:nvGraphicFramePr>
          <p:cNvPr id="231" name="Google Shape;231;p32"/>
          <p:cNvGraphicFramePr/>
          <p:nvPr/>
        </p:nvGraphicFramePr>
        <p:xfrm>
          <a:off x="729438" y="185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{6384AC19-6CAA-462B-B8C0-142722A82637}</a:tableStyleId>
              </a:tblPr>
              <a:tblGrid>
                <a:gridCol w="2462700"/>
                <a:gridCol w="1682275"/>
              </a:tblGrid>
              <a:tr h="459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Field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8275" marB="18275" marR="68575" marL="68575" anchor="b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# records with value Zero and Null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8275" marB="18275" marR="68575" marL="68575" anchor="b">
                    <a:solidFill>
                      <a:schemeClr val="dk1"/>
                    </a:solidFill>
                  </a:tcPr>
                </a:tc>
              </a:tr>
              <a:tr h="24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Recnum</a:t>
                      </a:r>
                      <a:endParaRPr sz="1100"/>
                    </a:p>
                  </a:txBody>
                  <a:tcPr marT="9125" marB="91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25" marB="9125" marR="68575" marL="68575"/>
                </a:tc>
              </a:tr>
              <a:tr h="24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Date</a:t>
                      </a:r>
                      <a:endParaRPr sz="1100"/>
                    </a:p>
                  </a:txBody>
                  <a:tcPr marT="9125" marB="91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25" marB="9125" marR="68575" marL="68575">
                    <a:solidFill>
                      <a:srgbClr val="D0E0E3"/>
                    </a:solidFill>
                  </a:tcPr>
                </a:tc>
              </a:tr>
              <a:tr h="24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Ssn</a:t>
                      </a:r>
                      <a:endParaRPr sz="1100"/>
                    </a:p>
                  </a:txBody>
                  <a:tcPr marT="9125" marB="91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25" marB="9125" marR="68575" marL="68575"/>
                </a:tc>
              </a:tr>
              <a:tr h="24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Firstname</a:t>
                      </a:r>
                      <a:endParaRPr sz="1100"/>
                    </a:p>
                  </a:txBody>
                  <a:tcPr marT="9125" marB="91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25" marB="9125" marR="68575" marL="68575">
                    <a:solidFill>
                      <a:srgbClr val="D0E0E3"/>
                    </a:solidFill>
                  </a:tcPr>
                </a:tc>
              </a:tr>
              <a:tr h="24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Lastname</a:t>
                      </a:r>
                      <a:endParaRPr sz="1100"/>
                    </a:p>
                  </a:txBody>
                  <a:tcPr marT="9125" marB="91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25" marB="9125" marR="68575" marL="68575"/>
                </a:tc>
              </a:tr>
              <a:tr h="24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</a:t>
                      </a:r>
                      <a:endParaRPr sz="1100"/>
                    </a:p>
                  </a:txBody>
                  <a:tcPr marT="9125" marB="91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25" marB="9125" marR="68575" marL="68575">
                    <a:solidFill>
                      <a:srgbClr val="D0E0E3"/>
                    </a:solidFill>
                  </a:tcPr>
                </a:tc>
              </a:tr>
              <a:tr h="24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Zip5</a:t>
                      </a:r>
                      <a:endParaRPr sz="1100"/>
                    </a:p>
                  </a:txBody>
                  <a:tcPr marT="9125" marB="91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25" marB="9125" marR="68575" marL="68575"/>
                </a:tc>
              </a:tr>
              <a:tr h="24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Dob</a:t>
                      </a:r>
                      <a:endParaRPr sz="1100"/>
                    </a:p>
                  </a:txBody>
                  <a:tcPr marT="9125" marB="91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25" marB="9125" marR="68575" marL="68575">
                    <a:solidFill>
                      <a:srgbClr val="D0E0E3"/>
                    </a:solidFill>
                  </a:tcPr>
                </a:tc>
              </a:tr>
              <a:tr h="24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Homephone</a:t>
                      </a:r>
                      <a:endParaRPr sz="1100"/>
                    </a:p>
                  </a:txBody>
                  <a:tcPr marT="9125" marB="912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25" marB="9125" marR="68575" marL="68575"/>
                </a:tc>
              </a:tr>
              <a:tr h="24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Fraud</a:t>
                      </a:r>
                      <a:endParaRPr sz="1100"/>
                    </a:p>
                  </a:txBody>
                  <a:tcPr marT="9125" marB="9125" marR="68575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25" marB="9125" marR="68575" marL="6857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2" name="Google Shape;232;p32"/>
          <p:cNvGraphicFramePr/>
          <p:nvPr/>
        </p:nvGraphicFramePr>
        <p:xfrm>
          <a:off x="5342538" y="1858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{6384AC19-6CAA-462B-B8C0-142722A82637}</a:tableStyleId>
              </a:tblPr>
              <a:tblGrid>
                <a:gridCol w="1782375"/>
                <a:gridCol w="1217575"/>
              </a:tblGrid>
              <a:tr h="367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Field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8275" marB="18275" marR="68575" marL="68575" anchor="b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Frivolous Value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8275" marB="18275" marR="68575" marL="68575" anchor="b">
                    <a:solidFill>
                      <a:schemeClr val="dk1"/>
                    </a:solidFill>
                  </a:tcPr>
                </a:tc>
              </a:tr>
              <a:tr h="245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Ssn</a:t>
                      </a:r>
                      <a:endParaRPr sz="1200"/>
                    </a:p>
                  </a:txBody>
                  <a:tcPr marT="18275" marB="0" marR="64000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999999999</a:t>
                      </a:r>
                      <a:endParaRPr/>
                    </a:p>
                  </a:txBody>
                  <a:tcPr marT="18275" marB="0" marR="64000" marL="68575"/>
                </a:tc>
              </a:tr>
              <a:tr h="367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Address</a:t>
                      </a:r>
                      <a:endParaRPr sz="1200"/>
                    </a:p>
                  </a:txBody>
                  <a:tcPr marT="18275" marB="0" marR="64000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123 MAIN ST</a:t>
                      </a:r>
                      <a:endParaRPr/>
                    </a:p>
                  </a:txBody>
                  <a:tcPr marT="18275" marB="0" marR="64000" marL="68575">
                    <a:solidFill>
                      <a:srgbClr val="D0E0E3"/>
                    </a:solidFill>
                  </a:tcPr>
                </a:tc>
              </a:tr>
              <a:tr h="367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Homephone</a:t>
                      </a:r>
                      <a:endParaRPr sz="1200"/>
                    </a:p>
                  </a:txBody>
                  <a:tcPr marT="18275" marB="0" marR="64000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9999999999</a:t>
                      </a:r>
                      <a:endParaRPr/>
                    </a:p>
                  </a:txBody>
                  <a:tcPr marT="18275" marB="0" marR="64000" marL="68575"/>
                </a:tc>
              </a:tr>
              <a:tr h="367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DoB</a:t>
                      </a:r>
                      <a:endParaRPr sz="1200"/>
                    </a:p>
                  </a:txBody>
                  <a:tcPr marT="18275" marB="0" marR="64000" marL="6857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19070626</a:t>
                      </a:r>
                      <a:endParaRPr sz="1200"/>
                    </a:p>
                  </a:txBody>
                  <a:tcPr marT="18275" marB="0" marR="64000" marL="6857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730000" y="1318650"/>
            <a:ext cx="34473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ariable Creation</a:t>
            </a:r>
            <a:endParaRPr/>
          </a:p>
        </p:txBody>
      </p:sp>
      <p:sp>
        <p:nvSpPr>
          <p:cNvPr id="238" name="Google Shape;238;p3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363 New Variables Created</a:t>
            </a:r>
            <a:endParaRPr/>
          </a:p>
        </p:txBody>
      </p:sp>
      <p:sp>
        <p:nvSpPr>
          <p:cNvPr id="239" name="Google Shape;239;p33"/>
          <p:cNvSpPr txBox="1"/>
          <p:nvPr>
            <p:ph idx="2" type="body"/>
          </p:nvPr>
        </p:nvSpPr>
        <p:spPr>
          <a:xfrm>
            <a:off x="4666850" y="820525"/>
            <a:ext cx="4477200" cy="3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 </a:t>
            </a:r>
            <a:r>
              <a:rPr lang="en"/>
              <a:t>New Variables from fraud score, fulladdress &amp; namedob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6 </a:t>
            </a:r>
            <a:r>
              <a:rPr lang="en"/>
              <a:t>New Variables from   Days since (Single entity)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48</a:t>
            </a:r>
            <a:r>
              <a:rPr lang="en"/>
              <a:t> </a:t>
            </a:r>
            <a:r>
              <a:rPr lang="en"/>
              <a:t>New Variables from   Record Count (Single entity)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r>
              <a:rPr lang="en"/>
              <a:t> New Variables from   Days since (Combined 2 entities)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64 </a:t>
            </a:r>
            <a:r>
              <a:rPr lang="en"/>
              <a:t>New Variables from Record Count (Combined 2 entities)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224</a:t>
            </a:r>
            <a:r>
              <a:rPr lang="en"/>
              <a:t>  New Variables from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Record Count ratios (Combined 2 entities)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r>
              <a:rPr lang="en"/>
              <a:t>  New Variables from Risk Table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/>
              <a:t>Feature Selection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grpSp>
        <p:nvGrpSpPr>
          <p:cNvPr id="250" name="Google Shape;250;p35"/>
          <p:cNvGrpSpPr/>
          <p:nvPr/>
        </p:nvGrpSpPr>
        <p:grpSpPr>
          <a:xfrm>
            <a:off x="5632317" y="2102869"/>
            <a:ext cx="3305700" cy="2740812"/>
            <a:chOff x="5632317" y="1189775"/>
            <a:chExt cx="3305700" cy="3483050"/>
          </a:xfrm>
        </p:grpSpPr>
        <p:sp>
          <p:nvSpPr>
            <p:cNvPr id="251" name="Google Shape;251;p35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Wrapper Method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35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Employed cross-validated recursive feature elimination (RFEcv) to obtain the top </a:t>
              </a:r>
              <a:r>
                <a:rPr b="1" lang="en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25 </a:t>
              </a:r>
              <a:r>
                <a:rPr lang="en" sz="12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variables</a:t>
              </a:r>
              <a:endPara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3" name="Google Shape;253;p35"/>
          <p:cNvGrpSpPr/>
          <p:nvPr/>
        </p:nvGrpSpPr>
        <p:grpSpPr>
          <a:xfrm>
            <a:off x="0" y="2103038"/>
            <a:ext cx="3546900" cy="2740643"/>
            <a:chOff x="0" y="1189989"/>
            <a:chExt cx="3546900" cy="3482836"/>
          </a:xfrm>
        </p:grpSpPr>
        <p:sp>
          <p:nvSpPr>
            <p:cNvPr id="254" name="Google Shape;254;p35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Initial Data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Google Shape;255;p35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Started with </a:t>
              </a:r>
              <a:r>
                <a:rPr b="1" lang="en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363 </a:t>
              </a:r>
              <a:r>
                <a:rPr lang="en" sz="12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crafted features</a:t>
              </a:r>
              <a:endPara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" name="Google Shape;256;p35"/>
          <p:cNvGrpSpPr/>
          <p:nvPr/>
        </p:nvGrpSpPr>
        <p:grpSpPr>
          <a:xfrm>
            <a:off x="2944204" y="2102869"/>
            <a:ext cx="3305700" cy="2740812"/>
            <a:chOff x="2944204" y="1189775"/>
            <a:chExt cx="3305700" cy="3483050"/>
          </a:xfrm>
        </p:grpSpPr>
        <p:sp>
          <p:nvSpPr>
            <p:cNvPr id="257" name="Google Shape;257;p35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Filter Method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" name="Google Shape;258;p35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Utilized the Kolmogrov-Smirnov (KS) and the Fraud Detection Rate (FDR) to pick the top </a:t>
              </a:r>
              <a:r>
                <a:rPr b="1" lang="en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159</a:t>
              </a:r>
              <a:r>
                <a:rPr b="1" lang="en" sz="1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variables</a:t>
              </a:r>
              <a:endPara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9" name="Google Shape;259;p35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1" name="Google Shape;141;p18"/>
          <p:cNvSpPr txBox="1"/>
          <p:nvPr>
            <p:ph idx="4294967295" type="subTitle"/>
          </p:nvPr>
        </p:nvSpPr>
        <p:spPr>
          <a:xfrm>
            <a:off x="4542975" y="676050"/>
            <a:ext cx="4080000" cy="3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hlinkClick action="ppaction://hlinksldjump" r:id="rId3"/>
              </a:rPr>
              <a:t>1. Define The Problem</a:t>
            </a:r>
            <a:endParaRPr sz="16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hlinkClick/>
              </a:rPr>
              <a:t>2. Description of Data</a:t>
            </a:r>
            <a:endParaRPr sz="16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hlinkClick/>
              </a:rPr>
              <a:t>3. Data Cleaning</a:t>
            </a:r>
            <a:r>
              <a:rPr lang="en" sz="1600" u="sng">
                <a:solidFill>
                  <a:srgbClr val="FFFFFF"/>
                </a:solidFill>
              </a:rPr>
              <a:t> &amp; Candidate Variables</a:t>
            </a:r>
            <a:endParaRPr sz="16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</a:rPr>
              <a:t>4. Feature Selection</a:t>
            </a:r>
            <a:endParaRPr sz="16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</a:rPr>
              <a:t>5. Modeling</a:t>
            </a:r>
            <a:endParaRPr sz="16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</a:rPr>
              <a:t>6. Business Interpretation</a:t>
            </a:r>
            <a:endParaRPr sz="16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</a:rPr>
              <a:t>7. Executive Summary</a:t>
            </a:r>
            <a:endParaRPr sz="16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Modeling</a:t>
            </a:r>
            <a:endParaRPr/>
          </a:p>
        </p:txBody>
      </p:sp>
      <p:sp>
        <p:nvSpPr>
          <p:cNvPr id="265" name="Google Shape;265;p36"/>
          <p:cNvSpPr txBox="1"/>
          <p:nvPr/>
        </p:nvSpPr>
        <p:spPr>
          <a:xfrm>
            <a:off x="4369475" y="1322450"/>
            <a:ext cx="45330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Logistic Regression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Decision Tree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Ada Boost 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Gradient Boosting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Neural</a:t>
            </a: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Network 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729450" y="1322450"/>
            <a:ext cx="42333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Modeling - Performance Table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6" name="Google Shape;276;p38"/>
          <p:cNvGraphicFramePr/>
          <p:nvPr/>
        </p:nvGraphicFramePr>
        <p:xfrm>
          <a:off x="937000" y="2349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{D08DC3AE-5E39-40F3-B33A-601942EB6E5D}</a:tableStyleId>
              </a:tblPr>
              <a:tblGrid>
                <a:gridCol w="1480300"/>
                <a:gridCol w="868550"/>
                <a:gridCol w="608350"/>
                <a:gridCol w="333375"/>
                <a:gridCol w="1285875"/>
                <a:gridCol w="971550"/>
                <a:gridCol w="857250"/>
                <a:gridCol w="8680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Parameter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FDR (%) at 3%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Iteration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Penalty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OOT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48.29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48.78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48.63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49.06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46.35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Tree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Depth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Min_samples_leaf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OOT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86.96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46.11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43.59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52.89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50.29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53.56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53.0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Trees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Depth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Mini_sample_leaf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OOT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54.6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54.16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51.51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54.6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54.08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51.47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58.19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55.14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52.18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AdaBoost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Trees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Learning Rate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OOT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51.78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49.66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52.33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50.08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Gradient Boosting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Trees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Depth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OOT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58.85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55.5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53.27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58.36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55.66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53.35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MLP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ctivation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olver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Learning Rate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OOT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178D7D">
                        <a:alpha val="68080"/>
                      </a:srgb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relu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52.29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52.47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50.29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52.83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52.94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50.71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7" name="Google Shape;277;p38"/>
          <p:cNvSpPr/>
          <p:nvPr/>
        </p:nvSpPr>
        <p:spPr>
          <a:xfrm>
            <a:off x="771600" y="4032250"/>
            <a:ext cx="7604100" cy="2286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729450" y="1322450"/>
            <a:ext cx="56802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Modeling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Statistics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773"/>
            <a:ext cx="9143999" cy="4237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6100"/>
            <a:ext cx="9144002" cy="452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050"/>
            <a:ext cx="9144000" cy="4368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Business Interpretation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Savings  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525" y="158788"/>
            <a:ext cx="7096249" cy="48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Business Interpretation </a:t>
            </a:r>
            <a:endParaRPr/>
          </a:p>
        </p:txBody>
      </p:sp>
      <p:pic>
        <p:nvPicPr>
          <p:cNvPr id="317" name="Google Shape;31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925" y="2053725"/>
            <a:ext cx="3195546" cy="24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147" y="2053725"/>
            <a:ext cx="3536703" cy="249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5"/>
          <p:cNvSpPr txBox="1"/>
          <p:nvPr/>
        </p:nvSpPr>
        <p:spPr>
          <a:xfrm rot="-5400000">
            <a:off x="60625" y="2930175"/>
            <a:ext cx="1278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Fraud score</a:t>
            </a:r>
            <a:endParaRPr b="1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The Fraud Problem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Executive Summary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type="title"/>
          </p:nvPr>
        </p:nvSpPr>
        <p:spPr>
          <a:xfrm>
            <a:off x="730000" y="1318650"/>
            <a:ext cx="3645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our model would have saved nearly $8 million in the last 2 months of 2016</a:t>
            </a:r>
            <a:endParaRPr/>
          </a:p>
        </p:txBody>
      </p:sp>
      <p:sp>
        <p:nvSpPr>
          <p:cNvPr id="330" name="Google Shape;330;p47"/>
          <p:cNvSpPr txBox="1"/>
          <p:nvPr>
            <p:ph idx="2" type="body"/>
          </p:nvPr>
        </p:nvSpPr>
        <p:spPr>
          <a:xfrm>
            <a:off x="4572000" y="1063500"/>
            <a:ext cx="4572000" cy="30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1,000,000</a:t>
            </a:r>
            <a:r>
              <a:rPr b="1" lang="en"/>
              <a:t> </a:t>
            </a:r>
            <a:r>
              <a:rPr lang="en"/>
              <a:t>past applications with </a:t>
            </a:r>
            <a:r>
              <a:rPr b="1" lang="en"/>
              <a:t>8</a:t>
            </a:r>
            <a:r>
              <a:rPr b="1" lang="en"/>
              <a:t> </a:t>
            </a:r>
            <a:r>
              <a:rPr lang="en"/>
              <a:t>fields and a fraud label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363</a:t>
            </a:r>
            <a:r>
              <a:rPr lang="en"/>
              <a:t> New Variables were created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25</a:t>
            </a:r>
            <a:r>
              <a:rPr lang="en"/>
              <a:t> Variables were chosen through feature selection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14</a:t>
            </a:r>
            <a:r>
              <a:rPr b="1" lang="en"/>
              <a:t> </a:t>
            </a:r>
            <a:r>
              <a:rPr lang="en"/>
              <a:t>Models were created using </a:t>
            </a:r>
            <a:r>
              <a:rPr b="1" lang="en"/>
              <a:t>6</a:t>
            </a:r>
            <a:r>
              <a:rPr lang="en"/>
              <a:t> different methods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&gt;50%</a:t>
            </a:r>
            <a:r>
              <a:rPr lang="en"/>
              <a:t>  of frauds eliminated by rejecting </a:t>
            </a:r>
            <a:r>
              <a:rPr b="1" lang="en"/>
              <a:t>&lt;2%</a:t>
            </a:r>
            <a:r>
              <a:rPr lang="en"/>
              <a:t> of applications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$7.8 million</a:t>
            </a:r>
            <a:r>
              <a:rPr lang="en"/>
              <a:t>  maximized savings by rejecting only </a:t>
            </a:r>
            <a:r>
              <a:rPr b="1" lang="en"/>
              <a:t>10</a:t>
            </a:r>
            <a:r>
              <a:rPr b="1" lang="en"/>
              <a:t>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$1.7 million in profit</a:t>
            </a:r>
            <a:r>
              <a:rPr lang="en"/>
              <a:t> instead of a </a:t>
            </a:r>
            <a:r>
              <a:rPr b="1" lang="en"/>
              <a:t>$6.1 million loss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30000" y="1318650"/>
            <a:ext cx="33744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2016, we had 1M applications, generating $49M</a:t>
            </a:r>
            <a:endParaRPr sz="3600">
              <a:solidFill>
                <a:srgbClr val="EA9999"/>
              </a:solidFill>
            </a:endParaRPr>
          </a:p>
        </p:txBody>
      </p:sp>
      <p:sp>
        <p:nvSpPr>
          <p:cNvPr id="152" name="Google Shape;152;p20"/>
          <p:cNvSpPr txBox="1"/>
          <p:nvPr>
            <p:ph idx="2" type="body"/>
          </p:nvPr>
        </p:nvSpPr>
        <p:spPr>
          <a:xfrm>
            <a:off x="5174225" y="2306550"/>
            <a:ext cx="33744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However...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730000" y="1318650"/>
            <a:ext cx="33744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had a net loss of</a:t>
            </a:r>
            <a:r>
              <a:rPr lang="en">
                <a:solidFill>
                  <a:srgbClr val="EA9999"/>
                </a:solidFill>
              </a:rPr>
              <a:t> </a:t>
            </a:r>
            <a:r>
              <a:rPr lang="en" sz="3600">
                <a:solidFill>
                  <a:srgbClr val="EA9999"/>
                </a:solidFill>
              </a:rPr>
              <a:t>$37M</a:t>
            </a:r>
            <a:endParaRPr sz="3600">
              <a:solidFill>
                <a:srgbClr val="EA9999"/>
              </a:solidFill>
            </a:endParaRPr>
          </a:p>
        </p:txBody>
      </p:sp>
      <p:sp>
        <p:nvSpPr>
          <p:cNvPr id="158" name="Google Shape;158;p21"/>
          <p:cNvSpPr txBox="1"/>
          <p:nvPr>
            <p:ph idx="2" type="body"/>
          </p:nvPr>
        </p:nvSpPr>
        <p:spPr>
          <a:xfrm>
            <a:off x="5174225" y="2306550"/>
            <a:ext cx="33744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What happened?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730000" y="1318650"/>
            <a:ext cx="33744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e had a net loss of</a:t>
            </a:r>
            <a:r>
              <a:rPr lang="en">
                <a:solidFill>
                  <a:srgbClr val="EA9999"/>
                </a:solidFill>
              </a:rPr>
              <a:t> </a:t>
            </a:r>
            <a:r>
              <a:rPr lang="en" sz="3600">
                <a:solidFill>
                  <a:srgbClr val="EA9999"/>
                </a:solidFill>
              </a:rPr>
              <a:t>$37M</a:t>
            </a:r>
            <a:endParaRPr sz="3600">
              <a:solidFill>
                <a:srgbClr val="EA9999"/>
              </a:solidFill>
            </a:endParaRPr>
          </a:p>
        </p:txBody>
      </p:sp>
      <p:sp>
        <p:nvSpPr>
          <p:cNvPr id="164" name="Google Shape;164;p22"/>
          <p:cNvSpPr txBox="1"/>
          <p:nvPr>
            <p:ph idx="2" type="body"/>
          </p:nvPr>
        </p:nvSpPr>
        <p:spPr>
          <a:xfrm>
            <a:off x="5467175" y="1132777"/>
            <a:ext cx="27885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</a:t>
            </a:r>
            <a:r>
              <a:rPr b="1" lang="en" sz="2400">
                <a:solidFill>
                  <a:schemeClr val="dk1"/>
                </a:solidFill>
              </a:rPr>
              <a:t>1M</a:t>
            </a:r>
            <a:r>
              <a:rPr lang="en"/>
              <a:t> applications,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9999"/>
                </a:solidFill>
              </a:rPr>
              <a:t>14,393</a:t>
            </a:r>
            <a:r>
              <a:rPr lang="en">
                <a:solidFill>
                  <a:srgbClr val="EA9999"/>
                </a:solidFill>
              </a:rPr>
              <a:t> were fraudulent</a:t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165" name="Google Shape;165;p22"/>
          <p:cNvSpPr txBox="1"/>
          <p:nvPr>
            <p:ph idx="2" type="body"/>
          </p:nvPr>
        </p:nvSpPr>
        <p:spPr>
          <a:xfrm>
            <a:off x="5174225" y="2319202"/>
            <a:ext cx="3374400" cy="17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</a:t>
            </a:r>
            <a:r>
              <a:rPr b="1" lang="en">
                <a:solidFill>
                  <a:schemeClr val="dk1"/>
                </a:solidFill>
              </a:rPr>
              <a:t>$50</a:t>
            </a:r>
            <a:r>
              <a:rPr lang="en"/>
              <a:t> per good application, we generated </a:t>
            </a:r>
            <a:r>
              <a:rPr b="1" lang="en" sz="2400">
                <a:solidFill>
                  <a:schemeClr val="dk1"/>
                </a:solidFill>
              </a:rPr>
              <a:t>$49M</a:t>
            </a:r>
            <a:r>
              <a:rPr b="1" lang="en" sz="2000">
                <a:solidFill>
                  <a:schemeClr val="dk1"/>
                </a:solidFill>
              </a:rPr>
              <a:t> </a:t>
            </a:r>
            <a:r>
              <a:rPr lang="en"/>
              <a:t>in revenue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each fraud cost us </a:t>
            </a:r>
            <a:r>
              <a:rPr b="1" lang="en">
                <a:solidFill>
                  <a:srgbClr val="EA9999"/>
                </a:solidFill>
              </a:rPr>
              <a:t>$6,000</a:t>
            </a:r>
            <a:r>
              <a:rPr lang="en"/>
              <a:t>, resulting in a loss of </a:t>
            </a:r>
            <a:r>
              <a:rPr b="1" lang="en" sz="2400">
                <a:solidFill>
                  <a:srgbClr val="EA9999"/>
                </a:solidFill>
              </a:rPr>
              <a:t>$86M</a:t>
            </a:r>
            <a:endParaRPr b="1" sz="2400"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30000" y="1318650"/>
            <a:ext cx="33744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e had a net loss of</a:t>
            </a:r>
            <a:r>
              <a:rPr lang="en">
                <a:solidFill>
                  <a:srgbClr val="EA9999"/>
                </a:solidFill>
              </a:rPr>
              <a:t> </a:t>
            </a:r>
            <a:r>
              <a:rPr lang="en" sz="3600">
                <a:solidFill>
                  <a:srgbClr val="EA9999"/>
                </a:solidFill>
              </a:rPr>
              <a:t>$37M</a:t>
            </a:r>
            <a:endParaRPr sz="3600">
              <a:solidFill>
                <a:srgbClr val="EA9999"/>
              </a:solidFill>
            </a:endParaRPr>
          </a:p>
        </p:txBody>
      </p:sp>
      <p:sp>
        <p:nvSpPr>
          <p:cNvPr id="171" name="Google Shape;171;p23"/>
          <p:cNvSpPr txBox="1"/>
          <p:nvPr>
            <p:ph idx="2" type="body"/>
          </p:nvPr>
        </p:nvSpPr>
        <p:spPr>
          <a:xfrm>
            <a:off x="5467175" y="1132777"/>
            <a:ext cx="27885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</a:t>
            </a:r>
            <a:r>
              <a:rPr b="1" lang="en" sz="2400">
                <a:solidFill>
                  <a:schemeClr val="dk1"/>
                </a:solidFill>
              </a:rPr>
              <a:t>1M</a:t>
            </a:r>
            <a:r>
              <a:rPr lang="en"/>
              <a:t> applications,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9999"/>
                </a:solidFill>
              </a:rPr>
              <a:t>14,393</a:t>
            </a:r>
            <a:r>
              <a:rPr lang="en">
                <a:solidFill>
                  <a:srgbClr val="EA9999"/>
                </a:solidFill>
              </a:rPr>
              <a:t> were fraudulent</a:t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172" name="Google Shape;172;p23"/>
          <p:cNvSpPr txBox="1"/>
          <p:nvPr>
            <p:ph idx="2" type="body"/>
          </p:nvPr>
        </p:nvSpPr>
        <p:spPr>
          <a:xfrm>
            <a:off x="5174225" y="2319202"/>
            <a:ext cx="3374400" cy="17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</a:t>
            </a:r>
            <a:r>
              <a:rPr b="1" lang="en">
                <a:solidFill>
                  <a:schemeClr val="dk1"/>
                </a:solidFill>
              </a:rPr>
              <a:t>$50</a:t>
            </a:r>
            <a:r>
              <a:rPr lang="en"/>
              <a:t> per good application, we generated </a:t>
            </a:r>
            <a:r>
              <a:rPr b="1" lang="en" sz="2400">
                <a:solidFill>
                  <a:schemeClr val="dk1"/>
                </a:solidFill>
              </a:rPr>
              <a:t>$49M</a:t>
            </a:r>
            <a:r>
              <a:rPr b="1" lang="en" sz="2000">
                <a:solidFill>
                  <a:schemeClr val="dk1"/>
                </a:solidFill>
              </a:rPr>
              <a:t> </a:t>
            </a:r>
            <a:r>
              <a:rPr lang="en"/>
              <a:t>in revenue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each fraud cost us </a:t>
            </a:r>
            <a:r>
              <a:rPr b="1" lang="en">
                <a:solidFill>
                  <a:srgbClr val="EA9999"/>
                </a:solidFill>
              </a:rPr>
              <a:t>$6,000</a:t>
            </a:r>
            <a:r>
              <a:rPr lang="en"/>
              <a:t>, resulting in a loss of </a:t>
            </a:r>
            <a:r>
              <a:rPr b="1" lang="en" sz="2400">
                <a:solidFill>
                  <a:srgbClr val="EA9999"/>
                </a:solidFill>
              </a:rPr>
              <a:t>$86M</a:t>
            </a:r>
            <a:endParaRPr b="1" sz="2400">
              <a:solidFill>
                <a:srgbClr val="EA9999"/>
              </a:solidFill>
            </a:endParaRPr>
          </a:p>
        </p:txBody>
      </p:sp>
      <p:sp>
        <p:nvSpPr>
          <p:cNvPr id="173" name="Google Shape;173;p23"/>
          <p:cNvSpPr txBox="1"/>
          <p:nvPr>
            <p:ph idx="2" type="body"/>
          </p:nvPr>
        </p:nvSpPr>
        <p:spPr>
          <a:xfrm>
            <a:off x="5174225" y="4166600"/>
            <a:ext cx="33744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So, whats the fix?</a:t>
            </a:r>
            <a:endParaRPr sz="2400"/>
          </a:p>
        </p:txBody>
      </p:sp>
      <p:sp>
        <p:nvSpPr>
          <p:cNvPr id="174" name="Google Shape;174;p23"/>
          <p:cNvSpPr/>
          <p:nvPr/>
        </p:nvSpPr>
        <p:spPr>
          <a:xfrm>
            <a:off x="5692025" y="4090400"/>
            <a:ext cx="2338800" cy="2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the number of frauds we accept</a:t>
            </a:r>
            <a:endParaRPr/>
          </a:p>
        </p:txBody>
      </p:sp>
      <p:sp>
        <p:nvSpPr>
          <p:cNvPr id="180" name="Google Shape;180;p24"/>
          <p:cNvSpPr txBox="1"/>
          <p:nvPr>
            <p:ph idx="2" type="body"/>
          </p:nvPr>
        </p:nvSpPr>
        <p:spPr>
          <a:xfrm>
            <a:off x="5172750" y="1005150"/>
            <a:ext cx="3374400" cy="28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Develop model to score applications for how likely they are to be fraudulent and provide a guiding policy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</a:pPr>
            <a:r>
              <a:rPr b="1" lang="en" sz="1600">
                <a:solidFill>
                  <a:srgbClr val="999999"/>
                </a:solidFill>
              </a:rPr>
              <a:t>Minimize the number of frauds, which cost us $6,000 per fraud</a:t>
            </a:r>
            <a:endParaRPr b="1" sz="1600">
              <a:solidFill>
                <a:srgbClr val="99999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</a:pPr>
            <a:r>
              <a:rPr b="1" lang="en" sz="1600">
                <a:solidFill>
                  <a:srgbClr val="999999"/>
                </a:solidFill>
              </a:rPr>
              <a:t>Minimize our opportunity cost, which cost us $50 per good application</a:t>
            </a:r>
            <a:endParaRPr b="1"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Description of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