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71" r:id="rId14"/>
    <p:sldId id="279" r:id="rId15"/>
    <p:sldId id="267" r:id="rId16"/>
    <p:sldId id="269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CA5F-6BAF-474F-840D-1D1CA5D9EB3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8216-0030-423A-969A-D41CFFE3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in C-Language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of the operating systems, programs are not permitted to access memory at address 0 because that memory is reserved by the operating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However, the memory address 0 has special </a:t>
            </a:r>
            <a:r>
              <a:rPr lang="en-US" dirty="0" smtClean="0"/>
              <a:t>significance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signals that the pointer is not intended to point to an accessible memory location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But by convention, if a pointer contains the null (zero) value, it is assumed to point to nothing.</a:t>
            </a:r>
          </a:p>
        </p:txBody>
      </p:sp>
    </p:spTree>
    <p:extLst>
      <p:ext uri="{BB962C8B-B14F-4D97-AF65-F5344CB8AC3E}">
        <p14:creationId xmlns:p14="http://schemas.microsoft.com/office/powerpoint/2010/main" val="275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perform arithmetic operations on a pointer </a:t>
            </a:r>
            <a:endParaRPr lang="en-US" dirty="0" smtClean="0"/>
          </a:p>
          <a:p>
            <a:r>
              <a:rPr lang="en-US" dirty="0" smtClean="0"/>
              <a:t>four </a:t>
            </a:r>
            <a:r>
              <a:rPr lang="en-US" dirty="0"/>
              <a:t>arithmetic operators </a:t>
            </a:r>
            <a:r>
              <a:rPr lang="en-US" dirty="0" smtClean="0"/>
              <a:t>can </a:t>
            </a:r>
            <a:r>
              <a:rPr lang="en-US" dirty="0"/>
              <a:t>be used on pointers: </a:t>
            </a:r>
            <a:endParaRPr lang="en-US" dirty="0" smtClean="0"/>
          </a:p>
          <a:p>
            <a:pPr lvl="2"/>
            <a:r>
              <a:rPr lang="en-US" sz="2800" dirty="0" smtClean="0">
                <a:solidFill>
                  <a:srgbClr val="FF0000"/>
                </a:solidFill>
              </a:rPr>
              <a:t>++, 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</a:rPr>
              <a:t>--, 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</a:rPr>
              <a:t>+  and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5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8356"/>
            <a:ext cx="5181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each time </a:t>
            </a:r>
            <a:r>
              <a:rPr lang="en-US" sz="1600" dirty="0" err="1"/>
              <a:t>ptr</a:t>
            </a:r>
            <a:r>
              <a:rPr lang="en-US" sz="1600" dirty="0"/>
              <a:t> is incremented, it will point to the next integer location which is 4 bytes next to the current location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This operation will move the pointer to the next memory location without impacting the actual value at the memory location. </a:t>
            </a:r>
            <a:endParaRPr lang="en-US" sz="1600" dirty="0" smtClean="0"/>
          </a:p>
          <a:p>
            <a:r>
              <a:rPr lang="en-US" sz="1600" dirty="0" smtClean="0"/>
              <a:t>If</a:t>
            </a:r>
            <a:r>
              <a:rPr lang="en-US" sz="1600" dirty="0"/>
              <a:t> </a:t>
            </a:r>
            <a:r>
              <a:rPr lang="en-US" sz="1600" b="1" dirty="0" err="1" smtClean="0"/>
              <a:t>ptr</a:t>
            </a:r>
            <a:r>
              <a:rPr lang="en-US" sz="1600" b="1" dirty="0" smtClean="0"/>
              <a:t> </a:t>
            </a:r>
            <a:r>
              <a:rPr lang="en-US" sz="1600" dirty="0" smtClean="0"/>
              <a:t>points </a:t>
            </a:r>
            <a:r>
              <a:rPr lang="en-US" sz="1600" dirty="0"/>
              <a:t>to a character whose address is 1000, then the above operation will point to the location 1001 because the next character will be available at 1001.</a:t>
            </a:r>
          </a:p>
        </p:txBody>
      </p:sp>
      <p:pic>
        <p:nvPicPr>
          <p:cNvPr id="12" name="Content Placeholder 11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1" y="3038371"/>
            <a:ext cx="10700709" cy="3472788"/>
          </a:xfrm>
        </p:spPr>
      </p:pic>
    </p:spTree>
    <p:extLst>
      <p:ext uri="{BB962C8B-B14F-4D97-AF65-F5344CB8AC3E}">
        <p14:creationId xmlns:p14="http://schemas.microsoft.com/office/powerpoint/2010/main" val="3930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char </a:t>
            </a:r>
            <a:r>
              <a:rPr lang="en-US" sz="1200" dirty="0" err="1"/>
              <a:t>ch</a:t>
            </a:r>
            <a:r>
              <a:rPr lang="en-US" sz="1200" dirty="0"/>
              <a:t> = 'A</a:t>
            </a:r>
            <a:r>
              <a:rPr lang="en-US" sz="1200" dirty="0" smtClean="0"/>
              <a:t>';</a:t>
            </a:r>
          </a:p>
          <a:p>
            <a:pPr marL="0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a = 20;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char *t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*p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clrscr</a:t>
            </a:r>
            <a:r>
              <a:rPr lang="en-US" sz="1200" dirty="0" smtClean="0"/>
              <a:t>();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p=&amp;a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a = %u \</a:t>
            </a:r>
            <a:r>
              <a:rPr lang="en-US" sz="1200" dirty="0" err="1"/>
              <a:t>n",p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p++;</a:t>
            </a:r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a = %u \</a:t>
            </a:r>
            <a:r>
              <a:rPr lang="en-US" sz="1200" dirty="0" err="1"/>
              <a:t>n",p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p= p + 1;</a:t>
            </a:r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a = %u \n\n\</a:t>
            </a:r>
            <a:r>
              <a:rPr lang="en-US" sz="1200" dirty="0" err="1"/>
              <a:t>n",p</a:t>
            </a:r>
            <a:r>
              <a:rPr lang="en-US" sz="1200" dirty="0" smtClean="0"/>
              <a:t>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 = </a:t>
            </a:r>
            <a:r>
              <a:rPr lang="en-US" sz="1200" dirty="0"/>
              <a:t>&amp;</a:t>
            </a:r>
            <a:r>
              <a:rPr lang="en-US" sz="1200" dirty="0" err="1"/>
              <a:t>ch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</a:t>
            </a:r>
            <a:r>
              <a:rPr lang="en-US" sz="1200" dirty="0" err="1"/>
              <a:t>ch</a:t>
            </a:r>
            <a:r>
              <a:rPr lang="en-US" sz="1200" dirty="0"/>
              <a:t> = %u \</a:t>
            </a:r>
            <a:r>
              <a:rPr lang="en-US" sz="1200" dirty="0" err="1"/>
              <a:t>n",t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t++;</a:t>
            </a:r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</a:t>
            </a:r>
            <a:r>
              <a:rPr lang="en-US" sz="1200" dirty="0" err="1"/>
              <a:t>ch</a:t>
            </a:r>
            <a:r>
              <a:rPr lang="en-US" sz="1200" dirty="0"/>
              <a:t> = %u \</a:t>
            </a:r>
            <a:r>
              <a:rPr lang="en-US" sz="1200" dirty="0" err="1"/>
              <a:t>n",t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t = t + 1;</a:t>
            </a:r>
          </a:p>
          <a:p>
            <a:pPr marL="0" indent="0">
              <a:buNone/>
            </a:pPr>
            <a:r>
              <a:rPr lang="en-US" sz="1200" dirty="0" err="1"/>
              <a:t>printf</a:t>
            </a:r>
            <a:r>
              <a:rPr lang="en-US" sz="1200" dirty="0"/>
              <a:t>("Address of </a:t>
            </a:r>
            <a:r>
              <a:rPr lang="en-US" sz="1200" dirty="0" err="1"/>
              <a:t>ch</a:t>
            </a:r>
            <a:r>
              <a:rPr lang="en-US" sz="1200" dirty="0"/>
              <a:t> = %u \</a:t>
            </a:r>
            <a:r>
              <a:rPr lang="en-US" sz="1200" dirty="0" err="1"/>
              <a:t>n",t</a:t>
            </a:r>
            <a:r>
              <a:rPr lang="en-US" sz="1200" dirty="0" smtClean="0"/>
              <a:t>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getch</a:t>
            </a:r>
            <a:r>
              <a:rPr lang="en-US" sz="1200" dirty="0" smtClean="0"/>
              <a:t>();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return 0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5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763" y="0"/>
            <a:ext cx="10515600" cy="715530"/>
          </a:xfrm>
        </p:spPr>
        <p:txBody>
          <a:bodyPr/>
          <a:lstStyle/>
          <a:p>
            <a:r>
              <a:rPr lang="en-US" dirty="0" smtClean="0"/>
              <a:t>Array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491" y="715530"/>
            <a:ext cx="6428509" cy="6031633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data[5] = {121,131,141,156,111};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p=&amp;data;    //or p=&amp;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endParaRPr lang="en-US" dirty="0"/>
          </a:p>
          <a:p>
            <a:r>
              <a:rPr lang="en-US" dirty="0"/>
              <a:t>  for(a=0;a&lt;=4;a++)</a:t>
            </a:r>
          </a:p>
          <a:p>
            <a:r>
              <a:rPr lang="en-US" dirty="0"/>
              <a:t> 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("%u\</a:t>
            </a:r>
            <a:r>
              <a:rPr lang="en-US" dirty="0" err="1"/>
              <a:t>n",p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p++;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return 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2345129"/>
            <a:ext cx="5037257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763" y="0"/>
            <a:ext cx="10515600" cy="715530"/>
          </a:xfrm>
        </p:spPr>
        <p:txBody>
          <a:bodyPr/>
          <a:lstStyle/>
          <a:p>
            <a:r>
              <a:rPr lang="en-US" dirty="0" smtClean="0"/>
              <a:t>Array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491" y="715530"/>
            <a:ext cx="6428509" cy="6031633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data[5];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  p=&amp;data;</a:t>
            </a:r>
          </a:p>
          <a:p>
            <a:r>
              <a:rPr lang="en-US" dirty="0"/>
              <a:t>   for(a=0;a&lt;=4;a++)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value:");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d",&amp;data</a:t>
            </a:r>
            <a:r>
              <a:rPr lang="en-US" dirty="0"/>
              <a:t>[a]);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("\n\n Memory location\n\n");</a:t>
            </a:r>
          </a:p>
          <a:p>
            <a:r>
              <a:rPr lang="en-US" dirty="0"/>
              <a:t>   for(a=0;a&lt;=4;a++)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("memory location at %d = %u\n",</a:t>
            </a:r>
            <a:r>
              <a:rPr lang="en-US" dirty="0" err="1"/>
              <a:t>a,p</a:t>
            </a:r>
            <a:r>
              <a:rPr lang="en-US" dirty="0"/>
              <a:t>);</a:t>
            </a:r>
          </a:p>
          <a:p>
            <a:r>
              <a:rPr lang="en-US" dirty="0"/>
              <a:t>     p++;</a:t>
            </a:r>
          </a:p>
          <a:p>
            <a:r>
              <a:rPr lang="en-US" dirty="0"/>
              <a:t>   }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2345129"/>
            <a:ext cx="5037257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Accessing Array members using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691" y="1136072"/>
            <a:ext cx="5895109" cy="5721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data[5],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("Enter elements: </a:t>
            </a:r>
            <a:r>
              <a:rPr lang="en-US" sz="1600" dirty="0" smtClean="0"/>
              <a:t>\n\n");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</a:t>
            </a:r>
            <a:r>
              <a:rPr lang="en-US" sz="1600" dirty="0" err="1" smtClean="0"/>
              <a:t>lrscr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for(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++</a:t>
            </a:r>
            <a:r>
              <a:rPr lang="en-US" sz="1600" dirty="0" err="1"/>
              <a:t>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scanf</a:t>
            </a:r>
            <a:r>
              <a:rPr lang="en-US" sz="1600" dirty="0"/>
              <a:t>("%d", data + </a:t>
            </a:r>
            <a:r>
              <a:rPr lang="en-US" sz="1600" dirty="0" err="1"/>
              <a:t>i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("You entered: \n");</a:t>
            </a:r>
          </a:p>
          <a:p>
            <a:pPr marL="0" indent="0">
              <a:buNone/>
            </a:pPr>
            <a:r>
              <a:rPr lang="en-US" sz="1600" dirty="0"/>
              <a:t>   for(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5; ++</a:t>
            </a:r>
            <a:r>
              <a:rPr lang="en-US" sz="1600" dirty="0" err="1"/>
              <a:t>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("%d\n", *(data + </a:t>
            </a:r>
            <a:r>
              <a:rPr lang="en-US" sz="1600" dirty="0" err="1"/>
              <a:t>i</a:t>
            </a:r>
            <a:r>
              <a:rPr lang="en-US" sz="1600" dirty="0" smtClean="0"/>
              <a:t>));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to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38440"/>
            <a:ext cx="6019800" cy="6419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 ()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 *</a:t>
            </a:r>
            <a:r>
              <a:rPr lang="en-US" sz="1600" dirty="0" err="1"/>
              <a:t>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 **</a:t>
            </a:r>
            <a:r>
              <a:rPr lang="en-US" sz="1600" dirty="0" err="1"/>
              <a:t>pptr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var</a:t>
            </a:r>
            <a:r>
              <a:rPr lang="en-US" sz="1600" dirty="0"/>
              <a:t> = 3000;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/* take the address of </a:t>
            </a:r>
            <a:r>
              <a:rPr lang="en-US" sz="1600" dirty="0" err="1"/>
              <a:t>var</a:t>
            </a:r>
            <a:r>
              <a:rPr lang="en-US" sz="1600" dirty="0"/>
              <a:t> */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ptr</a:t>
            </a:r>
            <a:r>
              <a:rPr lang="en-US" sz="1600" dirty="0"/>
              <a:t> = &amp;</a:t>
            </a:r>
            <a:r>
              <a:rPr lang="en-US" sz="1600" dirty="0" err="1"/>
              <a:t>var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/* take the address of </a:t>
            </a:r>
            <a:r>
              <a:rPr lang="en-US" sz="1600" dirty="0" err="1"/>
              <a:t>ptr</a:t>
            </a:r>
            <a:r>
              <a:rPr lang="en-US" sz="1600" dirty="0"/>
              <a:t> using address of operator &amp; */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pptr</a:t>
            </a:r>
            <a:r>
              <a:rPr lang="en-US" sz="1600" dirty="0"/>
              <a:t> = &amp;</a:t>
            </a:r>
            <a:r>
              <a:rPr lang="en-US" sz="1600" dirty="0" err="1"/>
              <a:t>ptr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/* take the value using </a:t>
            </a:r>
            <a:r>
              <a:rPr lang="en-US" sz="1600" dirty="0" err="1"/>
              <a:t>pptr</a:t>
            </a:r>
            <a:r>
              <a:rPr lang="en-US" sz="1600" dirty="0"/>
              <a:t> */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("Value of </a:t>
            </a:r>
            <a:r>
              <a:rPr lang="en-US" sz="1600" dirty="0" err="1"/>
              <a:t>var</a:t>
            </a:r>
            <a:r>
              <a:rPr lang="en-US" sz="1600" dirty="0"/>
              <a:t> = %d\n", </a:t>
            </a:r>
            <a:r>
              <a:rPr lang="en-US" sz="1600" dirty="0" err="1"/>
              <a:t>var</a:t>
            </a:r>
            <a:r>
              <a:rPr lang="en-US" sz="1600" dirty="0"/>
              <a:t> 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("Value available at *</a:t>
            </a:r>
            <a:r>
              <a:rPr lang="en-US" sz="1600" dirty="0" err="1"/>
              <a:t>ptr</a:t>
            </a:r>
            <a:r>
              <a:rPr lang="en-US" sz="1600" dirty="0"/>
              <a:t> = %d\n", *</a:t>
            </a:r>
            <a:r>
              <a:rPr lang="en-US" sz="1600" dirty="0" err="1"/>
              <a:t>ptr</a:t>
            </a:r>
            <a:r>
              <a:rPr lang="en-US" sz="1600" dirty="0"/>
              <a:t> 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("Value available at **</a:t>
            </a:r>
            <a:r>
              <a:rPr lang="en-US" sz="1600" dirty="0" err="1"/>
              <a:t>pptr</a:t>
            </a:r>
            <a:r>
              <a:rPr lang="en-US" sz="1600" dirty="0"/>
              <a:t> = %d\n", **</a:t>
            </a:r>
            <a:r>
              <a:rPr lang="en-US" sz="1600" dirty="0" err="1"/>
              <a:t>pptr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93" y="2504032"/>
            <a:ext cx="4988936" cy="783287"/>
          </a:xfrm>
        </p:spPr>
      </p:pic>
      <p:sp>
        <p:nvSpPr>
          <p:cNvPr id="7" name="TextBox 6"/>
          <p:cNvSpPr txBox="1"/>
          <p:nvPr/>
        </p:nvSpPr>
        <p:spPr>
          <a:xfrm>
            <a:off x="6165273" y="1343892"/>
            <a:ext cx="483523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Its is a pointer variable that contains the </a:t>
            </a:r>
            <a:r>
              <a:rPr lang="en-US" dirty="0" err="1" smtClean="0"/>
              <a:t>adress</a:t>
            </a:r>
            <a:r>
              <a:rPr lang="en-US" dirty="0" smtClean="0"/>
              <a:t> of another pointer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Pointer </a:t>
            </a:r>
            <a:r>
              <a:rPr lang="en-US" b="1" dirty="0"/>
              <a:t>as Function parameter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in function parameter list is used to hold address of argument passed during function call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is also known as </a:t>
            </a:r>
            <a:r>
              <a:rPr lang="en-US" b="1" dirty="0"/>
              <a:t>call by reference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function is called by reference any change made to the reference variable will effect the original variable.</a:t>
            </a:r>
          </a:p>
        </p:txBody>
      </p:sp>
    </p:spTree>
    <p:extLst>
      <p:ext uri="{BB962C8B-B14F-4D97-AF65-F5344CB8AC3E}">
        <p14:creationId xmlns:p14="http://schemas.microsoft.com/office/powerpoint/2010/main" val="1927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B0F0"/>
                </a:solidFill>
              </a:rPr>
              <a:t>Sending </a:t>
            </a:r>
            <a:r>
              <a:rPr lang="en-US" sz="2800" b="1" dirty="0">
                <a:solidFill>
                  <a:srgbClr val="00B0F0"/>
                </a:solidFill>
              </a:rPr>
              <a:t>the values of the </a:t>
            </a:r>
            <a:r>
              <a:rPr lang="en-US" sz="2800" b="1" dirty="0" smtClean="0">
                <a:solidFill>
                  <a:srgbClr val="00B0F0"/>
                </a:solidFill>
              </a:rPr>
              <a:t>arguments- </a:t>
            </a:r>
            <a:r>
              <a:rPr lang="en-US" sz="2800" b="1" dirty="0">
                <a:solidFill>
                  <a:srgbClr val="00B0F0"/>
                </a:solidFill>
              </a:rPr>
              <a:t>‘Call by Value’.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23150"/>
            <a:ext cx="6019800" cy="6434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main( ) 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a = 10, b = 20 ;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swapv</a:t>
            </a:r>
            <a:r>
              <a:rPr lang="en-US" sz="1800" dirty="0"/>
              <a:t> ( a, b ) 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printf</a:t>
            </a:r>
            <a:r>
              <a:rPr lang="en-US" sz="1800" dirty="0"/>
              <a:t> ( "\</a:t>
            </a:r>
            <a:r>
              <a:rPr lang="en-US" sz="1800" dirty="0" err="1"/>
              <a:t>na</a:t>
            </a:r>
            <a:r>
              <a:rPr lang="en-US" sz="1800" dirty="0"/>
              <a:t> = %d b = %d", a, b ) ;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r>
              <a:rPr lang="en-US" sz="1800" dirty="0" err="1"/>
              <a:t>swapv</a:t>
            </a:r>
            <a:r>
              <a:rPr lang="en-US" sz="1800" dirty="0"/>
              <a:t> ( 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 ) 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t ;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t = x ; </a:t>
            </a:r>
          </a:p>
          <a:p>
            <a:pPr marL="0" indent="0">
              <a:buNone/>
            </a:pPr>
            <a:r>
              <a:rPr lang="en-US" sz="1800" dirty="0"/>
              <a:t> x = y ; </a:t>
            </a:r>
          </a:p>
          <a:p>
            <a:pPr marL="0" indent="0">
              <a:buNone/>
            </a:pPr>
            <a:r>
              <a:rPr lang="en-US" sz="1800" dirty="0"/>
              <a:t> y = t ;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printf</a:t>
            </a:r>
            <a:r>
              <a:rPr lang="en-US" sz="1800" dirty="0"/>
              <a:t> ( "\</a:t>
            </a:r>
            <a:r>
              <a:rPr lang="en-US" sz="1800" dirty="0" err="1"/>
              <a:t>nx</a:t>
            </a:r>
            <a:r>
              <a:rPr lang="en-US" sz="1800" dirty="0"/>
              <a:t> = %d y = %d", x, y ) ;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4123" y="1308838"/>
            <a:ext cx="4243552" cy="140001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" sz="6000" dirty="0" smtClean="0"/>
              <a:t>Output:</a:t>
            </a:r>
          </a:p>
          <a:p>
            <a:pPr marL="0" indent="0">
              <a:buNone/>
            </a:pPr>
            <a:r>
              <a:rPr lang="es-ES" sz="6000" dirty="0" smtClean="0"/>
              <a:t>========</a:t>
            </a:r>
          </a:p>
          <a:p>
            <a:pPr marL="0" indent="0">
              <a:buNone/>
            </a:pPr>
            <a:r>
              <a:rPr lang="es-ES" sz="6000" dirty="0" smtClean="0"/>
              <a:t>x </a:t>
            </a:r>
            <a:r>
              <a:rPr lang="es-ES" sz="6000" dirty="0"/>
              <a:t>= 20 y = 10 </a:t>
            </a:r>
          </a:p>
          <a:p>
            <a:pPr marL="0" indent="0">
              <a:buNone/>
            </a:pPr>
            <a:r>
              <a:rPr lang="es-ES" sz="6000" dirty="0"/>
              <a:t>a = 10 b = 20</a:t>
            </a:r>
            <a:endParaRPr lang="en-US" sz="6000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5533696" y="4729655"/>
            <a:ext cx="6658303" cy="21283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the first method the ‘value’ of each of the actual arguments in </a:t>
            </a:r>
          </a:p>
          <a:p>
            <a:r>
              <a:rPr lang="en-US" dirty="0"/>
              <a:t>the calling function is copied into corresponding formal arguments </a:t>
            </a:r>
          </a:p>
          <a:p>
            <a:r>
              <a:rPr lang="en-US" dirty="0"/>
              <a:t>of the called function.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this method the changes made to the </a:t>
            </a:r>
            <a:r>
              <a:rPr lang="en-US" dirty="0" smtClean="0"/>
              <a:t>formal </a:t>
            </a:r>
            <a:r>
              <a:rPr lang="en-US" dirty="0"/>
              <a:t>arguments in the called function have no effect on the </a:t>
            </a:r>
            <a:r>
              <a:rPr lang="en-US" dirty="0" smtClean="0"/>
              <a:t>values </a:t>
            </a:r>
            <a:r>
              <a:rPr lang="en-US" dirty="0"/>
              <a:t>of actual arguments in the calling function. </a:t>
            </a:r>
          </a:p>
        </p:txBody>
      </p:sp>
    </p:spTree>
    <p:extLst>
      <p:ext uri="{BB962C8B-B14F-4D97-AF65-F5344CB8AC3E}">
        <p14:creationId xmlns:p14="http://schemas.microsoft.com/office/powerpoint/2010/main" val="41988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which contains the address in memory of another variable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 b="15387"/>
          <a:stretch/>
        </p:blipFill>
        <p:spPr>
          <a:xfrm>
            <a:off x="5111438" y="2793917"/>
            <a:ext cx="5892894" cy="3383045"/>
          </a:xfrm>
        </p:spPr>
      </p:pic>
    </p:spTree>
    <p:extLst>
      <p:ext uri="{BB962C8B-B14F-4D97-AF65-F5344CB8AC3E}">
        <p14:creationId xmlns:p14="http://schemas.microsoft.com/office/powerpoint/2010/main" val="8555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07385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solidFill>
                  <a:srgbClr val="00B0F0"/>
                </a:solidFill>
              </a:rPr>
              <a:t>Sending the addresses of the </a:t>
            </a:r>
            <a:r>
              <a:rPr lang="en-US" sz="2500" b="1" dirty="0" smtClean="0">
                <a:solidFill>
                  <a:srgbClr val="00B0F0"/>
                </a:solidFill>
              </a:rPr>
              <a:t>arguments -</a:t>
            </a:r>
            <a:r>
              <a:rPr lang="en-US" sz="2800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99090"/>
            <a:ext cx="6019800" cy="62589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main( 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 = 10, b = 20 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swapr</a:t>
            </a:r>
            <a:r>
              <a:rPr lang="en-US" dirty="0"/>
              <a:t> ( &amp;a, &amp;b ) 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/>
              <a:t>na</a:t>
            </a:r>
            <a:r>
              <a:rPr lang="en-US" dirty="0"/>
              <a:t> = %d b = %d", a, b ) 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swapr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*x, </a:t>
            </a:r>
            <a:r>
              <a:rPr lang="en-US" dirty="0" err="1"/>
              <a:t>int</a:t>
            </a:r>
            <a:r>
              <a:rPr lang="en-US" dirty="0"/>
              <a:t> *y 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t 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t = *x ; </a:t>
            </a:r>
          </a:p>
          <a:p>
            <a:pPr marL="0" indent="0">
              <a:buNone/>
            </a:pPr>
            <a:r>
              <a:rPr lang="en-US" dirty="0"/>
              <a:t> *x = *y ; </a:t>
            </a:r>
          </a:p>
          <a:p>
            <a:pPr marL="0" indent="0">
              <a:buNone/>
            </a:pPr>
            <a:r>
              <a:rPr lang="en-US" dirty="0"/>
              <a:t> *y = t 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 "\</a:t>
            </a:r>
            <a:r>
              <a:rPr lang="en-US" dirty="0" err="1" smtClean="0"/>
              <a:t>nx</a:t>
            </a:r>
            <a:r>
              <a:rPr lang="en-US" dirty="0" smtClean="0"/>
              <a:t> </a:t>
            </a:r>
            <a:r>
              <a:rPr lang="en-US" dirty="0"/>
              <a:t>= %d </a:t>
            </a:r>
            <a:r>
              <a:rPr lang="en-US" dirty="0" smtClean="0"/>
              <a:t>y </a:t>
            </a:r>
            <a:r>
              <a:rPr lang="en-US" dirty="0"/>
              <a:t>= %</a:t>
            </a:r>
            <a:r>
              <a:rPr lang="en-US" dirty="0" smtClean="0"/>
              <a:t>d\n\n", x, y </a:t>
            </a:r>
            <a:r>
              <a:rPr lang="en-US" dirty="0"/>
              <a:t>) 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656" y="1683736"/>
            <a:ext cx="2435772" cy="128018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20 b = 10 </a:t>
            </a:r>
          </a:p>
          <a:p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5171090" y="4729655"/>
            <a:ext cx="7020909" cy="21283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addresses </a:t>
            </a:r>
            <a:r>
              <a:rPr lang="en-US" dirty="0"/>
              <a:t>of actual </a:t>
            </a:r>
            <a:r>
              <a:rPr lang="en-US" dirty="0" smtClean="0"/>
              <a:t>arguments </a:t>
            </a:r>
            <a:r>
              <a:rPr lang="en-US" dirty="0"/>
              <a:t>in the calling function are copied into formal arguments </a:t>
            </a:r>
            <a:r>
              <a:rPr lang="en-US" dirty="0" smtClean="0"/>
              <a:t>of </a:t>
            </a:r>
            <a:r>
              <a:rPr lang="en-US" dirty="0"/>
              <a:t>the called function.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means that using these addresses we </a:t>
            </a:r>
            <a:r>
              <a:rPr lang="en-US" dirty="0" smtClean="0"/>
              <a:t>would </a:t>
            </a:r>
            <a:r>
              <a:rPr lang="en-US" dirty="0"/>
              <a:t>have an access to the actual arguments and hence we would </a:t>
            </a:r>
            <a:r>
              <a:rPr lang="en-US" dirty="0" smtClean="0"/>
              <a:t>be </a:t>
            </a:r>
            <a:r>
              <a:rPr lang="en-US" dirty="0"/>
              <a:t>able to manipulate them. </a:t>
            </a:r>
          </a:p>
        </p:txBody>
      </p:sp>
    </p:spTree>
    <p:extLst>
      <p:ext uri="{BB962C8B-B14F-4D97-AF65-F5344CB8AC3E}">
        <p14:creationId xmlns:p14="http://schemas.microsoft.com/office/powerpoint/2010/main" val="3817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b="1" dirty="0" smtClean="0">
                <a:solidFill>
                  <a:srgbClr val="00B0F0"/>
                </a:solidFill>
              </a:rPr>
              <a:t>Pointer and  </a:t>
            </a:r>
            <a:r>
              <a:rPr lang="en-US" sz="2300" b="1" dirty="0">
                <a:solidFill>
                  <a:srgbClr val="00B0F0"/>
                </a:solidFill>
              </a:rPr>
              <a:t>structure.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8297" cy="26517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Structure</a:t>
            </a:r>
            <a:r>
              <a:rPr lang="en-US" dirty="0"/>
              <a:t> can be created and accessed using </a:t>
            </a:r>
            <a:r>
              <a:rPr lang="en-US" dirty="0" smtClean="0"/>
              <a:t>”Pointer”.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pointer variable of a structure can be </a:t>
            </a:r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name {</a:t>
            </a:r>
          </a:p>
          <a:p>
            <a:pPr marL="0" indent="0">
              <a:buNone/>
            </a:pPr>
            <a:r>
              <a:rPr lang="en-US" dirty="0"/>
              <a:t>    member1;</a:t>
            </a:r>
          </a:p>
          <a:p>
            <a:pPr marL="0" indent="0">
              <a:buNone/>
            </a:pPr>
            <a:r>
              <a:rPr lang="en-US" dirty="0"/>
              <a:t>    member2;</a:t>
            </a:r>
          </a:p>
          <a:p>
            <a:pPr marL="0" indent="0">
              <a:buNone/>
            </a:pPr>
            <a:r>
              <a:rPr lang="en-US" dirty="0"/>
              <a:t>    .</a:t>
            </a:r>
          </a:p>
          <a:p>
            <a:pPr marL="0" indent="0">
              <a:buNone/>
            </a:pPr>
            <a:r>
              <a:rPr lang="en-US" dirty="0"/>
              <a:t>    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name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b="1" dirty="0">
                <a:solidFill>
                  <a:srgbClr val="00B0F0"/>
                </a:solidFill>
              </a:rPr>
              <a:t>Accessing structure's member through pointer</a:t>
            </a:r>
            <a:br>
              <a:rPr lang="en-US" sz="2300" b="1" dirty="0">
                <a:solidFill>
                  <a:srgbClr val="00B0F0"/>
                </a:solidFill>
              </a:rPr>
            </a:br>
            <a:endParaRPr lang="en-US" sz="23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structure's member can be </a:t>
            </a:r>
            <a:r>
              <a:rPr lang="en-US" dirty="0" smtClean="0"/>
              <a:t>accessed </a:t>
            </a:r>
            <a:r>
              <a:rPr lang="en-US" dirty="0"/>
              <a:t>through pointer in two ways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Referencing pointer to another address to access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Using dynamic memory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5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5041"/>
          </a:xfrm>
        </p:spPr>
        <p:txBody>
          <a:bodyPr>
            <a:normAutofit fontScale="90000"/>
          </a:bodyPr>
          <a:lstStyle/>
          <a:p>
            <a:r>
              <a:rPr lang="en-US" sz="2300" b="1" dirty="0">
                <a:solidFill>
                  <a:srgbClr val="00B0F0"/>
                </a:solidFill>
              </a:rPr>
              <a:t>Referencing pointer to another address to access the memory</a:t>
            </a:r>
            <a:br>
              <a:rPr lang="en-US" sz="2300" b="1" dirty="0">
                <a:solidFill>
                  <a:srgbClr val="00B0F0"/>
                </a:solidFill>
              </a:rPr>
            </a:br>
            <a:endParaRPr lang="en-US" sz="23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65040"/>
            <a:ext cx="5912069" cy="6292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#include &lt;</a:t>
            </a:r>
            <a:r>
              <a:rPr lang="en-US" sz="1200" dirty="0" err="1">
                <a:latin typeface="+mj-lt"/>
                <a:ea typeface="+mj-ea"/>
                <a:cs typeface="+mj-cs"/>
              </a:rPr>
              <a:t>stdio.h</a:t>
            </a:r>
            <a:r>
              <a:rPr lang="en-US" sz="1200" dirty="0">
                <a:latin typeface="+mj-lt"/>
                <a:ea typeface="+mj-ea"/>
                <a:cs typeface="+mj-cs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typedef</a:t>
            </a: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lang="en-US" sz="1200" dirty="0" err="1">
                <a:latin typeface="+mj-lt"/>
                <a:ea typeface="+mj-ea"/>
                <a:cs typeface="+mj-cs"/>
              </a:rPr>
              <a:t>struct</a:t>
            </a:r>
            <a:r>
              <a:rPr lang="en-US" sz="1200" dirty="0">
                <a:latin typeface="+mj-lt"/>
                <a:ea typeface="+mj-ea"/>
                <a:cs typeface="+mj-cs"/>
              </a:rPr>
              <a:t> person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1200" dirty="0">
                <a:latin typeface="+mj-lt"/>
                <a:ea typeface="+mj-ea"/>
                <a:cs typeface="+mj-cs"/>
              </a:rPr>
              <a:t> age;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float weight;</a:t>
            </a:r>
          </a:p>
          <a:p>
            <a:pPr marL="0" indent="0">
              <a:buNone/>
            </a:pPr>
            <a:r>
              <a:rPr lang="en-US" sz="1200" dirty="0" smtClean="0">
                <a:latin typeface="+mj-lt"/>
                <a:ea typeface="+mj-ea"/>
                <a:cs typeface="+mj-cs"/>
              </a:rPr>
              <a:t>};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200" dirty="0" err="1">
                <a:latin typeface="+mj-lt"/>
                <a:ea typeface="+mj-ea"/>
                <a:cs typeface="+mj-cs"/>
              </a:rPr>
              <a:t>int</a:t>
            </a:r>
            <a:r>
              <a:rPr lang="en-US" sz="1200" dirty="0">
                <a:latin typeface="+mj-lt"/>
                <a:ea typeface="+mj-ea"/>
                <a:cs typeface="+mj-cs"/>
              </a:rPr>
              <a:t> main()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struct</a:t>
            </a:r>
            <a:r>
              <a:rPr lang="en-US" sz="1200" dirty="0">
                <a:latin typeface="+mj-lt"/>
                <a:ea typeface="+mj-ea"/>
                <a:cs typeface="+mj-cs"/>
              </a:rPr>
              <a:t> person *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, person1;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 = &amp;person1;            // Referencing pointer to memory address of person1</a:t>
            </a:r>
          </a:p>
          <a:p>
            <a:pPr marL="0" indent="0">
              <a:buNone/>
            </a:pP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printf</a:t>
            </a:r>
            <a:r>
              <a:rPr lang="en-US" sz="1200" dirty="0">
                <a:latin typeface="+mj-lt"/>
                <a:ea typeface="+mj-ea"/>
                <a:cs typeface="+mj-cs"/>
              </a:rPr>
              <a:t>("Enter integer: ");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scanf</a:t>
            </a:r>
            <a:r>
              <a:rPr lang="en-US" sz="1200" dirty="0">
                <a:latin typeface="+mj-lt"/>
                <a:ea typeface="+mj-ea"/>
                <a:cs typeface="+mj-cs"/>
              </a:rPr>
              <a:t>("%d",&amp;(*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).age);</a:t>
            </a:r>
          </a:p>
          <a:p>
            <a:pPr marL="0" indent="0">
              <a:buNone/>
            </a:pP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printf</a:t>
            </a:r>
            <a:r>
              <a:rPr lang="en-US" sz="1200" dirty="0">
                <a:latin typeface="+mj-lt"/>
                <a:ea typeface="+mj-ea"/>
                <a:cs typeface="+mj-cs"/>
              </a:rPr>
              <a:t>("Enter number: ");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scanf</a:t>
            </a:r>
            <a:r>
              <a:rPr lang="en-US" sz="1200" dirty="0">
                <a:latin typeface="+mj-lt"/>
                <a:ea typeface="+mj-ea"/>
                <a:cs typeface="+mj-cs"/>
              </a:rPr>
              <a:t>("%f",&amp;(*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).weight);</a:t>
            </a:r>
          </a:p>
          <a:p>
            <a:pPr marL="0" indent="0">
              <a:buNone/>
            </a:pP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printf</a:t>
            </a:r>
            <a:r>
              <a:rPr lang="en-US" sz="1200" dirty="0">
                <a:latin typeface="+mj-lt"/>
                <a:ea typeface="+mj-ea"/>
                <a:cs typeface="+mj-cs"/>
              </a:rPr>
              <a:t>("Displaying: ");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</a:t>
            </a:r>
            <a:r>
              <a:rPr lang="en-US" sz="1200" dirty="0" err="1">
                <a:latin typeface="+mj-lt"/>
                <a:ea typeface="+mj-ea"/>
                <a:cs typeface="+mj-cs"/>
              </a:rPr>
              <a:t>printf</a:t>
            </a:r>
            <a:r>
              <a:rPr lang="en-US" sz="1200" dirty="0">
                <a:latin typeface="+mj-lt"/>
                <a:ea typeface="+mj-ea"/>
                <a:cs typeface="+mj-cs"/>
              </a:rPr>
              <a:t>("%</a:t>
            </a:r>
            <a:r>
              <a:rPr lang="en-US" sz="1200" dirty="0" err="1">
                <a:latin typeface="+mj-lt"/>
                <a:ea typeface="+mj-ea"/>
                <a:cs typeface="+mj-cs"/>
              </a:rPr>
              <a:t>d%f</a:t>
            </a:r>
            <a:r>
              <a:rPr lang="en-US" sz="1200" dirty="0">
                <a:latin typeface="+mj-lt"/>
                <a:ea typeface="+mj-ea"/>
                <a:cs typeface="+mj-cs"/>
              </a:rPr>
              <a:t>",(*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).age,(*</a:t>
            </a:r>
            <a:r>
              <a:rPr lang="en-US" sz="1200" dirty="0" err="1">
                <a:latin typeface="+mj-lt"/>
                <a:ea typeface="+mj-ea"/>
                <a:cs typeface="+mj-cs"/>
              </a:rPr>
              <a:t>personPtr</a:t>
            </a:r>
            <a:r>
              <a:rPr lang="en-US" sz="1200" dirty="0">
                <a:latin typeface="+mj-lt"/>
                <a:ea typeface="+mj-ea"/>
                <a:cs typeface="+mj-cs"/>
              </a:rPr>
              <a:t>).weight</a:t>
            </a:r>
            <a:r>
              <a:rPr lang="en-US" sz="1200" dirty="0" smtClean="0">
                <a:latin typeface="+mj-lt"/>
                <a:ea typeface="+mj-ea"/>
                <a:cs typeface="+mj-cs"/>
              </a:rPr>
              <a:t>);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    return 0;</a:t>
            </a:r>
          </a:p>
          <a:p>
            <a:pPr marL="0" indent="0">
              <a:buNone/>
            </a:pPr>
            <a:r>
              <a:rPr lang="en-US" sz="1200" dirty="0"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04841" y="4824247"/>
            <a:ext cx="4824249" cy="135271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3600" b="1" dirty="0"/>
              <a:t>T</a:t>
            </a:r>
            <a:r>
              <a:rPr lang="en-US" sz="3600" b="1" dirty="0" smtClean="0"/>
              <a:t>he </a:t>
            </a:r>
            <a:r>
              <a:rPr lang="en-US" sz="3600" b="1" dirty="0"/>
              <a:t>pointer variable of type </a:t>
            </a:r>
            <a:r>
              <a:rPr lang="en-US" sz="3600" b="1" dirty="0" err="1"/>
              <a:t>struct</a:t>
            </a:r>
            <a:r>
              <a:rPr lang="en-US" sz="3600" b="1" dirty="0"/>
              <a:t> person is referenced to the address of person1. </a:t>
            </a:r>
            <a:endParaRPr lang="en-US" sz="3600" b="1" dirty="0" smtClean="0"/>
          </a:p>
          <a:p>
            <a:pPr marL="0" indent="0" algn="just">
              <a:buNone/>
            </a:pPr>
            <a:endParaRPr lang="en-US" sz="3600" b="1" dirty="0"/>
          </a:p>
          <a:p>
            <a:pPr marL="0" indent="0" algn="just">
              <a:buNone/>
            </a:pPr>
            <a:r>
              <a:rPr lang="en-US" sz="3600" b="1" dirty="0" smtClean="0"/>
              <a:t>Then</a:t>
            </a:r>
            <a:r>
              <a:rPr lang="en-US" sz="3600" b="1" dirty="0"/>
              <a:t>, only the structure member through pointer can </a:t>
            </a:r>
            <a:r>
              <a:rPr lang="en-US" sz="3600" b="1" dirty="0" err="1"/>
              <a:t>can</a:t>
            </a:r>
            <a:r>
              <a:rPr lang="en-US" sz="3600" b="1" dirty="0"/>
              <a:t> accessed.</a:t>
            </a:r>
          </a:p>
        </p:txBody>
      </p:sp>
    </p:spTree>
    <p:extLst>
      <p:ext uri="{BB962C8B-B14F-4D97-AF65-F5344CB8AC3E}">
        <p14:creationId xmlns:p14="http://schemas.microsoft.com/office/powerpoint/2010/main" val="42560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978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Using -&gt; operator to access structure pointer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9455" cy="4351338"/>
          </a:xfrm>
        </p:spPr>
        <p:txBody>
          <a:bodyPr/>
          <a:lstStyle/>
          <a:p>
            <a:r>
              <a:rPr lang="en-US" dirty="0"/>
              <a:t>(*</a:t>
            </a:r>
            <a:r>
              <a:rPr lang="en-US" dirty="0" err="1"/>
              <a:t>personPtr</a:t>
            </a:r>
            <a:r>
              <a:rPr lang="en-US" dirty="0"/>
              <a:t>).age is same as </a:t>
            </a:r>
            <a:r>
              <a:rPr lang="en-US" dirty="0" err="1"/>
              <a:t>personPtr</a:t>
            </a:r>
            <a:r>
              <a:rPr lang="en-US" dirty="0"/>
              <a:t>-&gt;age</a:t>
            </a:r>
          </a:p>
          <a:p>
            <a:r>
              <a:rPr lang="en-US" dirty="0"/>
              <a:t>(*</a:t>
            </a:r>
            <a:r>
              <a:rPr lang="en-US" dirty="0" err="1"/>
              <a:t>personPtr</a:t>
            </a:r>
            <a:r>
              <a:rPr lang="en-US" dirty="0"/>
              <a:t>).weight is same as </a:t>
            </a:r>
            <a:r>
              <a:rPr lang="en-US" dirty="0" err="1"/>
              <a:t>personPtr</a:t>
            </a:r>
            <a:r>
              <a:rPr lang="en-US" dirty="0"/>
              <a:t>-&gt;weight</a:t>
            </a:r>
          </a:p>
        </p:txBody>
      </p:sp>
    </p:spTree>
    <p:extLst>
      <p:ext uri="{BB962C8B-B14F-4D97-AF65-F5344CB8AC3E}">
        <p14:creationId xmlns:p14="http://schemas.microsoft.com/office/powerpoint/2010/main" val="12425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799490"/>
            <a:ext cx="11934496" cy="2822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have a </a:t>
            </a:r>
            <a:r>
              <a:rPr lang="en-US" sz="2000" b="1" dirty="0"/>
              <a:t>pointer</a:t>
            </a:r>
            <a:r>
              <a:rPr lang="en-US" sz="2000" dirty="0"/>
              <a:t> to any variable type.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reference operator </a:t>
            </a:r>
            <a:r>
              <a:rPr lang="en-US" sz="2000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gives the </a:t>
            </a:r>
            <a:r>
              <a:rPr lang="en-US" sz="2000" dirty="0" smtClean="0">
                <a:solidFill>
                  <a:srgbClr val="00B050"/>
                </a:solidFill>
              </a:rPr>
              <a:t>``address of a variable''.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B050"/>
                </a:solidFill>
              </a:rPr>
              <a:t>Reference Operator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indirection or dereference operator 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gives the </a:t>
            </a:r>
            <a:r>
              <a:rPr lang="en-US" sz="2000" dirty="0" smtClean="0">
                <a:solidFill>
                  <a:srgbClr val="00B050"/>
                </a:solidFill>
              </a:rPr>
              <a:t>``value at the address of”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182288"/>
            <a:ext cx="10761278" cy="3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uses </a:t>
            </a:r>
            <a:r>
              <a:rPr lang="en-US" b="1" i="1" dirty="0" smtClean="0"/>
              <a:t>pointers</a:t>
            </a:r>
            <a:r>
              <a:rPr lang="en-US" dirty="0" smtClean="0"/>
              <a:t> </a:t>
            </a:r>
            <a:r>
              <a:rPr lang="en-US" u="sng" dirty="0" smtClean="0"/>
              <a:t>a lot</a:t>
            </a:r>
            <a:r>
              <a:rPr lang="en-US" dirty="0" smtClean="0"/>
              <a:t>. </a:t>
            </a:r>
            <a:r>
              <a:rPr lang="en-US" b="1" dirty="0" smtClean="0"/>
              <a:t>Why?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the only way to express some computations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produces compact and efficient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a very powerful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uses pointers explicitly with:</a:t>
            </a:r>
          </a:p>
          <a:p>
            <a:r>
              <a:rPr lang="en-US" dirty="0"/>
              <a:t>Arrays,</a:t>
            </a:r>
          </a:p>
          <a:p>
            <a:r>
              <a:rPr lang="en-US" dirty="0"/>
              <a:t>Structures,</a:t>
            </a:r>
          </a:p>
          <a:p>
            <a:r>
              <a:rPr lang="en-US" dirty="0"/>
              <a:t>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 pointer?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82765" y="2095297"/>
            <a:ext cx="42698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9902" y="2002740"/>
            <a:ext cx="10673257" cy="219157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data_type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pointer_variable_name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40469" y="4891830"/>
            <a:ext cx="6122189" cy="36933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Above statement defines,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as pointer variable of type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1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52" y="1494549"/>
            <a:ext cx="5181600" cy="500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* p;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c;</a:t>
            </a:r>
          </a:p>
          <a:p>
            <a:pPr marL="0" indent="0">
              <a:buNone/>
            </a:pPr>
            <a:r>
              <a:rPr lang="en-US" sz="1800" dirty="0" smtClean="0"/>
              <a:t>   c=2;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("Address of c:%u\n",&amp;c);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("Value of c:%d\n\n",c);</a:t>
            </a:r>
          </a:p>
          <a:p>
            <a:pPr marL="0" indent="0">
              <a:buNone/>
            </a:pPr>
            <a:r>
              <a:rPr lang="en-US" sz="1800" dirty="0" smtClean="0"/>
              <a:t>   p=&amp;c;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("Address of c:%u\n",p);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("Content of pointer p:%d\n\n",*p);</a:t>
            </a:r>
          </a:p>
          <a:p>
            <a:pPr marL="0" indent="0">
              <a:buNone/>
            </a:pPr>
            <a:r>
              <a:rPr lang="en-US" sz="1800" dirty="0" smtClean="0"/>
              <a:t>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of c: 2616781</a:t>
            </a:r>
          </a:p>
          <a:p>
            <a:r>
              <a:rPr lang="en-US" dirty="0" smtClean="0"/>
              <a:t>Value of c: 2</a:t>
            </a:r>
          </a:p>
          <a:p>
            <a:endParaRPr lang="en-US" dirty="0" smtClean="0"/>
          </a:p>
          <a:p>
            <a:r>
              <a:rPr lang="en-US" dirty="0" smtClean="0"/>
              <a:t>Address of c: 2616781</a:t>
            </a:r>
          </a:p>
          <a:p>
            <a:r>
              <a:rPr lang="en-US" dirty="0" smtClean="0"/>
              <a:t>Content of pointer p: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764" y="249382"/>
            <a:ext cx="5521036" cy="5927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char </a:t>
            </a:r>
            <a:r>
              <a:rPr lang="en-US" sz="1000" dirty="0" err="1"/>
              <a:t>ch</a:t>
            </a:r>
            <a:r>
              <a:rPr lang="en-US" sz="1000" dirty="0"/>
              <a:t> = 'S';</a:t>
            </a:r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a = 7;</a:t>
            </a:r>
          </a:p>
          <a:p>
            <a:pPr marL="0" indent="0">
              <a:buNone/>
            </a:pPr>
            <a:r>
              <a:rPr lang="en-US" sz="1000" dirty="0"/>
              <a:t>float f =3.118981</a:t>
            </a:r>
            <a:r>
              <a:rPr lang="en-US" sz="1000" dirty="0" smtClean="0"/>
              <a:t>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char *p;</a:t>
            </a:r>
          </a:p>
          <a:p>
            <a:pPr marL="0" indent="0">
              <a:buNone/>
            </a:pPr>
            <a:r>
              <a:rPr lang="en-US" sz="1000" dirty="0" err="1"/>
              <a:t>int</a:t>
            </a:r>
            <a:r>
              <a:rPr lang="en-US" sz="1000" dirty="0"/>
              <a:t> *t;</a:t>
            </a:r>
          </a:p>
          <a:p>
            <a:pPr marL="0" indent="0">
              <a:buNone/>
            </a:pPr>
            <a:r>
              <a:rPr lang="en-US" sz="1000" dirty="0"/>
              <a:t>float *</a:t>
            </a:r>
            <a:r>
              <a:rPr lang="en-US" sz="1000" dirty="0" err="1"/>
              <a:t>i</a:t>
            </a:r>
            <a:r>
              <a:rPr lang="en-US" sz="1000" dirty="0" smtClean="0"/>
              <a:t>;</a:t>
            </a: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clrscr</a:t>
            </a:r>
            <a:r>
              <a:rPr lang="en-US" sz="1000" dirty="0" smtClean="0"/>
              <a:t>();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p = &amp;</a:t>
            </a:r>
            <a:r>
              <a:rPr lang="en-US" sz="1000" dirty="0" err="1"/>
              <a:t>ch</a:t>
            </a:r>
            <a:r>
              <a:rPr lang="en-US" sz="1000" dirty="0" smtClean="0"/>
              <a:t>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in </a:t>
            </a:r>
            <a:r>
              <a:rPr lang="en-US" sz="1000" dirty="0" err="1"/>
              <a:t>ch</a:t>
            </a:r>
            <a:r>
              <a:rPr lang="en-US" sz="1000" dirty="0"/>
              <a:t> = %c\n",</a:t>
            </a:r>
            <a:r>
              <a:rPr lang="en-US" sz="1000" dirty="0" err="1"/>
              <a:t>ch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</a:t>
            </a:r>
            <a:r>
              <a:rPr lang="en-US" sz="1000" dirty="0" err="1"/>
              <a:t>ch</a:t>
            </a:r>
            <a:r>
              <a:rPr lang="en-US" sz="1000" dirty="0"/>
              <a:t> = %u\n",&amp;</a:t>
            </a:r>
            <a:r>
              <a:rPr lang="en-US" sz="1000" dirty="0" err="1"/>
              <a:t>ch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</a:t>
            </a:r>
            <a:r>
              <a:rPr lang="en-US" sz="1000" dirty="0" err="1"/>
              <a:t>ch</a:t>
            </a:r>
            <a:r>
              <a:rPr lang="en-US" sz="1000" dirty="0"/>
              <a:t> = %u\</a:t>
            </a:r>
            <a:r>
              <a:rPr lang="en-US" sz="1000" dirty="0" err="1"/>
              <a:t>n",p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at the address of %c\n\n\n",*p</a:t>
            </a:r>
            <a:r>
              <a:rPr lang="en-US" sz="1000" dirty="0" smtClean="0"/>
              <a:t>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t = &amp;a;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in a = %d\</a:t>
            </a:r>
            <a:r>
              <a:rPr lang="en-US" sz="1000" dirty="0" err="1"/>
              <a:t>n",a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a = %u\</a:t>
            </a:r>
            <a:r>
              <a:rPr lang="en-US" sz="1000" dirty="0" err="1"/>
              <a:t>n",&amp;a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a = %u\</a:t>
            </a:r>
            <a:r>
              <a:rPr lang="en-US" sz="1000" dirty="0" err="1"/>
              <a:t>n",t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at the address of %d\n\n\n",*t</a:t>
            </a:r>
            <a:r>
              <a:rPr lang="en-US" sz="1000" dirty="0" smtClean="0"/>
              <a:t>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i</a:t>
            </a:r>
            <a:r>
              <a:rPr lang="en-US" sz="1000" dirty="0"/>
              <a:t> = &amp;f;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in f = %f\</a:t>
            </a:r>
            <a:r>
              <a:rPr lang="en-US" sz="1000" dirty="0" err="1"/>
              <a:t>n",f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f = %u\</a:t>
            </a:r>
            <a:r>
              <a:rPr lang="en-US" sz="1000" dirty="0" err="1"/>
              <a:t>n",&amp;f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("Address of f = %u\n",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printf</a:t>
            </a:r>
            <a:r>
              <a:rPr lang="en-US" sz="1000" dirty="0"/>
              <a:t>("Value at the address of %f\n",*</a:t>
            </a:r>
            <a:r>
              <a:rPr lang="en-US" sz="1000" dirty="0" err="1"/>
              <a:t>i</a:t>
            </a:r>
            <a:r>
              <a:rPr lang="en-US" sz="1000" dirty="0" smtClean="0"/>
              <a:t>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getch</a:t>
            </a:r>
            <a:r>
              <a:rPr lang="en-US" sz="1000" dirty="0" smtClean="0"/>
              <a:t>();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return 0</a:t>
            </a:r>
            <a:r>
              <a:rPr lang="en-US" sz="1000" dirty="0" smtClean="0"/>
              <a:t>;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pointer that is assigned NULL is called a </a:t>
            </a:r>
            <a:r>
              <a:rPr lang="en-US" sz="2000" b="1" dirty="0"/>
              <a:t>null</a:t>
            </a:r>
            <a:r>
              <a:rPr lang="en-US" sz="2000" dirty="0"/>
              <a:t> pointer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good practice to assign a NULL value to a pointer variable in case you do not have an exact address to be assigned.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done at the time of variable declaration.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172" y="2758965"/>
            <a:ext cx="4574628" cy="341799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 () {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*</a:t>
            </a:r>
            <a:r>
              <a:rPr lang="en-US" sz="1800" dirty="0" err="1" smtClean="0"/>
              <a:t>ptr</a:t>
            </a:r>
            <a:r>
              <a:rPr lang="en-US" sz="1800" dirty="0" smtClean="0"/>
              <a:t> = NULL;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("The value of </a:t>
            </a:r>
            <a:r>
              <a:rPr lang="en-US" sz="1800" dirty="0" err="1" smtClean="0"/>
              <a:t>ptr</a:t>
            </a:r>
            <a:r>
              <a:rPr lang="en-US" sz="1800" dirty="0" smtClean="0"/>
              <a:t> is : %x\n", </a:t>
            </a:r>
            <a:r>
              <a:rPr lang="en-US" sz="1800" dirty="0" err="1" smtClean="0"/>
              <a:t>ptr</a:t>
            </a:r>
            <a:r>
              <a:rPr lang="en-US" sz="1800" dirty="0" smtClean="0"/>
              <a:t>  );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54159" y="5684520"/>
            <a:ext cx="3699641" cy="49244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Output: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The value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is 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23" y="299243"/>
            <a:ext cx="4346849" cy="20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1611</Words>
  <Application>Microsoft Office PowerPoint</Application>
  <PresentationFormat>Widescreen</PresentationFormat>
  <Paragraphs>316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Menlo</vt:lpstr>
      <vt:lpstr>Open Sans</vt:lpstr>
      <vt:lpstr>Times New Roman</vt:lpstr>
      <vt:lpstr>Office Theme</vt:lpstr>
      <vt:lpstr>Pointer in C-Language</vt:lpstr>
      <vt:lpstr>Definition</vt:lpstr>
      <vt:lpstr>PowerPoint Presentation</vt:lpstr>
      <vt:lpstr>C uses pointers a lot. Why?: </vt:lpstr>
      <vt:lpstr>PowerPoint Presentation</vt:lpstr>
      <vt:lpstr>How to declare a pointer?</vt:lpstr>
      <vt:lpstr>Example</vt:lpstr>
      <vt:lpstr>PowerPoint Presentation</vt:lpstr>
      <vt:lpstr>NULL Pointers </vt:lpstr>
      <vt:lpstr>PowerPoint Presentation</vt:lpstr>
      <vt:lpstr>Pointer Arithmetic</vt:lpstr>
      <vt:lpstr>PowerPoint Presentation</vt:lpstr>
      <vt:lpstr>PowerPoint Presentation</vt:lpstr>
      <vt:lpstr>Array and Pointers</vt:lpstr>
      <vt:lpstr>Array and Pointers</vt:lpstr>
      <vt:lpstr>Accessing Array members using Pointer</vt:lpstr>
      <vt:lpstr>Pointer to pointer</vt:lpstr>
      <vt:lpstr> Pointer as Function parameter </vt:lpstr>
      <vt:lpstr> Sending the values of the arguments- ‘Call by Value’. </vt:lpstr>
      <vt:lpstr>Sending the addresses of the arguments - call by reference</vt:lpstr>
      <vt:lpstr>Pointer and  structure.</vt:lpstr>
      <vt:lpstr>Accessing structure's member through pointer </vt:lpstr>
      <vt:lpstr>Referencing pointer to another address to access the memory </vt:lpstr>
      <vt:lpstr>Using -&gt; operator to access structure pointer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in C-Langaue</dc:title>
  <dc:creator>Hammad</dc:creator>
  <cp:lastModifiedBy>Ahmed</cp:lastModifiedBy>
  <cp:revision>61</cp:revision>
  <dcterms:created xsi:type="dcterms:W3CDTF">2017-01-02T22:07:39Z</dcterms:created>
  <dcterms:modified xsi:type="dcterms:W3CDTF">2017-01-07T03:19:31Z</dcterms:modified>
</cp:coreProperties>
</file>