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78" d="100"/>
          <a:sy n="78" d="100"/>
        </p:scale>
        <p:origin x="87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42CA4E-1499-4E1A-8936-F5C882F7A18A}"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A784DB-5477-4A13-92EF-BBBF1CF3D2FF}" type="slidenum">
              <a:rPr lang="en-US" smtClean="0"/>
              <a:t>‹#›</a:t>
            </a:fld>
            <a:endParaRPr lang="en-US"/>
          </a:p>
        </p:txBody>
      </p:sp>
    </p:spTree>
    <p:extLst>
      <p:ext uri="{BB962C8B-B14F-4D97-AF65-F5344CB8AC3E}">
        <p14:creationId xmlns:p14="http://schemas.microsoft.com/office/powerpoint/2010/main" val="3873443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42CA4E-1499-4E1A-8936-F5C882F7A18A}"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A784DB-5477-4A13-92EF-BBBF1CF3D2FF}" type="slidenum">
              <a:rPr lang="en-US" smtClean="0"/>
              <a:t>‹#›</a:t>
            </a:fld>
            <a:endParaRPr lang="en-US"/>
          </a:p>
        </p:txBody>
      </p:sp>
    </p:spTree>
    <p:extLst>
      <p:ext uri="{BB962C8B-B14F-4D97-AF65-F5344CB8AC3E}">
        <p14:creationId xmlns:p14="http://schemas.microsoft.com/office/powerpoint/2010/main" val="4240197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42CA4E-1499-4E1A-8936-F5C882F7A18A}"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A784DB-5477-4A13-92EF-BBBF1CF3D2F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15484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42CA4E-1499-4E1A-8936-F5C882F7A18A}"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A784DB-5477-4A13-92EF-BBBF1CF3D2FF}" type="slidenum">
              <a:rPr lang="en-US" smtClean="0"/>
              <a:t>‹#›</a:t>
            </a:fld>
            <a:endParaRPr lang="en-US"/>
          </a:p>
        </p:txBody>
      </p:sp>
    </p:spTree>
    <p:extLst>
      <p:ext uri="{BB962C8B-B14F-4D97-AF65-F5344CB8AC3E}">
        <p14:creationId xmlns:p14="http://schemas.microsoft.com/office/powerpoint/2010/main" val="1469455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42CA4E-1499-4E1A-8936-F5C882F7A18A}"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A784DB-5477-4A13-92EF-BBBF1CF3D2F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28569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42CA4E-1499-4E1A-8936-F5C882F7A18A}"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A784DB-5477-4A13-92EF-BBBF1CF3D2FF}" type="slidenum">
              <a:rPr lang="en-US" smtClean="0"/>
              <a:t>‹#›</a:t>
            </a:fld>
            <a:endParaRPr lang="en-US"/>
          </a:p>
        </p:txBody>
      </p:sp>
    </p:spTree>
    <p:extLst>
      <p:ext uri="{BB962C8B-B14F-4D97-AF65-F5344CB8AC3E}">
        <p14:creationId xmlns:p14="http://schemas.microsoft.com/office/powerpoint/2010/main" val="1857135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42CA4E-1499-4E1A-8936-F5C882F7A18A}"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A784DB-5477-4A13-92EF-BBBF1CF3D2FF}" type="slidenum">
              <a:rPr lang="en-US" smtClean="0"/>
              <a:t>‹#›</a:t>
            </a:fld>
            <a:endParaRPr lang="en-US"/>
          </a:p>
        </p:txBody>
      </p:sp>
    </p:spTree>
    <p:extLst>
      <p:ext uri="{BB962C8B-B14F-4D97-AF65-F5344CB8AC3E}">
        <p14:creationId xmlns:p14="http://schemas.microsoft.com/office/powerpoint/2010/main" val="2716370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42CA4E-1499-4E1A-8936-F5C882F7A18A}"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A784DB-5477-4A13-92EF-BBBF1CF3D2FF}" type="slidenum">
              <a:rPr lang="en-US" smtClean="0"/>
              <a:t>‹#›</a:t>
            </a:fld>
            <a:endParaRPr lang="en-US"/>
          </a:p>
        </p:txBody>
      </p:sp>
    </p:spTree>
    <p:extLst>
      <p:ext uri="{BB962C8B-B14F-4D97-AF65-F5344CB8AC3E}">
        <p14:creationId xmlns:p14="http://schemas.microsoft.com/office/powerpoint/2010/main" val="131277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42CA4E-1499-4E1A-8936-F5C882F7A18A}"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A784DB-5477-4A13-92EF-BBBF1CF3D2FF}" type="slidenum">
              <a:rPr lang="en-US" smtClean="0"/>
              <a:t>‹#›</a:t>
            </a:fld>
            <a:endParaRPr lang="en-US"/>
          </a:p>
        </p:txBody>
      </p:sp>
    </p:spTree>
    <p:extLst>
      <p:ext uri="{BB962C8B-B14F-4D97-AF65-F5344CB8AC3E}">
        <p14:creationId xmlns:p14="http://schemas.microsoft.com/office/powerpoint/2010/main" val="910921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42CA4E-1499-4E1A-8936-F5C882F7A18A}"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A784DB-5477-4A13-92EF-BBBF1CF3D2FF}" type="slidenum">
              <a:rPr lang="en-US" smtClean="0"/>
              <a:t>‹#›</a:t>
            </a:fld>
            <a:endParaRPr lang="en-US"/>
          </a:p>
        </p:txBody>
      </p:sp>
    </p:spTree>
    <p:extLst>
      <p:ext uri="{BB962C8B-B14F-4D97-AF65-F5344CB8AC3E}">
        <p14:creationId xmlns:p14="http://schemas.microsoft.com/office/powerpoint/2010/main" val="551631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42CA4E-1499-4E1A-8936-F5C882F7A18A}" type="datetimeFigureOut">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A784DB-5477-4A13-92EF-BBBF1CF3D2FF}" type="slidenum">
              <a:rPr lang="en-US" smtClean="0"/>
              <a:t>‹#›</a:t>
            </a:fld>
            <a:endParaRPr lang="en-US"/>
          </a:p>
        </p:txBody>
      </p:sp>
    </p:spTree>
    <p:extLst>
      <p:ext uri="{BB962C8B-B14F-4D97-AF65-F5344CB8AC3E}">
        <p14:creationId xmlns:p14="http://schemas.microsoft.com/office/powerpoint/2010/main" val="3875537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42CA4E-1499-4E1A-8936-F5C882F7A18A}" type="datetimeFigureOut">
              <a:rPr lang="en-US" smtClean="0"/>
              <a:t>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A784DB-5477-4A13-92EF-BBBF1CF3D2FF}" type="slidenum">
              <a:rPr lang="en-US" smtClean="0"/>
              <a:t>‹#›</a:t>
            </a:fld>
            <a:endParaRPr lang="en-US"/>
          </a:p>
        </p:txBody>
      </p:sp>
    </p:spTree>
    <p:extLst>
      <p:ext uri="{BB962C8B-B14F-4D97-AF65-F5344CB8AC3E}">
        <p14:creationId xmlns:p14="http://schemas.microsoft.com/office/powerpoint/2010/main" val="4092564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42CA4E-1499-4E1A-8936-F5C882F7A18A}" type="datetimeFigureOut">
              <a:rPr lang="en-US" smtClean="0"/>
              <a:t>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A784DB-5477-4A13-92EF-BBBF1CF3D2FF}" type="slidenum">
              <a:rPr lang="en-US" smtClean="0"/>
              <a:t>‹#›</a:t>
            </a:fld>
            <a:endParaRPr lang="en-US"/>
          </a:p>
        </p:txBody>
      </p:sp>
    </p:spTree>
    <p:extLst>
      <p:ext uri="{BB962C8B-B14F-4D97-AF65-F5344CB8AC3E}">
        <p14:creationId xmlns:p14="http://schemas.microsoft.com/office/powerpoint/2010/main" val="3661217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42CA4E-1499-4E1A-8936-F5C882F7A18A}" type="datetimeFigureOut">
              <a:rPr lang="en-US" smtClean="0"/>
              <a:t>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A784DB-5477-4A13-92EF-BBBF1CF3D2FF}" type="slidenum">
              <a:rPr lang="en-US" smtClean="0"/>
              <a:t>‹#›</a:t>
            </a:fld>
            <a:endParaRPr lang="en-US"/>
          </a:p>
        </p:txBody>
      </p:sp>
    </p:spTree>
    <p:extLst>
      <p:ext uri="{BB962C8B-B14F-4D97-AF65-F5344CB8AC3E}">
        <p14:creationId xmlns:p14="http://schemas.microsoft.com/office/powerpoint/2010/main" val="2490205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42CA4E-1499-4E1A-8936-F5C882F7A18A}" type="datetimeFigureOut">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A784DB-5477-4A13-92EF-BBBF1CF3D2FF}" type="slidenum">
              <a:rPr lang="en-US" smtClean="0"/>
              <a:t>‹#›</a:t>
            </a:fld>
            <a:endParaRPr lang="en-US"/>
          </a:p>
        </p:txBody>
      </p:sp>
    </p:spTree>
    <p:extLst>
      <p:ext uri="{BB962C8B-B14F-4D97-AF65-F5344CB8AC3E}">
        <p14:creationId xmlns:p14="http://schemas.microsoft.com/office/powerpoint/2010/main" val="3806388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42CA4E-1499-4E1A-8936-F5C882F7A18A}" type="datetimeFigureOut">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A784DB-5477-4A13-92EF-BBBF1CF3D2FF}" type="slidenum">
              <a:rPr lang="en-US" smtClean="0"/>
              <a:t>‹#›</a:t>
            </a:fld>
            <a:endParaRPr lang="en-US"/>
          </a:p>
        </p:txBody>
      </p:sp>
    </p:spTree>
    <p:extLst>
      <p:ext uri="{BB962C8B-B14F-4D97-AF65-F5344CB8AC3E}">
        <p14:creationId xmlns:p14="http://schemas.microsoft.com/office/powerpoint/2010/main" val="3208582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42CA4E-1499-4E1A-8936-F5C882F7A18A}" type="datetimeFigureOut">
              <a:rPr lang="en-US" smtClean="0"/>
              <a:t>12/7/2024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3A784DB-5477-4A13-92EF-BBBF1CF3D2FF}" type="slidenum">
              <a:rPr lang="en-US" smtClean="0"/>
              <a:t>‹#›</a:t>
            </a:fld>
            <a:endParaRPr lang="en-US"/>
          </a:p>
        </p:txBody>
      </p:sp>
    </p:spTree>
    <p:extLst>
      <p:ext uri="{BB962C8B-B14F-4D97-AF65-F5344CB8AC3E}">
        <p14:creationId xmlns:p14="http://schemas.microsoft.com/office/powerpoint/2010/main" val="7501608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52C19-51AA-1B6E-754F-3F3CA4FF2F6C}"/>
              </a:ext>
            </a:extLst>
          </p:cNvPr>
          <p:cNvSpPr>
            <a:spLocks noGrp="1"/>
          </p:cNvSpPr>
          <p:nvPr>
            <p:ph type="ctrTitle"/>
          </p:nvPr>
        </p:nvSpPr>
        <p:spPr>
          <a:xfrm>
            <a:off x="3165987" y="1002890"/>
            <a:ext cx="6037007" cy="2192594"/>
          </a:xfrm>
        </p:spPr>
        <p:txBody>
          <a:bodyPr/>
          <a:lstStyle/>
          <a:p>
            <a:pPr algn="l"/>
            <a:r>
              <a:rPr lang="en-US" dirty="0"/>
              <a:t>Environmental     Pollution: A Global  Challenge</a:t>
            </a:r>
          </a:p>
        </p:txBody>
      </p:sp>
      <p:sp>
        <p:nvSpPr>
          <p:cNvPr id="3" name="Subtitle 2">
            <a:extLst>
              <a:ext uri="{FF2B5EF4-FFF2-40B4-BE49-F238E27FC236}">
                <a16:creationId xmlns:a16="http://schemas.microsoft.com/office/drawing/2014/main" id="{D399CC42-D507-2A6E-E728-176CC549D86B}"/>
              </a:ext>
            </a:extLst>
          </p:cNvPr>
          <p:cNvSpPr>
            <a:spLocks noGrp="1"/>
          </p:cNvSpPr>
          <p:nvPr>
            <p:ph type="subTitle" idx="1"/>
          </p:nvPr>
        </p:nvSpPr>
        <p:spPr>
          <a:xfrm>
            <a:off x="1507067" y="4050833"/>
            <a:ext cx="7766936" cy="1878019"/>
          </a:xfrm>
        </p:spPr>
        <p:txBody>
          <a:bodyPr>
            <a:normAutofit/>
          </a:bodyPr>
          <a:lstStyle/>
          <a:p>
            <a:pPr algn="l"/>
            <a:r>
              <a:rPr lang="en-US" dirty="0"/>
              <a:t>Presented By: Saif Abdullah Supto</a:t>
            </a:r>
          </a:p>
          <a:p>
            <a:pPr algn="l"/>
            <a:r>
              <a:rPr lang="en-US" dirty="0"/>
              <a:t>3</a:t>
            </a:r>
            <a:r>
              <a:rPr lang="en-US" baseline="30000" dirty="0"/>
              <a:t>rd</a:t>
            </a:r>
            <a:r>
              <a:rPr lang="en-US" dirty="0"/>
              <a:t> Year 2</a:t>
            </a:r>
            <a:r>
              <a:rPr lang="en-US" baseline="30000" dirty="0"/>
              <a:t>nd</a:t>
            </a:r>
            <a:r>
              <a:rPr lang="en-US" dirty="0"/>
              <a:t> Semester</a:t>
            </a:r>
          </a:p>
          <a:p>
            <a:pPr algn="l"/>
            <a:r>
              <a:rPr lang="en-US" dirty="0"/>
              <a:t>Department of Geography and Environment</a:t>
            </a:r>
          </a:p>
          <a:p>
            <a:pPr algn="l"/>
            <a:r>
              <a:rPr lang="en-US" dirty="0"/>
              <a:t>Shahjalal University of Science and Technology, Sylhet.</a:t>
            </a:r>
          </a:p>
          <a:p>
            <a:pPr algn="l"/>
            <a:endParaRPr lang="en-US" dirty="0"/>
          </a:p>
        </p:txBody>
      </p:sp>
    </p:spTree>
    <p:extLst>
      <p:ext uri="{BB962C8B-B14F-4D97-AF65-F5344CB8AC3E}">
        <p14:creationId xmlns:p14="http://schemas.microsoft.com/office/powerpoint/2010/main" val="330134125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0368D-E854-DAF5-83A7-56E7A0BD85FE}"/>
              </a:ext>
            </a:extLst>
          </p:cNvPr>
          <p:cNvSpPr>
            <a:spLocks noGrp="1"/>
          </p:cNvSpPr>
          <p:nvPr>
            <p:ph type="title"/>
          </p:nvPr>
        </p:nvSpPr>
        <p:spPr/>
        <p:txBody>
          <a:bodyPr/>
          <a:lstStyle/>
          <a:p>
            <a:pPr algn="ctr"/>
            <a:r>
              <a:rPr lang="en-US" b="1" dirty="0">
                <a:solidFill>
                  <a:schemeClr val="accent2">
                    <a:lumMod val="75000"/>
                  </a:schemeClr>
                </a:solidFill>
              </a:rPr>
              <a:t>OVERVIEW</a:t>
            </a:r>
          </a:p>
        </p:txBody>
      </p:sp>
      <p:sp>
        <p:nvSpPr>
          <p:cNvPr id="3" name="Content Placeholder 2">
            <a:extLst>
              <a:ext uri="{FF2B5EF4-FFF2-40B4-BE49-F238E27FC236}">
                <a16:creationId xmlns:a16="http://schemas.microsoft.com/office/drawing/2014/main" id="{2D40401C-9D98-AEEE-8AE3-EDCFA40E5A47}"/>
              </a:ext>
            </a:extLst>
          </p:cNvPr>
          <p:cNvSpPr>
            <a:spLocks noGrp="1"/>
          </p:cNvSpPr>
          <p:nvPr>
            <p:ph idx="1"/>
          </p:nvPr>
        </p:nvSpPr>
        <p:spPr/>
        <p:txBody>
          <a:bodyPr>
            <a:normAutofit/>
          </a:bodyPr>
          <a:lstStyle/>
          <a:p>
            <a:pPr>
              <a:buFont typeface="Wingdings" panose="05000000000000000000" pitchFamily="2" charset="2"/>
              <a:buChar char="v"/>
            </a:pPr>
            <a:r>
              <a:rPr lang="en-US" sz="2000" b="1" dirty="0">
                <a:solidFill>
                  <a:schemeClr val="accent1">
                    <a:lumMod val="75000"/>
                  </a:schemeClr>
                </a:solidFill>
              </a:rPr>
              <a:t>Definition of Environmental Pollution.</a:t>
            </a:r>
          </a:p>
          <a:p>
            <a:pPr>
              <a:buFont typeface="Wingdings" panose="05000000000000000000" pitchFamily="2" charset="2"/>
              <a:buChar char="v"/>
            </a:pPr>
            <a:r>
              <a:rPr lang="en-US" sz="2000" b="1" dirty="0">
                <a:solidFill>
                  <a:schemeClr val="accent1">
                    <a:lumMod val="75000"/>
                  </a:schemeClr>
                </a:solidFill>
              </a:rPr>
              <a:t>Types of Environmental Pollution.</a:t>
            </a:r>
          </a:p>
          <a:p>
            <a:pPr>
              <a:buFont typeface="Wingdings" panose="05000000000000000000" pitchFamily="2" charset="2"/>
              <a:buChar char="v"/>
            </a:pPr>
            <a:r>
              <a:rPr lang="en-US" sz="2000" b="1" dirty="0">
                <a:solidFill>
                  <a:schemeClr val="accent1">
                    <a:lumMod val="75000"/>
                  </a:schemeClr>
                </a:solidFill>
              </a:rPr>
              <a:t>Air Pollution</a:t>
            </a:r>
          </a:p>
          <a:p>
            <a:pPr>
              <a:buFont typeface="Wingdings" panose="05000000000000000000" pitchFamily="2" charset="2"/>
              <a:buChar char="v"/>
            </a:pPr>
            <a:r>
              <a:rPr lang="en-US" sz="2000" b="1" dirty="0">
                <a:solidFill>
                  <a:schemeClr val="accent1">
                    <a:lumMod val="75000"/>
                  </a:schemeClr>
                </a:solidFill>
              </a:rPr>
              <a:t>Water Pollution</a:t>
            </a:r>
          </a:p>
          <a:p>
            <a:pPr>
              <a:buFont typeface="Wingdings" panose="05000000000000000000" pitchFamily="2" charset="2"/>
              <a:buChar char="v"/>
            </a:pPr>
            <a:r>
              <a:rPr lang="en-US" sz="2000" b="1" dirty="0">
                <a:solidFill>
                  <a:schemeClr val="accent1">
                    <a:lumMod val="75000"/>
                  </a:schemeClr>
                </a:solidFill>
              </a:rPr>
              <a:t>Effects of Environmental Pollution</a:t>
            </a:r>
          </a:p>
          <a:p>
            <a:pPr>
              <a:buFont typeface="Wingdings" panose="05000000000000000000" pitchFamily="2" charset="2"/>
              <a:buChar char="v"/>
            </a:pPr>
            <a:r>
              <a:rPr lang="en-US" sz="2000" b="1" dirty="0">
                <a:solidFill>
                  <a:schemeClr val="accent1">
                    <a:lumMod val="75000"/>
                  </a:schemeClr>
                </a:solidFill>
              </a:rPr>
              <a:t>Solutions of Environmental Pollution</a:t>
            </a:r>
          </a:p>
          <a:p>
            <a:pPr marL="0" indent="0">
              <a:buNone/>
            </a:pPr>
            <a:endParaRPr lang="en-US" sz="2000" b="1" dirty="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258408073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721B-5EAF-717D-48A2-3B2423CE007C}"/>
              </a:ext>
            </a:extLst>
          </p:cNvPr>
          <p:cNvSpPr>
            <a:spLocks noGrp="1"/>
          </p:cNvSpPr>
          <p:nvPr>
            <p:ph type="title"/>
          </p:nvPr>
        </p:nvSpPr>
        <p:spPr/>
        <p:txBody>
          <a:bodyPr/>
          <a:lstStyle/>
          <a:p>
            <a:pPr marL="571500" indent="-571500">
              <a:buFont typeface="Wingdings" panose="05000000000000000000" pitchFamily="2" charset="2"/>
              <a:buChar char="q"/>
            </a:pPr>
            <a:r>
              <a:rPr lang="en-US" b="1" dirty="0">
                <a:solidFill>
                  <a:schemeClr val="accent2">
                    <a:lumMod val="50000"/>
                  </a:schemeClr>
                </a:solidFill>
              </a:rPr>
              <a:t>What is Environmental Pollution?</a:t>
            </a:r>
          </a:p>
        </p:txBody>
      </p:sp>
      <p:sp>
        <p:nvSpPr>
          <p:cNvPr id="3" name="Content Placeholder 2">
            <a:extLst>
              <a:ext uri="{FF2B5EF4-FFF2-40B4-BE49-F238E27FC236}">
                <a16:creationId xmlns:a16="http://schemas.microsoft.com/office/drawing/2014/main" id="{595BEC21-ACC5-CD7D-F251-8EC65189F8D9}"/>
              </a:ext>
            </a:extLst>
          </p:cNvPr>
          <p:cNvSpPr>
            <a:spLocks noGrp="1"/>
          </p:cNvSpPr>
          <p:nvPr>
            <p:ph idx="1"/>
          </p:nvPr>
        </p:nvSpPr>
        <p:spPr/>
        <p:txBody>
          <a:bodyPr>
            <a:normAutofit/>
          </a:bodyPr>
          <a:lstStyle/>
          <a:p>
            <a:pPr algn="just"/>
            <a:r>
              <a:rPr lang="en-US" sz="2200" b="1" dirty="0">
                <a:solidFill>
                  <a:schemeClr val="accent1">
                    <a:lumMod val="75000"/>
                  </a:schemeClr>
                </a:solidFill>
              </a:rPr>
              <a:t>Environmental Pollution refers to the introduction of harmful substances or contaminants into the natural environment, causing adverse effects on ecosystems, human health, and the planet's overall balance. These contaminants can originate from natural processes or human activities and disrupt the quality of air, water, soil, and other environmental components.</a:t>
            </a:r>
          </a:p>
        </p:txBody>
      </p:sp>
    </p:spTree>
    <p:extLst>
      <p:ext uri="{BB962C8B-B14F-4D97-AF65-F5344CB8AC3E}">
        <p14:creationId xmlns:p14="http://schemas.microsoft.com/office/powerpoint/2010/main" val="910924734"/>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C3491-1703-A4C1-E3BB-AF34BC216526}"/>
              </a:ext>
            </a:extLst>
          </p:cNvPr>
          <p:cNvSpPr>
            <a:spLocks noGrp="1"/>
          </p:cNvSpPr>
          <p:nvPr>
            <p:ph type="title"/>
          </p:nvPr>
        </p:nvSpPr>
        <p:spPr/>
        <p:txBody>
          <a:bodyPr/>
          <a:lstStyle/>
          <a:p>
            <a:pPr algn="ctr"/>
            <a:r>
              <a:rPr lang="en-US" dirty="0"/>
              <a:t>     </a:t>
            </a:r>
            <a:r>
              <a:rPr lang="en-US" b="1" dirty="0">
                <a:solidFill>
                  <a:schemeClr val="accent2">
                    <a:lumMod val="75000"/>
                  </a:schemeClr>
                </a:solidFill>
              </a:rPr>
              <a:t>Types of Environmental Pollution.</a:t>
            </a:r>
            <a:br>
              <a:rPr lang="en-US" b="1" dirty="0">
                <a:solidFill>
                  <a:schemeClr val="accent2">
                    <a:lumMod val="75000"/>
                  </a:schemeClr>
                </a:solidFill>
              </a:rPr>
            </a:br>
            <a:endParaRPr lang="en-US" b="1" dirty="0">
              <a:solidFill>
                <a:schemeClr val="accent2">
                  <a:lumMod val="75000"/>
                </a:schemeClr>
              </a:solidFill>
            </a:endParaRPr>
          </a:p>
        </p:txBody>
      </p:sp>
      <p:sp>
        <p:nvSpPr>
          <p:cNvPr id="3" name="Content Placeholder 2">
            <a:extLst>
              <a:ext uri="{FF2B5EF4-FFF2-40B4-BE49-F238E27FC236}">
                <a16:creationId xmlns:a16="http://schemas.microsoft.com/office/drawing/2014/main" id="{FE11D948-D8DD-6F3D-44E0-4EB0C167AEC4}"/>
              </a:ext>
            </a:extLst>
          </p:cNvPr>
          <p:cNvSpPr>
            <a:spLocks noGrp="1"/>
          </p:cNvSpPr>
          <p:nvPr>
            <p:ph idx="1"/>
          </p:nvPr>
        </p:nvSpPr>
        <p:spPr>
          <a:xfrm>
            <a:off x="677334" y="2399071"/>
            <a:ext cx="1908550" cy="4021394"/>
          </a:xfrm>
        </p:spPr>
        <p:txBody>
          <a:bodyPr/>
          <a:lstStyle/>
          <a:p>
            <a:r>
              <a:rPr lang="en-US" sz="2000" b="1" dirty="0">
                <a:solidFill>
                  <a:schemeClr val="accent1">
                    <a:lumMod val="75000"/>
                  </a:schemeClr>
                </a:solidFill>
              </a:rPr>
              <a:t>Air Pollution</a:t>
            </a:r>
          </a:p>
          <a:p>
            <a:r>
              <a:rPr lang="en-US" sz="2000" b="1" dirty="0">
                <a:solidFill>
                  <a:schemeClr val="accent1">
                    <a:lumMod val="75000"/>
                  </a:schemeClr>
                </a:solidFill>
              </a:rPr>
              <a:t>Water Pollution</a:t>
            </a:r>
          </a:p>
          <a:p>
            <a:r>
              <a:rPr lang="en-US" sz="2000" b="1" dirty="0">
                <a:solidFill>
                  <a:schemeClr val="accent1">
                    <a:lumMod val="75000"/>
                  </a:schemeClr>
                </a:solidFill>
              </a:rPr>
              <a:t>Noise Pollution</a:t>
            </a:r>
          </a:p>
          <a:p>
            <a:r>
              <a:rPr lang="en-US" sz="2000" b="1" dirty="0">
                <a:solidFill>
                  <a:schemeClr val="accent1">
                    <a:lumMod val="75000"/>
                  </a:schemeClr>
                </a:solidFill>
              </a:rPr>
              <a:t>Land Pollution</a:t>
            </a:r>
          </a:p>
          <a:p>
            <a:pPr marL="0" indent="0">
              <a:buNone/>
            </a:pPr>
            <a:endParaRPr lang="en-US" dirty="0"/>
          </a:p>
        </p:txBody>
      </p:sp>
      <p:pic>
        <p:nvPicPr>
          <p:cNvPr id="5" name="Picture 4">
            <a:extLst>
              <a:ext uri="{FF2B5EF4-FFF2-40B4-BE49-F238E27FC236}">
                <a16:creationId xmlns:a16="http://schemas.microsoft.com/office/drawing/2014/main" id="{320522D1-8198-11C1-B182-764857F494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0245" y="1414753"/>
            <a:ext cx="9861755" cy="5456222"/>
          </a:xfrm>
          <a:prstGeom prst="rect">
            <a:avLst/>
          </a:prstGeom>
        </p:spPr>
      </p:pic>
    </p:spTree>
    <p:extLst>
      <p:ext uri="{BB962C8B-B14F-4D97-AF65-F5344CB8AC3E}">
        <p14:creationId xmlns:p14="http://schemas.microsoft.com/office/powerpoint/2010/main" val="9650994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97297-F24B-1F0B-179F-9C663E437A7A}"/>
              </a:ext>
            </a:extLst>
          </p:cNvPr>
          <p:cNvSpPr>
            <a:spLocks noGrp="1"/>
          </p:cNvSpPr>
          <p:nvPr>
            <p:ph type="title"/>
          </p:nvPr>
        </p:nvSpPr>
        <p:spPr>
          <a:xfrm>
            <a:off x="-98324" y="0"/>
            <a:ext cx="6194324" cy="719665"/>
          </a:xfrm>
        </p:spPr>
        <p:txBody>
          <a:bodyPr>
            <a:normAutofit fontScale="90000"/>
          </a:bodyPr>
          <a:lstStyle/>
          <a:p>
            <a:pPr algn="ctr"/>
            <a:r>
              <a:rPr lang="en-US" b="1" dirty="0">
                <a:solidFill>
                  <a:schemeClr val="accent2">
                    <a:lumMod val="75000"/>
                  </a:schemeClr>
                </a:solidFill>
              </a:rPr>
              <a:t>Air Pollution</a:t>
            </a:r>
            <a:br>
              <a:rPr lang="en-US" b="1" dirty="0">
                <a:solidFill>
                  <a:schemeClr val="accent2">
                    <a:lumMod val="75000"/>
                  </a:schemeClr>
                </a:solidFill>
              </a:rPr>
            </a:br>
            <a:endParaRPr lang="en-US" b="1" dirty="0">
              <a:solidFill>
                <a:schemeClr val="accent2">
                  <a:lumMod val="75000"/>
                </a:schemeClr>
              </a:solidFill>
            </a:endParaRPr>
          </a:p>
        </p:txBody>
      </p:sp>
      <p:pic>
        <p:nvPicPr>
          <p:cNvPr id="5" name="Content Placeholder 4">
            <a:extLst>
              <a:ext uri="{FF2B5EF4-FFF2-40B4-BE49-F238E27FC236}">
                <a16:creationId xmlns:a16="http://schemas.microsoft.com/office/drawing/2014/main" id="{13E45BD8-8677-6806-23BB-E1E811F59B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
            <a:ext cx="6096001" cy="6881493"/>
          </a:xfrm>
        </p:spPr>
      </p:pic>
      <p:graphicFrame>
        <p:nvGraphicFramePr>
          <p:cNvPr id="8" name="Table 7">
            <a:extLst>
              <a:ext uri="{FF2B5EF4-FFF2-40B4-BE49-F238E27FC236}">
                <a16:creationId xmlns:a16="http://schemas.microsoft.com/office/drawing/2014/main" id="{96577A68-53F0-2AC4-C8C2-AEEFE023E7D9}"/>
              </a:ext>
            </a:extLst>
          </p:cNvPr>
          <p:cNvGraphicFramePr>
            <a:graphicFrameLocks noGrp="1"/>
          </p:cNvGraphicFramePr>
          <p:nvPr>
            <p:extLst>
              <p:ext uri="{D42A27DB-BD31-4B8C-83A1-F6EECF244321}">
                <p14:modId xmlns:p14="http://schemas.microsoft.com/office/powerpoint/2010/main" val="2101832650"/>
              </p:ext>
            </p:extLst>
          </p:nvPr>
        </p:nvGraphicFramePr>
        <p:xfrm>
          <a:off x="0" y="719665"/>
          <a:ext cx="6096000" cy="6161827"/>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397442576"/>
                    </a:ext>
                  </a:extLst>
                </a:gridCol>
              </a:tblGrid>
              <a:tr h="6161827">
                <a:tc>
                  <a:txBody>
                    <a:bodyPr/>
                    <a:lstStyle/>
                    <a:p>
                      <a:pPr marL="285750" indent="-285750">
                        <a:buFont typeface="Wingdings" panose="05000000000000000000" pitchFamily="2" charset="2"/>
                        <a:buChar char="§"/>
                      </a:pPr>
                      <a:r>
                        <a:rPr lang="en-US" b="1" dirty="0">
                          <a:solidFill>
                            <a:schemeClr val="accent2">
                              <a:lumMod val="75000"/>
                            </a:schemeClr>
                          </a:solidFill>
                        </a:rPr>
                        <a:t>Burning of Fossil Fuels</a:t>
                      </a:r>
                      <a:r>
                        <a:rPr lang="en-US" dirty="0">
                          <a:solidFill>
                            <a:schemeClr val="accent2">
                              <a:lumMod val="75000"/>
                            </a:schemeClr>
                          </a:solidFill>
                        </a:rPr>
                        <a:t>: Emissions from vehicles, power plants, and factories release harmful gases like carbon monoxide, sulfur dioxide, and nitrogen oxides into the atmosphere.</a:t>
                      </a:r>
                    </a:p>
                    <a:p>
                      <a:endParaRPr lang="en-US" dirty="0">
                        <a:solidFill>
                          <a:schemeClr val="accent2">
                            <a:lumMod val="75000"/>
                          </a:schemeClr>
                        </a:solidFill>
                      </a:endParaRPr>
                    </a:p>
                    <a:p>
                      <a:endParaRPr lang="en-US" b="1" dirty="0">
                        <a:solidFill>
                          <a:schemeClr val="accent2">
                            <a:lumMod val="75000"/>
                          </a:schemeClr>
                        </a:solidFill>
                      </a:endParaRPr>
                    </a:p>
                    <a:p>
                      <a:endParaRPr lang="en-US" b="1" dirty="0">
                        <a:solidFill>
                          <a:schemeClr val="accent2">
                            <a:lumMod val="75000"/>
                          </a:schemeClr>
                        </a:solidFill>
                      </a:endParaRPr>
                    </a:p>
                    <a:p>
                      <a:pPr marL="285750" indent="-285750">
                        <a:buFont typeface="Arial" panose="020B0604020202020204" pitchFamily="34" charset="0"/>
                        <a:buChar char="•"/>
                      </a:pPr>
                      <a:r>
                        <a:rPr lang="en-US" b="1" dirty="0">
                          <a:solidFill>
                            <a:schemeClr val="accent2">
                              <a:lumMod val="75000"/>
                            </a:schemeClr>
                          </a:solidFill>
                        </a:rPr>
                        <a:t>Industrial Activities</a:t>
                      </a:r>
                      <a:r>
                        <a:rPr lang="en-US" dirty="0">
                          <a:solidFill>
                            <a:schemeClr val="accent2">
                              <a:lumMod val="75000"/>
                            </a:schemeClr>
                          </a:solidFill>
                        </a:rPr>
                        <a:t>: Factories emit particulate matter, volatile organic compounds (VOCs), and other pollutants during manufacturing processes.</a:t>
                      </a:r>
                    </a:p>
                    <a:p>
                      <a:endParaRPr lang="en-US" b="1" dirty="0">
                        <a:solidFill>
                          <a:schemeClr val="accent2">
                            <a:lumMod val="75000"/>
                          </a:schemeClr>
                        </a:solidFill>
                      </a:endParaRPr>
                    </a:p>
                    <a:p>
                      <a:endParaRPr lang="en-US" b="1" dirty="0">
                        <a:solidFill>
                          <a:schemeClr val="accent2">
                            <a:lumMod val="75000"/>
                          </a:schemeClr>
                        </a:solidFill>
                      </a:endParaRPr>
                    </a:p>
                    <a:p>
                      <a:endParaRPr lang="en-US" b="1" dirty="0">
                        <a:solidFill>
                          <a:schemeClr val="accent2">
                            <a:lumMod val="75000"/>
                          </a:schemeClr>
                        </a:solidFill>
                      </a:endParaRPr>
                    </a:p>
                    <a:p>
                      <a:endParaRPr lang="en-US" b="1" dirty="0">
                        <a:solidFill>
                          <a:schemeClr val="accent2">
                            <a:lumMod val="75000"/>
                          </a:schemeClr>
                        </a:solidFill>
                      </a:endParaRPr>
                    </a:p>
                    <a:p>
                      <a:pPr marL="285750" indent="-285750">
                        <a:buFont typeface="Arial" panose="020B0604020202020204" pitchFamily="34" charset="0"/>
                        <a:buChar char="•"/>
                      </a:pPr>
                      <a:r>
                        <a:rPr lang="en-US" b="1" dirty="0">
                          <a:solidFill>
                            <a:schemeClr val="accent2">
                              <a:lumMod val="75000"/>
                            </a:schemeClr>
                          </a:solidFill>
                        </a:rPr>
                        <a:t>Deforestation and Agricultural Practices</a:t>
                      </a:r>
                      <a:r>
                        <a:rPr lang="en-US" dirty="0">
                          <a:solidFill>
                            <a:schemeClr val="accent2">
                              <a:lumMod val="75000"/>
                            </a:schemeClr>
                          </a:solidFill>
                        </a:rPr>
                        <a:t>: Cutting down trees and using fertilizers release carbon dioxide, methane, and ammonia, contributing to air pollution.</a:t>
                      </a:r>
                      <a:endParaRPr lang="en-US" sz="1800" b="0" dirty="0">
                        <a:solidFill>
                          <a:schemeClr val="accent2">
                            <a:lumMod val="75000"/>
                          </a:schemeClr>
                        </a:solidFill>
                      </a:endParaRPr>
                    </a:p>
                  </a:txBody>
                  <a:tcPr>
                    <a:solidFill>
                      <a:schemeClr val="bg1">
                        <a:lumMod val="85000"/>
                      </a:schemeClr>
                    </a:solidFill>
                  </a:tcPr>
                </a:tc>
                <a:extLst>
                  <a:ext uri="{0D108BD9-81ED-4DB2-BD59-A6C34878D82A}">
                    <a16:rowId xmlns:a16="http://schemas.microsoft.com/office/drawing/2014/main" val="352937129"/>
                  </a:ext>
                </a:extLst>
              </a:tr>
            </a:tbl>
          </a:graphicData>
        </a:graphic>
      </p:graphicFrame>
    </p:spTree>
    <p:extLst>
      <p:ext uri="{BB962C8B-B14F-4D97-AF65-F5344CB8AC3E}">
        <p14:creationId xmlns:p14="http://schemas.microsoft.com/office/powerpoint/2010/main" val="1408808540"/>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5514B-FA69-0B60-BCF4-AAC05C165E0E}"/>
              </a:ext>
            </a:extLst>
          </p:cNvPr>
          <p:cNvSpPr>
            <a:spLocks noGrp="1"/>
          </p:cNvSpPr>
          <p:nvPr>
            <p:ph type="title"/>
          </p:nvPr>
        </p:nvSpPr>
        <p:spPr>
          <a:xfrm>
            <a:off x="0" y="1"/>
            <a:ext cx="5879690" cy="719666"/>
          </a:xfrm>
        </p:spPr>
        <p:txBody>
          <a:bodyPr/>
          <a:lstStyle/>
          <a:p>
            <a:pPr algn="ctr"/>
            <a:r>
              <a:rPr lang="en-US" b="1" dirty="0">
                <a:solidFill>
                  <a:schemeClr val="accent2">
                    <a:lumMod val="75000"/>
                  </a:schemeClr>
                </a:solidFill>
              </a:rPr>
              <a:t>Water Pollution</a:t>
            </a:r>
          </a:p>
        </p:txBody>
      </p:sp>
      <p:pic>
        <p:nvPicPr>
          <p:cNvPr id="5" name="Content Placeholder 4">
            <a:extLst>
              <a:ext uri="{FF2B5EF4-FFF2-40B4-BE49-F238E27FC236}">
                <a16:creationId xmlns:a16="http://schemas.microsoft.com/office/drawing/2014/main" id="{736E7B02-49BC-9794-DF2A-9B8E18F100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79690" y="0"/>
            <a:ext cx="6312310" cy="6858000"/>
          </a:xfrm>
        </p:spPr>
      </p:pic>
      <p:graphicFrame>
        <p:nvGraphicFramePr>
          <p:cNvPr id="6" name="Table 5">
            <a:extLst>
              <a:ext uri="{FF2B5EF4-FFF2-40B4-BE49-F238E27FC236}">
                <a16:creationId xmlns:a16="http://schemas.microsoft.com/office/drawing/2014/main" id="{650C70C6-025B-2884-0029-969438925282}"/>
              </a:ext>
            </a:extLst>
          </p:cNvPr>
          <p:cNvGraphicFramePr>
            <a:graphicFrameLocks noGrp="1"/>
          </p:cNvGraphicFramePr>
          <p:nvPr>
            <p:extLst>
              <p:ext uri="{D42A27DB-BD31-4B8C-83A1-F6EECF244321}">
                <p14:modId xmlns:p14="http://schemas.microsoft.com/office/powerpoint/2010/main" val="2033533123"/>
              </p:ext>
            </p:extLst>
          </p:nvPr>
        </p:nvGraphicFramePr>
        <p:xfrm>
          <a:off x="0" y="719666"/>
          <a:ext cx="5879690" cy="6138334"/>
        </p:xfrm>
        <a:graphic>
          <a:graphicData uri="http://schemas.openxmlformats.org/drawingml/2006/table">
            <a:tbl>
              <a:tblPr firstRow="1" bandRow="1">
                <a:tableStyleId>{5C22544A-7EE6-4342-B048-85BDC9FD1C3A}</a:tableStyleId>
              </a:tblPr>
              <a:tblGrid>
                <a:gridCol w="5879690">
                  <a:extLst>
                    <a:ext uri="{9D8B030D-6E8A-4147-A177-3AD203B41FA5}">
                      <a16:colId xmlns:a16="http://schemas.microsoft.com/office/drawing/2014/main" val="3581911164"/>
                    </a:ext>
                  </a:extLst>
                </a:gridCol>
              </a:tblGrid>
              <a:tr h="6138334">
                <a:tc>
                  <a:txBody>
                    <a:bodyPr/>
                    <a:lstStyle/>
                    <a:p>
                      <a:pPr marL="285750" indent="-285750">
                        <a:buFont typeface="Wingdings" panose="05000000000000000000" pitchFamily="2" charset="2"/>
                        <a:buChar char="§"/>
                      </a:pPr>
                      <a:r>
                        <a:rPr lang="en-US" b="1" dirty="0">
                          <a:solidFill>
                            <a:schemeClr val="accent2">
                              <a:lumMod val="75000"/>
                            </a:schemeClr>
                          </a:solidFill>
                        </a:rPr>
                        <a:t>Industrial Waste: Factories discharge chemicals, heavy metals, and toxins directly into rivers and oceans, contaminating water sources.</a:t>
                      </a:r>
                    </a:p>
                    <a:p>
                      <a:pPr marL="285750" indent="-285750">
                        <a:buFont typeface="Wingdings" panose="05000000000000000000" pitchFamily="2" charset="2"/>
                        <a:buChar char="§"/>
                      </a:pPr>
                      <a:endParaRPr lang="en-US" b="1" dirty="0">
                        <a:solidFill>
                          <a:schemeClr val="accent2">
                            <a:lumMod val="75000"/>
                          </a:schemeClr>
                        </a:solidFill>
                      </a:endParaRPr>
                    </a:p>
                    <a:p>
                      <a:pPr marL="0" indent="0">
                        <a:buFont typeface="Wingdings" panose="05000000000000000000" pitchFamily="2" charset="2"/>
                        <a:buNone/>
                      </a:pPr>
                      <a:endParaRPr lang="en-US" b="1" dirty="0">
                        <a:solidFill>
                          <a:schemeClr val="accent2">
                            <a:lumMod val="75000"/>
                          </a:schemeClr>
                        </a:solidFill>
                      </a:endParaRPr>
                    </a:p>
                    <a:p>
                      <a:pPr marL="285750" indent="-285750">
                        <a:buFont typeface="Wingdings" panose="05000000000000000000" pitchFamily="2" charset="2"/>
                        <a:buChar char="§"/>
                      </a:pPr>
                      <a:endParaRPr lang="en-US" b="1" dirty="0">
                        <a:solidFill>
                          <a:schemeClr val="accent2">
                            <a:lumMod val="75000"/>
                          </a:schemeClr>
                        </a:solidFill>
                      </a:endParaRPr>
                    </a:p>
                    <a:p>
                      <a:pPr marL="285750" indent="-285750">
                        <a:buFont typeface="Wingdings" panose="05000000000000000000" pitchFamily="2" charset="2"/>
                        <a:buChar char="§"/>
                      </a:pPr>
                      <a:r>
                        <a:rPr lang="en-US" b="1" dirty="0">
                          <a:solidFill>
                            <a:schemeClr val="accent2">
                              <a:lumMod val="75000"/>
                            </a:schemeClr>
                          </a:solidFill>
                        </a:rPr>
                        <a:t>Agricultural Runoff: Excess fertilizers, pesticides, and animal waste wash into water bodies during rain, leading to nutrient pollution and algal blooms.</a:t>
                      </a:r>
                    </a:p>
                    <a:p>
                      <a:pPr marL="285750" indent="-285750">
                        <a:buFont typeface="Wingdings" panose="05000000000000000000" pitchFamily="2" charset="2"/>
                        <a:buChar char="§"/>
                      </a:pPr>
                      <a:endParaRPr lang="en-US" b="1" dirty="0">
                        <a:solidFill>
                          <a:schemeClr val="accent2">
                            <a:lumMod val="75000"/>
                          </a:schemeClr>
                        </a:solidFill>
                      </a:endParaRPr>
                    </a:p>
                    <a:p>
                      <a:pPr marL="285750" indent="-285750">
                        <a:buFont typeface="Wingdings" panose="05000000000000000000" pitchFamily="2" charset="2"/>
                        <a:buChar char="§"/>
                      </a:pPr>
                      <a:endParaRPr lang="en-US" b="1" dirty="0">
                        <a:solidFill>
                          <a:schemeClr val="accent2">
                            <a:lumMod val="75000"/>
                          </a:schemeClr>
                        </a:solidFill>
                      </a:endParaRPr>
                    </a:p>
                    <a:p>
                      <a:pPr marL="285750" indent="-285750">
                        <a:buFont typeface="Wingdings" panose="05000000000000000000" pitchFamily="2" charset="2"/>
                        <a:buChar char="§"/>
                      </a:pPr>
                      <a:endParaRPr lang="en-US" b="1" dirty="0">
                        <a:solidFill>
                          <a:schemeClr val="accent2">
                            <a:lumMod val="75000"/>
                          </a:schemeClr>
                        </a:solidFill>
                      </a:endParaRPr>
                    </a:p>
                    <a:p>
                      <a:pPr marL="285750" indent="-285750">
                        <a:buFont typeface="Wingdings" panose="05000000000000000000" pitchFamily="2" charset="2"/>
                        <a:buChar char="§"/>
                      </a:pPr>
                      <a:r>
                        <a:rPr lang="en-US" b="1" dirty="0">
                          <a:solidFill>
                            <a:schemeClr val="accent2">
                              <a:lumMod val="75000"/>
                            </a:schemeClr>
                          </a:solidFill>
                        </a:rPr>
                        <a:t>Improper Waste Disposal: Dumping of untreated sewage, plastics, and other waste into water bodies pollutes drinking water and harms aquatic ecosystems.</a:t>
                      </a:r>
                    </a:p>
                    <a:p>
                      <a:endParaRPr lang="en-US" dirty="0">
                        <a:solidFill>
                          <a:schemeClr val="bg1">
                            <a:lumMod val="85000"/>
                          </a:schemeClr>
                        </a:solidFill>
                      </a:endParaRPr>
                    </a:p>
                  </a:txBody>
                  <a:tcPr>
                    <a:solidFill>
                      <a:schemeClr val="bg1">
                        <a:lumMod val="85000"/>
                      </a:schemeClr>
                    </a:solidFill>
                  </a:tcPr>
                </a:tc>
                <a:extLst>
                  <a:ext uri="{0D108BD9-81ED-4DB2-BD59-A6C34878D82A}">
                    <a16:rowId xmlns:a16="http://schemas.microsoft.com/office/drawing/2014/main" val="4167969696"/>
                  </a:ext>
                </a:extLst>
              </a:tr>
            </a:tbl>
          </a:graphicData>
        </a:graphic>
      </p:graphicFrame>
    </p:spTree>
    <p:extLst>
      <p:ext uri="{BB962C8B-B14F-4D97-AF65-F5344CB8AC3E}">
        <p14:creationId xmlns:p14="http://schemas.microsoft.com/office/powerpoint/2010/main" val="9091124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F52C0-A589-6305-3494-970E2B51FC55}"/>
              </a:ext>
            </a:extLst>
          </p:cNvPr>
          <p:cNvSpPr>
            <a:spLocks noGrp="1"/>
          </p:cNvSpPr>
          <p:nvPr>
            <p:ph type="title"/>
          </p:nvPr>
        </p:nvSpPr>
        <p:spPr>
          <a:xfrm>
            <a:off x="677334" y="609600"/>
            <a:ext cx="8596668" cy="953729"/>
          </a:xfrm>
        </p:spPr>
        <p:txBody>
          <a:bodyPr>
            <a:noAutofit/>
          </a:bodyPr>
          <a:lstStyle/>
          <a:p>
            <a:pPr algn="ctr"/>
            <a:r>
              <a:rPr lang="en-US" b="1" dirty="0">
                <a:solidFill>
                  <a:schemeClr val="accent1">
                    <a:lumMod val="75000"/>
                  </a:schemeClr>
                </a:solidFill>
              </a:rPr>
              <a:t>Effects of Environmental Pollution</a:t>
            </a:r>
            <a:br>
              <a:rPr lang="en-US" b="1" dirty="0">
                <a:solidFill>
                  <a:schemeClr val="accent1">
                    <a:lumMod val="75000"/>
                  </a:schemeClr>
                </a:solidFill>
              </a:rPr>
            </a:br>
            <a:endParaRPr lang="en-US" b="1" dirty="0"/>
          </a:p>
        </p:txBody>
      </p:sp>
      <p:sp>
        <p:nvSpPr>
          <p:cNvPr id="4" name="Rectangle 1">
            <a:extLst>
              <a:ext uri="{FF2B5EF4-FFF2-40B4-BE49-F238E27FC236}">
                <a16:creationId xmlns:a16="http://schemas.microsoft.com/office/drawing/2014/main" id="{2A68FD24-3BA7-9A4C-DD6A-5EE113DC3A2C}"/>
              </a:ext>
            </a:extLst>
          </p:cNvPr>
          <p:cNvSpPr>
            <a:spLocks noGrp="1" noChangeArrowheads="1"/>
          </p:cNvSpPr>
          <p:nvPr>
            <p:ph idx="1"/>
          </p:nvPr>
        </p:nvSpPr>
        <p:spPr bwMode="auto">
          <a:xfrm>
            <a:off x="677864" y="1460939"/>
            <a:ext cx="9577182"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accent5">
                    <a:lumMod val="50000"/>
                  </a:schemeClr>
                </a:solidFill>
                <a:effectLst/>
                <a:latin typeface="Arial" panose="020B0604020202020204" pitchFamily="34" charset="0"/>
              </a:rPr>
              <a:t>Health Issues:   </a:t>
            </a:r>
            <a:r>
              <a:rPr kumimoji="0" lang="en-US" altLang="en-US" sz="1800" b="1" i="0" u="none" strike="noStrike" cap="none" normalizeH="0" baseline="0" dirty="0">
                <a:ln>
                  <a:noFill/>
                </a:ln>
                <a:solidFill>
                  <a:schemeClr val="accent1">
                    <a:lumMod val="75000"/>
                  </a:schemeClr>
                </a:solidFill>
                <a:effectLst/>
                <a:latin typeface="Arial" panose="020B0604020202020204" pitchFamily="34" charset="0"/>
              </a:rPr>
              <a:t>Air and water pollution cause respiratory problems, cardiovascular diseases, and waterborne illnesses.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1" i="0" u="none" strike="noStrike" cap="none" normalizeH="0" baseline="0" dirty="0">
              <a:ln>
                <a:noFill/>
              </a:ln>
              <a:solidFill>
                <a:schemeClr val="accent1">
                  <a:lumMod val="75000"/>
                </a:schemeClr>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accent5">
                    <a:lumMod val="50000"/>
                  </a:schemeClr>
                </a:solidFill>
                <a:effectLst/>
                <a:latin typeface="Arial" panose="020B0604020202020204" pitchFamily="34" charset="0"/>
              </a:rPr>
              <a:t>Global Warming:   </a:t>
            </a:r>
            <a:r>
              <a:rPr kumimoji="0" lang="en-US" altLang="en-US" sz="1800" b="1" i="0" u="none" strike="noStrike" cap="none" normalizeH="0" baseline="0" dirty="0">
                <a:ln>
                  <a:noFill/>
                </a:ln>
                <a:solidFill>
                  <a:schemeClr val="accent1">
                    <a:lumMod val="75000"/>
                  </a:schemeClr>
                </a:solidFill>
                <a:effectLst/>
                <a:latin typeface="Arial" panose="020B0604020202020204" pitchFamily="34" charset="0"/>
              </a:rPr>
              <a:t>Greenhouse gas emissions trap heat, leading to rising global temperatures and climate change.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accent1">
                  <a:lumMod val="75000"/>
                </a:schemeClr>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accent5">
                    <a:lumMod val="50000"/>
                  </a:schemeClr>
                </a:solidFill>
                <a:effectLst/>
                <a:latin typeface="Arial" panose="020B0604020202020204" pitchFamily="34" charset="0"/>
              </a:rPr>
              <a:t>Biodiversity Loss:   </a:t>
            </a:r>
            <a:r>
              <a:rPr kumimoji="0" lang="en-US" altLang="en-US" sz="1800" b="1" i="0" u="none" strike="noStrike" cap="none" normalizeH="0" baseline="0" dirty="0">
                <a:ln>
                  <a:noFill/>
                </a:ln>
                <a:solidFill>
                  <a:schemeClr val="accent1">
                    <a:lumMod val="75000"/>
                  </a:schemeClr>
                </a:solidFill>
                <a:effectLst/>
                <a:latin typeface="Arial" panose="020B0604020202020204" pitchFamily="34" charset="0"/>
              </a:rPr>
              <a:t>Pollution destroys habitats, endangers species, and disrupts ecosystems.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1" i="0" u="none" strike="noStrike" cap="none" normalizeH="0" baseline="0" dirty="0">
              <a:ln>
                <a:noFill/>
              </a:ln>
              <a:solidFill>
                <a:schemeClr val="accent1">
                  <a:lumMod val="75000"/>
                </a:schemeClr>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accent5">
                    <a:lumMod val="50000"/>
                  </a:schemeClr>
                </a:solidFill>
                <a:effectLst/>
                <a:latin typeface="Arial" panose="020B0604020202020204" pitchFamily="34" charset="0"/>
              </a:rPr>
              <a:t>Soil Degradation:   </a:t>
            </a:r>
            <a:r>
              <a:rPr kumimoji="0" lang="en-US" altLang="en-US" sz="1800" b="1" i="0" u="none" strike="noStrike" cap="none" normalizeH="0" baseline="0" dirty="0">
                <a:ln>
                  <a:noFill/>
                </a:ln>
                <a:solidFill>
                  <a:schemeClr val="accent1">
                    <a:lumMod val="75000"/>
                  </a:schemeClr>
                </a:solidFill>
                <a:effectLst/>
                <a:latin typeface="Arial" panose="020B0604020202020204" pitchFamily="34" charset="0"/>
              </a:rPr>
              <a:t>Chemical pollutants reduce soil fertility, affecting agriculture and food security.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1" i="0" u="none" strike="noStrike" cap="none" normalizeH="0" baseline="0" dirty="0">
              <a:ln>
                <a:noFill/>
              </a:ln>
              <a:solidFill>
                <a:schemeClr val="accent1">
                  <a:lumMod val="75000"/>
                </a:schemeClr>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accent5">
                    <a:lumMod val="50000"/>
                  </a:schemeClr>
                </a:solidFill>
                <a:effectLst/>
                <a:latin typeface="Arial" panose="020B0604020202020204" pitchFamily="34" charset="0"/>
              </a:rPr>
              <a:t>Water Scarcity:  </a:t>
            </a:r>
            <a:r>
              <a:rPr kumimoji="0" lang="en-US" altLang="en-US" sz="1800" b="1" i="0" u="none" strike="noStrike" cap="none" normalizeH="0" baseline="0" dirty="0">
                <a:ln>
                  <a:noFill/>
                </a:ln>
                <a:solidFill>
                  <a:schemeClr val="accent1">
                    <a:lumMod val="75000"/>
                  </a:schemeClr>
                </a:solidFill>
                <a:effectLst/>
                <a:latin typeface="Arial" panose="020B0604020202020204" pitchFamily="34" charset="0"/>
              </a:rPr>
              <a:t>Contamination of water bodies limits access to clean and safe drinking water.</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1" i="0" u="none" strike="noStrike" cap="none" normalizeH="0" baseline="0" dirty="0">
              <a:ln>
                <a:noFill/>
              </a:ln>
              <a:solidFill>
                <a:schemeClr val="accent1">
                  <a:lumMod val="75000"/>
                </a:schemeClr>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accent5">
                    <a:lumMod val="50000"/>
                  </a:schemeClr>
                </a:solidFill>
                <a:effectLst/>
                <a:latin typeface="Arial" panose="020B0604020202020204" pitchFamily="34" charset="0"/>
              </a:rPr>
              <a:t>Economic Impact: </a:t>
            </a:r>
            <a:r>
              <a:rPr kumimoji="0" lang="en-US" altLang="en-US" sz="1800" b="1" i="0" u="none" strike="noStrike" cap="none" normalizeH="0" baseline="0" dirty="0">
                <a:ln>
                  <a:noFill/>
                </a:ln>
                <a:solidFill>
                  <a:schemeClr val="accent1">
                    <a:lumMod val="75000"/>
                  </a:schemeClr>
                </a:solidFill>
                <a:effectLst/>
                <a:latin typeface="Arial" panose="020B0604020202020204" pitchFamily="34" charset="0"/>
              </a:rPr>
              <a:t>Increased healthcare costs and reduced productivity due to pollution-related health issues. </a:t>
            </a:r>
          </a:p>
        </p:txBody>
      </p:sp>
    </p:spTree>
    <p:extLst>
      <p:ext uri="{BB962C8B-B14F-4D97-AF65-F5344CB8AC3E}">
        <p14:creationId xmlns:p14="http://schemas.microsoft.com/office/powerpoint/2010/main" val="70478051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83454-7A77-E344-B726-39147083E5E5}"/>
              </a:ext>
            </a:extLst>
          </p:cNvPr>
          <p:cNvSpPr>
            <a:spLocks noGrp="1"/>
          </p:cNvSpPr>
          <p:nvPr>
            <p:ph type="title"/>
          </p:nvPr>
        </p:nvSpPr>
        <p:spPr/>
        <p:txBody>
          <a:bodyPr/>
          <a:lstStyle/>
          <a:p>
            <a:r>
              <a:rPr lang="en-US" sz="3600" b="1" dirty="0">
                <a:solidFill>
                  <a:schemeClr val="accent1">
                    <a:lumMod val="75000"/>
                  </a:schemeClr>
                </a:solidFill>
              </a:rPr>
              <a:t>Solutions of Environmental Pollution</a:t>
            </a:r>
            <a:br>
              <a:rPr lang="en-US" sz="3600" b="1" dirty="0">
                <a:solidFill>
                  <a:schemeClr val="accent1">
                    <a:lumMod val="75000"/>
                  </a:schemeClr>
                </a:solidFill>
              </a:rPr>
            </a:br>
            <a:endParaRPr lang="en-US" dirty="0"/>
          </a:p>
        </p:txBody>
      </p:sp>
      <p:sp>
        <p:nvSpPr>
          <p:cNvPr id="4" name="Rectangle 1">
            <a:extLst>
              <a:ext uri="{FF2B5EF4-FFF2-40B4-BE49-F238E27FC236}">
                <a16:creationId xmlns:a16="http://schemas.microsoft.com/office/drawing/2014/main" id="{4C270621-2922-1B3C-7014-8AF8F714B87D}"/>
              </a:ext>
            </a:extLst>
          </p:cNvPr>
          <p:cNvSpPr>
            <a:spLocks noGrp="1" noChangeArrowheads="1"/>
          </p:cNvSpPr>
          <p:nvPr>
            <p:ph idx="1"/>
          </p:nvPr>
        </p:nvSpPr>
        <p:spPr bwMode="auto">
          <a:xfrm>
            <a:off x="677333" y="1357446"/>
            <a:ext cx="9105763"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accent5">
                    <a:lumMod val="50000"/>
                  </a:schemeClr>
                </a:solidFill>
                <a:effectLst/>
                <a:latin typeface="Arial" panose="020B0604020202020204" pitchFamily="34" charset="0"/>
              </a:rPr>
              <a:t>Switch to Renewable Energy: </a:t>
            </a:r>
            <a:r>
              <a:rPr kumimoji="0" lang="en-US" altLang="en-US" sz="1800" b="1" i="0" u="none" strike="noStrike" cap="none" normalizeH="0" baseline="0" dirty="0">
                <a:ln>
                  <a:noFill/>
                </a:ln>
                <a:solidFill>
                  <a:schemeClr val="accent1">
                    <a:lumMod val="75000"/>
                  </a:schemeClr>
                </a:solidFill>
                <a:effectLst/>
                <a:latin typeface="Arial" panose="020B0604020202020204" pitchFamily="34" charset="0"/>
              </a:rPr>
              <a:t>Promote solar, wind, and hydroelectric power to reduce reliance on fossil fuels.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1" i="0" u="none" strike="noStrike" cap="none" normalizeH="0" baseline="0" dirty="0">
              <a:ln>
                <a:noFill/>
              </a:ln>
              <a:solidFill>
                <a:schemeClr val="accent1">
                  <a:lumMod val="75000"/>
                </a:schemeClr>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accent5">
                    <a:lumMod val="50000"/>
                  </a:schemeClr>
                </a:solidFill>
                <a:effectLst/>
                <a:latin typeface="Arial" panose="020B0604020202020204" pitchFamily="34" charset="0"/>
              </a:rPr>
              <a:t>Sustainable Waste Management: </a:t>
            </a:r>
            <a:r>
              <a:rPr kumimoji="0" lang="en-US" altLang="en-US" sz="1800" b="1" i="0" u="none" strike="noStrike" cap="none" normalizeH="0" baseline="0" dirty="0">
                <a:ln>
                  <a:noFill/>
                </a:ln>
                <a:solidFill>
                  <a:schemeClr val="accent1">
                    <a:lumMod val="75000"/>
                  </a:schemeClr>
                </a:solidFill>
                <a:effectLst/>
                <a:latin typeface="Arial" panose="020B0604020202020204" pitchFamily="34" charset="0"/>
              </a:rPr>
              <a:t>Encourage recycling, composting, and proper disposal of hazardous materials.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1" i="0" u="none" strike="noStrike" cap="none" normalizeH="0" baseline="0" dirty="0">
              <a:ln>
                <a:noFill/>
              </a:ln>
              <a:solidFill>
                <a:schemeClr val="accent1">
                  <a:lumMod val="75000"/>
                </a:schemeClr>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accent5">
                    <a:lumMod val="50000"/>
                  </a:schemeClr>
                </a:solidFill>
                <a:effectLst/>
                <a:latin typeface="Arial" panose="020B0604020202020204" pitchFamily="34" charset="0"/>
              </a:rPr>
              <a:t>Green Transportation: </a:t>
            </a:r>
            <a:r>
              <a:rPr kumimoji="0" lang="en-US" altLang="en-US" sz="1800" b="1" i="0" u="none" strike="noStrike" cap="none" normalizeH="0" baseline="0" dirty="0">
                <a:ln>
                  <a:noFill/>
                </a:ln>
                <a:solidFill>
                  <a:schemeClr val="accent1">
                    <a:lumMod val="75000"/>
                  </a:schemeClr>
                </a:solidFill>
                <a:effectLst/>
                <a:latin typeface="Arial" panose="020B0604020202020204" pitchFamily="34" charset="0"/>
              </a:rPr>
              <a:t>Use public transit, carpooling, electric vehicles, and biking to lower emissions.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1" i="0" u="none" strike="noStrike" cap="none" normalizeH="0" baseline="0" dirty="0">
              <a:ln>
                <a:noFill/>
              </a:ln>
              <a:solidFill>
                <a:schemeClr val="accent1">
                  <a:lumMod val="75000"/>
                </a:schemeClr>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accent5">
                    <a:lumMod val="50000"/>
                  </a:schemeClr>
                </a:solidFill>
                <a:effectLst/>
                <a:latin typeface="Arial" panose="020B0604020202020204" pitchFamily="34" charset="0"/>
              </a:rPr>
              <a:t>Reforestation: </a:t>
            </a:r>
            <a:r>
              <a:rPr kumimoji="0" lang="en-US" altLang="en-US" sz="1800" b="1" i="0" u="none" strike="noStrike" cap="none" normalizeH="0" baseline="0" dirty="0">
                <a:ln>
                  <a:noFill/>
                </a:ln>
                <a:solidFill>
                  <a:schemeClr val="accent1">
                    <a:lumMod val="75000"/>
                  </a:schemeClr>
                </a:solidFill>
                <a:effectLst/>
                <a:latin typeface="Arial" panose="020B0604020202020204" pitchFamily="34" charset="0"/>
              </a:rPr>
              <a:t>Plant trees and protect forests to absorb carbon dioxide and improve air quality.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1" i="0" u="none" strike="noStrike" cap="none" normalizeH="0" baseline="0" dirty="0">
              <a:ln>
                <a:noFill/>
              </a:ln>
              <a:solidFill>
                <a:schemeClr val="accent1">
                  <a:lumMod val="75000"/>
                </a:schemeClr>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accent5">
                    <a:lumMod val="50000"/>
                  </a:schemeClr>
                </a:solidFill>
                <a:effectLst/>
                <a:latin typeface="Arial" panose="020B0604020202020204" pitchFamily="34" charset="0"/>
              </a:rPr>
              <a:t>Water Conservation: </a:t>
            </a:r>
            <a:r>
              <a:rPr kumimoji="0" lang="en-US" altLang="en-US" sz="1800" b="1" i="0" u="none" strike="noStrike" cap="none" normalizeH="0" baseline="0" dirty="0">
                <a:ln>
                  <a:noFill/>
                </a:ln>
                <a:solidFill>
                  <a:schemeClr val="accent1">
                    <a:lumMod val="75000"/>
                  </a:schemeClr>
                </a:solidFill>
                <a:effectLst/>
                <a:latin typeface="Arial" panose="020B0604020202020204" pitchFamily="34" charset="0"/>
              </a:rPr>
              <a:t>Treat wastewater and reduce pollutants entering water sources.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1" i="0" u="none" strike="noStrike" cap="none" normalizeH="0" baseline="0" dirty="0">
              <a:ln>
                <a:noFill/>
              </a:ln>
              <a:solidFill>
                <a:schemeClr val="accent1">
                  <a:lumMod val="75000"/>
                </a:schemeClr>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accent5">
                    <a:lumMod val="50000"/>
                  </a:schemeClr>
                </a:solidFill>
                <a:effectLst/>
                <a:latin typeface="Arial" panose="020B0604020202020204" pitchFamily="34" charset="0"/>
              </a:rPr>
              <a:t>Strict Regulations: </a:t>
            </a:r>
            <a:r>
              <a:rPr kumimoji="0" lang="en-US" altLang="en-US" sz="1800" b="1" i="0" u="none" strike="noStrike" cap="none" normalizeH="0" baseline="0" dirty="0">
                <a:ln>
                  <a:noFill/>
                </a:ln>
                <a:solidFill>
                  <a:schemeClr val="accent1">
                    <a:lumMod val="75000"/>
                  </a:schemeClr>
                </a:solidFill>
                <a:effectLst/>
                <a:latin typeface="Arial" panose="020B0604020202020204" pitchFamily="34" charset="0"/>
              </a:rPr>
              <a:t>Implement and enforce policies to control industrial emissions and ban single-use plastics. </a:t>
            </a:r>
          </a:p>
        </p:txBody>
      </p:sp>
    </p:spTree>
    <p:extLst>
      <p:ext uri="{BB962C8B-B14F-4D97-AF65-F5344CB8AC3E}">
        <p14:creationId xmlns:p14="http://schemas.microsoft.com/office/powerpoint/2010/main" val="21911641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C776E-59CD-CC88-4A6F-165B291A548E}"/>
              </a:ext>
            </a:extLst>
          </p:cNvPr>
          <p:cNvSpPr>
            <a:spLocks noGrp="1"/>
          </p:cNvSpPr>
          <p:nvPr>
            <p:ph type="title"/>
          </p:nvPr>
        </p:nvSpPr>
        <p:spPr>
          <a:xfrm>
            <a:off x="0" y="0"/>
            <a:ext cx="12192000" cy="6857999"/>
          </a:xfrm>
        </p:spPr>
        <p:txBody>
          <a:bodyPr/>
          <a:lstStyle/>
          <a:p>
            <a:endParaRPr lang="en-US" dirty="0"/>
          </a:p>
        </p:txBody>
      </p:sp>
      <p:pic>
        <p:nvPicPr>
          <p:cNvPr id="5" name="Picture 4">
            <a:extLst>
              <a:ext uri="{FF2B5EF4-FFF2-40B4-BE49-F238E27FC236}">
                <a16:creationId xmlns:a16="http://schemas.microsoft.com/office/drawing/2014/main" id="{58E21609-20B1-1DA2-D96B-4302C8097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150912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79</TotalTime>
  <Words>489</Words>
  <Application>Microsoft Office PowerPoint</Application>
  <PresentationFormat>Widescreen</PresentationFormat>
  <Paragraphs>65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Trebuchet MS</vt:lpstr>
      <vt:lpstr>Wingdings</vt:lpstr>
      <vt:lpstr>Wingdings 3</vt:lpstr>
      <vt:lpstr>Facet</vt:lpstr>
      <vt:lpstr>Environmental     Pollution: A Global  Challenge</vt:lpstr>
      <vt:lpstr>OVERVIEW</vt:lpstr>
      <vt:lpstr>What is Environmental Pollution?</vt:lpstr>
      <vt:lpstr>     Types of Environmental Pollution. </vt:lpstr>
      <vt:lpstr>Air Pollution </vt:lpstr>
      <vt:lpstr>Water Pollution</vt:lpstr>
      <vt:lpstr>Effects of Environmental Pollution </vt:lpstr>
      <vt:lpstr>Solutions of Environmental Pollution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Saif Abdulla Supto</dc:creator>
  <cp:lastModifiedBy>Saif Abdulla Supto</cp:lastModifiedBy>
  <cp:revision>1</cp:revision>
  <dcterms:created xsi:type="dcterms:W3CDTF">2024-12-07T06:16:30Z</dcterms:created>
  <dcterms:modified xsi:type="dcterms:W3CDTF">2024-12-07T07:36:00Z</dcterms:modified>
</cp:coreProperties>
</file>