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acifico"/>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213588-B810-49E1-A061-56322A42528A}">
  <a:tblStyle styleId="{4D213588-B810-49E1-A061-56322A4252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Pacific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5c730751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5c730751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5c7307512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5c7307512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5c7307512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5c7307512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5c730751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5c7307512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5c7307512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5c7307512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5c7307512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5c7307512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5c7307512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5c7307512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5c7307512_3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5c7307512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5c7307512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5c7307512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5c7307512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5c7307512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5c7307512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5c7307512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5c730751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5c730751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5c7307512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5c7307512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5c7307512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5c7307512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5c7307512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5c7307512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5c7307512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5c7307512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5c7307512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5c7307512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5c7307512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5c7307512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5c7307512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5c7307512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c7307512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c7307512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5c730751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5c730751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5c7307512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5c7307512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5c7307512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5c7307512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hyperlink" Target="https://www.kaggle.com/prasunroy/natural-imag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1126650" y="450300"/>
            <a:ext cx="6890700" cy="74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      </a:t>
            </a:r>
            <a:r>
              <a:rPr b="1" lang="en">
                <a:solidFill>
                  <a:schemeClr val="lt1"/>
                </a:solidFill>
                <a:latin typeface="Trebuchet MS"/>
                <a:ea typeface="Trebuchet MS"/>
                <a:cs typeface="Trebuchet MS"/>
                <a:sym typeface="Trebuchet MS"/>
              </a:rPr>
              <a:t>   Image Processing </a:t>
            </a:r>
            <a:endParaRPr b="1">
              <a:solidFill>
                <a:schemeClr val="lt1"/>
              </a:solidFill>
              <a:latin typeface="Trebuchet MS"/>
              <a:ea typeface="Trebuchet MS"/>
              <a:cs typeface="Trebuchet MS"/>
              <a:sym typeface="Trebuchet MS"/>
            </a:endParaRPr>
          </a:p>
        </p:txBody>
      </p:sp>
      <p:sp>
        <p:nvSpPr>
          <p:cNvPr id="56" name="Google Shape;56;p13"/>
          <p:cNvSpPr txBox="1"/>
          <p:nvPr>
            <p:ph idx="1" type="subTitle"/>
          </p:nvPr>
        </p:nvSpPr>
        <p:spPr>
          <a:xfrm>
            <a:off x="311700" y="1275825"/>
            <a:ext cx="8520600" cy="3747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lt1"/>
                </a:solidFill>
              </a:rPr>
              <a:t>              </a:t>
            </a:r>
            <a:r>
              <a:rPr b="1" lang="en">
                <a:solidFill>
                  <a:schemeClr val="lt1"/>
                </a:solidFill>
                <a:latin typeface="Trebuchet MS"/>
                <a:ea typeface="Trebuchet MS"/>
                <a:cs typeface="Trebuchet MS"/>
                <a:sym typeface="Trebuchet MS"/>
              </a:rPr>
              <a:t>           </a:t>
            </a:r>
            <a:r>
              <a:rPr b="1" lang="en" sz="3441">
                <a:solidFill>
                  <a:schemeClr val="lt1"/>
                </a:solidFill>
                <a:latin typeface="Trebuchet MS"/>
                <a:ea typeface="Trebuchet MS"/>
                <a:cs typeface="Trebuchet MS"/>
                <a:sym typeface="Trebuchet MS"/>
              </a:rPr>
              <a:t>Cartooning Of An Image</a:t>
            </a:r>
            <a:endParaRPr b="1" sz="3441">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2500">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2500">
                <a:solidFill>
                  <a:schemeClr val="lt1"/>
                </a:solidFill>
                <a:latin typeface="Trebuchet MS"/>
                <a:ea typeface="Trebuchet MS"/>
                <a:cs typeface="Trebuchet MS"/>
                <a:sym typeface="Trebuchet MS"/>
              </a:rPr>
              <a:t>Group No.- 6</a:t>
            </a:r>
            <a:endParaRPr b="1" sz="25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2500">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 sz="2500">
                <a:solidFill>
                  <a:schemeClr val="lt1"/>
                </a:solidFill>
                <a:latin typeface="Trebuchet MS"/>
                <a:ea typeface="Trebuchet MS"/>
                <a:cs typeface="Trebuchet MS"/>
                <a:sym typeface="Trebuchet MS"/>
              </a:rPr>
              <a:t>Group Members:</a:t>
            </a:r>
            <a:endParaRPr b="1" sz="25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2500">
              <a:solidFill>
                <a:schemeClr val="lt1"/>
              </a:solidFill>
              <a:latin typeface="Trebuchet MS"/>
              <a:ea typeface="Trebuchet MS"/>
              <a:cs typeface="Trebuchet MS"/>
              <a:sym typeface="Trebuchet MS"/>
            </a:endParaRPr>
          </a:p>
          <a:p>
            <a:pPr indent="-334327" lvl="0" marL="457200" rtl="0" algn="l">
              <a:spcBef>
                <a:spcPts val="0"/>
              </a:spcBef>
              <a:spcAft>
                <a:spcPts val="0"/>
              </a:spcAft>
              <a:buClr>
                <a:schemeClr val="lt1"/>
              </a:buClr>
              <a:buSzPct val="100000"/>
              <a:buFont typeface="Trebuchet MS"/>
              <a:buAutoNum type="arabicPeriod"/>
            </a:pPr>
            <a:r>
              <a:rPr lang="en" sz="1800">
                <a:solidFill>
                  <a:schemeClr val="lt1"/>
                </a:solidFill>
                <a:latin typeface="Trebuchet MS"/>
                <a:ea typeface="Trebuchet MS"/>
                <a:cs typeface="Trebuchet MS"/>
                <a:sym typeface="Trebuchet MS"/>
              </a:rPr>
              <a:t>Apurva Rathore (M190376CA)                     5. Saif Ali Khan (M190379CA)      </a:t>
            </a:r>
            <a:endParaRPr sz="1800">
              <a:solidFill>
                <a:schemeClr val="lt1"/>
              </a:solidFill>
              <a:latin typeface="Trebuchet MS"/>
              <a:ea typeface="Trebuchet MS"/>
              <a:cs typeface="Trebuchet MS"/>
              <a:sym typeface="Trebuchet MS"/>
            </a:endParaRPr>
          </a:p>
          <a:p>
            <a:pPr indent="-334327" lvl="0" marL="457200" rtl="0" algn="l">
              <a:spcBef>
                <a:spcPts val="0"/>
              </a:spcBef>
              <a:spcAft>
                <a:spcPts val="0"/>
              </a:spcAft>
              <a:buClr>
                <a:schemeClr val="lt1"/>
              </a:buClr>
              <a:buSzPct val="100000"/>
              <a:buFont typeface="Trebuchet MS"/>
              <a:buAutoNum type="arabicPeriod"/>
            </a:pPr>
            <a:r>
              <a:rPr lang="en" sz="1800">
                <a:solidFill>
                  <a:schemeClr val="lt1"/>
                </a:solidFill>
                <a:latin typeface="Trebuchet MS"/>
                <a:ea typeface="Trebuchet MS"/>
                <a:cs typeface="Trebuchet MS"/>
                <a:sym typeface="Trebuchet MS"/>
              </a:rPr>
              <a:t>Nidhi Redekar (M190366CA) 	                     6. Kundan Singh Bhadoriya(M190661CA)</a:t>
            </a:r>
            <a:endParaRPr sz="1800">
              <a:solidFill>
                <a:schemeClr val="lt1"/>
              </a:solidFill>
              <a:latin typeface="Trebuchet MS"/>
              <a:ea typeface="Trebuchet MS"/>
              <a:cs typeface="Trebuchet MS"/>
              <a:sym typeface="Trebuchet MS"/>
            </a:endParaRPr>
          </a:p>
          <a:p>
            <a:pPr indent="-334327" lvl="0" marL="457200" rtl="0" algn="l">
              <a:lnSpc>
                <a:spcPct val="115000"/>
              </a:lnSpc>
              <a:spcBef>
                <a:spcPts val="0"/>
              </a:spcBef>
              <a:spcAft>
                <a:spcPts val="0"/>
              </a:spcAft>
              <a:buClr>
                <a:schemeClr val="lt1"/>
              </a:buClr>
              <a:buSzPct val="100000"/>
              <a:buFont typeface="Trebuchet MS"/>
              <a:buAutoNum type="arabicPeriod"/>
            </a:pPr>
            <a:r>
              <a:rPr lang="en" sz="1800">
                <a:solidFill>
                  <a:schemeClr val="lt1"/>
                </a:solidFill>
                <a:latin typeface="Trebuchet MS"/>
                <a:ea typeface="Trebuchet MS"/>
                <a:cs typeface="Trebuchet MS"/>
                <a:sym typeface="Trebuchet MS"/>
              </a:rPr>
              <a:t>Naziya Khanam (M190393CA)                      7. Saurabh Shahi (M190378CA)                                     </a:t>
            </a:r>
            <a:endParaRPr sz="1800">
              <a:solidFill>
                <a:schemeClr val="lt1"/>
              </a:solidFill>
              <a:latin typeface="Trebuchet MS"/>
              <a:ea typeface="Trebuchet MS"/>
              <a:cs typeface="Trebuchet MS"/>
              <a:sym typeface="Trebuchet MS"/>
            </a:endParaRPr>
          </a:p>
          <a:p>
            <a:pPr indent="-334327" lvl="0" marL="457200" rtl="0" algn="l">
              <a:lnSpc>
                <a:spcPct val="115000"/>
              </a:lnSpc>
              <a:spcBef>
                <a:spcPts val="0"/>
              </a:spcBef>
              <a:spcAft>
                <a:spcPts val="0"/>
              </a:spcAft>
              <a:buClr>
                <a:schemeClr val="lt1"/>
              </a:buClr>
              <a:buSzPct val="100000"/>
              <a:buFont typeface="Trebuchet MS"/>
              <a:buAutoNum type="arabicPeriod"/>
            </a:pPr>
            <a:r>
              <a:rPr lang="en" sz="1800">
                <a:solidFill>
                  <a:schemeClr val="lt1"/>
                </a:solidFill>
                <a:latin typeface="Trebuchet MS"/>
                <a:ea typeface="Trebuchet MS"/>
                <a:cs typeface="Trebuchet MS"/>
                <a:sym typeface="Trebuchet MS"/>
              </a:rPr>
              <a:t>Shivangi Kesharwani (M190402CA)  	       8. Anjali Sharma (M190374CA)</a:t>
            </a:r>
            <a:endParaRPr b="1" sz="18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0" name="Google Shape;120;p22"/>
          <p:cNvSpPr txBox="1"/>
          <p:nvPr>
            <p:ph idx="4294967295" type="title"/>
          </p:nvPr>
        </p:nvSpPr>
        <p:spPr>
          <a:xfrm>
            <a:off x="2626650" y="81325"/>
            <a:ext cx="3890700" cy="60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4600">
                <a:solidFill>
                  <a:schemeClr val="lt1"/>
                </a:solidFill>
                <a:latin typeface="Trebuchet MS"/>
                <a:ea typeface="Trebuchet MS"/>
                <a:cs typeface="Trebuchet MS"/>
                <a:sym typeface="Trebuchet MS"/>
              </a:rPr>
              <a:t>Median Blur</a:t>
            </a:r>
            <a:endParaRPr sz="4600">
              <a:solidFill>
                <a:schemeClr val="lt1"/>
              </a:solidFill>
              <a:latin typeface="Trebuchet MS"/>
              <a:ea typeface="Trebuchet MS"/>
              <a:cs typeface="Trebuchet MS"/>
              <a:sym typeface="Trebuchet MS"/>
            </a:endParaRPr>
          </a:p>
        </p:txBody>
      </p:sp>
      <p:sp>
        <p:nvSpPr>
          <p:cNvPr id="121" name="Google Shape;121;p22"/>
          <p:cNvSpPr txBox="1"/>
          <p:nvPr>
            <p:ph idx="4294967295" type="body"/>
          </p:nvPr>
        </p:nvSpPr>
        <p:spPr>
          <a:xfrm>
            <a:off x="311700" y="823800"/>
            <a:ext cx="8520600" cy="43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Georgia"/>
                <a:ea typeface="Georgia"/>
                <a:cs typeface="Georgia"/>
                <a:sym typeface="Georgia"/>
              </a:rPr>
              <a:t>This is used to remove noise from the image, if in case the image contains any noise so it will restore that,so that in later processing a quality of image can be used.</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In this, a median of each patch is found and replaces it with its mid Value. For example</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            </a:t>
            </a:r>
            <a:r>
              <a:rPr lang="en"/>
              <a:t>	</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457200" lvl="0" marL="5029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p:txBody>
      </p:sp>
      <p:graphicFrame>
        <p:nvGraphicFramePr>
          <p:cNvPr id="122" name="Google Shape;122;p22"/>
          <p:cNvGraphicFramePr/>
          <p:nvPr/>
        </p:nvGraphicFramePr>
        <p:xfrm>
          <a:off x="972575" y="2020800"/>
          <a:ext cx="3000000" cy="3000000"/>
        </p:xfrm>
        <a:graphic>
          <a:graphicData uri="http://schemas.openxmlformats.org/drawingml/2006/table">
            <a:tbl>
              <a:tblPr>
                <a:noFill/>
                <a:tableStyleId>{4D213588-B810-49E1-A061-56322A42528A}</a:tableStyleId>
              </a:tblPr>
              <a:tblGrid>
                <a:gridCol w="581625"/>
                <a:gridCol w="581625"/>
                <a:gridCol w="581625"/>
                <a:gridCol w="581625"/>
              </a:tblGrid>
              <a:tr h="374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234</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67</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245</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234</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123</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45</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23</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245</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34</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0</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234</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24</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445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255</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235</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145</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253</a:t>
                      </a:r>
                      <a:endParaRPr sz="9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3" name="Google Shape;123;p22"/>
          <p:cNvSpPr txBox="1"/>
          <p:nvPr/>
        </p:nvSpPr>
        <p:spPr>
          <a:xfrm>
            <a:off x="3745800" y="2020800"/>
            <a:ext cx="7335000" cy="225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 </a:t>
            </a:r>
            <a:r>
              <a:rPr lang="en">
                <a:solidFill>
                  <a:schemeClr val="dk2"/>
                </a:solidFill>
                <a:latin typeface="Georgia"/>
                <a:ea typeface="Georgia"/>
                <a:cs typeface="Georgia"/>
                <a:sym typeface="Georgia"/>
              </a:rPr>
              <a:t>In this image take a patch of 3*3 and find the median of it.</a:t>
            </a:r>
            <a:endParaRPr>
              <a:solidFill>
                <a:schemeClr val="dk2"/>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Georgia"/>
                <a:ea typeface="Georgia"/>
                <a:cs typeface="Georgia"/>
                <a:sym typeface="Georgia"/>
              </a:rPr>
              <a:t> Values  = 234, 67, 245, 123, 45 , 23, 34, 0, 234 </a:t>
            </a:r>
            <a:endParaRPr>
              <a:solidFill>
                <a:schemeClr val="dk2"/>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latin typeface="Georgia"/>
                <a:ea typeface="Georgia"/>
                <a:cs typeface="Georgia"/>
                <a:sym typeface="Georgia"/>
              </a:rPr>
              <a:t>Sort this value to find the median.</a:t>
            </a:r>
            <a:endParaRPr>
              <a:solidFill>
                <a:schemeClr val="dk2"/>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latin typeface="Georgia"/>
                <a:ea typeface="Georgia"/>
                <a:cs typeface="Georgia"/>
                <a:sym typeface="Georgia"/>
              </a:rPr>
              <a:t>Values = 0, 23, 34, 45, 67, 123, 234, 234, 245</a:t>
            </a:r>
            <a:endParaRPr>
              <a:solidFill>
                <a:schemeClr val="dk2"/>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latin typeface="Georgia"/>
                <a:ea typeface="Georgia"/>
                <a:cs typeface="Georgia"/>
                <a:sym typeface="Georgia"/>
              </a:rPr>
              <a:t>Median = 67</a:t>
            </a:r>
            <a:endParaRPr>
              <a:solidFill>
                <a:schemeClr val="dk2"/>
              </a:solidFill>
              <a:latin typeface="Georgia"/>
              <a:ea typeface="Georgia"/>
              <a:cs typeface="Georgia"/>
              <a:sym typeface="Georgia"/>
            </a:endParaRPr>
          </a:p>
          <a:p>
            <a:pPr indent="0" lvl="0" marL="0" rtl="0" algn="l">
              <a:lnSpc>
                <a:spcPct val="115000"/>
              </a:lnSpc>
              <a:spcBef>
                <a:spcPts val="1200"/>
              </a:spcBef>
              <a:spcAft>
                <a:spcPts val="1200"/>
              </a:spcAft>
              <a:buClr>
                <a:schemeClr val="dk1"/>
              </a:buClr>
              <a:buSzPts val="1100"/>
              <a:buFont typeface="Arial"/>
              <a:buNone/>
            </a:pPr>
            <a:r>
              <a:rPr lang="en">
                <a:solidFill>
                  <a:schemeClr val="dk2"/>
                </a:solidFill>
                <a:latin typeface="Georgia"/>
                <a:ea typeface="Georgia"/>
                <a:cs typeface="Georgia"/>
                <a:sym typeface="Georgia"/>
              </a:rPr>
              <a:t>Do this for the entire image.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9" name="Google Shape;129;p23"/>
          <p:cNvSpPr txBox="1"/>
          <p:nvPr>
            <p:ph idx="4294967295" type="title"/>
          </p:nvPr>
        </p:nvSpPr>
        <p:spPr>
          <a:xfrm>
            <a:off x="1225350" y="0"/>
            <a:ext cx="6693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4600">
                <a:solidFill>
                  <a:schemeClr val="lt1"/>
                </a:solidFill>
                <a:latin typeface="Trebuchet MS"/>
                <a:ea typeface="Trebuchet MS"/>
                <a:cs typeface="Trebuchet MS"/>
                <a:sym typeface="Trebuchet MS"/>
              </a:rPr>
              <a:t>Adaptive Thresholding </a:t>
            </a:r>
            <a:r>
              <a:rPr lang="en" sz="4600">
                <a:solidFill>
                  <a:schemeClr val="lt1"/>
                </a:solidFill>
                <a:latin typeface="Trebuchet MS"/>
                <a:ea typeface="Trebuchet MS"/>
                <a:cs typeface="Trebuchet MS"/>
                <a:sym typeface="Trebuchet MS"/>
              </a:rPr>
              <a:t> </a:t>
            </a:r>
            <a:endParaRPr sz="4600">
              <a:solidFill>
                <a:schemeClr val="lt1"/>
              </a:solidFill>
              <a:latin typeface="Trebuchet MS"/>
              <a:ea typeface="Trebuchet MS"/>
              <a:cs typeface="Trebuchet MS"/>
              <a:sym typeface="Trebuchet MS"/>
            </a:endParaRPr>
          </a:p>
        </p:txBody>
      </p:sp>
      <p:sp>
        <p:nvSpPr>
          <p:cNvPr id="130" name="Google Shape;130;p23"/>
          <p:cNvSpPr txBox="1"/>
          <p:nvPr>
            <p:ph idx="4294967295" type="body"/>
          </p:nvPr>
        </p:nvSpPr>
        <p:spPr>
          <a:xfrm>
            <a:off x="311700" y="1006575"/>
            <a:ext cx="8520600" cy="35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It is a method in which a threshold is calculated and operation will be performed according to that. It is basically of 3 types:</a:t>
            </a:r>
            <a:endParaRPr sz="16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457200" lvl="0" marL="0" rtl="0" algn="l">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1. Global Thresholding : In this a Threshold is fixed for entire image and </a:t>
            </a:r>
            <a:endParaRPr sz="1600">
              <a:solidFill>
                <a:schemeClr val="dk1"/>
              </a:solidFill>
              <a:latin typeface="Georgia"/>
              <a:ea typeface="Georgia"/>
              <a:cs typeface="Georgia"/>
              <a:sym typeface="Georgia"/>
            </a:endParaRPr>
          </a:p>
          <a:p>
            <a:pPr indent="457200" lvl="0" marL="0" rtl="0" algn="l">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    operation will be performed according to that, for example :</a:t>
            </a:r>
            <a:endParaRPr sz="160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         	    Threshold = 150, so all the values Greater than 150 assigned 255 or all the </a:t>
            </a:r>
            <a:endParaRPr sz="1600">
              <a:solidFill>
                <a:schemeClr val="dk1"/>
              </a:solidFill>
              <a:latin typeface="Georgia"/>
              <a:ea typeface="Georgia"/>
              <a:cs typeface="Georgia"/>
              <a:sym typeface="Georgia"/>
            </a:endParaRPr>
          </a:p>
          <a:p>
            <a:pPr indent="457200" lvl="0" marL="0" rtl="0" algn="l">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    values less than 150 assigned 0.</a:t>
            </a:r>
            <a:endParaRPr sz="1600">
              <a:solidFill>
                <a:schemeClr val="dk1"/>
              </a:solidFill>
              <a:latin typeface="Georgia"/>
              <a:ea typeface="Georgia"/>
              <a:cs typeface="Georgia"/>
              <a:sym typeface="Georgia"/>
            </a:endParaRPr>
          </a:p>
          <a:p>
            <a:pPr indent="457200" lvl="0" marL="0" rtl="0" algn="l">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457200" lvl="0" marL="0" rtl="0" algn="l">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2. Mean Threshold : in this a threshold is calculated for each pixel, by taking   </a:t>
            </a:r>
            <a:endParaRPr sz="160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    mean of its neighbouring pixels.for example :</a:t>
            </a:r>
            <a:endParaRPr sz="1600">
              <a:solidFill>
                <a:schemeClr val="dk1"/>
              </a:solidFill>
              <a:latin typeface="Georgia"/>
              <a:ea typeface="Georgia"/>
              <a:cs typeface="Georgia"/>
              <a:sym typeface="Georgia"/>
            </a:endParaRPr>
          </a:p>
          <a:p>
            <a:pPr indent="0" lvl="0" marL="0" rtl="0" algn="l">
              <a:spcBef>
                <a:spcPts val="0"/>
              </a:spcBef>
              <a:spcAft>
                <a:spcPts val="1200"/>
              </a:spcAft>
              <a:buNone/>
            </a:pPr>
            <a:r>
              <a:t/>
            </a:r>
            <a:endParaRPr sz="16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0" y="0"/>
            <a:ext cx="9144000" cy="5143500"/>
          </a:xfrm>
          <a:prstGeom prst="rect">
            <a:avLst/>
          </a:prstGeom>
          <a:noFill/>
          <a:ln>
            <a:noFill/>
          </a:ln>
        </p:spPr>
      </p:pic>
      <p:sp>
        <p:nvSpPr>
          <p:cNvPr id="136" name="Google Shape;136;p24"/>
          <p:cNvSpPr txBox="1"/>
          <p:nvPr>
            <p:ph idx="4294967295" type="body"/>
          </p:nvPr>
        </p:nvSpPr>
        <p:spPr>
          <a:xfrm>
            <a:off x="98275" y="919350"/>
            <a:ext cx="8601300" cy="437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This is an image, take a patch of 3*3 and find the mean of it and that is the threshold value and do this for each patch.</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For 1st patch = ( 234 + 67 + 245 + 123 + 45 + 23 + 34 + 234 + 0)/9 </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Threshold value = 111.667</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3. Gaussian threshold : </a:t>
            </a:r>
            <a:r>
              <a:rPr lang="en" sz="1400">
                <a:solidFill>
                  <a:schemeClr val="dk1"/>
                </a:solidFill>
                <a:highlight>
                  <a:srgbClr val="FFFFFF"/>
                </a:highlight>
                <a:latin typeface="Times New Roman"/>
                <a:ea typeface="Times New Roman"/>
                <a:cs typeface="Times New Roman"/>
                <a:sym typeface="Times New Roman"/>
              </a:rPr>
              <a:t> The threshold value is a gaussian-weighted sum of the </a:t>
            </a:r>
            <a:endParaRPr sz="14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    neighbourhood values minus the constant </a:t>
            </a:r>
            <a:r>
              <a:rPr b="1" lang="en" sz="1400">
                <a:solidFill>
                  <a:schemeClr val="dk1"/>
                </a:solidFill>
                <a:highlight>
                  <a:srgbClr val="FFFFFF"/>
                </a:highlight>
                <a:latin typeface="Times New Roman"/>
                <a:ea typeface="Times New Roman"/>
                <a:cs typeface="Times New Roman"/>
                <a:sym typeface="Times New Roman"/>
              </a:rPr>
              <a:t>C</a:t>
            </a:r>
            <a:r>
              <a:rPr lang="en" sz="1400">
                <a:solidFill>
                  <a:schemeClr val="dk1"/>
                </a:solidFill>
                <a:highlight>
                  <a:srgbClr val="FFFFFF"/>
                </a:highlight>
                <a:latin typeface="Times New Roman"/>
                <a:ea typeface="Times New Roman"/>
                <a:cs typeface="Times New Roman"/>
                <a:sym typeface="Times New Roman"/>
              </a:rPr>
              <a:t>.</a:t>
            </a:r>
            <a:endParaRPr sz="2000"/>
          </a:p>
          <a:p>
            <a:pPr indent="0" lvl="0" marL="0" rtl="0" algn="l">
              <a:spcBef>
                <a:spcPts val="0"/>
              </a:spcBef>
              <a:spcAft>
                <a:spcPts val="1200"/>
              </a:spcAft>
              <a:buNone/>
            </a:pPr>
            <a:r>
              <a:t/>
            </a:r>
            <a:endParaRPr/>
          </a:p>
        </p:txBody>
      </p:sp>
      <p:graphicFrame>
        <p:nvGraphicFramePr>
          <p:cNvPr id="137" name="Google Shape;137;p24"/>
          <p:cNvGraphicFramePr/>
          <p:nvPr/>
        </p:nvGraphicFramePr>
        <p:xfrm>
          <a:off x="3512025" y="1011225"/>
          <a:ext cx="3000000" cy="3000000"/>
        </p:xfrm>
        <a:graphic>
          <a:graphicData uri="http://schemas.openxmlformats.org/drawingml/2006/table">
            <a:tbl>
              <a:tblPr>
                <a:noFill/>
                <a:tableStyleId>{4D213588-B810-49E1-A061-56322A42528A}</a:tableStyleId>
              </a:tblPr>
              <a:tblGrid>
                <a:gridCol w="467400"/>
                <a:gridCol w="467400"/>
                <a:gridCol w="467400"/>
                <a:gridCol w="467400"/>
              </a:tblGrid>
              <a:tr h="3646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234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67</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245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234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6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123</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45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23</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245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6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34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234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6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255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235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145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253</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3" name="Google Shape;143;p25"/>
          <p:cNvSpPr txBox="1"/>
          <p:nvPr>
            <p:ph idx="4294967295" type="title"/>
          </p:nvPr>
        </p:nvSpPr>
        <p:spPr>
          <a:xfrm>
            <a:off x="0" y="1437400"/>
            <a:ext cx="3660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600">
                <a:latin typeface="Trebuchet MS"/>
                <a:ea typeface="Trebuchet MS"/>
                <a:cs typeface="Trebuchet MS"/>
                <a:sym typeface="Trebuchet MS"/>
              </a:rPr>
              <a:t> Design and Implementation</a:t>
            </a:r>
            <a:endParaRPr sz="3600">
              <a:latin typeface="Trebuchet MS"/>
              <a:ea typeface="Trebuchet MS"/>
              <a:cs typeface="Trebuchet MS"/>
              <a:sym typeface="Trebuchet MS"/>
            </a:endParaRPr>
          </a:p>
        </p:txBody>
      </p:sp>
      <p:pic>
        <p:nvPicPr>
          <p:cNvPr id="144" name="Google Shape;144;p25"/>
          <p:cNvPicPr preferRelativeResize="0"/>
          <p:nvPr/>
        </p:nvPicPr>
        <p:blipFill>
          <a:blip r:embed="rId4">
            <a:alphaModFix/>
          </a:blip>
          <a:stretch>
            <a:fillRect/>
          </a:stretch>
        </p:blipFill>
        <p:spPr>
          <a:xfrm>
            <a:off x="4177450" y="928725"/>
            <a:ext cx="4628000" cy="388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0" name="Google Shape;150;p26"/>
          <p:cNvSpPr txBox="1"/>
          <p:nvPr>
            <p:ph idx="4294967295" type="title"/>
          </p:nvPr>
        </p:nvSpPr>
        <p:spPr>
          <a:xfrm>
            <a:off x="2142150" y="95600"/>
            <a:ext cx="48597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4600">
                <a:solidFill>
                  <a:schemeClr val="lt1"/>
                </a:solidFill>
                <a:latin typeface="Trebuchet MS"/>
                <a:ea typeface="Trebuchet MS"/>
                <a:cs typeface="Trebuchet MS"/>
                <a:sym typeface="Trebuchet MS"/>
              </a:rPr>
              <a:t>Implementation</a:t>
            </a:r>
            <a:endParaRPr sz="4600">
              <a:solidFill>
                <a:schemeClr val="lt1"/>
              </a:solidFill>
              <a:latin typeface="Trebuchet MS"/>
              <a:ea typeface="Trebuchet MS"/>
              <a:cs typeface="Trebuchet MS"/>
              <a:sym typeface="Trebuchet MS"/>
            </a:endParaRPr>
          </a:p>
        </p:txBody>
      </p:sp>
      <p:sp>
        <p:nvSpPr>
          <p:cNvPr id="151" name="Google Shape;151;p26"/>
          <p:cNvSpPr txBox="1"/>
          <p:nvPr>
            <p:ph idx="4294967295" type="body"/>
          </p:nvPr>
        </p:nvSpPr>
        <p:spPr>
          <a:xfrm>
            <a:off x="222300" y="875575"/>
            <a:ext cx="8921700" cy="3810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220">
                <a:solidFill>
                  <a:schemeClr val="dk1"/>
                </a:solidFill>
                <a:latin typeface="Times New Roman"/>
                <a:ea typeface="Times New Roman"/>
                <a:cs typeface="Times New Roman"/>
                <a:sym typeface="Times New Roman"/>
              </a:rPr>
              <a:t>In this project the implementation part is done with the help of the design that has shown everything clearly that we have used in the implementation part while coding. We have imported the entire dataset of the images and read the images using open cv2 which read the images in BGR format.</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935"/>
              <a:buFont typeface="Arial"/>
              <a:buNone/>
            </a:pPr>
            <a:r>
              <a:t/>
            </a:r>
            <a:endParaRPr sz="130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935"/>
              <a:buFont typeface="Arial"/>
              <a:buNone/>
            </a:pPr>
            <a:r>
              <a:rPr b="1" i="1" lang="en" sz="1305">
                <a:solidFill>
                  <a:schemeClr val="dk1"/>
                </a:solidFill>
                <a:latin typeface="Times New Roman"/>
                <a:ea typeface="Times New Roman"/>
                <a:cs typeface="Times New Roman"/>
                <a:sym typeface="Times New Roman"/>
              </a:rPr>
              <a:t>Basically Two steps is followed :</a:t>
            </a:r>
            <a:endParaRPr b="1" i="1" sz="130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935"/>
              <a:buFont typeface="Arial"/>
              <a:buNone/>
            </a:pPr>
            <a:r>
              <a:t/>
            </a:r>
            <a:endParaRPr b="1" i="1" sz="130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935"/>
              <a:buFont typeface="Arial"/>
              <a:buNone/>
            </a:pPr>
            <a:r>
              <a:rPr lang="en" sz="1305">
                <a:solidFill>
                  <a:schemeClr val="dk1"/>
                </a:solidFill>
                <a:latin typeface="Times New Roman"/>
                <a:ea typeface="Times New Roman"/>
                <a:cs typeface="Times New Roman"/>
                <a:sym typeface="Times New Roman"/>
              </a:rPr>
              <a:t>-&gt;  Edge detection</a:t>
            </a:r>
            <a:endParaRPr sz="130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935"/>
              <a:buFont typeface="Arial"/>
              <a:buNone/>
            </a:pPr>
            <a:r>
              <a:rPr lang="en" sz="1305">
                <a:solidFill>
                  <a:schemeClr val="dk1"/>
                </a:solidFill>
                <a:latin typeface="Times New Roman"/>
                <a:ea typeface="Times New Roman"/>
                <a:cs typeface="Times New Roman"/>
                <a:sym typeface="Times New Roman"/>
              </a:rPr>
              <a:t>-&gt;  Image Restoration and Smoothing of the images</a:t>
            </a:r>
            <a:endParaRPr sz="130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935"/>
              <a:buFont typeface="Arial"/>
              <a:buNone/>
            </a:pPr>
            <a:r>
              <a:t/>
            </a:r>
            <a:endParaRPr sz="1305">
              <a:solidFill>
                <a:schemeClr val="dk1"/>
              </a:solidFill>
              <a:latin typeface="Times New Roman"/>
              <a:ea typeface="Times New Roman"/>
              <a:cs typeface="Times New Roman"/>
              <a:sym typeface="Times New Roman"/>
            </a:endParaRPr>
          </a:p>
          <a:p>
            <a:pPr indent="-311467" lvl="0" marL="457200" rtl="0" algn="l">
              <a:lnSpc>
                <a:spcPct val="95000"/>
              </a:lnSpc>
              <a:spcBef>
                <a:spcPts val="0"/>
              </a:spcBef>
              <a:spcAft>
                <a:spcPts val="0"/>
              </a:spcAft>
              <a:buClr>
                <a:schemeClr val="dk1"/>
              </a:buClr>
              <a:buSzPts val="1305"/>
              <a:buFont typeface="Times New Roman"/>
              <a:buChar char="●"/>
            </a:pPr>
            <a:r>
              <a:rPr lang="en" sz="1220">
                <a:solidFill>
                  <a:schemeClr val="dk1"/>
                </a:solidFill>
                <a:latin typeface="Times New Roman"/>
                <a:ea typeface="Times New Roman"/>
                <a:cs typeface="Times New Roman"/>
                <a:sym typeface="Times New Roman"/>
              </a:rPr>
              <a:t>Before Edge Detection, We can perform Median Blur, it will basically reduce noise, As it is optional but noise  can create false edges so its better to remove it. To detect edges, convert the RGB images to GrayScale, As in the grayscale each pixel is of the same intensity and in RGB each pixel in an image is a combination of three intensities, so processing of a single channel is faster than processing a three channel image.</a:t>
            </a:r>
            <a:endParaRPr sz="1220">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935"/>
              <a:buNone/>
            </a:pPr>
            <a:r>
              <a:rPr lang="en" sz="1220">
                <a:solidFill>
                  <a:schemeClr val="dk1"/>
                </a:solidFill>
                <a:latin typeface="Times New Roman"/>
                <a:ea typeface="Times New Roman"/>
                <a:cs typeface="Times New Roman"/>
                <a:sym typeface="Times New Roman"/>
              </a:rPr>
              <a:t>To detect image, we are using adaptive thresholding, opencv provide a method</a:t>
            </a:r>
            <a:endParaRPr sz="1220">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935"/>
              <a:buNone/>
            </a:pPr>
            <a:r>
              <a:rPr lang="en" sz="1220">
                <a:solidFill>
                  <a:schemeClr val="dk1"/>
                </a:solidFill>
                <a:latin typeface="Times New Roman"/>
                <a:ea typeface="Times New Roman"/>
                <a:cs typeface="Times New Roman"/>
                <a:sym typeface="Times New Roman"/>
              </a:rPr>
              <a:t>adaptiveThreshold(), that we are using. </a:t>
            </a:r>
            <a:endParaRPr sz="1220">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935"/>
              <a:buNone/>
            </a:pPr>
            <a:r>
              <a:t/>
            </a:r>
            <a:endParaRPr sz="1220">
              <a:solidFill>
                <a:schemeClr val="dk1"/>
              </a:solidFill>
              <a:latin typeface="Times New Roman"/>
              <a:ea typeface="Times New Roman"/>
              <a:cs typeface="Times New Roman"/>
              <a:sym typeface="Times New Roman"/>
            </a:endParaRPr>
          </a:p>
          <a:p>
            <a:pPr indent="-306070" lvl="0" marL="457200" rtl="0" algn="l">
              <a:lnSpc>
                <a:spcPct val="95000"/>
              </a:lnSpc>
              <a:spcBef>
                <a:spcPts val="0"/>
              </a:spcBef>
              <a:spcAft>
                <a:spcPts val="0"/>
              </a:spcAft>
              <a:buClr>
                <a:schemeClr val="dk1"/>
              </a:buClr>
              <a:buSzPts val="1220"/>
              <a:buFont typeface="Times New Roman"/>
              <a:buChar char="●"/>
            </a:pPr>
            <a:r>
              <a:rPr lang="en" sz="1220">
                <a:solidFill>
                  <a:schemeClr val="dk1"/>
                </a:solidFill>
                <a:latin typeface="Times New Roman"/>
                <a:ea typeface="Times New Roman"/>
                <a:cs typeface="Times New Roman"/>
                <a:sym typeface="Times New Roman"/>
              </a:rPr>
              <a:t>As the detection will take place in an image with the help of the adaptive threshold simultaneously For Image Smoothing we have used the Bilateral filter which will  actually remove the high frequency content and reduce the color palette. </a:t>
            </a:r>
            <a:endParaRPr sz="1220">
              <a:solidFill>
                <a:schemeClr val="dk1"/>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935"/>
              <a:buNone/>
            </a:pPr>
            <a:r>
              <a:t/>
            </a:r>
            <a:endParaRPr sz="1220">
              <a:solidFill>
                <a:schemeClr val="dk1"/>
              </a:solidFill>
              <a:latin typeface="Times New Roman"/>
              <a:ea typeface="Times New Roman"/>
              <a:cs typeface="Times New Roman"/>
              <a:sym typeface="Times New Roman"/>
            </a:endParaRPr>
          </a:p>
          <a:p>
            <a:pPr indent="-306070" lvl="0" marL="457200" rtl="0" algn="l">
              <a:lnSpc>
                <a:spcPct val="95000"/>
              </a:lnSpc>
              <a:spcBef>
                <a:spcPts val="0"/>
              </a:spcBef>
              <a:spcAft>
                <a:spcPts val="0"/>
              </a:spcAft>
              <a:buClr>
                <a:schemeClr val="dk1"/>
              </a:buClr>
              <a:buSzPts val="1220"/>
              <a:buFont typeface="Times New Roman"/>
              <a:buChar char="●"/>
            </a:pPr>
            <a:r>
              <a:rPr lang="en" sz="1220">
                <a:solidFill>
                  <a:schemeClr val="dk1"/>
                </a:solidFill>
                <a:latin typeface="Times New Roman"/>
                <a:ea typeface="Times New Roman"/>
                <a:cs typeface="Times New Roman"/>
                <a:sym typeface="Times New Roman"/>
              </a:rPr>
              <a:t>Then after combining all the algorithms Adaptive Threshold, Median Blur and Bilateral Filter we will get an our required output in the python console i.e. Cartooning of an image that we have shown in the result part below.</a:t>
            </a:r>
            <a:endParaRPr sz="122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7" name="Google Shape;157;p27"/>
          <p:cNvSpPr txBox="1"/>
          <p:nvPr>
            <p:ph idx="4294967295" type="body"/>
          </p:nvPr>
        </p:nvSpPr>
        <p:spPr>
          <a:xfrm>
            <a:off x="231500" y="989300"/>
            <a:ext cx="8530800" cy="4418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Georgia"/>
              <a:buChar char="●"/>
            </a:pPr>
            <a:r>
              <a:rPr lang="en" sz="1400">
                <a:solidFill>
                  <a:schemeClr val="dk1"/>
                </a:solidFill>
                <a:latin typeface="Georgia"/>
                <a:ea typeface="Georgia"/>
                <a:cs typeface="Georgia"/>
                <a:sym typeface="Georgia"/>
              </a:rPr>
              <a:t>Imported the entire dataset and read the images with cv2.imread(), it will read  all images in BGR format. That we can see in the below image, it is bluish in color.</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158" name="Google Shape;158;p27"/>
          <p:cNvPicPr preferRelativeResize="0"/>
          <p:nvPr/>
        </p:nvPicPr>
        <p:blipFill>
          <a:blip r:embed="rId4">
            <a:alphaModFix/>
          </a:blip>
          <a:stretch>
            <a:fillRect/>
          </a:stretch>
        </p:blipFill>
        <p:spPr>
          <a:xfrm>
            <a:off x="675250" y="1764525"/>
            <a:ext cx="5943600" cy="241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4" name="Google Shape;164;p28"/>
          <p:cNvSpPr txBox="1"/>
          <p:nvPr>
            <p:ph idx="4294967295" type="body"/>
          </p:nvPr>
        </p:nvSpPr>
        <p:spPr>
          <a:xfrm>
            <a:off x="286500" y="985800"/>
            <a:ext cx="8571000" cy="4337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We have to convert all the images to RGB format for later processing to remove that bluish effect and in the image below we can see the difference between RGB image and BGR image.</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165" name="Google Shape;165;p28"/>
          <p:cNvPicPr preferRelativeResize="0"/>
          <p:nvPr/>
        </p:nvPicPr>
        <p:blipFill>
          <a:blip r:embed="rId4">
            <a:alphaModFix/>
          </a:blip>
          <a:stretch>
            <a:fillRect/>
          </a:stretch>
        </p:blipFill>
        <p:spPr>
          <a:xfrm>
            <a:off x="907125" y="2006888"/>
            <a:ext cx="5943600" cy="229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1" name="Google Shape;171;p29"/>
          <p:cNvSpPr txBox="1"/>
          <p:nvPr>
            <p:ph idx="4294967295" type="body"/>
          </p:nvPr>
        </p:nvSpPr>
        <p:spPr>
          <a:xfrm>
            <a:off x="306600" y="987700"/>
            <a:ext cx="8530800" cy="4317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As we need to restore the images, if there is any noise, so by applying Bilateral Filter we can remove that noise and can make the image more smooth.</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           In the below image we can see the image is better than before.</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pic>
        <p:nvPicPr>
          <p:cNvPr id="172" name="Google Shape;172;p29"/>
          <p:cNvPicPr preferRelativeResize="0"/>
          <p:nvPr/>
        </p:nvPicPr>
        <p:blipFill>
          <a:blip r:embed="rId4">
            <a:alphaModFix/>
          </a:blip>
          <a:stretch>
            <a:fillRect/>
          </a:stretch>
        </p:blipFill>
        <p:spPr>
          <a:xfrm>
            <a:off x="806675" y="2070900"/>
            <a:ext cx="5943600" cy="25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8" name="Google Shape;178;p30"/>
          <p:cNvSpPr txBox="1"/>
          <p:nvPr>
            <p:ph idx="4294967295" type="body"/>
          </p:nvPr>
        </p:nvSpPr>
        <p:spPr>
          <a:xfrm>
            <a:off x="256350" y="991000"/>
            <a:ext cx="8631300" cy="4418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Here, we are converting a RGB image to GrayScale image, As processing of grayscale images is faster than RGB images. In the image below, we can see how the grayscale image is different from RGB.</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179" name="Google Shape;179;p30"/>
          <p:cNvPicPr preferRelativeResize="0"/>
          <p:nvPr/>
        </p:nvPicPr>
        <p:blipFill>
          <a:blip r:embed="rId4">
            <a:alphaModFix/>
          </a:blip>
          <a:stretch>
            <a:fillRect/>
          </a:stretch>
        </p:blipFill>
        <p:spPr>
          <a:xfrm>
            <a:off x="624575" y="1774600"/>
            <a:ext cx="5943600" cy="242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5" name="Google Shape;185;p31"/>
          <p:cNvSpPr txBox="1"/>
          <p:nvPr>
            <p:ph idx="4294967295" type="body"/>
          </p:nvPr>
        </p:nvSpPr>
        <p:spPr>
          <a:xfrm>
            <a:off x="306600" y="961600"/>
            <a:ext cx="8530800" cy="4307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Here, we can see the result of Median blur, it will reduce noise from the image,As it is optional but it is a good practice to use it because a noise in an image can give false results also.</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186" name="Google Shape;186;p31"/>
          <p:cNvPicPr preferRelativeResize="0"/>
          <p:nvPr/>
        </p:nvPicPr>
        <p:blipFill rotWithShape="1">
          <a:blip r:embed="rId4">
            <a:alphaModFix/>
          </a:blip>
          <a:srcRect b="-3670" l="0" r="0" t="3669"/>
          <a:stretch/>
        </p:blipFill>
        <p:spPr>
          <a:xfrm>
            <a:off x="870875" y="1882275"/>
            <a:ext cx="5943600" cy="233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2" name="Google Shape;62;p14"/>
          <p:cNvSpPr txBox="1"/>
          <p:nvPr>
            <p:ph idx="4294967295" type="title"/>
          </p:nvPr>
        </p:nvSpPr>
        <p:spPr>
          <a:xfrm>
            <a:off x="2699100" y="83875"/>
            <a:ext cx="3745800" cy="8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600">
                <a:solidFill>
                  <a:schemeClr val="lt1"/>
                </a:solidFill>
                <a:latin typeface="Trebuchet MS"/>
                <a:ea typeface="Trebuchet MS"/>
                <a:cs typeface="Trebuchet MS"/>
                <a:sym typeface="Trebuchet MS"/>
              </a:rPr>
              <a:t>Introduction</a:t>
            </a:r>
            <a:endParaRPr b="1" sz="4600">
              <a:solidFill>
                <a:schemeClr val="lt1"/>
              </a:solidFill>
              <a:latin typeface="Trebuchet MS"/>
              <a:ea typeface="Trebuchet MS"/>
              <a:cs typeface="Trebuchet MS"/>
              <a:sym typeface="Trebuchet MS"/>
            </a:endParaRPr>
          </a:p>
        </p:txBody>
      </p:sp>
      <p:sp>
        <p:nvSpPr>
          <p:cNvPr id="63" name="Google Shape;63;p14"/>
          <p:cNvSpPr txBox="1"/>
          <p:nvPr>
            <p:ph idx="4294967295" type="body"/>
          </p:nvPr>
        </p:nvSpPr>
        <p:spPr>
          <a:xfrm>
            <a:off x="311700" y="118042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Cartoons are often used in a variety of contexts. </a:t>
            </a:r>
            <a:r>
              <a:rPr lang="en" sz="1600">
                <a:solidFill>
                  <a:schemeClr val="dk1"/>
                </a:solidFill>
                <a:latin typeface="Georgia"/>
                <a:ea typeface="Georgia"/>
                <a:cs typeface="Georgia"/>
                <a:sym typeface="Georgia"/>
              </a:rPr>
              <a:t>In this project our team had worked on the idea of digital cartooning of an image. </a:t>
            </a:r>
            <a:r>
              <a:rPr lang="en" sz="1600">
                <a:solidFill>
                  <a:schemeClr val="dk1"/>
                </a:solidFill>
                <a:highlight>
                  <a:srgbClr val="FFFFFF"/>
                </a:highlight>
                <a:latin typeface="Georgia"/>
                <a:ea typeface="Georgia"/>
                <a:cs typeface="Georgia"/>
                <a:sym typeface="Georgia"/>
              </a:rPr>
              <a:t>As we know cartoons are artistically made it requires elegant and fine human artistic skills.While portraying there are a lot of cartoons for any animated film, the artist must spend time properly defining the cartoon sketch in order to achieve a successful result in less time, one needs a cartooning tool. As cartooning a digital image appears to be a fascinating and enjoyable project to work on. We just need a bilateral filter and an edge detection mechanism to create cartoon images from a digital image. These bilateral filters will help us reduce the image's colour or shading palette, which is a crucial move for the cartoon look, and edge detection will be used to achieve the perfect result.</a:t>
            </a:r>
            <a:endParaRPr sz="16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2" name="Google Shape;192;p32"/>
          <p:cNvSpPr txBox="1"/>
          <p:nvPr>
            <p:ph idx="4294967295" type="body"/>
          </p:nvPr>
        </p:nvSpPr>
        <p:spPr>
          <a:xfrm>
            <a:off x="205275" y="885900"/>
            <a:ext cx="8571000" cy="4257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Here, we are applying Adaptive thresholding and we can see the results, it detected the edges.</a:t>
            </a:r>
            <a:endParaRPr sz="1400">
              <a:solidFill>
                <a:schemeClr val="dk1"/>
              </a:solidFill>
              <a:latin typeface="Georgia"/>
              <a:ea typeface="Georgia"/>
              <a:cs typeface="Georgia"/>
              <a:sym typeface="Georgia"/>
            </a:endParaRPr>
          </a:p>
          <a:p>
            <a:pPr indent="0" lvl="0" marL="0" rtl="0" algn="l">
              <a:spcBef>
                <a:spcPts val="0"/>
              </a:spcBef>
              <a:spcAft>
                <a:spcPts val="1200"/>
              </a:spcAft>
              <a:buNone/>
            </a:pPr>
            <a:r>
              <a:t/>
            </a:r>
            <a:endParaRPr/>
          </a:p>
        </p:txBody>
      </p:sp>
      <p:pic>
        <p:nvPicPr>
          <p:cNvPr id="193" name="Google Shape;193;p32"/>
          <p:cNvPicPr preferRelativeResize="0"/>
          <p:nvPr/>
        </p:nvPicPr>
        <p:blipFill>
          <a:blip r:embed="rId4">
            <a:alphaModFix/>
          </a:blip>
          <a:stretch>
            <a:fillRect/>
          </a:stretch>
        </p:blipFill>
        <p:spPr>
          <a:xfrm>
            <a:off x="814125" y="1650075"/>
            <a:ext cx="6041100" cy="2439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9" name="Google Shape;199;p33"/>
          <p:cNvSpPr txBox="1"/>
          <p:nvPr>
            <p:ph idx="4294967295" type="body"/>
          </p:nvPr>
        </p:nvSpPr>
        <p:spPr>
          <a:xfrm>
            <a:off x="281400" y="785700"/>
            <a:ext cx="8581200" cy="435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t/>
            </a:r>
            <a:endParaRPr sz="1400">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Char char="●"/>
            </a:pPr>
            <a:r>
              <a:rPr lang="en" sz="1400">
                <a:solidFill>
                  <a:schemeClr val="dk1"/>
                </a:solidFill>
                <a:latin typeface="Georgia"/>
                <a:ea typeface="Georgia"/>
                <a:cs typeface="Georgia"/>
                <a:sym typeface="Georgia"/>
              </a:rPr>
              <a:t>As our processing is completed we can now convert again the grayscale image to RGB.</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200" name="Google Shape;200;p33"/>
          <p:cNvPicPr preferRelativeResize="0"/>
          <p:nvPr/>
        </p:nvPicPr>
        <p:blipFill>
          <a:blip r:embed="rId4">
            <a:alphaModFix/>
          </a:blip>
          <a:stretch>
            <a:fillRect/>
          </a:stretch>
        </p:blipFill>
        <p:spPr>
          <a:xfrm>
            <a:off x="746875" y="1723813"/>
            <a:ext cx="5943600" cy="214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0" y="0"/>
            <a:ext cx="9144000" cy="5143500"/>
          </a:xfrm>
          <a:prstGeom prst="rect">
            <a:avLst/>
          </a:prstGeom>
          <a:noFill/>
          <a:ln>
            <a:noFill/>
          </a:ln>
        </p:spPr>
      </p:pic>
      <p:sp>
        <p:nvSpPr>
          <p:cNvPr id="206" name="Google Shape;206;p34"/>
          <p:cNvSpPr txBox="1"/>
          <p:nvPr>
            <p:ph idx="4294967295" type="title"/>
          </p:nvPr>
        </p:nvSpPr>
        <p:spPr>
          <a:xfrm>
            <a:off x="0" y="1213775"/>
            <a:ext cx="3248700" cy="3161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900">
                <a:latin typeface="Georgia"/>
                <a:ea typeface="Georgia"/>
                <a:cs typeface="Georgia"/>
                <a:sym typeface="Georgia"/>
              </a:rPr>
              <a:t> Results:</a:t>
            </a:r>
            <a:endParaRPr b="1" sz="1900">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900">
                <a:latin typeface="Georgia"/>
                <a:ea typeface="Georgia"/>
                <a:cs typeface="Georgia"/>
                <a:sym typeface="Georgia"/>
              </a:rPr>
              <a:t>Here is the resulting effect that we have got. We can see the difference between original image and resulting image.That we have got after applying bitwise operator to both the images, Bilateral filter and edge detection.</a:t>
            </a:r>
            <a:endParaRPr sz="1900">
              <a:latin typeface="Georgia"/>
              <a:ea typeface="Georgia"/>
              <a:cs typeface="Georgia"/>
              <a:sym typeface="Georgia"/>
            </a:endParaRPr>
          </a:p>
        </p:txBody>
      </p:sp>
      <p:pic>
        <p:nvPicPr>
          <p:cNvPr id="207" name="Google Shape;207;p34"/>
          <p:cNvPicPr preferRelativeResize="0"/>
          <p:nvPr/>
        </p:nvPicPr>
        <p:blipFill>
          <a:blip r:embed="rId4">
            <a:alphaModFix/>
          </a:blip>
          <a:stretch>
            <a:fillRect/>
          </a:stretch>
        </p:blipFill>
        <p:spPr>
          <a:xfrm>
            <a:off x="3164925" y="919400"/>
            <a:ext cx="5895224" cy="3864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5"/>
          <p:cNvPicPr preferRelativeResize="0"/>
          <p:nvPr/>
        </p:nvPicPr>
        <p:blipFill>
          <a:blip r:embed="rId3">
            <a:alphaModFix/>
          </a:blip>
          <a:stretch>
            <a:fillRect/>
          </a:stretch>
        </p:blipFill>
        <p:spPr>
          <a:xfrm>
            <a:off x="0" y="0"/>
            <a:ext cx="9144000" cy="5143500"/>
          </a:xfrm>
          <a:prstGeom prst="rect">
            <a:avLst/>
          </a:prstGeom>
          <a:noFill/>
          <a:ln>
            <a:noFill/>
          </a:ln>
        </p:spPr>
      </p:pic>
      <p:sp>
        <p:nvSpPr>
          <p:cNvPr id="213" name="Google Shape;213;p35"/>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solidFill>
                  <a:schemeClr val="dk1"/>
                </a:solidFill>
              </a:rPr>
              <a:t>		  </a:t>
            </a:r>
            <a:endParaRPr b="1" sz="3800">
              <a:solidFill>
                <a:schemeClr val="dk1"/>
              </a:solidFill>
            </a:endParaRPr>
          </a:p>
          <a:p>
            <a:pPr indent="0" lvl="0" marL="0" rtl="0" algn="l">
              <a:spcBef>
                <a:spcPts val="1200"/>
              </a:spcBef>
              <a:spcAft>
                <a:spcPts val="1200"/>
              </a:spcAft>
              <a:buNone/>
            </a:pPr>
            <a:r>
              <a:rPr b="1" lang="en" sz="4900">
                <a:solidFill>
                  <a:schemeClr val="dk1"/>
                </a:solidFill>
                <a:latin typeface="Pacifico"/>
                <a:ea typeface="Pacifico"/>
                <a:cs typeface="Pacifico"/>
                <a:sym typeface="Pacifico"/>
              </a:rPr>
              <a:t>         THANK YOU!!!</a:t>
            </a:r>
            <a:endParaRPr b="1" sz="4900">
              <a:solidFill>
                <a:schemeClr val="dk1"/>
              </a:solidFill>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9" name="Google Shape;69;p15"/>
          <p:cNvSpPr txBox="1"/>
          <p:nvPr>
            <p:ph idx="4294967295" type="title"/>
          </p:nvPr>
        </p:nvSpPr>
        <p:spPr>
          <a:xfrm>
            <a:off x="2959800" y="0"/>
            <a:ext cx="3224400" cy="77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4600">
                <a:solidFill>
                  <a:schemeClr val="lt1"/>
                </a:solidFill>
                <a:latin typeface="Trebuchet MS"/>
                <a:ea typeface="Trebuchet MS"/>
                <a:cs typeface="Trebuchet MS"/>
                <a:sym typeface="Trebuchet MS"/>
              </a:rPr>
              <a:t>Objectives</a:t>
            </a:r>
            <a:endParaRPr sz="4600">
              <a:solidFill>
                <a:schemeClr val="lt1"/>
              </a:solidFill>
              <a:latin typeface="Trebuchet MS"/>
              <a:ea typeface="Trebuchet MS"/>
              <a:cs typeface="Trebuchet MS"/>
              <a:sym typeface="Trebuchet MS"/>
            </a:endParaRPr>
          </a:p>
        </p:txBody>
      </p:sp>
      <p:sp>
        <p:nvSpPr>
          <p:cNvPr id="70" name="Google Shape;70;p15"/>
          <p:cNvSpPr txBox="1"/>
          <p:nvPr>
            <p:ph idx="4294967295" type="body"/>
          </p:nvPr>
        </p:nvSpPr>
        <p:spPr>
          <a:xfrm>
            <a:off x="155850" y="855900"/>
            <a:ext cx="8832300" cy="42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018"/>
              <a:buFont typeface="Arial"/>
              <a:buNone/>
            </a:pPr>
            <a:r>
              <a:rPr lang="en" sz="1310">
                <a:solidFill>
                  <a:schemeClr val="dk1"/>
                </a:solidFill>
                <a:latin typeface="Georgia"/>
                <a:ea typeface="Georgia"/>
                <a:cs typeface="Georgia"/>
                <a:sym typeface="Georgia"/>
              </a:rPr>
              <a:t>This project's main goal is to transform photos or snapshots into cartoons. As a result, it would be beneficial in today's cartooning situation.</a:t>
            </a:r>
            <a:endParaRPr sz="131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018"/>
              <a:buFont typeface="Arial"/>
              <a:buNone/>
            </a:pPr>
            <a:r>
              <a:t/>
            </a:r>
            <a:endParaRPr sz="1310">
              <a:solidFill>
                <a:schemeClr val="dk1"/>
              </a:solidFill>
              <a:latin typeface="Georgia"/>
              <a:ea typeface="Georgia"/>
              <a:cs typeface="Georgia"/>
              <a:sym typeface="Georgia"/>
            </a:endParaRPr>
          </a:p>
          <a:p>
            <a:pPr indent="-311785" lvl="0" marL="457200" rtl="0" algn="l">
              <a:spcBef>
                <a:spcPts val="0"/>
              </a:spcBef>
              <a:spcAft>
                <a:spcPts val="0"/>
              </a:spcAft>
              <a:buClr>
                <a:schemeClr val="dk1"/>
              </a:buClr>
              <a:buSzPts val="1310"/>
              <a:buFont typeface="Georgia"/>
              <a:buChar char="●"/>
            </a:pPr>
            <a:r>
              <a:rPr lang="en" sz="1310">
                <a:solidFill>
                  <a:schemeClr val="dk1"/>
                </a:solidFill>
                <a:latin typeface="Georgia"/>
                <a:ea typeface="Georgia"/>
                <a:cs typeface="Georgia"/>
                <a:sym typeface="Georgia"/>
              </a:rPr>
              <a:t>As we all know, anime movies and cartoons are popular in magazines for social entertainment and visual irony, as well as for political commentary and editorial opinion.</a:t>
            </a:r>
            <a:endParaRPr sz="131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018"/>
              <a:buFont typeface="Arial"/>
              <a:buNone/>
            </a:pPr>
            <a:r>
              <a:t/>
            </a:r>
            <a:endParaRPr sz="1310">
              <a:solidFill>
                <a:schemeClr val="dk1"/>
              </a:solidFill>
              <a:latin typeface="Georgia"/>
              <a:ea typeface="Georgia"/>
              <a:cs typeface="Georgia"/>
              <a:sym typeface="Georgia"/>
            </a:endParaRPr>
          </a:p>
          <a:p>
            <a:pPr indent="-311785" lvl="0" marL="457200" rtl="0" algn="l">
              <a:spcBef>
                <a:spcPts val="0"/>
              </a:spcBef>
              <a:spcAft>
                <a:spcPts val="0"/>
              </a:spcAft>
              <a:buClr>
                <a:schemeClr val="dk1"/>
              </a:buClr>
              <a:buSzPts val="1310"/>
              <a:buFont typeface="Georgia"/>
              <a:buChar char="●"/>
            </a:pPr>
            <a:r>
              <a:rPr lang="en" sz="1310">
                <a:solidFill>
                  <a:schemeClr val="dk1"/>
                </a:solidFill>
                <a:latin typeface="Georgia"/>
                <a:ea typeface="Georgia"/>
                <a:cs typeface="Georgia"/>
                <a:sym typeface="Georgia"/>
              </a:rPr>
              <a:t>This is a quick rundown of cartoons, comic strips, and short films such as anime animation.</a:t>
            </a:r>
            <a:endParaRPr sz="131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018"/>
              <a:buFont typeface="Arial"/>
              <a:buNone/>
            </a:pPr>
            <a:r>
              <a:t/>
            </a:r>
            <a:endParaRPr sz="1310">
              <a:solidFill>
                <a:schemeClr val="dk1"/>
              </a:solidFill>
              <a:latin typeface="Georgia"/>
              <a:ea typeface="Georgia"/>
              <a:cs typeface="Georgia"/>
              <a:sym typeface="Georgia"/>
            </a:endParaRPr>
          </a:p>
          <a:p>
            <a:pPr indent="-311785" lvl="0" marL="457200" rtl="0" algn="l">
              <a:spcBef>
                <a:spcPts val="0"/>
              </a:spcBef>
              <a:spcAft>
                <a:spcPts val="0"/>
              </a:spcAft>
              <a:buClr>
                <a:schemeClr val="dk1"/>
              </a:buClr>
              <a:buSzPts val="1310"/>
              <a:buFont typeface="Georgia"/>
              <a:buChar char="●"/>
            </a:pPr>
            <a:r>
              <a:rPr lang="en" sz="1310">
                <a:solidFill>
                  <a:schemeClr val="dk1"/>
                </a:solidFill>
                <a:latin typeface="Georgia"/>
                <a:ea typeface="Georgia"/>
                <a:cs typeface="Georgia"/>
                <a:sym typeface="Georgia"/>
              </a:rPr>
              <a:t>The majority of books with cartoons are magazine-format "comic books," or editions of newspaper cartoons.</a:t>
            </a:r>
            <a:endParaRPr sz="131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018"/>
              <a:buFont typeface="Arial"/>
              <a:buNone/>
            </a:pPr>
            <a:r>
              <a:t/>
            </a:r>
            <a:endParaRPr sz="1310">
              <a:solidFill>
                <a:schemeClr val="dk1"/>
              </a:solidFill>
              <a:latin typeface="Georgia"/>
              <a:ea typeface="Georgia"/>
              <a:cs typeface="Georgia"/>
              <a:sym typeface="Georgia"/>
            </a:endParaRPr>
          </a:p>
          <a:p>
            <a:pPr indent="-311785" lvl="0" marL="457200" rtl="0" algn="l">
              <a:spcBef>
                <a:spcPts val="0"/>
              </a:spcBef>
              <a:spcAft>
                <a:spcPts val="0"/>
              </a:spcAft>
              <a:buClr>
                <a:schemeClr val="dk1"/>
              </a:buClr>
              <a:buSzPts val="1310"/>
              <a:buFont typeface="Georgia"/>
              <a:buChar char="●"/>
            </a:pPr>
            <a:r>
              <a:rPr lang="en" sz="1310">
                <a:solidFill>
                  <a:schemeClr val="dk1"/>
                </a:solidFill>
                <a:latin typeface="Georgia"/>
                <a:ea typeface="Georgia"/>
                <a:cs typeface="Georgia"/>
                <a:sym typeface="Georgia"/>
              </a:rPr>
              <a:t>We will teach our children about our world, today's condition, and what we are facing in every area with the aid of this project. They will be able to comprehend the current situation more readily as they are more familiar with cartoons and animes than with posts.</a:t>
            </a:r>
            <a:endParaRPr sz="131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018"/>
              <a:buFont typeface="Arial"/>
              <a:buNone/>
            </a:pPr>
            <a:r>
              <a:t/>
            </a:r>
            <a:endParaRPr sz="1310">
              <a:solidFill>
                <a:schemeClr val="dk1"/>
              </a:solidFill>
              <a:latin typeface="Georgia"/>
              <a:ea typeface="Georgia"/>
              <a:cs typeface="Georgia"/>
              <a:sym typeface="Georgia"/>
            </a:endParaRPr>
          </a:p>
          <a:p>
            <a:pPr indent="-311785" lvl="0" marL="457200" rtl="0" algn="l">
              <a:spcBef>
                <a:spcPts val="0"/>
              </a:spcBef>
              <a:spcAft>
                <a:spcPts val="0"/>
              </a:spcAft>
              <a:buClr>
                <a:schemeClr val="dk1"/>
              </a:buClr>
              <a:buSzPts val="1310"/>
              <a:buFont typeface="Georgia"/>
              <a:buChar char="●"/>
            </a:pPr>
            <a:r>
              <a:rPr lang="en" sz="1310">
                <a:solidFill>
                  <a:schemeClr val="dk1"/>
                </a:solidFill>
                <a:latin typeface="Georgia"/>
                <a:ea typeface="Georgia"/>
                <a:cs typeface="Georgia"/>
                <a:sym typeface="Georgia"/>
              </a:rPr>
              <a:t>Political cartoons are drawings (usually of a cartoon character) that are used to convey editorial commentary on government, politicians, and current events. Such cartoons have a place in a culture that values press freedom, which is also important in politics.</a:t>
            </a:r>
            <a:endParaRPr sz="1865">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76" name="Google Shape;76;p16"/>
          <p:cNvSpPr txBox="1"/>
          <p:nvPr>
            <p:ph idx="4294967295" type="title"/>
          </p:nvPr>
        </p:nvSpPr>
        <p:spPr>
          <a:xfrm>
            <a:off x="2013300" y="77275"/>
            <a:ext cx="511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600">
                <a:solidFill>
                  <a:schemeClr val="lt1"/>
                </a:solidFill>
                <a:latin typeface="Trebuchet MS"/>
                <a:ea typeface="Trebuchet MS"/>
                <a:cs typeface="Trebuchet MS"/>
                <a:sym typeface="Trebuchet MS"/>
              </a:rPr>
              <a:t>Block Diagram</a:t>
            </a:r>
            <a:endParaRPr b="1" sz="4600">
              <a:solidFill>
                <a:schemeClr val="lt1"/>
              </a:solidFill>
              <a:latin typeface="Trebuchet MS"/>
              <a:ea typeface="Trebuchet MS"/>
              <a:cs typeface="Trebuchet MS"/>
              <a:sym typeface="Trebuchet MS"/>
            </a:endParaRPr>
          </a:p>
        </p:txBody>
      </p:sp>
      <p:pic>
        <p:nvPicPr>
          <p:cNvPr id="77" name="Google Shape;77;p16"/>
          <p:cNvPicPr preferRelativeResize="0"/>
          <p:nvPr/>
        </p:nvPicPr>
        <p:blipFill rotWithShape="1">
          <a:blip r:embed="rId4">
            <a:alphaModFix/>
          </a:blip>
          <a:srcRect b="4634" l="3579" r="1471" t="3597"/>
          <a:stretch/>
        </p:blipFill>
        <p:spPr>
          <a:xfrm>
            <a:off x="1872900" y="880525"/>
            <a:ext cx="5520874" cy="387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83" name="Google Shape;83;p17"/>
          <p:cNvSpPr txBox="1"/>
          <p:nvPr>
            <p:ph idx="4294967295" type="body"/>
          </p:nvPr>
        </p:nvSpPr>
        <p:spPr>
          <a:xfrm>
            <a:off x="0" y="809725"/>
            <a:ext cx="8842500" cy="18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To get the cartoonized image generally there are two main operations that we have to apply to get the output. One is to reduce the colour palette and the other is to identify the edges. Basically reducing the colour palette is done by the Bilateral filter, it refers to reducing the noise from the image  and making the image smooth. To Identify edges we have to apply Adaptive thresholding. It's a process of converting an image into one particular pixel either white or black given a particular threshold. Combination of both the operations result in the image into cartoon effect.</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p:txBody>
      </p:sp>
      <p:sp>
        <p:nvSpPr>
          <p:cNvPr id="84" name="Google Shape;84;p17"/>
          <p:cNvSpPr txBox="1"/>
          <p:nvPr/>
        </p:nvSpPr>
        <p:spPr>
          <a:xfrm>
            <a:off x="111825" y="276075"/>
            <a:ext cx="8299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rPr>
              <a:t>Explanation:</a:t>
            </a:r>
            <a:endParaRPr b="1" sz="2200">
              <a:solidFill>
                <a:schemeClr val="lt1"/>
              </a:solidFill>
            </a:endParaRPr>
          </a:p>
        </p:txBody>
      </p:sp>
      <p:sp>
        <p:nvSpPr>
          <p:cNvPr id="85" name="Google Shape;85;p17"/>
          <p:cNvSpPr txBox="1"/>
          <p:nvPr/>
        </p:nvSpPr>
        <p:spPr>
          <a:xfrm>
            <a:off x="175600" y="2631625"/>
            <a:ext cx="72048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dk1"/>
                </a:solidFill>
              </a:rPr>
              <a:t>Data collection:</a:t>
            </a:r>
            <a:endParaRPr b="1" sz="2200">
              <a:solidFill>
                <a:schemeClr val="dk1"/>
              </a:solidFill>
            </a:endParaRPr>
          </a:p>
        </p:txBody>
      </p:sp>
      <p:sp>
        <p:nvSpPr>
          <p:cNvPr id="86" name="Google Shape;86;p17"/>
          <p:cNvSpPr txBox="1"/>
          <p:nvPr/>
        </p:nvSpPr>
        <p:spPr>
          <a:xfrm>
            <a:off x="111825" y="3216725"/>
            <a:ext cx="81975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222222"/>
                </a:solidFill>
                <a:latin typeface="Times New Roman"/>
                <a:ea typeface="Times New Roman"/>
                <a:cs typeface="Times New Roman"/>
                <a:sym typeface="Times New Roman"/>
              </a:rPr>
              <a:t>In our project 'Cartooning of an image', we are converting a person's image to its cartoon aspect. We have taken the image dataset from </a:t>
            </a:r>
            <a:r>
              <a:rPr lang="en" sz="16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https://www.kaggle.com/prasunroy/natural-images</a:t>
            </a:r>
            <a:r>
              <a:rPr lang="en" sz="1600">
                <a:solidFill>
                  <a:srgbClr val="222222"/>
                </a:solidFill>
                <a:latin typeface="Times New Roman"/>
                <a:ea typeface="Times New Roman"/>
                <a:cs typeface="Times New Roman"/>
                <a:sym typeface="Times New Roman"/>
              </a:rPr>
              <a:t>. This dataset originally includes 6899 images from which we have taken approx 400 images with size 16kb to 20kb and a  dimension of 256 x 256 (width = 256 pixels and height = 256 pixels). The resolution of these images is 96 dpi and the bit depth is 24.</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92" name="Google Shape;92;p18"/>
          <p:cNvSpPr txBox="1"/>
          <p:nvPr>
            <p:ph idx="4294967295" type="title"/>
          </p:nvPr>
        </p:nvSpPr>
        <p:spPr>
          <a:xfrm>
            <a:off x="607675" y="0"/>
            <a:ext cx="8737500" cy="75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600">
                <a:solidFill>
                  <a:schemeClr val="lt1"/>
                </a:solidFill>
                <a:latin typeface="Trebuchet MS"/>
                <a:ea typeface="Trebuchet MS"/>
                <a:cs typeface="Trebuchet MS"/>
                <a:sym typeface="Trebuchet MS"/>
              </a:rPr>
              <a:t>Methodology &amp; Classification</a:t>
            </a:r>
            <a:endParaRPr sz="4600">
              <a:solidFill>
                <a:schemeClr val="lt1"/>
              </a:solidFill>
              <a:latin typeface="Trebuchet MS"/>
              <a:ea typeface="Trebuchet MS"/>
              <a:cs typeface="Trebuchet MS"/>
              <a:sym typeface="Trebuchet MS"/>
            </a:endParaRPr>
          </a:p>
        </p:txBody>
      </p:sp>
      <p:pic>
        <p:nvPicPr>
          <p:cNvPr id="93" name="Google Shape;93;p18"/>
          <p:cNvPicPr preferRelativeResize="0"/>
          <p:nvPr/>
        </p:nvPicPr>
        <p:blipFill rotWithShape="1">
          <a:blip r:embed="rId4">
            <a:alphaModFix/>
          </a:blip>
          <a:srcRect b="0" l="1516" r="0" t="5704"/>
          <a:stretch/>
        </p:blipFill>
        <p:spPr>
          <a:xfrm>
            <a:off x="0" y="838625"/>
            <a:ext cx="9143999" cy="4304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99" name="Google Shape;99;p19"/>
          <p:cNvSpPr txBox="1"/>
          <p:nvPr>
            <p:ph idx="4294967295" type="title"/>
          </p:nvPr>
        </p:nvSpPr>
        <p:spPr>
          <a:xfrm>
            <a:off x="311700" y="9292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600"/>
              <a:t>Explanation:</a:t>
            </a:r>
            <a:endParaRPr/>
          </a:p>
        </p:txBody>
      </p:sp>
      <p:sp>
        <p:nvSpPr>
          <p:cNvPr id="100" name="Google Shape;100;p19"/>
          <p:cNvSpPr txBox="1"/>
          <p:nvPr>
            <p:ph idx="4294967295" type="body"/>
          </p:nvPr>
        </p:nvSpPr>
        <p:spPr>
          <a:xfrm>
            <a:off x="311700" y="14040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Image Acquisition</a:t>
            </a:r>
            <a:r>
              <a:rPr b="1" lang="en" sz="13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 is the process of retrieving the image from the source. Images can be of any format which means in jpeg, jpg, or png format. OpenCV image reader function (imread()) reads the image as </a:t>
            </a:r>
            <a:r>
              <a:rPr lang="en" sz="1300">
                <a:solidFill>
                  <a:srgbClr val="202124"/>
                </a:solidFill>
                <a:highlight>
                  <a:srgbClr val="FFFFFF"/>
                </a:highlight>
                <a:latin typeface="Times New Roman"/>
                <a:ea typeface="Times New Roman"/>
                <a:cs typeface="Times New Roman"/>
                <a:sym typeface="Times New Roman"/>
              </a:rPr>
              <a:t>a NumPy array ndarray of row (height) x column (width) x color (3) and here the order of color is</a:t>
            </a:r>
            <a:r>
              <a:rPr lang="en" sz="1300">
                <a:solidFill>
                  <a:schemeClr val="dk1"/>
                </a:solidFill>
                <a:latin typeface="Times New Roman"/>
                <a:ea typeface="Times New Roman"/>
                <a:cs typeface="Times New Roman"/>
                <a:sym typeface="Times New Roman"/>
              </a:rPr>
              <a:t> in BGR format, so image should be converted in the RGB format. After getting the image in a correct format,two operations are performed on this Image.</a:t>
            </a:r>
            <a:endParaRPr sz="1300">
              <a:solidFill>
                <a:schemeClr val="dk1"/>
              </a:solidFill>
              <a:latin typeface="Times New Roman"/>
              <a:ea typeface="Times New Roman"/>
              <a:cs typeface="Times New Roman"/>
              <a:sym typeface="Times New Roman"/>
            </a:endParaRPr>
          </a:p>
          <a:p>
            <a:pPr indent="0" lvl="0" marL="457200" rtl="0" algn="l">
              <a:lnSpc>
                <a:spcPct val="10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1. Image restoration</a:t>
            </a:r>
            <a:r>
              <a:rPr lang="en" sz="1300">
                <a:solidFill>
                  <a:schemeClr val="dk1"/>
                </a:solidFill>
                <a:latin typeface="Times New Roman"/>
                <a:ea typeface="Times New Roman"/>
                <a:cs typeface="Times New Roman"/>
                <a:sym typeface="Times New Roman"/>
              </a:rPr>
              <a:t> is the operation on corrupt images such as noisy, camera mis-focus, blur images etc. and estimates the clean and original image.For Image Smoothing we have used the Bilateral filter which actually removes the high frequency content(noise,edges) and reduces the color palatte.</a:t>
            </a:r>
            <a:endParaRPr sz="1300">
              <a:solidFill>
                <a:schemeClr val="dk1"/>
              </a:solidFill>
              <a:latin typeface="Times New Roman"/>
              <a:ea typeface="Times New Roman"/>
              <a:cs typeface="Times New Roman"/>
              <a:sym typeface="Times New Roman"/>
            </a:endParaRPr>
          </a:p>
          <a:p>
            <a:pPr indent="0" lvl="0" marL="457200" rtl="0" algn="l">
              <a:lnSpc>
                <a:spcPct val="10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2. Detect the Edges</a:t>
            </a:r>
            <a:r>
              <a:rPr lang="en" sz="1300">
                <a:solidFill>
                  <a:schemeClr val="dk1"/>
                </a:solidFill>
                <a:latin typeface="Times New Roman"/>
                <a:ea typeface="Times New Roman"/>
                <a:cs typeface="Times New Roman"/>
                <a:sym typeface="Times New Roman"/>
              </a:rPr>
              <a:t> Adaptive thresholding is used, and before applying this Median </a:t>
            </a:r>
            <a:endParaRPr sz="13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blur is performed so that it will help in later processing.Adaptive thresholding takes a </a:t>
            </a:r>
            <a:endParaRPr sz="1300">
              <a:solidFill>
                <a:schemeClr val="dk1"/>
              </a:solidFill>
              <a:latin typeface="Times New Roman"/>
              <a:ea typeface="Times New Roman"/>
              <a:cs typeface="Times New Roman"/>
              <a:sym typeface="Times New Roman"/>
            </a:endParaRPr>
          </a:p>
          <a:p>
            <a:pPr indent="0" lvl="0" marL="0" rtl="0" algn="l">
              <a:lnSpc>
                <a:spcPct val="10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grayscale or color image as input so RGB image has to be converted into Grayscale.For each pixel in the image threshold is calculated. OpenCV provides </a:t>
            </a:r>
            <a:r>
              <a:rPr b="1" lang="en" sz="1300">
                <a:solidFill>
                  <a:schemeClr val="dk1"/>
                </a:solidFill>
                <a:latin typeface="Times New Roman"/>
                <a:ea typeface="Times New Roman"/>
                <a:cs typeface="Times New Roman"/>
                <a:sym typeface="Times New Roman"/>
              </a:rPr>
              <a:t>adaptiveThreshold()</a:t>
            </a:r>
            <a:r>
              <a:rPr lang="en" sz="1300">
                <a:solidFill>
                  <a:schemeClr val="dk1"/>
                </a:solidFill>
                <a:latin typeface="Times New Roman"/>
                <a:ea typeface="Times New Roman"/>
                <a:cs typeface="Times New Roman"/>
                <a:sym typeface="Times New Roman"/>
              </a:rPr>
              <a:t>, it uses   two methods, one is to find out the mean of neighboring pixels and other is  to find out   the total weight of neighboring pixels,where weight is the Gaussian window. At last we can combine the results of the first and second operation and we get  the cartoon effect.</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6" name="Google Shape;106;p20"/>
          <p:cNvSpPr txBox="1"/>
          <p:nvPr>
            <p:ph idx="4294967295" type="title"/>
          </p:nvPr>
        </p:nvSpPr>
        <p:spPr>
          <a:xfrm>
            <a:off x="1338450" y="0"/>
            <a:ext cx="64671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4600">
                <a:solidFill>
                  <a:schemeClr val="lt1"/>
                </a:solidFill>
                <a:latin typeface="Trebuchet MS"/>
                <a:ea typeface="Trebuchet MS"/>
                <a:cs typeface="Trebuchet MS"/>
                <a:sym typeface="Trebuchet MS"/>
              </a:rPr>
              <a:t> Working Procedure</a:t>
            </a:r>
            <a:endParaRPr sz="4600">
              <a:solidFill>
                <a:schemeClr val="lt1"/>
              </a:solidFill>
              <a:latin typeface="Trebuchet MS"/>
              <a:ea typeface="Trebuchet MS"/>
              <a:cs typeface="Trebuchet MS"/>
              <a:sym typeface="Trebuchet MS"/>
            </a:endParaRPr>
          </a:p>
        </p:txBody>
      </p:sp>
      <p:sp>
        <p:nvSpPr>
          <p:cNvPr id="107" name="Google Shape;107;p20"/>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0" lvl="0" marL="0" rtl="0" algn="l">
              <a:spcBef>
                <a:spcPts val="0"/>
              </a:spcBef>
              <a:spcAft>
                <a:spcPts val="0"/>
              </a:spcAft>
              <a:buClr>
                <a:schemeClr val="dk1"/>
              </a:buClr>
              <a:buSzPts val="1100"/>
              <a:buFont typeface="Arial"/>
              <a:buNone/>
            </a:pPr>
            <a:r>
              <a:rPr lang="en" sz="1600">
                <a:solidFill>
                  <a:srgbClr val="222222"/>
                </a:solidFill>
                <a:latin typeface="Times New Roman"/>
                <a:ea typeface="Times New Roman"/>
                <a:cs typeface="Times New Roman"/>
                <a:sym typeface="Times New Roman"/>
              </a:rPr>
              <a:t>By using OpenCV in Python we are going to process our images and first, we will import all the essential libraries. Then we can read the images and store them into an array  by providing the path of the dataset in our system.  We will also print the images to verify that the images are correctly stored in a variable. </a:t>
            </a:r>
            <a:endParaRPr sz="1600">
              <a:solidFill>
                <a:srgbClr val="22222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rgbClr val="22222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222222"/>
                </a:solidFill>
                <a:latin typeface="Times New Roman"/>
                <a:ea typeface="Times New Roman"/>
                <a:cs typeface="Times New Roman"/>
                <a:sym typeface="Times New Roman"/>
              </a:rPr>
              <a:t>Now, as the image dataset is imported into the program, we can perform various operations for cartoonizing those images by reducing the color palette and edge identification through Bilateral Filter and Adaptive Thresholding and get the necessary output.</a:t>
            </a:r>
            <a:endParaRPr sz="1600">
              <a:solidFill>
                <a:srgbClr val="222222"/>
              </a:solidFill>
              <a:latin typeface="Times New Roman"/>
              <a:ea typeface="Times New Roman"/>
              <a:cs typeface="Times New Roman"/>
              <a:sym typeface="Times New Roman"/>
            </a:endParaRPr>
          </a:p>
          <a:p>
            <a:pPr indent="0" lvl="0" marL="0" rtl="0" algn="l">
              <a:spcBef>
                <a:spcPts val="0"/>
              </a:spcBef>
              <a:spcAft>
                <a:spcPts val="12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3" name="Google Shape;113;p21"/>
          <p:cNvSpPr txBox="1"/>
          <p:nvPr>
            <p:ph idx="4294967295" type="body"/>
          </p:nvPr>
        </p:nvSpPr>
        <p:spPr>
          <a:xfrm>
            <a:off x="713538" y="1285800"/>
            <a:ext cx="8520600" cy="25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400">
                <a:solidFill>
                  <a:schemeClr val="dk1"/>
                </a:solidFill>
              </a:rPr>
              <a:t>Classification : IP Algorithms </a:t>
            </a:r>
            <a:endParaRPr b="1" sz="2400">
              <a:solidFill>
                <a:schemeClr val="dk1"/>
              </a:solidFill>
            </a:endParaRPr>
          </a:p>
          <a:p>
            <a:pPr indent="0" lvl="0" marL="0" rtl="0" algn="l">
              <a:spcBef>
                <a:spcPts val="0"/>
              </a:spcBef>
              <a:spcAft>
                <a:spcPts val="0"/>
              </a:spcAft>
              <a:buClr>
                <a:schemeClr val="dk1"/>
              </a:buClr>
              <a:buSzPts val="1100"/>
              <a:buFont typeface="Arial"/>
              <a:buNone/>
            </a:pPr>
            <a:r>
              <a:rPr b="1" lang="en"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a:p>
            <a:pPr indent="-358775" lvl="0" marL="457200" rtl="0" algn="l">
              <a:spcBef>
                <a:spcPts val="0"/>
              </a:spcBef>
              <a:spcAft>
                <a:spcPts val="0"/>
              </a:spcAft>
              <a:buClr>
                <a:schemeClr val="dk1"/>
              </a:buClr>
              <a:buSzPts val="2050"/>
              <a:buFont typeface="Times New Roman"/>
              <a:buAutoNum type="arabicPeriod"/>
            </a:pPr>
            <a:r>
              <a:rPr lang="en" sz="2050">
                <a:solidFill>
                  <a:schemeClr val="dk1"/>
                </a:solidFill>
                <a:latin typeface="Times New Roman"/>
                <a:ea typeface="Times New Roman"/>
                <a:cs typeface="Times New Roman"/>
                <a:sym typeface="Times New Roman"/>
              </a:rPr>
              <a:t>Median Blur</a:t>
            </a:r>
            <a:endParaRPr sz="2050">
              <a:solidFill>
                <a:schemeClr val="dk1"/>
              </a:solidFill>
              <a:latin typeface="Times New Roman"/>
              <a:ea typeface="Times New Roman"/>
              <a:cs typeface="Times New Roman"/>
              <a:sym typeface="Times New Roman"/>
            </a:endParaRPr>
          </a:p>
          <a:p>
            <a:pPr indent="-358775" lvl="0" marL="457200" rtl="0" algn="l">
              <a:spcBef>
                <a:spcPts val="0"/>
              </a:spcBef>
              <a:spcAft>
                <a:spcPts val="0"/>
              </a:spcAft>
              <a:buClr>
                <a:schemeClr val="dk1"/>
              </a:buClr>
              <a:buSzPts val="2050"/>
              <a:buFont typeface="Times New Roman"/>
              <a:buAutoNum type="arabicPeriod"/>
            </a:pPr>
            <a:r>
              <a:rPr lang="en" sz="2050">
                <a:solidFill>
                  <a:schemeClr val="dk1"/>
                </a:solidFill>
                <a:latin typeface="Times New Roman"/>
                <a:ea typeface="Times New Roman"/>
                <a:cs typeface="Times New Roman"/>
                <a:sym typeface="Times New Roman"/>
              </a:rPr>
              <a:t>Adaptive Thresholding</a:t>
            </a:r>
            <a:endParaRPr sz="205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50"/>
          </a:p>
        </p:txBody>
      </p:sp>
      <p:sp>
        <p:nvSpPr>
          <p:cNvPr id="114" name="Google Shape;114;p21"/>
          <p:cNvSpPr txBox="1"/>
          <p:nvPr/>
        </p:nvSpPr>
        <p:spPr>
          <a:xfrm>
            <a:off x="-90137" y="2320525"/>
            <a:ext cx="81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