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B612 Bold" panose="020B0604020202020204" charset="0"/>
      <p:regular r:id="rId26"/>
    </p:embeddedFont>
    <p:embeddedFont>
      <p:font typeface="Carelia" panose="020B0604020202020204" charset="0"/>
      <p:regular r:id="rId27"/>
    </p:embeddedFont>
    <p:embeddedFont>
      <p:font typeface="DM Sans" pitchFamily="2" charset="0"/>
      <p:regular r:id="rId28"/>
    </p:embeddedFont>
    <p:embeddedFont>
      <p:font typeface="DM Sans Bold" charset="0"/>
      <p:regular r:id="rId29"/>
    </p:embeddedFont>
    <p:embeddedFont>
      <p:font typeface="Dosis Bold" panose="020B0604020202020204" charset="0"/>
      <p:regular r:id="rId30"/>
    </p:embeddedFont>
    <p:embeddedFont>
      <p:font typeface="Kollektif Bold" panose="020B0604020202020204" charset="0"/>
      <p:regular r:id="rId31"/>
    </p:embeddedFont>
    <p:embeddedFont>
      <p:font typeface="Sigher"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4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12" Type="http://schemas.openxmlformats.org/officeDocument/2006/relationships/image" Target="../media/image6.sv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5.png"/><Relationship Id="rId5" Type="http://schemas.openxmlformats.org/officeDocument/2006/relationships/image" Target="../media/image12.png"/><Relationship Id="rId10" Type="http://schemas.openxmlformats.org/officeDocument/2006/relationships/image" Target="../media/image4.svg"/><Relationship Id="rId4" Type="http://schemas.openxmlformats.org/officeDocument/2006/relationships/image" Target="../media/image11.svg"/><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sv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8" name="TextBox 8"/>
          <p:cNvSpPr txBox="1"/>
          <p:nvPr/>
        </p:nvSpPr>
        <p:spPr>
          <a:xfrm>
            <a:off x="3486377" y="3749675"/>
            <a:ext cx="11315247" cy="2787649"/>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DIJKSTRA’S ALGORITHM</a:t>
            </a:r>
          </a:p>
        </p:txBody>
      </p:sp>
      <p:sp>
        <p:nvSpPr>
          <p:cNvPr id="9" name="TextBox 9"/>
          <p:cNvSpPr txBox="1"/>
          <p:nvPr/>
        </p:nvSpPr>
        <p:spPr>
          <a:xfrm>
            <a:off x="5545397" y="6809551"/>
            <a:ext cx="7197206" cy="523246"/>
          </a:xfrm>
          <a:prstGeom prst="rect">
            <a:avLst/>
          </a:prstGeom>
        </p:spPr>
        <p:txBody>
          <a:bodyPr lIns="0" tIns="0" rIns="0" bIns="0" rtlCol="0" anchor="t">
            <a:spAutoFit/>
          </a:bodyPr>
          <a:lstStyle/>
          <a:p>
            <a:pPr algn="ctr">
              <a:lnSpc>
                <a:spcPts val="4070"/>
              </a:lnSpc>
            </a:pPr>
            <a:r>
              <a:rPr lang="en-US" sz="3700">
                <a:solidFill>
                  <a:srgbClr val="545454"/>
                </a:solidFill>
                <a:latin typeface="DM Sans"/>
              </a:rPr>
              <a:t>2023/2024</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0" name="Freeform 30"/>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GB"/>
          </a:p>
        </p:txBody>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GB"/>
          </a:p>
        </p:txBody>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63654" y="4002469"/>
            <a:ext cx="11464412" cy="1472567"/>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03- EXAMPLE </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GB"/>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GB"/>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GB"/>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3" name="Freeform 13"/>
          <p:cNvSpPr/>
          <p:nvPr/>
        </p:nvSpPr>
        <p:spPr>
          <a:xfrm>
            <a:off x="5778690" y="4339770"/>
            <a:ext cx="6730620" cy="4918530"/>
          </a:xfrm>
          <a:custGeom>
            <a:avLst/>
            <a:gdLst/>
            <a:ahLst/>
            <a:cxnLst/>
            <a:rect l="l" t="t" r="r" b="b"/>
            <a:pathLst>
              <a:path w="6730620" h="4918530">
                <a:moveTo>
                  <a:pt x="0" y="0"/>
                </a:moveTo>
                <a:lnTo>
                  <a:pt x="6730620" y="0"/>
                </a:lnTo>
                <a:lnTo>
                  <a:pt x="6730620" y="4918530"/>
                </a:lnTo>
                <a:lnTo>
                  <a:pt x="0" y="4918530"/>
                </a:lnTo>
                <a:lnTo>
                  <a:pt x="0" y="0"/>
                </a:lnTo>
                <a:close/>
              </a:path>
            </a:pathLst>
          </a:custGeom>
          <a:blipFill>
            <a:blip r:embed="rId2"/>
            <a:stretch>
              <a:fillRect/>
            </a:stretch>
          </a:blipFill>
        </p:spPr>
        <p:txBody>
          <a:bodyPr/>
          <a:lstStyle/>
          <a:p>
            <a:endParaRPr lang="en-GB"/>
          </a:p>
        </p:txBody>
      </p:sp>
      <p:sp>
        <p:nvSpPr>
          <p:cNvPr id="14" name="TextBox 14"/>
          <p:cNvSpPr txBox="1"/>
          <p:nvPr/>
        </p:nvSpPr>
        <p:spPr>
          <a:xfrm>
            <a:off x="3295160" y="1630393"/>
            <a:ext cx="11697680" cy="2027150"/>
          </a:xfrm>
          <a:prstGeom prst="rect">
            <a:avLst/>
          </a:prstGeom>
        </p:spPr>
        <p:txBody>
          <a:bodyPr lIns="0" tIns="0" rIns="0" bIns="0" rtlCol="0" anchor="t">
            <a:spAutoFit/>
          </a:bodyPr>
          <a:lstStyle/>
          <a:p>
            <a:pPr algn="ctr">
              <a:lnSpc>
                <a:spcPts val="5387"/>
              </a:lnSpc>
              <a:spcBef>
                <a:spcPct val="0"/>
              </a:spcBef>
            </a:pPr>
            <a:r>
              <a:rPr lang="en-US" sz="4853">
                <a:solidFill>
                  <a:srgbClr val="1E3F48"/>
                </a:solidFill>
                <a:latin typeface="DM Sans"/>
              </a:rPr>
              <a:t>Find the shortest path between node (A) and node (F) in this weighted </a:t>
            </a:r>
          </a:p>
          <a:p>
            <a:pPr algn="ctr">
              <a:lnSpc>
                <a:spcPts val="5387"/>
              </a:lnSpc>
              <a:spcBef>
                <a:spcPct val="0"/>
              </a:spcBef>
            </a:pPr>
            <a:r>
              <a:rPr lang="en-US" sz="4853">
                <a:solidFill>
                  <a:srgbClr val="1E3F48"/>
                </a:solidFill>
                <a:latin typeface="DM Sans"/>
              </a:rPr>
              <a:t>directed graph.</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87638" y="8006447"/>
            <a:ext cx="6394332" cy="3074198"/>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3" name="Freeform 13"/>
          <p:cNvSpPr/>
          <p:nvPr/>
        </p:nvSpPr>
        <p:spPr>
          <a:xfrm>
            <a:off x="11536413" y="1028700"/>
            <a:ext cx="5339194" cy="4062821"/>
          </a:xfrm>
          <a:custGeom>
            <a:avLst/>
            <a:gdLst/>
            <a:ahLst/>
            <a:cxnLst/>
            <a:rect l="l" t="t" r="r" b="b"/>
            <a:pathLst>
              <a:path w="5339194" h="4062821">
                <a:moveTo>
                  <a:pt x="0" y="0"/>
                </a:moveTo>
                <a:lnTo>
                  <a:pt x="5339194" y="0"/>
                </a:lnTo>
                <a:lnTo>
                  <a:pt x="5339194" y="4062821"/>
                </a:lnTo>
                <a:lnTo>
                  <a:pt x="0" y="4062821"/>
                </a:lnTo>
                <a:lnTo>
                  <a:pt x="0" y="0"/>
                </a:lnTo>
                <a:close/>
              </a:path>
            </a:pathLst>
          </a:custGeom>
          <a:blipFill>
            <a:blip r:embed="rId2"/>
            <a:stretch>
              <a:fillRect/>
            </a:stretch>
          </a:blipFill>
        </p:spPr>
        <p:txBody>
          <a:bodyPr/>
          <a:lstStyle/>
          <a:p>
            <a:endParaRPr lang="en-GB"/>
          </a:p>
        </p:txBody>
      </p:sp>
      <p:sp>
        <p:nvSpPr>
          <p:cNvPr id="14" name="Freeform 14"/>
          <p:cNvSpPr/>
          <p:nvPr/>
        </p:nvSpPr>
        <p:spPr>
          <a:xfrm>
            <a:off x="10503972" y="5119633"/>
            <a:ext cx="6755328" cy="3661285"/>
          </a:xfrm>
          <a:custGeom>
            <a:avLst/>
            <a:gdLst/>
            <a:ahLst/>
            <a:cxnLst/>
            <a:rect l="l" t="t" r="r" b="b"/>
            <a:pathLst>
              <a:path w="6755328" h="3661285">
                <a:moveTo>
                  <a:pt x="0" y="0"/>
                </a:moveTo>
                <a:lnTo>
                  <a:pt x="6755328" y="0"/>
                </a:lnTo>
                <a:lnTo>
                  <a:pt x="6755328" y="3661285"/>
                </a:lnTo>
                <a:lnTo>
                  <a:pt x="0" y="3661285"/>
                </a:lnTo>
                <a:lnTo>
                  <a:pt x="0" y="0"/>
                </a:lnTo>
                <a:close/>
              </a:path>
            </a:pathLst>
          </a:custGeom>
          <a:blipFill>
            <a:blip r:embed="rId3"/>
            <a:stretch>
              <a:fillRect/>
            </a:stretch>
          </a:blipFill>
        </p:spPr>
        <p:txBody>
          <a:bodyPr/>
          <a:lstStyle/>
          <a:p>
            <a:endParaRPr lang="en-GB"/>
          </a:p>
        </p:txBody>
      </p:sp>
      <p:sp>
        <p:nvSpPr>
          <p:cNvPr id="15" name="TextBox 15"/>
          <p:cNvSpPr txBox="1"/>
          <p:nvPr/>
        </p:nvSpPr>
        <p:spPr>
          <a:xfrm>
            <a:off x="1499436" y="1066800"/>
            <a:ext cx="8646242" cy="8289526"/>
          </a:xfrm>
          <a:prstGeom prst="rect">
            <a:avLst/>
          </a:prstGeom>
        </p:spPr>
        <p:txBody>
          <a:bodyPr lIns="0" tIns="0" rIns="0" bIns="0" rtlCol="0" anchor="t">
            <a:spAutoFit/>
          </a:bodyPr>
          <a:lstStyle/>
          <a:p>
            <a:pPr algn="ctr">
              <a:lnSpc>
                <a:spcPts val="4706"/>
              </a:lnSpc>
            </a:pPr>
            <a:r>
              <a:rPr lang="en-US" sz="4240">
                <a:solidFill>
                  <a:srgbClr val="000000"/>
                </a:solidFill>
                <a:latin typeface="DM Sans Bold"/>
              </a:rPr>
              <a:t>• Make sure there’s no negative edges. </a:t>
            </a:r>
          </a:p>
          <a:p>
            <a:pPr algn="ctr">
              <a:lnSpc>
                <a:spcPts val="4706"/>
              </a:lnSpc>
            </a:pPr>
            <a:r>
              <a:rPr lang="en-US" sz="4240">
                <a:solidFill>
                  <a:srgbClr val="000000"/>
                </a:solidFill>
                <a:latin typeface="DM Sans Bold"/>
              </a:rPr>
              <a:t>• build a table for all vertices as shown in figure5. </a:t>
            </a:r>
          </a:p>
          <a:p>
            <a:pPr algn="ctr">
              <a:lnSpc>
                <a:spcPts val="4706"/>
              </a:lnSpc>
            </a:pPr>
            <a:endParaRPr lang="en-US" sz="4240">
              <a:solidFill>
                <a:srgbClr val="000000"/>
              </a:solidFill>
              <a:latin typeface="DM Sans Bold"/>
            </a:endParaRPr>
          </a:p>
          <a:p>
            <a:pPr algn="ctr">
              <a:lnSpc>
                <a:spcPts val="4706"/>
              </a:lnSpc>
            </a:pPr>
            <a:endParaRPr lang="en-US" sz="4240">
              <a:solidFill>
                <a:srgbClr val="000000"/>
              </a:solidFill>
              <a:latin typeface="DM Sans Bold"/>
            </a:endParaRPr>
          </a:p>
          <a:p>
            <a:pPr algn="ctr">
              <a:lnSpc>
                <a:spcPts val="4706"/>
              </a:lnSpc>
            </a:pPr>
            <a:r>
              <a:rPr lang="en-US" sz="4240">
                <a:solidFill>
                  <a:srgbClr val="000000"/>
                </a:solidFill>
                <a:latin typeface="DM Sans Bold"/>
              </a:rPr>
              <a:t>set distance to source vertex to zero and other vertices to infinity. </a:t>
            </a:r>
          </a:p>
          <a:p>
            <a:pPr algn="ctr">
              <a:lnSpc>
                <a:spcPts val="4706"/>
              </a:lnSpc>
              <a:spcBef>
                <a:spcPct val="0"/>
              </a:spcBef>
            </a:pPr>
            <a:r>
              <a:rPr lang="en-US" sz="4240">
                <a:solidFill>
                  <a:srgbClr val="000000"/>
                </a:solidFill>
                <a:latin typeface="DM Sans Bold"/>
              </a:rPr>
              <a:t>• If distance of current vertex+ distance adjacent edge is less than distance of adjacent, then update distance with the new value.</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3" name="Freeform 13"/>
          <p:cNvSpPr/>
          <p:nvPr/>
        </p:nvSpPr>
        <p:spPr>
          <a:xfrm>
            <a:off x="2640109" y="4355615"/>
            <a:ext cx="6231533" cy="4741840"/>
          </a:xfrm>
          <a:custGeom>
            <a:avLst/>
            <a:gdLst/>
            <a:ahLst/>
            <a:cxnLst/>
            <a:rect l="l" t="t" r="r" b="b"/>
            <a:pathLst>
              <a:path w="6231533" h="4741840">
                <a:moveTo>
                  <a:pt x="0" y="0"/>
                </a:moveTo>
                <a:lnTo>
                  <a:pt x="6231533" y="0"/>
                </a:lnTo>
                <a:lnTo>
                  <a:pt x="6231533" y="4741840"/>
                </a:lnTo>
                <a:lnTo>
                  <a:pt x="0" y="4741840"/>
                </a:lnTo>
                <a:lnTo>
                  <a:pt x="0" y="0"/>
                </a:lnTo>
                <a:close/>
              </a:path>
            </a:pathLst>
          </a:custGeom>
          <a:blipFill>
            <a:blip r:embed="rId2"/>
            <a:stretch>
              <a:fillRect l="-11570" r="-11570"/>
            </a:stretch>
          </a:blipFill>
        </p:spPr>
        <p:txBody>
          <a:bodyPr/>
          <a:lstStyle/>
          <a:p>
            <a:endParaRPr lang="en-GB"/>
          </a:p>
        </p:txBody>
      </p:sp>
      <p:sp>
        <p:nvSpPr>
          <p:cNvPr id="14" name="Freeform 14"/>
          <p:cNvSpPr/>
          <p:nvPr/>
        </p:nvSpPr>
        <p:spPr>
          <a:xfrm>
            <a:off x="9081987" y="5410779"/>
            <a:ext cx="9556351" cy="2773539"/>
          </a:xfrm>
          <a:custGeom>
            <a:avLst/>
            <a:gdLst/>
            <a:ahLst/>
            <a:cxnLst/>
            <a:rect l="l" t="t" r="r" b="b"/>
            <a:pathLst>
              <a:path w="9556351" h="2773539">
                <a:moveTo>
                  <a:pt x="0" y="0"/>
                </a:moveTo>
                <a:lnTo>
                  <a:pt x="9556350" y="0"/>
                </a:lnTo>
                <a:lnTo>
                  <a:pt x="9556350" y="2773539"/>
                </a:lnTo>
                <a:lnTo>
                  <a:pt x="0" y="2773539"/>
                </a:lnTo>
                <a:lnTo>
                  <a:pt x="0" y="0"/>
                </a:lnTo>
                <a:close/>
              </a:path>
            </a:pathLst>
          </a:custGeom>
          <a:blipFill>
            <a:blip r:embed="rId3"/>
            <a:stretch>
              <a:fillRect/>
            </a:stretch>
          </a:blipFill>
        </p:spPr>
        <p:txBody>
          <a:bodyPr/>
          <a:lstStyle/>
          <a:p>
            <a:endParaRPr lang="en-GB"/>
          </a:p>
        </p:txBody>
      </p:sp>
      <p:sp>
        <p:nvSpPr>
          <p:cNvPr id="15" name="TextBox 15"/>
          <p:cNvSpPr txBox="1"/>
          <p:nvPr/>
        </p:nvSpPr>
        <p:spPr>
          <a:xfrm>
            <a:off x="2640109" y="1076325"/>
            <a:ext cx="12463066" cy="3431933"/>
          </a:xfrm>
          <a:prstGeom prst="rect">
            <a:avLst/>
          </a:prstGeom>
        </p:spPr>
        <p:txBody>
          <a:bodyPr lIns="0" tIns="0" rIns="0" bIns="0" rtlCol="0" anchor="t">
            <a:spAutoFit/>
          </a:bodyPr>
          <a:lstStyle/>
          <a:p>
            <a:pPr algn="ctr">
              <a:lnSpc>
                <a:spcPts val="6784"/>
              </a:lnSpc>
            </a:pPr>
            <a:r>
              <a:rPr lang="en-US" sz="6112">
                <a:solidFill>
                  <a:srgbClr val="000000"/>
                </a:solidFill>
                <a:latin typeface="DM Sans Bold"/>
              </a:rPr>
              <a:t>• Assign values to tables according to the following figures: -Vertex (A):</a:t>
            </a:r>
          </a:p>
          <a:p>
            <a:pPr algn="ctr">
              <a:lnSpc>
                <a:spcPts val="6784"/>
              </a:lnSpc>
              <a:spcBef>
                <a:spcPct val="0"/>
              </a:spcBef>
            </a:pPr>
            <a:endParaRPr lang="en-US" sz="6112">
              <a:solidFill>
                <a:srgbClr val="000000"/>
              </a:solidFill>
              <a:latin typeface="DM Sans Bold"/>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3" name="Freeform 13"/>
          <p:cNvSpPr/>
          <p:nvPr/>
        </p:nvSpPr>
        <p:spPr>
          <a:xfrm>
            <a:off x="7745255" y="4833330"/>
            <a:ext cx="11361385" cy="4051801"/>
          </a:xfrm>
          <a:custGeom>
            <a:avLst/>
            <a:gdLst/>
            <a:ahLst/>
            <a:cxnLst/>
            <a:rect l="l" t="t" r="r" b="b"/>
            <a:pathLst>
              <a:path w="11361385" h="4051801">
                <a:moveTo>
                  <a:pt x="0" y="0"/>
                </a:moveTo>
                <a:lnTo>
                  <a:pt x="11361385" y="0"/>
                </a:lnTo>
                <a:lnTo>
                  <a:pt x="11361385" y="4051801"/>
                </a:lnTo>
                <a:lnTo>
                  <a:pt x="0" y="4051801"/>
                </a:lnTo>
                <a:lnTo>
                  <a:pt x="0" y="0"/>
                </a:lnTo>
                <a:close/>
              </a:path>
            </a:pathLst>
          </a:custGeom>
          <a:blipFill>
            <a:blip r:embed="rId2"/>
            <a:stretch>
              <a:fillRect l="-2282" t="-14903" r="-2282"/>
            </a:stretch>
          </a:blipFill>
        </p:spPr>
        <p:txBody>
          <a:bodyPr/>
          <a:lstStyle/>
          <a:p>
            <a:endParaRPr lang="en-GB"/>
          </a:p>
        </p:txBody>
      </p:sp>
      <p:sp>
        <p:nvSpPr>
          <p:cNvPr id="14" name="Freeform 14"/>
          <p:cNvSpPr/>
          <p:nvPr/>
        </p:nvSpPr>
        <p:spPr>
          <a:xfrm>
            <a:off x="1028700" y="4977948"/>
            <a:ext cx="7096860" cy="4280352"/>
          </a:xfrm>
          <a:custGeom>
            <a:avLst/>
            <a:gdLst/>
            <a:ahLst/>
            <a:cxnLst/>
            <a:rect l="l" t="t" r="r" b="b"/>
            <a:pathLst>
              <a:path w="7096860" h="4280352">
                <a:moveTo>
                  <a:pt x="0" y="0"/>
                </a:moveTo>
                <a:lnTo>
                  <a:pt x="7096860" y="0"/>
                </a:lnTo>
                <a:lnTo>
                  <a:pt x="7096860" y="4280352"/>
                </a:lnTo>
                <a:lnTo>
                  <a:pt x="0" y="4280352"/>
                </a:lnTo>
                <a:lnTo>
                  <a:pt x="0" y="0"/>
                </a:lnTo>
                <a:close/>
              </a:path>
            </a:pathLst>
          </a:custGeom>
          <a:blipFill>
            <a:blip r:embed="rId3"/>
            <a:stretch>
              <a:fillRect/>
            </a:stretch>
          </a:blipFill>
        </p:spPr>
        <p:txBody>
          <a:bodyPr/>
          <a:lstStyle/>
          <a:p>
            <a:endParaRPr lang="en-GB"/>
          </a:p>
        </p:txBody>
      </p:sp>
      <p:sp>
        <p:nvSpPr>
          <p:cNvPr id="15" name="TextBox 15"/>
          <p:cNvSpPr txBox="1"/>
          <p:nvPr/>
        </p:nvSpPr>
        <p:spPr>
          <a:xfrm>
            <a:off x="2804603" y="1620868"/>
            <a:ext cx="12678793" cy="2624983"/>
          </a:xfrm>
          <a:prstGeom prst="rect">
            <a:avLst/>
          </a:prstGeom>
        </p:spPr>
        <p:txBody>
          <a:bodyPr lIns="0" tIns="0" rIns="0" bIns="0" rtlCol="0" anchor="t">
            <a:spAutoFit/>
          </a:bodyPr>
          <a:lstStyle/>
          <a:p>
            <a:pPr algn="ctr">
              <a:lnSpc>
                <a:spcPts val="6901"/>
              </a:lnSpc>
            </a:pPr>
            <a:r>
              <a:rPr lang="en-US" sz="6217">
                <a:solidFill>
                  <a:srgbClr val="000000"/>
                </a:solidFill>
                <a:latin typeface="DM Sans Bold"/>
              </a:rPr>
              <a:t>-Vertex (B) which has the least edge value:</a:t>
            </a:r>
          </a:p>
          <a:p>
            <a:pPr algn="ctr">
              <a:lnSpc>
                <a:spcPts val="6901"/>
              </a:lnSpc>
              <a:spcBef>
                <a:spcPct val="0"/>
              </a:spcBef>
            </a:pPr>
            <a:endParaRPr lang="en-US" sz="6217">
              <a:solidFill>
                <a:srgbClr val="000000"/>
              </a:solidFill>
              <a:latin typeface="DM Sans Bold"/>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3" name="Freeform 13"/>
          <p:cNvSpPr/>
          <p:nvPr/>
        </p:nvSpPr>
        <p:spPr>
          <a:xfrm>
            <a:off x="1122970" y="4143222"/>
            <a:ext cx="7546253" cy="5023327"/>
          </a:xfrm>
          <a:custGeom>
            <a:avLst/>
            <a:gdLst/>
            <a:ahLst/>
            <a:cxnLst/>
            <a:rect l="l" t="t" r="r" b="b"/>
            <a:pathLst>
              <a:path w="7546253" h="5023327">
                <a:moveTo>
                  <a:pt x="0" y="0"/>
                </a:moveTo>
                <a:lnTo>
                  <a:pt x="7546254" y="0"/>
                </a:lnTo>
                <a:lnTo>
                  <a:pt x="7546254" y="5023327"/>
                </a:lnTo>
                <a:lnTo>
                  <a:pt x="0" y="5023327"/>
                </a:lnTo>
                <a:lnTo>
                  <a:pt x="0" y="0"/>
                </a:lnTo>
                <a:close/>
              </a:path>
            </a:pathLst>
          </a:custGeom>
          <a:blipFill>
            <a:blip r:embed="rId2"/>
            <a:stretch>
              <a:fillRect/>
            </a:stretch>
          </a:blipFill>
        </p:spPr>
        <p:txBody>
          <a:bodyPr/>
          <a:lstStyle/>
          <a:p>
            <a:endParaRPr lang="en-GB"/>
          </a:p>
        </p:txBody>
      </p:sp>
      <p:sp>
        <p:nvSpPr>
          <p:cNvPr id="14" name="TextBox 14"/>
          <p:cNvSpPr txBox="1"/>
          <p:nvPr/>
        </p:nvSpPr>
        <p:spPr>
          <a:xfrm>
            <a:off x="1546919" y="906705"/>
            <a:ext cx="15194162" cy="4101538"/>
          </a:xfrm>
          <a:prstGeom prst="rect">
            <a:avLst/>
          </a:prstGeom>
        </p:spPr>
        <p:txBody>
          <a:bodyPr lIns="0" tIns="0" rIns="0" bIns="0" rtlCol="0" anchor="t">
            <a:spAutoFit/>
          </a:bodyPr>
          <a:lstStyle/>
          <a:p>
            <a:pPr algn="ctr">
              <a:lnSpc>
                <a:spcPts val="5429"/>
              </a:lnSpc>
            </a:pPr>
            <a:r>
              <a:rPr lang="en-US" sz="4891">
                <a:solidFill>
                  <a:srgbClr val="000000"/>
                </a:solidFill>
                <a:latin typeface="DM Sans Bold"/>
              </a:rPr>
              <a:t>Go to vertex (C) then continue</a:t>
            </a:r>
          </a:p>
          <a:p>
            <a:pPr algn="ctr">
              <a:lnSpc>
                <a:spcPts val="5429"/>
              </a:lnSpc>
            </a:pPr>
            <a:r>
              <a:rPr lang="en-US" sz="4891">
                <a:solidFill>
                  <a:srgbClr val="000000"/>
                </a:solidFill>
                <a:latin typeface="DM Sans Bold"/>
              </a:rPr>
              <a:t> tell you fill the whole table:</a:t>
            </a:r>
          </a:p>
          <a:p>
            <a:pPr algn="ctr">
              <a:lnSpc>
                <a:spcPts val="5429"/>
              </a:lnSpc>
            </a:pPr>
            <a:endParaRPr lang="en-US" sz="4891">
              <a:solidFill>
                <a:srgbClr val="000000"/>
              </a:solidFill>
              <a:latin typeface="DM Sans Bold"/>
            </a:endParaRPr>
          </a:p>
          <a:p>
            <a:pPr algn="ctr">
              <a:lnSpc>
                <a:spcPts val="5429"/>
              </a:lnSpc>
            </a:pPr>
            <a:r>
              <a:rPr lang="en-US" sz="4891">
                <a:solidFill>
                  <a:srgbClr val="000000"/>
                </a:solidFill>
                <a:latin typeface="DM Sans Bold"/>
              </a:rPr>
              <a:t>then: The shortest path from (A) to (F) is: ABEF</a:t>
            </a:r>
          </a:p>
          <a:p>
            <a:pPr algn="ctr">
              <a:lnSpc>
                <a:spcPts val="5429"/>
              </a:lnSpc>
            </a:pPr>
            <a:endParaRPr lang="en-US" sz="4891">
              <a:solidFill>
                <a:srgbClr val="000000"/>
              </a:solidFill>
              <a:latin typeface="DM Sans Bold"/>
            </a:endParaRPr>
          </a:p>
          <a:p>
            <a:pPr algn="ctr">
              <a:lnSpc>
                <a:spcPts val="5429"/>
              </a:lnSpc>
              <a:spcBef>
                <a:spcPct val="0"/>
              </a:spcBef>
            </a:pPr>
            <a:endParaRPr lang="en-US" sz="4891">
              <a:solidFill>
                <a:srgbClr val="000000"/>
              </a:solidFill>
              <a:latin typeface="DM Sans Bold"/>
            </a:endParaRPr>
          </a:p>
        </p:txBody>
      </p:sp>
      <p:sp>
        <p:nvSpPr>
          <p:cNvPr id="15" name="Freeform 15"/>
          <p:cNvSpPr/>
          <p:nvPr/>
        </p:nvSpPr>
        <p:spPr>
          <a:xfrm>
            <a:off x="8622636" y="4363537"/>
            <a:ext cx="9119717" cy="5245058"/>
          </a:xfrm>
          <a:custGeom>
            <a:avLst/>
            <a:gdLst/>
            <a:ahLst/>
            <a:cxnLst/>
            <a:rect l="l" t="t" r="r" b="b"/>
            <a:pathLst>
              <a:path w="9119717" h="5245058">
                <a:moveTo>
                  <a:pt x="0" y="0"/>
                </a:moveTo>
                <a:lnTo>
                  <a:pt x="9119717" y="0"/>
                </a:lnTo>
                <a:lnTo>
                  <a:pt x="9119717" y="5245058"/>
                </a:lnTo>
                <a:lnTo>
                  <a:pt x="0" y="5245058"/>
                </a:lnTo>
                <a:lnTo>
                  <a:pt x="0" y="0"/>
                </a:lnTo>
                <a:close/>
              </a:path>
            </a:pathLst>
          </a:custGeom>
          <a:blipFill>
            <a:blip r:embed="rId3"/>
            <a:stretch>
              <a:fillRect t="-4543" b="-969"/>
            </a:stretch>
          </a:blipFill>
        </p:spPr>
        <p:txBody>
          <a:bodyPr/>
          <a:lstStyle/>
          <a:p>
            <a:endParaRPr lang="en-GB"/>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63654" y="4002469"/>
            <a:ext cx="11464412" cy="1472567"/>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04- EVALUATION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GB"/>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GB"/>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GB"/>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67618" y="5680372"/>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a:p>
          </p:txBody>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5" name="Freeform 5"/>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Freeform 6"/>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Freeform 7"/>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8" name="Freeform 8"/>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9" name="Freeform 9"/>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0" name="Freeform 10"/>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Freeform 11"/>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3" name="Freeform 13"/>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4" name="Freeform 14"/>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5" name="Freeform 15"/>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16" name="Group 16"/>
          <p:cNvGrpSpPr/>
          <p:nvPr/>
        </p:nvGrpSpPr>
        <p:grpSpPr>
          <a:xfrm>
            <a:off x="2167618" y="2187343"/>
            <a:ext cx="6046286" cy="1027869"/>
            <a:chOff x="0" y="0"/>
            <a:chExt cx="1592438" cy="270714"/>
          </a:xfrm>
        </p:grpSpPr>
        <p:sp>
          <p:nvSpPr>
            <p:cNvPr id="17" name="Freeform 17"/>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a:p>
          </p:txBody>
        </p:sp>
        <p:sp>
          <p:nvSpPr>
            <p:cNvPr id="18" name="TextBox 18"/>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2511188" y="2388539"/>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01 - OPTIMALITY</a:t>
            </a:r>
          </a:p>
        </p:txBody>
      </p:sp>
      <p:sp>
        <p:nvSpPr>
          <p:cNvPr id="20" name="TextBox 20"/>
          <p:cNvSpPr txBox="1"/>
          <p:nvPr/>
        </p:nvSpPr>
        <p:spPr>
          <a:xfrm>
            <a:off x="2511188" y="5881569"/>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02- COMPLETNESS</a:t>
            </a:r>
          </a:p>
        </p:txBody>
      </p:sp>
      <p:sp>
        <p:nvSpPr>
          <p:cNvPr id="21" name="TextBox 21"/>
          <p:cNvSpPr txBox="1"/>
          <p:nvPr/>
        </p:nvSpPr>
        <p:spPr>
          <a:xfrm>
            <a:off x="9144000" y="1658289"/>
            <a:ext cx="6713943" cy="2085975"/>
          </a:xfrm>
          <a:prstGeom prst="rect">
            <a:avLst/>
          </a:prstGeom>
        </p:spPr>
        <p:txBody>
          <a:bodyPr lIns="0" tIns="0" rIns="0" bIns="0" rtlCol="0" anchor="t">
            <a:spAutoFit/>
          </a:bodyPr>
          <a:lstStyle/>
          <a:p>
            <a:pPr algn="just">
              <a:lnSpc>
                <a:spcPts val="3599"/>
              </a:lnSpc>
            </a:pPr>
            <a:r>
              <a:rPr lang="en-US" sz="2999">
                <a:solidFill>
                  <a:srgbClr val="FF8166"/>
                </a:solidFill>
                <a:latin typeface="DM Sans Bold"/>
              </a:rPr>
              <a:t>YES*</a:t>
            </a:r>
          </a:p>
          <a:p>
            <a:pPr algn="just">
              <a:lnSpc>
                <a:spcPts val="3239"/>
              </a:lnSpc>
            </a:pPr>
            <a:endParaRPr lang="en-US" sz="2999">
              <a:solidFill>
                <a:srgbClr val="FF8166"/>
              </a:solidFill>
              <a:latin typeface="DM Sans Bold"/>
            </a:endParaRPr>
          </a:p>
          <a:p>
            <a:pPr marL="582928" lvl="1" indent="-291464" algn="just">
              <a:lnSpc>
                <a:spcPts val="3239"/>
              </a:lnSpc>
              <a:buFont typeface="Arial"/>
              <a:buChar char="•"/>
            </a:pPr>
            <a:r>
              <a:rPr lang="en-US" sz="2699">
                <a:solidFill>
                  <a:srgbClr val="545454"/>
                </a:solidFill>
                <a:latin typeface="DM Sans Bold"/>
              </a:rPr>
              <a:t>Dijkstra's algorithm fails to find the shortest paths when negative weights exist.</a:t>
            </a:r>
          </a:p>
        </p:txBody>
      </p:sp>
      <p:sp>
        <p:nvSpPr>
          <p:cNvPr id="22" name="TextBox 22"/>
          <p:cNvSpPr txBox="1"/>
          <p:nvPr/>
        </p:nvSpPr>
        <p:spPr>
          <a:xfrm>
            <a:off x="9144000" y="4728559"/>
            <a:ext cx="6713943" cy="2867025"/>
          </a:xfrm>
          <a:prstGeom prst="rect">
            <a:avLst/>
          </a:prstGeom>
        </p:spPr>
        <p:txBody>
          <a:bodyPr lIns="0" tIns="0" rIns="0" bIns="0" rtlCol="0" anchor="t">
            <a:spAutoFit/>
          </a:bodyPr>
          <a:lstStyle/>
          <a:p>
            <a:pPr algn="just">
              <a:lnSpc>
                <a:spcPts val="3239"/>
              </a:lnSpc>
            </a:pPr>
            <a:r>
              <a:rPr lang="en-US" sz="2699">
                <a:solidFill>
                  <a:srgbClr val="FF8166"/>
                </a:solidFill>
                <a:latin typeface="DM Sans Bold"/>
              </a:rPr>
              <a:t>YES*</a:t>
            </a:r>
          </a:p>
          <a:p>
            <a:pPr algn="just">
              <a:lnSpc>
                <a:spcPts val="3239"/>
              </a:lnSpc>
            </a:pPr>
            <a:endParaRPr lang="en-US" sz="2699">
              <a:solidFill>
                <a:srgbClr val="FF8166"/>
              </a:solidFill>
              <a:latin typeface="DM Sans Bold"/>
            </a:endParaRPr>
          </a:p>
          <a:p>
            <a:pPr marL="582928" lvl="1" indent="-291464" algn="just">
              <a:lnSpc>
                <a:spcPts val="3239"/>
              </a:lnSpc>
              <a:buFont typeface="Arial"/>
              <a:buChar char="•"/>
            </a:pPr>
            <a:r>
              <a:rPr lang="en-US" sz="2699">
                <a:solidFill>
                  <a:srgbClr val="545454"/>
                </a:solidFill>
                <a:latin typeface="DM Sans Bold"/>
              </a:rPr>
              <a:t>guarantees finding the shortest path from a single source vertex to all other vertices in the graph, provided the graph has non-negative edge weights.</a:t>
            </a: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54746" y="6025811"/>
            <a:ext cx="6327700" cy="1027869"/>
            <a:chOff x="0" y="0"/>
            <a:chExt cx="1666555" cy="270714"/>
          </a:xfrm>
        </p:grpSpPr>
        <p:sp>
          <p:nvSpPr>
            <p:cNvPr id="3" name="Freeform 3"/>
            <p:cNvSpPr/>
            <p:nvPr/>
          </p:nvSpPr>
          <p:spPr>
            <a:xfrm>
              <a:off x="0" y="0"/>
              <a:ext cx="1666555" cy="270714"/>
            </a:xfrm>
            <a:custGeom>
              <a:avLst/>
              <a:gdLst/>
              <a:ahLst/>
              <a:cxnLst/>
              <a:rect l="l" t="t" r="r" b="b"/>
              <a:pathLst>
                <a:path w="1666555" h="270714">
                  <a:moveTo>
                    <a:pt x="62398" y="0"/>
                  </a:moveTo>
                  <a:lnTo>
                    <a:pt x="1604157" y="0"/>
                  </a:lnTo>
                  <a:cubicBezTo>
                    <a:pt x="1620706" y="0"/>
                    <a:pt x="1636577" y="6574"/>
                    <a:pt x="1648279" y="18276"/>
                  </a:cubicBezTo>
                  <a:cubicBezTo>
                    <a:pt x="1659981" y="29978"/>
                    <a:pt x="1666555" y="45849"/>
                    <a:pt x="1666555" y="62398"/>
                  </a:cubicBezTo>
                  <a:lnTo>
                    <a:pt x="1666555" y="208316"/>
                  </a:lnTo>
                  <a:cubicBezTo>
                    <a:pt x="1666555" y="242778"/>
                    <a:pt x="1638618" y="270714"/>
                    <a:pt x="1604157" y="270714"/>
                  </a:cubicBezTo>
                  <a:lnTo>
                    <a:pt x="62398" y="270714"/>
                  </a:lnTo>
                  <a:cubicBezTo>
                    <a:pt x="45849" y="270714"/>
                    <a:pt x="29978" y="264140"/>
                    <a:pt x="18276" y="252438"/>
                  </a:cubicBezTo>
                  <a:cubicBezTo>
                    <a:pt x="6574" y="240736"/>
                    <a:pt x="0" y="224865"/>
                    <a:pt x="0" y="208316"/>
                  </a:cubicBezTo>
                  <a:lnTo>
                    <a:pt x="0" y="62398"/>
                  </a:lnTo>
                  <a:cubicBezTo>
                    <a:pt x="0" y="45849"/>
                    <a:pt x="6574" y="29978"/>
                    <a:pt x="18276" y="18276"/>
                  </a:cubicBezTo>
                  <a:cubicBezTo>
                    <a:pt x="29978" y="6574"/>
                    <a:pt x="45849" y="0"/>
                    <a:pt x="62398" y="0"/>
                  </a:cubicBezTo>
                  <a:close/>
                </a:path>
              </a:pathLst>
            </a:custGeom>
            <a:solidFill>
              <a:srgbClr val="227C9D"/>
            </a:solidFill>
          </p:spPr>
          <p:txBody>
            <a:bodyPr/>
            <a:lstStyle/>
            <a:p>
              <a:endParaRPr lang="en-GB"/>
            </a:p>
          </p:txBody>
        </p:sp>
        <p:sp>
          <p:nvSpPr>
            <p:cNvPr id="4" name="TextBox 4"/>
            <p:cNvSpPr txBox="1"/>
            <p:nvPr/>
          </p:nvSpPr>
          <p:spPr>
            <a:xfrm>
              <a:off x="0" y="19050"/>
              <a:ext cx="1666555" cy="251664"/>
            </a:xfrm>
            <a:prstGeom prst="rect">
              <a:avLst/>
            </a:prstGeom>
          </p:spPr>
          <p:txBody>
            <a:bodyPr lIns="50800" tIns="50800" rIns="50800" bIns="50800" rtlCol="0" anchor="ctr"/>
            <a:lstStyle/>
            <a:p>
              <a:pPr algn="ctr">
                <a:lnSpc>
                  <a:spcPts val="2553"/>
                </a:lnSpc>
              </a:pPr>
              <a:endParaRPr/>
            </a:p>
          </p:txBody>
        </p:sp>
      </p:grpSp>
      <p:sp>
        <p:nvSpPr>
          <p:cNvPr id="5" name="Freeform 5"/>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Freeform 6"/>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Freeform 7"/>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8" name="Freeform 8"/>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9" name="Freeform 9"/>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0" name="Freeform 10"/>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Freeform 11"/>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3" name="Freeform 13"/>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4" name="Freeform 14"/>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5" name="Freeform 15"/>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16" name="Group 16"/>
          <p:cNvGrpSpPr/>
          <p:nvPr/>
        </p:nvGrpSpPr>
        <p:grpSpPr>
          <a:xfrm>
            <a:off x="1886204" y="2187343"/>
            <a:ext cx="6327700" cy="979858"/>
            <a:chOff x="0" y="0"/>
            <a:chExt cx="1666555" cy="258070"/>
          </a:xfrm>
        </p:grpSpPr>
        <p:sp>
          <p:nvSpPr>
            <p:cNvPr id="17" name="Freeform 17"/>
            <p:cNvSpPr/>
            <p:nvPr/>
          </p:nvSpPr>
          <p:spPr>
            <a:xfrm>
              <a:off x="0" y="0"/>
              <a:ext cx="1666555" cy="258070"/>
            </a:xfrm>
            <a:custGeom>
              <a:avLst/>
              <a:gdLst/>
              <a:ahLst/>
              <a:cxnLst/>
              <a:rect l="l" t="t" r="r" b="b"/>
              <a:pathLst>
                <a:path w="1666555" h="258070">
                  <a:moveTo>
                    <a:pt x="62398" y="0"/>
                  </a:moveTo>
                  <a:lnTo>
                    <a:pt x="1604157" y="0"/>
                  </a:lnTo>
                  <a:cubicBezTo>
                    <a:pt x="1620706" y="0"/>
                    <a:pt x="1636577" y="6574"/>
                    <a:pt x="1648279" y="18276"/>
                  </a:cubicBezTo>
                  <a:cubicBezTo>
                    <a:pt x="1659981" y="29978"/>
                    <a:pt x="1666555" y="45849"/>
                    <a:pt x="1666555" y="62398"/>
                  </a:cubicBezTo>
                  <a:lnTo>
                    <a:pt x="1666555" y="195671"/>
                  </a:lnTo>
                  <a:cubicBezTo>
                    <a:pt x="1666555" y="212220"/>
                    <a:pt x="1659981" y="228092"/>
                    <a:pt x="1648279" y="239794"/>
                  </a:cubicBezTo>
                  <a:cubicBezTo>
                    <a:pt x="1636577" y="251496"/>
                    <a:pt x="1620706" y="258070"/>
                    <a:pt x="1604157" y="258070"/>
                  </a:cubicBezTo>
                  <a:lnTo>
                    <a:pt x="62398" y="258070"/>
                  </a:lnTo>
                  <a:cubicBezTo>
                    <a:pt x="45849" y="258070"/>
                    <a:pt x="29978" y="251496"/>
                    <a:pt x="18276" y="239794"/>
                  </a:cubicBezTo>
                  <a:cubicBezTo>
                    <a:pt x="6574" y="228092"/>
                    <a:pt x="0" y="212220"/>
                    <a:pt x="0" y="195671"/>
                  </a:cubicBezTo>
                  <a:lnTo>
                    <a:pt x="0" y="62398"/>
                  </a:lnTo>
                  <a:cubicBezTo>
                    <a:pt x="0" y="45849"/>
                    <a:pt x="6574" y="29978"/>
                    <a:pt x="18276" y="18276"/>
                  </a:cubicBezTo>
                  <a:cubicBezTo>
                    <a:pt x="29978" y="6574"/>
                    <a:pt x="45849" y="0"/>
                    <a:pt x="62398" y="0"/>
                  </a:cubicBezTo>
                  <a:close/>
                </a:path>
              </a:pathLst>
            </a:custGeom>
            <a:solidFill>
              <a:srgbClr val="227C9D"/>
            </a:solidFill>
          </p:spPr>
          <p:txBody>
            <a:bodyPr/>
            <a:lstStyle/>
            <a:p>
              <a:endParaRPr lang="en-GB"/>
            </a:p>
          </p:txBody>
        </p:sp>
        <p:sp>
          <p:nvSpPr>
            <p:cNvPr id="18" name="TextBox 18"/>
            <p:cNvSpPr txBox="1"/>
            <p:nvPr/>
          </p:nvSpPr>
          <p:spPr>
            <a:xfrm>
              <a:off x="0" y="19050"/>
              <a:ext cx="1666555" cy="239020"/>
            </a:xfrm>
            <a:prstGeom prst="rect">
              <a:avLst/>
            </a:prstGeom>
          </p:spPr>
          <p:txBody>
            <a:bodyPr lIns="50800" tIns="50800" rIns="50800" bIns="50800" rtlCol="0" anchor="ctr"/>
            <a:lstStyle/>
            <a:p>
              <a:pPr algn="ctr">
                <a:lnSpc>
                  <a:spcPts val="2553"/>
                </a:lnSpc>
              </a:pPr>
              <a:endParaRPr/>
            </a:p>
          </p:txBody>
        </p:sp>
      </p:grpSp>
      <p:sp>
        <p:nvSpPr>
          <p:cNvPr id="19" name="TextBox 19"/>
          <p:cNvSpPr txBox="1"/>
          <p:nvPr/>
        </p:nvSpPr>
        <p:spPr>
          <a:xfrm>
            <a:off x="2511188" y="2388539"/>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03- TIME COMPLEXITY</a:t>
            </a:r>
          </a:p>
        </p:txBody>
      </p:sp>
      <p:sp>
        <p:nvSpPr>
          <p:cNvPr id="20" name="TextBox 20"/>
          <p:cNvSpPr txBox="1"/>
          <p:nvPr/>
        </p:nvSpPr>
        <p:spPr>
          <a:xfrm>
            <a:off x="2104701" y="6227008"/>
            <a:ext cx="6109203"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04- SPACE COMPLEXITY</a:t>
            </a:r>
          </a:p>
        </p:txBody>
      </p:sp>
      <p:sp>
        <p:nvSpPr>
          <p:cNvPr id="21" name="TextBox 21"/>
          <p:cNvSpPr txBox="1"/>
          <p:nvPr/>
        </p:nvSpPr>
        <p:spPr>
          <a:xfrm>
            <a:off x="9406440" y="1028700"/>
            <a:ext cx="6713943" cy="3686175"/>
          </a:xfrm>
          <a:prstGeom prst="rect">
            <a:avLst/>
          </a:prstGeom>
        </p:spPr>
        <p:txBody>
          <a:bodyPr lIns="0" tIns="0" rIns="0" bIns="0" rtlCol="0" anchor="t">
            <a:spAutoFit/>
          </a:bodyPr>
          <a:lstStyle/>
          <a:p>
            <a:pPr marL="582928" lvl="1" indent="-291464">
              <a:lnSpc>
                <a:spcPts val="3239"/>
              </a:lnSpc>
              <a:buFont typeface="Arial"/>
              <a:buChar char="•"/>
            </a:pPr>
            <a:r>
              <a:rPr lang="en-US" sz="2699">
                <a:solidFill>
                  <a:srgbClr val="FF8166"/>
                </a:solidFill>
                <a:latin typeface="DM Sans Bold"/>
              </a:rPr>
              <a:t>O(V^2) where V is the number of vertices</a:t>
            </a:r>
          </a:p>
          <a:p>
            <a:pPr marL="582928" lvl="1" indent="-291464">
              <a:lnSpc>
                <a:spcPts val="3239"/>
              </a:lnSpc>
              <a:buFont typeface="Arial"/>
              <a:buChar char="•"/>
            </a:pPr>
            <a:r>
              <a:rPr lang="en-US" sz="2699">
                <a:solidFill>
                  <a:srgbClr val="000000"/>
                </a:solidFill>
                <a:latin typeface="DM Sans Bold"/>
              </a:rPr>
              <a:t>it can achieve </a:t>
            </a:r>
            <a:r>
              <a:rPr lang="en-US" sz="2699">
                <a:solidFill>
                  <a:srgbClr val="48CFAE"/>
                </a:solidFill>
                <a:latin typeface="DM Sans Bold"/>
              </a:rPr>
              <a:t>O((V+E) logV) </a:t>
            </a:r>
            <a:r>
              <a:rPr lang="en-US" sz="2699">
                <a:solidFill>
                  <a:srgbClr val="000000"/>
                </a:solidFill>
                <a:latin typeface="DM Sans Bold"/>
              </a:rPr>
              <a:t>complexity, where E is the number of edges.</a:t>
            </a:r>
          </a:p>
          <a:p>
            <a:pPr marL="582928" lvl="1" indent="-291464">
              <a:lnSpc>
                <a:spcPts val="3239"/>
              </a:lnSpc>
              <a:buFont typeface="Arial"/>
              <a:buChar char="•"/>
            </a:pPr>
            <a:r>
              <a:rPr lang="en-US" sz="2699">
                <a:solidFill>
                  <a:srgbClr val="000000"/>
                </a:solidFill>
                <a:latin typeface="DM Sans Bold"/>
              </a:rPr>
              <a:t>This best-case scenario occurs when using  Fibonacci heap for implementing the priority queue.</a:t>
            </a:r>
          </a:p>
          <a:p>
            <a:pPr>
              <a:lnSpc>
                <a:spcPts val="3239"/>
              </a:lnSpc>
            </a:pPr>
            <a:endParaRPr lang="en-US" sz="2699">
              <a:solidFill>
                <a:srgbClr val="000000"/>
              </a:solidFill>
              <a:latin typeface="DM Sans Bold"/>
            </a:endParaRPr>
          </a:p>
        </p:txBody>
      </p:sp>
      <p:sp>
        <p:nvSpPr>
          <p:cNvPr id="22" name="TextBox 22"/>
          <p:cNvSpPr txBox="1"/>
          <p:nvPr/>
        </p:nvSpPr>
        <p:spPr>
          <a:xfrm>
            <a:off x="9726416" y="5720596"/>
            <a:ext cx="6713943" cy="1638300"/>
          </a:xfrm>
          <a:prstGeom prst="rect">
            <a:avLst/>
          </a:prstGeom>
        </p:spPr>
        <p:txBody>
          <a:bodyPr lIns="0" tIns="0" rIns="0" bIns="0" rtlCol="0" anchor="t">
            <a:spAutoFit/>
          </a:bodyPr>
          <a:lstStyle/>
          <a:p>
            <a:pPr marL="582928" lvl="1" indent="-291464">
              <a:lnSpc>
                <a:spcPts val="3239"/>
              </a:lnSpc>
              <a:buFont typeface="Arial"/>
              <a:buChar char="•"/>
            </a:pPr>
            <a:r>
              <a:rPr lang="en-US" sz="2699">
                <a:solidFill>
                  <a:srgbClr val="FF8166"/>
                </a:solidFill>
                <a:latin typeface="DM Sans Bold"/>
              </a:rPr>
              <a:t>O(V) to O(E + V).</a:t>
            </a:r>
          </a:p>
          <a:p>
            <a:pPr marL="582928" lvl="1" indent="-291464">
              <a:lnSpc>
                <a:spcPts val="3239"/>
              </a:lnSpc>
              <a:buFont typeface="Arial"/>
              <a:buChar char="•"/>
            </a:pPr>
            <a:r>
              <a:rPr lang="en-US" sz="2699">
                <a:solidFill>
                  <a:srgbClr val="545454"/>
                </a:solidFill>
                <a:latin typeface="DM Sans Bold"/>
                <a:cs typeface="DM Sans Bold"/>
              </a:rPr>
              <a:t>depends on the data structures used for implementation,ز</a:t>
            </a:r>
          </a:p>
          <a:p>
            <a:pPr marL="582928" lvl="1" indent="-291464">
              <a:lnSpc>
                <a:spcPts val="3239"/>
              </a:lnSpc>
              <a:buFont typeface="Arial"/>
              <a:buChar char="•"/>
            </a:pPr>
            <a:r>
              <a:rPr lang="en-US" sz="2699">
                <a:solidFill>
                  <a:srgbClr val="545454"/>
                </a:solidFill>
                <a:latin typeface="DM Sans Bold"/>
              </a:rPr>
              <a:t>Priority queue is widely used.</a:t>
            </a: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63654" y="4002469"/>
            <a:ext cx="11464412" cy="1472567"/>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05- APPLICATIONS</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GB"/>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GB"/>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GB"/>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txBody>
          <a:bodyPr/>
          <a:lstStyle/>
          <a:p>
            <a:endParaRPr lang="en-GB"/>
          </a:p>
        </p:txBody>
      </p:sp>
      <p:grpSp>
        <p:nvGrpSpPr>
          <p:cNvPr id="3" name="Group 3"/>
          <p:cNvGrpSpPr/>
          <p:nvPr/>
        </p:nvGrpSpPr>
        <p:grpSpPr>
          <a:xfrm>
            <a:off x="3622403" y="-589740"/>
            <a:ext cx="9048214" cy="12247451"/>
            <a:chOff x="0" y="0"/>
            <a:chExt cx="2383069" cy="3225666"/>
          </a:xfrm>
        </p:grpSpPr>
        <p:sp>
          <p:nvSpPr>
            <p:cNvPr id="4" name="Freeform 4"/>
            <p:cNvSpPr/>
            <p:nvPr/>
          </p:nvSpPr>
          <p:spPr>
            <a:xfrm>
              <a:off x="0" y="0"/>
              <a:ext cx="2383069" cy="3225666"/>
            </a:xfrm>
            <a:custGeom>
              <a:avLst/>
              <a:gdLst/>
              <a:ahLst/>
              <a:cxnLst/>
              <a:rect l="l" t="t" r="r" b="b"/>
              <a:pathLst>
                <a:path w="2383069" h="3225666">
                  <a:moveTo>
                    <a:pt x="0" y="0"/>
                  </a:moveTo>
                  <a:lnTo>
                    <a:pt x="2383069" y="0"/>
                  </a:lnTo>
                  <a:lnTo>
                    <a:pt x="2383069" y="3225666"/>
                  </a:lnTo>
                  <a:lnTo>
                    <a:pt x="0" y="3225666"/>
                  </a:lnTo>
                  <a:close/>
                </a:path>
              </a:pathLst>
            </a:custGeom>
            <a:solidFill>
              <a:srgbClr val="FFFFFF"/>
            </a:solidFill>
            <a:ln w="38100" cap="sq">
              <a:solidFill>
                <a:srgbClr val="000000"/>
              </a:solidFill>
              <a:prstDash val="solid"/>
              <a:miter/>
            </a:ln>
          </p:spPr>
          <p:txBody>
            <a:bodyPr/>
            <a:lstStyle/>
            <a:p>
              <a:endParaRPr lang="en-GB"/>
            </a:p>
          </p:txBody>
        </p:sp>
        <p:sp>
          <p:nvSpPr>
            <p:cNvPr id="5" name="TextBox 5"/>
            <p:cNvSpPr txBox="1"/>
            <p:nvPr/>
          </p:nvSpPr>
          <p:spPr>
            <a:xfrm>
              <a:off x="0" y="-47625"/>
              <a:ext cx="2383069" cy="3273291"/>
            </a:xfrm>
            <a:prstGeom prst="rect">
              <a:avLst/>
            </a:prstGeom>
          </p:spPr>
          <p:txBody>
            <a:bodyPr lIns="50800" tIns="50800" rIns="50800" bIns="50800" rtlCol="0" anchor="ctr"/>
            <a:lstStyle/>
            <a:p>
              <a:pPr algn="ctr">
                <a:lnSpc>
                  <a:spcPts val="3210"/>
                </a:lnSpc>
              </a:pPr>
              <a:endParaRPr/>
            </a:p>
          </p:txBody>
        </p:sp>
      </p:grpSp>
      <p:sp>
        <p:nvSpPr>
          <p:cNvPr id="6" name="Freeform 6"/>
          <p:cNvSpPr/>
          <p:nvPr/>
        </p:nvSpPr>
        <p:spPr>
          <a:xfrm flipH="1">
            <a:off x="9888020" y="5210885"/>
            <a:ext cx="5565196" cy="4047415"/>
          </a:xfrm>
          <a:custGeom>
            <a:avLst/>
            <a:gdLst/>
            <a:ahLst/>
            <a:cxnLst/>
            <a:rect l="l" t="t" r="r" b="b"/>
            <a:pathLst>
              <a:path w="5565196" h="4047415">
                <a:moveTo>
                  <a:pt x="5565195" y="0"/>
                </a:moveTo>
                <a:lnTo>
                  <a:pt x="0" y="0"/>
                </a:lnTo>
                <a:lnTo>
                  <a:pt x="0" y="4047415"/>
                </a:lnTo>
                <a:lnTo>
                  <a:pt x="5565195" y="4047415"/>
                </a:lnTo>
                <a:lnTo>
                  <a:pt x="556519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7" name="TextBox 7"/>
          <p:cNvSpPr txBox="1"/>
          <p:nvPr/>
        </p:nvSpPr>
        <p:spPr>
          <a:xfrm>
            <a:off x="4379267" y="1551332"/>
            <a:ext cx="7927409" cy="1194451"/>
          </a:xfrm>
          <a:prstGeom prst="rect">
            <a:avLst/>
          </a:prstGeom>
        </p:spPr>
        <p:txBody>
          <a:bodyPr lIns="0" tIns="0" rIns="0" bIns="0" rtlCol="0" anchor="t">
            <a:spAutoFit/>
          </a:bodyPr>
          <a:lstStyle/>
          <a:p>
            <a:pPr marL="0" lvl="0" indent="0" algn="ctr">
              <a:lnSpc>
                <a:spcPts val="9764"/>
              </a:lnSpc>
              <a:spcBef>
                <a:spcPct val="0"/>
              </a:spcBef>
            </a:pPr>
            <a:r>
              <a:rPr lang="en-US" sz="6974">
                <a:solidFill>
                  <a:srgbClr val="FF8166"/>
                </a:solidFill>
                <a:latin typeface="Carelia"/>
              </a:rPr>
              <a:t>TEAM MEMBERS</a:t>
            </a:r>
          </a:p>
        </p:txBody>
      </p:sp>
      <p:sp>
        <p:nvSpPr>
          <p:cNvPr id="8" name="TextBox 8"/>
          <p:cNvSpPr txBox="1"/>
          <p:nvPr/>
        </p:nvSpPr>
        <p:spPr>
          <a:xfrm>
            <a:off x="4057130" y="2669584"/>
            <a:ext cx="7186426" cy="3869620"/>
          </a:xfrm>
          <a:prstGeom prst="rect">
            <a:avLst/>
          </a:prstGeom>
        </p:spPr>
        <p:txBody>
          <a:bodyPr lIns="0" tIns="0" rIns="0" bIns="0" rtlCol="0" anchor="t">
            <a:spAutoFit/>
          </a:bodyPr>
          <a:lstStyle/>
          <a:p>
            <a:pPr marL="950553" lvl="1" indent="-475277">
              <a:lnSpc>
                <a:spcPts val="6163"/>
              </a:lnSpc>
              <a:buFont typeface="Arial"/>
              <a:buChar char="•"/>
            </a:pPr>
            <a:r>
              <a:rPr lang="en-US" sz="4402">
                <a:solidFill>
                  <a:srgbClr val="01070A"/>
                </a:solidFill>
                <a:latin typeface="Dosis Bold"/>
              </a:rPr>
              <a:t>AHMED MOHAMED FAWZY</a:t>
            </a:r>
          </a:p>
          <a:p>
            <a:pPr marL="950553" lvl="1" indent="-475277">
              <a:lnSpc>
                <a:spcPts val="6163"/>
              </a:lnSpc>
              <a:buFont typeface="Arial"/>
              <a:buChar char="•"/>
            </a:pPr>
            <a:r>
              <a:rPr lang="en-US" sz="4402">
                <a:solidFill>
                  <a:srgbClr val="01070A"/>
                </a:solidFill>
                <a:latin typeface="Dosis Bold"/>
              </a:rPr>
              <a:t>PASSANT EL-TONSY ALI</a:t>
            </a:r>
          </a:p>
          <a:p>
            <a:pPr marL="950553" lvl="1" indent="-475277">
              <a:lnSpc>
                <a:spcPts val="6163"/>
              </a:lnSpc>
              <a:buFont typeface="Arial"/>
              <a:buChar char="•"/>
            </a:pPr>
            <a:r>
              <a:rPr lang="en-US" sz="4402">
                <a:solidFill>
                  <a:srgbClr val="01070A"/>
                </a:solidFill>
                <a:latin typeface="Dosis Bold"/>
              </a:rPr>
              <a:t> SAIF EMAD EL-DEN ABDELKAREEM</a:t>
            </a:r>
          </a:p>
          <a:p>
            <a:pPr marL="950553" lvl="1" indent="-475277">
              <a:lnSpc>
                <a:spcPts val="6163"/>
              </a:lnSpc>
              <a:buFont typeface="Arial"/>
              <a:buChar char="•"/>
            </a:pPr>
            <a:r>
              <a:rPr lang="en-US" sz="4402">
                <a:solidFill>
                  <a:srgbClr val="01070A"/>
                </a:solidFill>
                <a:latin typeface="Dosis Bold"/>
              </a:rPr>
              <a:t> MOHAMED EMAD FAWZY</a:t>
            </a:r>
          </a:p>
        </p:txBody>
      </p:sp>
      <p:sp>
        <p:nvSpPr>
          <p:cNvPr id="9" name="Freeform 9"/>
          <p:cNvSpPr/>
          <p:nvPr/>
        </p:nvSpPr>
        <p:spPr>
          <a:xfrm flipH="1">
            <a:off x="1355002" y="5873946"/>
            <a:ext cx="3190321" cy="3316969"/>
          </a:xfrm>
          <a:custGeom>
            <a:avLst/>
            <a:gdLst/>
            <a:ahLst/>
            <a:cxnLst/>
            <a:rect l="l" t="t" r="r" b="b"/>
            <a:pathLst>
              <a:path w="3190321" h="3316969">
                <a:moveTo>
                  <a:pt x="3190321" y="0"/>
                </a:moveTo>
                <a:lnTo>
                  <a:pt x="0" y="0"/>
                </a:lnTo>
                <a:lnTo>
                  <a:pt x="0" y="3316969"/>
                </a:lnTo>
                <a:lnTo>
                  <a:pt x="3190321" y="3316969"/>
                </a:lnTo>
                <a:lnTo>
                  <a:pt x="3190321"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0" name="Freeform 10"/>
          <p:cNvSpPr/>
          <p:nvPr/>
        </p:nvSpPr>
        <p:spPr>
          <a:xfrm rot="-10800000">
            <a:off x="-55109"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11" name="Freeform 11"/>
          <p:cNvSpPr/>
          <p:nvPr/>
        </p:nvSpPr>
        <p:spPr>
          <a:xfrm>
            <a:off x="813098" y="26105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2" name="Freeform 12"/>
          <p:cNvSpPr/>
          <p:nvPr/>
        </p:nvSpPr>
        <p:spPr>
          <a:xfrm>
            <a:off x="-55109" y="114277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13" name="Freeform 13"/>
          <p:cNvSpPr/>
          <p:nvPr/>
        </p:nvSpPr>
        <p:spPr>
          <a:xfrm rot="-10800000">
            <a:off x="16717396" y="8174491"/>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
        <p:nvSpPr>
          <p:cNvPr id="14" name="Freeform 14"/>
          <p:cNvSpPr/>
          <p:nvPr/>
        </p:nvSpPr>
        <p:spPr>
          <a:xfrm rot="-5400000">
            <a:off x="15890970" y="919091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GB"/>
          </a:p>
        </p:txBody>
      </p:sp>
      <p:sp>
        <p:nvSpPr>
          <p:cNvPr id="15" name="Freeform 15"/>
          <p:cNvSpPr/>
          <p:nvPr/>
        </p:nvSpPr>
        <p:spPr>
          <a:xfrm>
            <a:off x="16974779" y="893640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3" name="Freeform 13"/>
          <p:cNvSpPr/>
          <p:nvPr/>
        </p:nvSpPr>
        <p:spPr>
          <a:xfrm>
            <a:off x="10158057" y="3009729"/>
            <a:ext cx="7678712" cy="4267541"/>
          </a:xfrm>
          <a:custGeom>
            <a:avLst/>
            <a:gdLst/>
            <a:ahLst/>
            <a:cxnLst/>
            <a:rect l="l" t="t" r="r" b="b"/>
            <a:pathLst>
              <a:path w="7678712" h="4267541">
                <a:moveTo>
                  <a:pt x="0" y="0"/>
                </a:moveTo>
                <a:lnTo>
                  <a:pt x="7678712" y="0"/>
                </a:lnTo>
                <a:lnTo>
                  <a:pt x="7678712" y="4267542"/>
                </a:lnTo>
                <a:lnTo>
                  <a:pt x="0" y="4267542"/>
                </a:lnTo>
                <a:lnTo>
                  <a:pt x="0" y="0"/>
                </a:lnTo>
                <a:close/>
              </a:path>
            </a:pathLst>
          </a:custGeom>
          <a:blipFill>
            <a:blip r:embed="rId2"/>
            <a:stretch>
              <a:fillRect l="-1640" r="-1640"/>
            </a:stretch>
          </a:blipFill>
        </p:spPr>
        <p:txBody>
          <a:bodyPr/>
          <a:lstStyle/>
          <a:p>
            <a:endParaRPr lang="en-GB"/>
          </a:p>
        </p:txBody>
      </p:sp>
      <p:sp>
        <p:nvSpPr>
          <p:cNvPr id="14" name="TextBox 14"/>
          <p:cNvSpPr txBox="1"/>
          <p:nvPr/>
        </p:nvSpPr>
        <p:spPr>
          <a:xfrm>
            <a:off x="1485129" y="2608747"/>
            <a:ext cx="6713943" cy="361950"/>
          </a:xfrm>
          <a:prstGeom prst="rect">
            <a:avLst/>
          </a:prstGeom>
        </p:spPr>
        <p:txBody>
          <a:bodyPr lIns="0" tIns="0" rIns="0" bIns="0" rtlCol="0" anchor="t">
            <a:spAutoFit/>
          </a:bodyPr>
          <a:lstStyle/>
          <a:p>
            <a:pPr>
              <a:lnSpc>
                <a:spcPts val="2879"/>
              </a:lnSpc>
            </a:pPr>
            <a:endParaRPr/>
          </a:p>
        </p:txBody>
      </p:sp>
      <p:sp>
        <p:nvSpPr>
          <p:cNvPr id="15" name="TextBox 15"/>
          <p:cNvSpPr txBox="1"/>
          <p:nvPr/>
        </p:nvSpPr>
        <p:spPr>
          <a:xfrm>
            <a:off x="1466850" y="1765236"/>
            <a:ext cx="8731389" cy="7024456"/>
          </a:xfrm>
          <a:prstGeom prst="rect">
            <a:avLst/>
          </a:prstGeom>
        </p:spPr>
        <p:txBody>
          <a:bodyPr lIns="0" tIns="0" rIns="0" bIns="0" rtlCol="0" anchor="t">
            <a:spAutoFit/>
          </a:bodyPr>
          <a:lstStyle/>
          <a:p>
            <a:pPr algn="ctr">
              <a:lnSpc>
                <a:spcPts val="5064"/>
              </a:lnSpc>
              <a:spcBef>
                <a:spcPct val="0"/>
              </a:spcBef>
            </a:pPr>
            <a:r>
              <a:rPr lang="en-US" sz="4563">
                <a:solidFill>
                  <a:srgbClr val="227C9D"/>
                </a:solidFill>
                <a:latin typeface="DM Sans"/>
              </a:rPr>
              <a:t>Dijkstra's algorithm is a foundational graph-based algorithm that calculates the shortest path between nodes. Its versatility makes it invaluable in various real-world applications, from video games to networking and navigation systems. Let's explore how Dijkstra's algorithm is utilized in different domains.</a:t>
            </a: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23458" y="528408"/>
            <a:ext cx="6497231" cy="2235327"/>
          </a:xfrm>
          <a:prstGeom prst="rect">
            <a:avLst/>
          </a:prstGeom>
        </p:spPr>
        <p:txBody>
          <a:bodyPr lIns="0" tIns="0" rIns="0" bIns="0" rtlCol="0" anchor="t">
            <a:spAutoFit/>
          </a:bodyPr>
          <a:lstStyle/>
          <a:p>
            <a:pPr>
              <a:lnSpc>
                <a:spcPts val="5544"/>
              </a:lnSpc>
            </a:pPr>
            <a:r>
              <a:rPr lang="en-US" sz="5600" dirty="0">
                <a:solidFill>
                  <a:srgbClr val="FE6D73"/>
                </a:solidFill>
                <a:latin typeface="Kollektif Bold"/>
              </a:rPr>
              <a:t>PATHFINDING IN VIDEO GAMES AND ROBOTICS:</a:t>
            </a:r>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5" name="TextBox 15"/>
          <p:cNvSpPr txBox="1"/>
          <p:nvPr/>
        </p:nvSpPr>
        <p:spPr>
          <a:xfrm>
            <a:off x="6633931" y="2975882"/>
            <a:ext cx="10913428" cy="6835204"/>
          </a:xfrm>
          <a:prstGeom prst="rect">
            <a:avLst/>
          </a:prstGeom>
        </p:spPr>
        <p:txBody>
          <a:bodyPr lIns="0" tIns="0" rIns="0" bIns="0" rtlCol="0" anchor="t">
            <a:spAutoFit/>
          </a:bodyPr>
          <a:lstStyle/>
          <a:p>
            <a:pPr>
              <a:lnSpc>
                <a:spcPts val="4056"/>
              </a:lnSpc>
            </a:pPr>
            <a:r>
              <a:rPr lang="en-US" sz="3380" dirty="0">
                <a:solidFill>
                  <a:srgbClr val="000000"/>
                </a:solidFill>
                <a:latin typeface="B612 Bold"/>
              </a:rPr>
              <a:t>Dijkstra's algorithm plays a key role in video game development and robotics, providing a method for effective pathfinding.</a:t>
            </a:r>
          </a:p>
          <a:p>
            <a:pPr>
              <a:lnSpc>
                <a:spcPts val="4056"/>
              </a:lnSpc>
            </a:pPr>
            <a:endParaRPr lang="en-US" sz="3380" dirty="0">
              <a:solidFill>
                <a:srgbClr val="000000"/>
              </a:solidFill>
              <a:latin typeface="B612 Bold"/>
            </a:endParaRPr>
          </a:p>
          <a:p>
            <a:pPr>
              <a:lnSpc>
                <a:spcPts val="4056"/>
              </a:lnSpc>
            </a:pPr>
            <a:r>
              <a:rPr lang="en-US" sz="3380" dirty="0">
                <a:solidFill>
                  <a:srgbClr val="000000"/>
                </a:solidFill>
                <a:latin typeface="B612 Bold"/>
              </a:rPr>
              <a:t>This algorithm allows game characters to navigate intricate environments, avoiding obstacles and finding the optimal route to reach their destinations. </a:t>
            </a:r>
          </a:p>
          <a:p>
            <a:pPr>
              <a:lnSpc>
                <a:spcPts val="4056"/>
              </a:lnSpc>
            </a:pPr>
            <a:endParaRPr lang="en-US" sz="3380" dirty="0">
              <a:solidFill>
                <a:srgbClr val="000000"/>
              </a:solidFill>
              <a:latin typeface="B612 Bold"/>
            </a:endParaRPr>
          </a:p>
          <a:p>
            <a:pPr>
              <a:lnSpc>
                <a:spcPts val="4056"/>
              </a:lnSpc>
            </a:pPr>
            <a:r>
              <a:rPr lang="en-US" sz="3380" dirty="0">
                <a:solidFill>
                  <a:srgbClr val="000000"/>
                </a:solidFill>
                <a:latin typeface="B612 Bold"/>
              </a:rPr>
              <a:t>By leveraging Dijkstra's algorithm, developers ensure that characters or robots can travel efficiently through complex landscapes, achieving their goals with precision.</a:t>
            </a:r>
          </a:p>
        </p:txBody>
      </p:sp>
      <p:grpSp>
        <p:nvGrpSpPr>
          <p:cNvPr id="16" name="Group 16"/>
          <p:cNvGrpSpPr/>
          <p:nvPr/>
        </p:nvGrpSpPr>
        <p:grpSpPr>
          <a:xfrm>
            <a:off x="13123603" y="6102087"/>
            <a:ext cx="8847511" cy="8855676"/>
            <a:chOff x="0" y="0"/>
            <a:chExt cx="11796681" cy="11807568"/>
          </a:xfrm>
        </p:grpSpPr>
        <p:grpSp>
          <p:nvGrpSpPr>
            <p:cNvPr id="17" name="Group 17"/>
            <p:cNvGrpSpPr/>
            <p:nvPr/>
          </p:nvGrpSpPr>
          <p:grpSpPr>
            <a:xfrm rot="2700000">
              <a:off x="1676828" y="2799524"/>
              <a:ext cx="9887197" cy="4753460"/>
              <a:chOff x="0" y="0"/>
              <a:chExt cx="660400" cy="317500"/>
            </a:xfrm>
          </p:grpSpPr>
          <p:sp>
            <p:nvSpPr>
              <p:cNvPr id="18" name="Freeform 1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19" name="TextBox 1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0" name="AutoShape 20"/>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GB"/>
            </a:p>
          </p:txBody>
        </p:sp>
        <p:sp>
          <p:nvSpPr>
            <p:cNvPr id="21" name="AutoShape 21"/>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GB"/>
            </a:p>
          </p:txBody>
        </p:sp>
        <p:sp>
          <p:nvSpPr>
            <p:cNvPr id="22" name="AutoShape 22"/>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GB"/>
            </a:p>
          </p:txBody>
        </p:sp>
        <p:sp>
          <p:nvSpPr>
            <p:cNvPr id="23" name="AutoShape 23"/>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GB"/>
            </a:p>
          </p:txBody>
        </p:sp>
        <p:sp>
          <p:nvSpPr>
            <p:cNvPr id="28" name="AutoShape 28"/>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GB"/>
            </a:p>
          </p:txBody>
        </p:sp>
      </p:grpSp>
      <p:pic>
        <p:nvPicPr>
          <p:cNvPr id="30" name="Picture 29" descr="A screenshot of a maze&#10;&#10;Description automatically generated">
            <a:extLst>
              <a:ext uri="{FF2B5EF4-FFF2-40B4-BE49-F238E27FC236}">
                <a16:creationId xmlns:a16="http://schemas.microsoft.com/office/drawing/2014/main" id="{F84B0064-3AEE-F4BD-7D4B-16E6F662A23D}"/>
              </a:ext>
            </a:extLst>
          </p:cNvPr>
          <p:cNvPicPr>
            <a:picLocks noChangeAspect="1"/>
          </p:cNvPicPr>
          <p:nvPr/>
        </p:nvPicPr>
        <p:blipFill rotWithShape="1">
          <a:blip r:embed="rId10">
            <a:extLst>
              <a:ext uri="{28A0092B-C50C-407E-A947-70E740481C1C}">
                <a14:useLocalDpi xmlns:a14="http://schemas.microsoft.com/office/drawing/2010/main" val="0"/>
              </a:ext>
            </a:extLst>
          </a:blip>
          <a:srcRect r="5769" b="7339"/>
          <a:stretch/>
        </p:blipFill>
        <p:spPr>
          <a:xfrm>
            <a:off x="1123458" y="3805433"/>
            <a:ext cx="4665628" cy="3014467"/>
          </a:xfrm>
          <a:prstGeom prst="rect">
            <a:avLst/>
          </a:prstGeom>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25713" y="528408"/>
            <a:ext cx="6497231" cy="2235327"/>
          </a:xfrm>
          <a:prstGeom prst="rect">
            <a:avLst/>
          </a:prstGeom>
        </p:spPr>
        <p:txBody>
          <a:bodyPr lIns="0" tIns="0" rIns="0" bIns="0" rtlCol="0" anchor="t">
            <a:spAutoFit/>
          </a:bodyPr>
          <a:lstStyle/>
          <a:p>
            <a:pPr>
              <a:lnSpc>
                <a:spcPts val="5544"/>
              </a:lnSpc>
            </a:pPr>
            <a:r>
              <a:rPr lang="en-US" sz="5600" dirty="0">
                <a:solidFill>
                  <a:srgbClr val="FE6D73"/>
                </a:solidFill>
                <a:latin typeface="Kollektif Bold"/>
              </a:rPr>
              <a:t>NETWORK ROUTING PROTOCOLS:</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15" name="Group 15"/>
          <p:cNvGrpSpPr/>
          <p:nvPr/>
        </p:nvGrpSpPr>
        <p:grpSpPr>
          <a:xfrm>
            <a:off x="13123603" y="6102087"/>
            <a:ext cx="8847511" cy="8855676"/>
            <a:chOff x="0" y="0"/>
            <a:chExt cx="11796681" cy="11807568"/>
          </a:xfrm>
        </p:grpSpPr>
        <p:grpSp>
          <p:nvGrpSpPr>
            <p:cNvPr id="16" name="Group 16"/>
            <p:cNvGrpSpPr/>
            <p:nvPr/>
          </p:nvGrpSpPr>
          <p:grpSpPr>
            <a:xfrm rot="2700000">
              <a:off x="1676828" y="2799524"/>
              <a:ext cx="9887197" cy="4753460"/>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GB"/>
            </a:p>
          </p:txBody>
        </p:sp>
        <p:sp>
          <p:nvSpPr>
            <p:cNvPr id="20" name="AutoShape 20"/>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GB"/>
            </a:p>
          </p:txBody>
        </p:sp>
        <p:sp>
          <p:nvSpPr>
            <p:cNvPr id="21" name="AutoShape 21"/>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GB"/>
            </a:p>
          </p:txBody>
        </p:sp>
        <p:sp>
          <p:nvSpPr>
            <p:cNvPr id="22" name="AutoShape 22"/>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GB"/>
            </a:p>
          </p:txBody>
        </p:sp>
        <p:sp>
          <p:nvSpPr>
            <p:cNvPr id="23" name="AutoShape 23"/>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GB"/>
            </a:p>
          </p:txBody>
        </p:sp>
      </p:grpSp>
      <p:sp>
        <p:nvSpPr>
          <p:cNvPr id="28" name="TextBox 28"/>
          <p:cNvSpPr txBox="1"/>
          <p:nvPr/>
        </p:nvSpPr>
        <p:spPr>
          <a:xfrm>
            <a:off x="6244143" y="2167278"/>
            <a:ext cx="10913428" cy="10491975"/>
          </a:xfrm>
          <a:prstGeom prst="rect">
            <a:avLst/>
          </a:prstGeom>
        </p:spPr>
        <p:txBody>
          <a:bodyPr lIns="0" tIns="0" rIns="0" bIns="0" rtlCol="0" anchor="t">
            <a:spAutoFit/>
          </a:bodyPr>
          <a:lstStyle/>
          <a:p>
            <a:pPr>
              <a:lnSpc>
                <a:spcPts val="4056"/>
              </a:lnSpc>
            </a:pPr>
            <a:r>
              <a:rPr lang="en-US" sz="2800" dirty="0">
                <a:solidFill>
                  <a:srgbClr val="000000"/>
                </a:solidFill>
                <a:latin typeface="B612 Bold"/>
              </a:rPr>
              <a:t>Dijkstra's algorithm is used in network routing protocols like RIP, OSPF, and BGP to find the best path between two nodes. </a:t>
            </a:r>
          </a:p>
          <a:p>
            <a:pPr>
              <a:lnSpc>
                <a:spcPts val="4056"/>
              </a:lnSpc>
            </a:pPr>
            <a:endParaRPr lang="en-US" sz="2800" dirty="0">
              <a:solidFill>
                <a:srgbClr val="000000"/>
              </a:solidFill>
              <a:latin typeface="B612 Bold"/>
            </a:endParaRPr>
          </a:p>
          <a:p>
            <a:pPr>
              <a:lnSpc>
                <a:spcPts val="4056"/>
              </a:lnSpc>
            </a:pPr>
            <a:r>
              <a:rPr lang="en-US" sz="2800" dirty="0">
                <a:solidFill>
                  <a:srgbClr val="000000"/>
                </a:solidFill>
                <a:latin typeface="B612 Bold"/>
              </a:rPr>
              <a:t>RIP (Routing Information Protocol) employs a distance-vector strategy, modeling the network as a graph with routers as nodes and network links as edges. In RIP, the cost metric is the number of hops to reach the destination, with a maximum of </a:t>
            </a:r>
            <a:r>
              <a:rPr lang="en-US" sz="2800" dirty="0">
                <a:solidFill>
                  <a:srgbClr val="FF0000"/>
                </a:solidFill>
                <a:latin typeface="B612 Bold"/>
              </a:rPr>
              <a:t>15</a:t>
            </a:r>
            <a:r>
              <a:rPr lang="en-US" sz="2800" dirty="0">
                <a:solidFill>
                  <a:srgbClr val="000000"/>
                </a:solidFill>
                <a:latin typeface="B612 Bold"/>
              </a:rPr>
              <a:t> hops a count of </a:t>
            </a:r>
            <a:r>
              <a:rPr lang="en-US" sz="2800" dirty="0">
                <a:solidFill>
                  <a:srgbClr val="FF0000"/>
                </a:solidFill>
                <a:latin typeface="B612 Bold"/>
              </a:rPr>
              <a:t>16</a:t>
            </a:r>
            <a:r>
              <a:rPr lang="en-US" sz="2800" dirty="0">
                <a:solidFill>
                  <a:srgbClr val="000000"/>
                </a:solidFill>
                <a:latin typeface="B612 Bold"/>
              </a:rPr>
              <a:t> represents </a:t>
            </a:r>
            <a:r>
              <a:rPr lang="en-US" sz="2800" dirty="0">
                <a:solidFill>
                  <a:srgbClr val="FF0000"/>
                </a:solidFill>
                <a:latin typeface="B612 Bold"/>
              </a:rPr>
              <a:t>infinity</a:t>
            </a:r>
            <a:r>
              <a:rPr lang="en-US" sz="2800" dirty="0">
                <a:solidFill>
                  <a:srgbClr val="000000"/>
                </a:solidFill>
                <a:latin typeface="B612 Bold"/>
              </a:rPr>
              <a:t>, indicating that a route is inaccessible. </a:t>
            </a:r>
          </a:p>
          <a:p>
            <a:pPr>
              <a:lnSpc>
                <a:spcPts val="4056"/>
              </a:lnSpc>
            </a:pPr>
            <a:endParaRPr lang="en-US" sz="2800" dirty="0">
              <a:solidFill>
                <a:srgbClr val="000000"/>
              </a:solidFill>
              <a:latin typeface="B612 Bold"/>
            </a:endParaRPr>
          </a:p>
          <a:p>
            <a:pPr>
              <a:lnSpc>
                <a:spcPts val="4056"/>
              </a:lnSpc>
            </a:pPr>
            <a:r>
              <a:rPr lang="en-US" sz="2800" dirty="0">
                <a:solidFill>
                  <a:srgbClr val="000000"/>
                </a:solidFill>
                <a:latin typeface="B612 Bold"/>
              </a:rPr>
              <a:t>Routing tables in RIP contain the destination network addresses and the next hop router to send packets through. This makes RIP suitable for smaller networks or autonomous systems.</a:t>
            </a:r>
          </a:p>
          <a:p>
            <a:pPr>
              <a:lnSpc>
                <a:spcPts val="4056"/>
              </a:lnSpc>
            </a:pPr>
            <a:endParaRPr lang="en-US" sz="2800" dirty="0">
              <a:solidFill>
                <a:srgbClr val="000000"/>
              </a:solidFill>
              <a:latin typeface="B612 Bold"/>
            </a:endParaRPr>
          </a:p>
          <a:p>
            <a:pPr>
              <a:lnSpc>
                <a:spcPts val="4056"/>
              </a:lnSpc>
            </a:pPr>
            <a:endParaRPr lang="en-US" sz="2800" dirty="0">
              <a:solidFill>
                <a:srgbClr val="000000"/>
              </a:solidFill>
              <a:latin typeface="B612 Bold"/>
            </a:endParaRPr>
          </a:p>
          <a:p>
            <a:pPr>
              <a:lnSpc>
                <a:spcPts val="4056"/>
              </a:lnSpc>
            </a:pPr>
            <a:endParaRPr lang="en-US" sz="2800" dirty="0">
              <a:solidFill>
                <a:srgbClr val="000000"/>
              </a:solidFill>
              <a:latin typeface="B612 Bold"/>
            </a:endParaRPr>
          </a:p>
          <a:p>
            <a:pPr>
              <a:lnSpc>
                <a:spcPts val="4056"/>
              </a:lnSpc>
            </a:pPr>
            <a:endParaRPr lang="en-US" sz="2800" dirty="0">
              <a:solidFill>
                <a:srgbClr val="000000"/>
              </a:solidFill>
              <a:latin typeface="B612 Bold"/>
            </a:endParaRPr>
          </a:p>
          <a:p>
            <a:pPr>
              <a:lnSpc>
                <a:spcPts val="4056"/>
              </a:lnSpc>
            </a:pPr>
            <a:endParaRPr lang="en-US" sz="2800" dirty="0">
              <a:solidFill>
                <a:srgbClr val="000000"/>
              </a:solidFill>
              <a:latin typeface="B612 Bold"/>
            </a:endParaRPr>
          </a:p>
          <a:p>
            <a:pPr>
              <a:lnSpc>
                <a:spcPts val="4056"/>
              </a:lnSpc>
            </a:pPr>
            <a:endParaRPr lang="en-US" sz="2800" dirty="0">
              <a:solidFill>
                <a:srgbClr val="000000"/>
              </a:solidFill>
              <a:latin typeface="B612 Bold"/>
            </a:endParaRPr>
          </a:p>
          <a:p>
            <a:pPr>
              <a:lnSpc>
                <a:spcPts val="4056"/>
              </a:lnSpc>
            </a:pPr>
            <a:endParaRPr lang="en-US" sz="2800" dirty="0">
              <a:solidFill>
                <a:srgbClr val="000000"/>
              </a:solidFill>
              <a:latin typeface="B612 Bold"/>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93334" y="1028700"/>
            <a:ext cx="7070828" cy="1675959"/>
          </a:xfrm>
          <a:prstGeom prst="rect">
            <a:avLst/>
          </a:prstGeom>
        </p:spPr>
        <p:txBody>
          <a:bodyPr lIns="0" tIns="0" rIns="0" bIns="0" rtlCol="0" anchor="t">
            <a:spAutoFit/>
          </a:bodyPr>
          <a:lstStyle/>
          <a:p>
            <a:pPr>
              <a:lnSpc>
                <a:spcPts val="6033"/>
              </a:lnSpc>
            </a:pPr>
            <a:r>
              <a:rPr lang="en-US" sz="6094">
                <a:solidFill>
                  <a:srgbClr val="FE6D73"/>
                </a:solidFill>
                <a:latin typeface="Kollektif Bold"/>
              </a:rPr>
              <a:t>NAVIGATION SYSTEMS:</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15" name="Group 15"/>
          <p:cNvGrpSpPr/>
          <p:nvPr/>
        </p:nvGrpSpPr>
        <p:grpSpPr>
          <a:xfrm>
            <a:off x="13123603" y="6102087"/>
            <a:ext cx="8847511" cy="8855676"/>
            <a:chOff x="0" y="0"/>
            <a:chExt cx="11796681" cy="11807568"/>
          </a:xfrm>
        </p:grpSpPr>
        <p:grpSp>
          <p:nvGrpSpPr>
            <p:cNvPr id="16" name="Group 16"/>
            <p:cNvGrpSpPr/>
            <p:nvPr/>
          </p:nvGrpSpPr>
          <p:grpSpPr>
            <a:xfrm rot="2700000">
              <a:off x="1676828" y="2799524"/>
              <a:ext cx="9887197" cy="4753460"/>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GB"/>
            </a:p>
          </p:txBody>
        </p:sp>
        <p:sp>
          <p:nvSpPr>
            <p:cNvPr id="20" name="AutoShape 20"/>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GB"/>
            </a:p>
          </p:txBody>
        </p:sp>
        <p:sp>
          <p:nvSpPr>
            <p:cNvPr id="21" name="AutoShape 21"/>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GB"/>
            </a:p>
          </p:txBody>
        </p:sp>
        <p:sp>
          <p:nvSpPr>
            <p:cNvPr id="22" name="AutoShape 22"/>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GB"/>
            </a:p>
          </p:txBody>
        </p:sp>
        <p:sp>
          <p:nvSpPr>
            <p:cNvPr id="23" name="AutoShape 23"/>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GB"/>
            </a:p>
          </p:txBody>
        </p:sp>
      </p:grpSp>
      <p:sp>
        <p:nvSpPr>
          <p:cNvPr id="28" name="TextBox 28"/>
          <p:cNvSpPr txBox="1"/>
          <p:nvPr/>
        </p:nvSpPr>
        <p:spPr>
          <a:xfrm>
            <a:off x="5151348" y="3098678"/>
            <a:ext cx="11407456" cy="5387309"/>
          </a:xfrm>
          <a:prstGeom prst="rect">
            <a:avLst/>
          </a:prstGeom>
        </p:spPr>
        <p:txBody>
          <a:bodyPr lIns="0" tIns="0" rIns="0" bIns="0" rtlCol="0" anchor="t">
            <a:spAutoFit/>
          </a:bodyPr>
          <a:lstStyle/>
          <a:p>
            <a:pPr>
              <a:lnSpc>
                <a:spcPts val="4239"/>
              </a:lnSpc>
            </a:pPr>
            <a:r>
              <a:rPr lang="en-US" sz="3533" dirty="0">
                <a:solidFill>
                  <a:srgbClr val="000000"/>
                </a:solidFill>
                <a:latin typeface="B612 Bold"/>
              </a:rPr>
              <a:t>Dijkstra's algorithm is the backbone of </a:t>
            </a:r>
            <a:r>
              <a:rPr lang="en-US" sz="3533" dirty="0">
                <a:solidFill>
                  <a:srgbClr val="FF0000"/>
                </a:solidFill>
                <a:latin typeface="B612 Bold"/>
              </a:rPr>
              <a:t>GPS</a:t>
            </a:r>
            <a:r>
              <a:rPr lang="en-US" sz="3533" dirty="0">
                <a:solidFill>
                  <a:srgbClr val="000000"/>
                </a:solidFill>
                <a:latin typeface="B612 Bold"/>
              </a:rPr>
              <a:t> devices and mapping applications for determining the shortest path between two locations. Whether you're driving, walking, or taking public transport, these systems use the algorithm to calculate the most efficient route.</a:t>
            </a:r>
          </a:p>
          <a:p>
            <a:pPr>
              <a:lnSpc>
                <a:spcPts val="4239"/>
              </a:lnSpc>
            </a:pPr>
            <a:endParaRPr lang="en-US" sz="3533" dirty="0">
              <a:solidFill>
                <a:srgbClr val="000000"/>
              </a:solidFill>
              <a:latin typeface="B612 Bold"/>
            </a:endParaRPr>
          </a:p>
          <a:p>
            <a:pPr>
              <a:lnSpc>
                <a:spcPts val="4239"/>
              </a:lnSpc>
            </a:pPr>
            <a:r>
              <a:rPr lang="en-US" sz="3533" dirty="0">
                <a:solidFill>
                  <a:srgbClr val="000000"/>
                </a:solidFill>
                <a:latin typeface="B612 Bold"/>
              </a:rPr>
              <a:t>They consider various factors such as distance, traffic, and travel time to help you reach your destination quickly and efficiently.</a:t>
            </a:r>
          </a:p>
        </p:txBody>
      </p:sp>
      <p:sp>
        <p:nvSpPr>
          <p:cNvPr id="29" name="AutoShape 2" descr="What is GPS tracking and how does it work? | Blog | GPS-Trace">
            <a:extLst>
              <a:ext uri="{FF2B5EF4-FFF2-40B4-BE49-F238E27FC236}">
                <a16:creationId xmlns:a16="http://schemas.microsoft.com/office/drawing/2014/main" id="{0C74049C-4FC1-3C0D-1AE1-74F3EFAAA84F}"/>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1" name="Picture 30" descr="A cellphone and a globe with gps icons&#10;&#10;Description automatically generated">
            <a:extLst>
              <a:ext uri="{FF2B5EF4-FFF2-40B4-BE49-F238E27FC236}">
                <a16:creationId xmlns:a16="http://schemas.microsoft.com/office/drawing/2014/main" id="{E9EE36E3-D727-8456-B35B-61A61A7C49C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129656" y="273626"/>
            <a:ext cx="2814661" cy="2814661"/>
          </a:xfrm>
          <a:prstGeom prst="rect">
            <a:avLst/>
          </a:prstGeom>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GB"/>
            </a:p>
          </p:txBody>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GB"/>
            </a:p>
          </p:txBody>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GB"/>
            </a:p>
          </p:txBody>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GB"/>
            </a:p>
          </p:txBody>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GB"/>
            </a:p>
          </p:txBody>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GB"/>
            </a:p>
          </p:txBody>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GB"/>
            </a:p>
          </p:txBody>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GB"/>
            </a:p>
          </p:txBody>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GB"/>
            </a:p>
          </p:txBody>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GB"/>
            </a:p>
          </p:txBody>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GB"/>
            </a:p>
          </p:txBody>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GB"/>
            </a:p>
          </p:txBody>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GB"/>
            </a:p>
          </p:txBody>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GB"/>
            </a:p>
          </p:txBody>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GB"/>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69982" y="3022426"/>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a:p>
          </p:txBody>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2769982" y="6755325"/>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a:p>
          </p:txBody>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9" name="Freeform 9"/>
          <p:cNvSpPr/>
          <p:nvPr/>
        </p:nvSpPr>
        <p:spPr>
          <a:xfrm>
            <a:off x="1686173"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grpSp>
        <p:nvGrpSpPr>
          <p:cNvPr id="19" name="Group 19"/>
          <p:cNvGrpSpPr/>
          <p:nvPr/>
        </p:nvGrpSpPr>
        <p:grpSpPr>
          <a:xfrm>
            <a:off x="2769982" y="1746907"/>
            <a:ext cx="6046286"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a:p>
          </p:txBody>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3113552" y="1948104"/>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01- INTRODUCTION</a:t>
            </a:r>
          </a:p>
        </p:txBody>
      </p:sp>
      <p:sp>
        <p:nvSpPr>
          <p:cNvPr id="23" name="TextBox 23"/>
          <p:cNvSpPr txBox="1"/>
          <p:nvPr/>
        </p:nvSpPr>
        <p:spPr>
          <a:xfrm>
            <a:off x="3113552" y="3223622"/>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02- PSEUDO CODE</a:t>
            </a:r>
          </a:p>
        </p:txBody>
      </p:sp>
      <p:sp>
        <p:nvSpPr>
          <p:cNvPr id="24" name="TextBox 24"/>
          <p:cNvSpPr txBox="1"/>
          <p:nvPr/>
        </p:nvSpPr>
        <p:spPr>
          <a:xfrm>
            <a:off x="3113552" y="6956522"/>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05- APPLICATIONS</a:t>
            </a:r>
          </a:p>
        </p:txBody>
      </p:sp>
      <p:grpSp>
        <p:nvGrpSpPr>
          <p:cNvPr id="25" name="Group 25"/>
          <p:cNvGrpSpPr/>
          <p:nvPr/>
        </p:nvGrpSpPr>
        <p:grpSpPr>
          <a:xfrm>
            <a:off x="2769982" y="5508381"/>
            <a:ext cx="6046286" cy="1027869"/>
            <a:chOff x="0" y="0"/>
            <a:chExt cx="1592438" cy="270714"/>
          </a:xfrm>
        </p:grpSpPr>
        <p:sp>
          <p:nvSpPr>
            <p:cNvPr id="26" name="Freeform 2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a:p>
          </p:txBody>
        </p:sp>
        <p:sp>
          <p:nvSpPr>
            <p:cNvPr id="27" name="TextBox 27"/>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28" name="Group 28"/>
          <p:cNvGrpSpPr/>
          <p:nvPr/>
        </p:nvGrpSpPr>
        <p:grpSpPr>
          <a:xfrm>
            <a:off x="2769982" y="4232863"/>
            <a:ext cx="6046286" cy="1027869"/>
            <a:chOff x="0" y="0"/>
            <a:chExt cx="1592438" cy="270714"/>
          </a:xfrm>
        </p:grpSpPr>
        <p:sp>
          <p:nvSpPr>
            <p:cNvPr id="29" name="Freeform 29"/>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GB"/>
            </a:p>
          </p:txBody>
        </p:sp>
        <p:sp>
          <p:nvSpPr>
            <p:cNvPr id="30" name="TextBox 30"/>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31" name="TextBox 31"/>
          <p:cNvSpPr txBox="1"/>
          <p:nvPr/>
        </p:nvSpPr>
        <p:spPr>
          <a:xfrm>
            <a:off x="3113552" y="4434059"/>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03- EXAMPLE </a:t>
            </a:r>
          </a:p>
        </p:txBody>
      </p:sp>
      <p:sp>
        <p:nvSpPr>
          <p:cNvPr id="32" name="TextBox 32"/>
          <p:cNvSpPr txBox="1"/>
          <p:nvPr/>
        </p:nvSpPr>
        <p:spPr>
          <a:xfrm>
            <a:off x="3113552" y="5709578"/>
            <a:ext cx="5702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04 - EVALUATION</a:t>
            </a:r>
          </a:p>
        </p:txBody>
      </p:sp>
      <p:sp>
        <p:nvSpPr>
          <p:cNvPr id="33" name="TextBox 33"/>
          <p:cNvSpPr txBox="1"/>
          <p:nvPr/>
        </p:nvSpPr>
        <p:spPr>
          <a:xfrm>
            <a:off x="12420834" y="3435500"/>
            <a:ext cx="4241453" cy="1602105"/>
          </a:xfrm>
          <a:prstGeom prst="rect">
            <a:avLst/>
          </a:prstGeom>
        </p:spPr>
        <p:txBody>
          <a:bodyPr lIns="0" tIns="0" rIns="0" bIns="0" rtlCol="0" anchor="t">
            <a:spAutoFit/>
          </a:bodyPr>
          <a:lstStyle/>
          <a:p>
            <a:pPr algn="ctr">
              <a:lnSpc>
                <a:spcPts val="13019"/>
              </a:lnSpc>
            </a:pPr>
            <a:r>
              <a:rPr lang="en-US" sz="9300">
                <a:solidFill>
                  <a:srgbClr val="FE6D73"/>
                </a:solidFill>
                <a:latin typeface="Sigher"/>
              </a:rPr>
              <a:t>AGENDA</a:t>
            </a: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63654" y="4002469"/>
            <a:ext cx="11464412" cy="1472567"/>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01- INTRODUCTION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GB"/>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GB"/>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GB"/>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1985420" y="2608747"/>
            <a:ext cx="8946460" cy="5386051"/>
            <a:chOff x="0" y="0"/>
            <a:chExt cx="2356269" cy="1418548"/>
          </a:xfrm>
        </p:grpSpPr>
        <p:sp>
          <p:nvSpPr>
            <p:cNvPr id="6" name="Freeform 6"/>
            <p:cNvSpPr/>
            <p:nvPr/>
          </p:nvSpPr>
          <p:spPr>
            <a:xfrm>
              <a:off x="0" y="0"/>
              <a:ext cx="2356269" cy="1418548"/>
            </a:xfrm>
            <a:custGeom>
              <a:avLst/>
              <a:gdLst/>
              <a:ahLst/>
              <a:cxnLst/>
              <a:rect l="l" t="t" r="r" b="b"/>
              <a:pathLst>
                <a:path w="2356269" h="1418548">
                  <a:moveTo>
                    <a:pt x="44133" y="0"/>
                  </a:moveTo>
                  <a:lnTo>
                    <a:pt x="2312136" y="0"/>
                  </a:lnTo>
                  <a:cubicBezTo>
                    <a:pt x="2323841" y="0"/>
                    <a:pt x="2335066" y="4650"/>
                    <a:pt x="2343343" y="12926"/>
                  </a:cubicBezTo>
                  <a:cubicBezTo>
                    <a:pt x="2351619" y="21203"/>
                    <a:pt x="2356269" y="32429"/>
                    <a:pt x="2356269" y="44133"/>
                  </a:cubicBezTo>
                  <a:lnTo>
                    <a:pt x="2356269" y="1374415"/>
                  </a:lnTo>
                  <a:cubicBezTo>
                    <a:pt x="2356269" y="1386120"/>
                    <a:pt x="2351619" y="1397345"/>
                    <a:pt x="2343343" y="1405622"/>
                  </a:cubicBezTo>
                  <a:cubicBezTo>
                    <a:pt x="2335066" y="1413899"/>
                    <a:pt x="2323841" y="1418548"/>
                    <a:pt x="2312136" y="1418548"/>
                  </a:cubicBezTo>
                  <a:lnTo>
                    <a:pt x="44133" y="1418548"/>
                  </a:lnTo>
                  <a:cubicBezTo>
                    <a:pt x="32429" y="1418548"/>
                    <a:pt x="21203" y="1413899"/>
                    <a:pt x="12926" y="1405622"/>
                  </a:cubicBezTo>
                  <a:cubicBezTo>
                    <a:pt x="4650" y="1397345"/>
                    <a:pt x="0" y="1386120"/>
                    <a:pt x="0" y="1374415"/>
                  </a:cubicBezTo>
                  <a:lnTo>
                    <a:pt x="0" y="44133"/>
                  </a:lnTo>
                  <a:cubicBezTo>
                    <a:pt x="0" y="32429"/>
                    <a:pt x="4650" y="21203"/>
                    <a:pt x="12926" y="12926"/>
                  </a:cubicBezTo>
                  <a:cubicBezTo>
                    <a:pt x="21203" y="4650"/>
                    <a:pt x="32429" y="0"/>
                    <a:pt x="44133" y="0"/>
                  </a:cubicBezTo>
                  <a:close/>
                </a:path>
              </a:pathLst>
            </a:custGeom>
            <a:gradFill rotWithShape="1">
              <a:gsLst>
                <a:gs pos="0">
                  <a:srgbClr val="CDFFD8">
                    <a:alpha val="100000"/>
                  </a:srgbClr>
                </a:gs>
                <a:gs pos="100000">
                  <a:srgbClr val="94B9FF">
                    <a:alpha val="100000"/>
                  </a:srgbClr>
                </a:gs>
              </a:gsLst>
              <a:lin ang="0"/>
            </a:gradFill>
          </p:spPr>
          <p:txBody>
            <a:bodyPr/>
            <a:lstStyle/>
            <a:p>
              <a:endParaRPr lang="en-GB"/>
            </a:p>
          </p:txBody>
        </p:sp>
        <p:sp>
          <p:nvSpPr>
            <p:cNvPr id="7" name="TextBox 7"/>
            <p:cNvSpPr txBox="1"/>
            <p:nvPr/>
          </p:nvSpPr>
          <p:spPr>
            <a:xfrm>
              <a:off x="0" y="28575"/>
              <a:ext cx="2356269" cy="1389973"/>
            </a:xfrm>
            <a:prstGeom prst="rect">
              <a:avLst/>
            </a:prstGeom>
          </p:spPr>
          <p:txBody>
            <a:bodyPr lIns="50800" tIns="50800" rIns="50800" bIns="50800" rtlCol="0" anchor="ctr"/>
            <a:lstStyle/>
            <a:p>
              <a:pPr marL="755680" lvl="1" indent="-377840">
                <a:lnSpc>
                  <a:spcPts val="3885"/>
                </a:lnSpc>
                <a:buFont typeface="Arial"/>
                <a:buChar char="•"/>
              </a:pPr>
              <a:r>
                <a:rPr lang="en-US" sz="3500">
                  <a:solidFill>
                    <a:srgbClr val="1E3F48"/>
                  </a:solidFill>
                  <a:latin typeface="Dosis Bold"/>
                </a:rPr>
                <a:t>This type of graphs has edges which have a direction associated with them.</a:t>
              </a:r>
            </a:p>
            <a:p>
              <a:pPr>
                <a:lnSpc>
                  <a:spcPts val="3885"/>
                </a:lnSpc>
              </a:pPr>
              <a:endParaRPr lang="en-US" sz="3500">
                <a:solidFill>
                  <a:srgbClr val="1E3F48"/>
                </a:solidFill>
                <a:latin typeface="Dosis Bold"/>
              </a:endParaRPr>
            </a:p>
            <a:p>
              <a:pPr marL="755680" lvl="1" indent="-377840">
                <a:lnSpc>
                  <a:spcPts val="3885"/>
                </a:lnSpc>
                <a:buFont typeface="Arial"/>
                <a:buChar char="•"/>
              </a:pPr>
              <a:r>
                <a:rPr lang="en-US" sz="3500">
                  <a:solidFill>
                    <a:srgbClr val="1E3F48"/>
                  </a:solidFill>
                  <a:latin typeface="Dosis Bold"/>
                </a:rPr>
                <a:t> Each edge in it has an associated weight or   cost.</a:t>
              </a:r>
            </a:p>
            <a:p>
              <a:pPr>
                <a:lnSpc>
                  <a:spcPts val="3885"/>
                </a:lnSpc>
              </a:pPr>
              <a:endParaRPr lang="en-US" sz="3500">
                <a:solidFill>
                  <a:srgbClr val="1E3F48"/>
                </a:solidFill>
                <a:latin typeface="Dosis Bold"/>
              </a:endParaRPr>
            </a:p>
            <a:p>
              <a:pPr marL="755680" lvl="1" indent="-377840">
                <a:lnSpc>
                  <a:spcPts val="3885"/>
                </a:lnSpc>
                <a:buFont typeface="Arial"/>
                <a:buChar char="•"/>
              </a:pPr>
              <a:r>
                <a:rPr lang="en-US" sz="3500">
                  <a:solidFill>
                    <a:srgbClr val="1E3F48"/>
                  </a:solidFill>
                  <a:latin typeface="Dosis Bold"/>
                </a:rPr>
                <a:t>Directed graph can be defined as an ordered pair G: = (V,E) with V is a set and E is a set of ordered pairs of vertices directed edges,.</a:t>
              </a:r>
            </a:p>
          </p:txBody>
        </p:sp>
      </p:grpSp>
      <p:grpSp>
        <p:nvGrpSpPr>
          <p:cNvPr id="8" name="Group 8"/>
          <p:cNvGrpSpPr/>
          <p:nvPr/>
        </p:nvGrpSpPr>
        <p:grpSpPr>
          <a:xfrm rot="-2700000">
            <a:off x="14034654" y="-4091495"/>
            <a:ext cx="7415398" cy="3565095"/>
            <a:chOff x="0" y="0"/>
            <a:chExt cx="660400" cy="317500"/>
          </a:xfrm>
        </p:grpSpPr>
        <p:sp>
          <p:nvSpPr>
            <p:cNvPr id="9" name="Freeform 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10" name="TextBox 1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1" name="AutoShape 11"/>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12" name="AutoShape 12"/>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3" name="AutoShape 13"/>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4" name="AutoShape 14"/>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5" name="AutoShape 15"/>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6" name="Freeform 16"/>
          <p:cNvSpPr/>
          <p:nvPr/>
        </p:nvSpPr>
        <p:spPr>
          <a:xfrm>
            <a:off x="12048274" y="2788611"/>
            <a:ext cx="5856564" cy="5026323"/>
          </a:xfrm>
          <a:custGeom>
            <a:avLst/>
            <a:gdLst/>
            <a:ahLst/>
            <a:cxnLst/>
            <a:rect l="l" t="t" r="r" b="b"/>
            <a:pathLst>
              <a:path w="5856564" h="5026323">
                <a:moveTo>
                  <a:pt x="0" y="0"/>
                </a:moveTo>
                <a:lnTo>
                  <a:pt x="5856564" y="0"/>
                </a:lnTo>
                <a:lnTo>
                  <a:pt x="5856564" y="5026323"/>
                </a:lnTo>
                <a:lnTo>
                  <a:pt x="0" y="5026323"/>
                </a:lnTo>
                <a:lnTo>
                  <a:pt x="0" y="0"/>
                </a:lnTo>
                <a:close/>
              </a:path>
            </a:pathLst>
          </a:custGeom>
          <a:blipFill>
            <a:blip r:embed="rId2"/>
            <a:stretch>
              <a:fillRect/>
            </a:stretch>
          </a:blipFill>
        </p:spPr>
        <p:txBody>
          <a:bodyPr/>
          <a:lstStyle/>
          <a:p>
            <a:endParaRPr lang="en-GB"/>
          </a:p>
        </p:txBody>
      </p:sp>
      <p:sp>
        <p:nvSpPr>
          <p:cNvPr id="17" name="TextBox 17"/>
          <p:cNvSpPr txBox="1"/>
          <p:nvPr/>
        </p:nvSpPr>
        <p:spPr>
          <a:xfrm>
            <a:off x="1504179" y="1016688"/>
            <a:ext cx="10563145" cy="844677"/>
          </a:xfrm>
          <a:prstGeom prst="rect">
            <a:avLst/>
          </a:prstGeom>
        </p:spPr>
        <p:txBody>
          <a:bodyPr lIns="0" tIns="0" rIns="0" bIns="0" rtlCol="0" anchor="t">
            <a:spAutoFit/>
          </a:bodyPr>
          <a:lstStyle/>
          <a:p>
            <a:pPr>
              <a:lnSpc>
                <a:spcPts val="5544"/>
              </a:lnSpc>
            </a:pPr>
            <a:r>
              <a:rPr lang="en-US" sz="5600">
                <a:solidFill>
                  <a:srgbClr val="227C9D"/>
                </a:solidFill>
                <a:latin typeface="Kollektif Bold"/>
              </a:rPr>
              <a:t>DIRECTED WEIGHTED GRAPH</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78105" y="1589042"/>
            <a:ext cx="5480392" cy="1540002"/>
          </a:xfrm>
          <a:prstGeom prst="rect">
            <a:avLst/>
          </a:prstGeom>
        </p:spPr>
        <p:txBody>
          <a:bodyPr lIns="0" tIns="0" rIns="0" bIns="0" rtlCol="0" anchor="t">
            <a:spAutoFit/>
          </a:bodyPr>
          <a:lstStyle/>
          <a:p>
            <a:pPr>
              <a:lnSpc>
                <a:spcPts val="5544"/>
              </a:lnSpc>
            </a:pPr>
            <a:r>
              <a:rPr lang="en-US" sz="5600">
                <a:solidFill>
                  <a:srgbClr val="FE6D73"/>
                </a:solidFill>
                <a:latin typeface="Kollektif Bold"/>
              </a:rPr>
              <a:t>DIJKSTRA’S ALGORITHM</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5" name="TextBox 15"/>
          <p:cNvSpPr txBox="1"/>
          <p:nvPr/>
        </p:nvSpPr>
        <p:spPr>
          <a:xfrm>
            <a:off x="6355397" y="528408"/>
            <a:ext cx="10913428" cy="21602700"/>
          </a:xfrm>
          <a:prstGeom prst="rect">
            <a:avLst/>
          </a:prstGeom>
        </p:spPr>
        <p:txBody>
          <a:bodyPr lIns="0" tIns="0" rIns="0" bIns="0" rtlCol="0" anchor="t">
            <a:spAutoFit/>
          </a:bodyPr>
          <a:lstStyle/>
          <a:p>
            <a:pPr marL="729775" lvl="1" indent="-364887">
              <a:lnSpc>
                <a:spcPts val="4056"/>
              </a:lnSpc>
              <a:buFont typeface="Arial"/>
              <a:buChar char="•"/>
            </a:pPr>
            <a:r>
              <a:rPr lang="en-US" sz="3380">
                <a:solidFill>
                  <a:srgbClr val="000000"/>
                </a:solidFill>
                <a:latin typeface="B612 Bold"/>
              </a:rPr>
              <a:t> Uses a </a:t>
            </a:r>
            <a:r>
              <a:rPr lang="en-US" sz="3380">
                <a:solidFill>
                  <a:srgbClr val="FF8166"/>
                </a:solidFill>
                <a:latin typeface="B612 Bold"/>
              </a:rPr>
              <a:t>greedy approach</a:t>
            </a:r>
            <a:r>
              <a:rPr lang="en-US" sz="3380">
                <a:solidFill>
                  <a:srgbClr val="000000"/>
                </a:solidFill>
                <a:latin typeface="B612 Bold"/>
              </a:rPr>
              <a:t> which is making locally optimal choices at each step with the hope of finding a global optimum.</a:t>
            </a:r>
          </a:p>
          <a:p>
            <a:pPr>
              <a:lnSpc>
                <a:spcPts val="4056"/>
              </a:lnSpc>
            </a:pPr>
            <a:endParaRPr lang="en-US" sz="3380">
              <a:solidFill>
                <a:srgbClr val="000000"/>
              </a:solidFill>
              <a:latin typeface="B612 Bold"/>
            </a:endParaRPr>
          </a:p>
          <a:p>
            <a:pPr marL="729775" lvl="1" indent="-364887">
              <a:lnSpc>
                <a:spcPts val="4056"/>
              </a:lnSpc>
              <a:buFont typeface="Arial"/>
              <a:buChar char="•"/>
            </a:pPr>
            <a:r>
              <a:rPr lang="en-US" sz="3380">
                <a:solidFill>
                  <a:srgbClr val="000000"/>
                </a:solidFill>
                <a:latin typeface="B612 Bold"/>
              </a:rPr>
              <a:t>It has tendency to choose the best immediate option without considering the long-term consequences that’s why it’s </a:t>
            </a:r>
            <a:r>
              <a:rPr lang="en-US" sz="3380">
                <a:solidFill>
                  <a:srgbClr val="FF8166"/>
                </a:solidFill>
                <a:latin typeface="B612 Bold"/>
              </a:rPr>
              <a:t>greedy</a:t>
            </a:r>
            <a:r>
              <a:rPr lang="en-US" sz="3380">
                <a:solidFill>
                  <a:srgbClr val="000000"/>
                </a:solidFill>
                <a:latin typeface="B612 Bold"/>
              </a:rPr>
              <a:t>.</a:t>
            </a:r>
          </a:p>
          <a:p>
            <a:pPr>
              <a:lnSpc>
                <a:spcPts val="4056"/>
              </a:lnSpc>
            </a:pPr>
            <a:endParaRPr lang="en-US" sz="3380">
              <a:solidFill>
                <a:srgbClr val="000000"/>
              </a:solidFill>
              <a:latin typeface="B612 Bold"/>
            </a:endParaRPr>
          </a:p>
          <a:p>
            <a:pPr marL="729775" lvl="1" indent="-364887">
              <a:lnSpc>
                <a:spcPts val="4056"/>
              </a:lnSpc>
              <a:buFont typeface="Arial"/>
              <a:buChar char="•"/>
            </a:pPr>
            <a:r>
              <a:rPr lang="en-US" sz="3380">
                <a:solidFill>
                  <a:srgbClr val="000000"/>
                </a:solidFill>
                <a:latin typeface="B612 Bold"/>
              </a:rPr>
              <a:t>Dijkstra’s algorithm works by solving the subproblem</a:t>
            </a:r>
            <a:r>
              <a:rPr lang="en-US" sz="3380">
                <a:solidFill>
                  <a:srgbClr val="545454"/>
                </a:solidFill>
                <a:latin typeface="B612 Bold"/>
              </a:rPr>
              <a:t> </a:t>
            </a:r>
            <a:r>
              <a:rPr lang="en-US" sz="3380">
                <a:solidFill>
                  <a:srgbClr val="FE6D73"/>
                </a:solidFill>
                <a:latin typeface="B612 Bold"/>
              </a:rPr>
              <a:t>K </a:t>
            </a:r>
            <a:r>
              <a:rPr lang="en-US" sz="3380">
                <a:solidFill>
                  <a:srgbClr val="000000"/>
                </a:solidFill>
                <a:latin typeface="B612 Bold"/>
              </a:rPr>
              <a:t>.</a:t>
            </a:r>
          </a:p>
          <a:p>
            <a:pPr>
              <a:lnSpc>
                <a:spcPts val="4056"/>
              </a:lnSpc>
            </a:pPr>
            <a:endParaRPr lang="en-US" sz="3380">
              <a:solidFill>
                <a:srgbClr val="000000"/>
              </a:solidFill>
              <a:latin typeface="B612 Bold"/>
            </a:endParaRPr>
          </a:p>
          <a:p>
            <a:pPr marL="729775" lvl="1" indent="-364887">
              <a:lnSpc>
                <a:spcPts val="4056"/>
              </a:lnSpc>
              <a:buFont typeface="Arial"/>
              <a:buChar char="•"/>
            </a:pPr>
            <a:r>
              <a:rPr lang="en-US" sz="3380">
                <a:solidFill>
                  <a:srgbClr val="000000"/>
                </a:solidFill>
                <a:latin typeface="B612 Bold"/>
              </a:rPr>
              <a:t>At the </a:t>
            </a:r>
            <a:r>
              <a:rPr lang="en-US" sz="3380">
                <a:solidFill>
                  <a:srgbClr val="FF8166"/>
                </a:solidFill>
                <a:latin typeface="B612 Bold"/>
              </a:rPr>
              <a:t>k </a:t>
            </a:r>
            <a:r>
              <a:rPr lang="en-US" sz="3380">
                <a:solidFill>
                  <a:srgbClr val="000000"/>
                </a:solidFill>
                <a:latin typeface="B612 Bold"/>
              </a:rPr>
              <a:t>th round, there will be a set called Frontier of k vertices.</a:t>
            </a:r>
          </a:p>
          <a:p>
            <a:pPr>
              <a:lnSpc>
                <a:spcPts val="4056"/>
              </a:lnSpc>
            </a:pPr>
            <a:endParaRPr lang="en-US" sz="3380">
              <a:solidFill>
                <a:srgbClr val="000000"/>
              </a:solidFill>
              <a:latin typeface="B612 Bold"/>
            </a:endParaRPr>
          </a:p>
          <a:p>
            <a:pPr marL="729775" lvl="1" indent="-364887">
              <a:lnSpc>
                <a:spcPts val="4056"/>
              </a:lnSpc>
              <a:buFont typeface="Arial"/>
              <a:buChar char="•"/>
            </a:pPr>
            <a:r>
              <a:rPr lang="en-US" sz="3380">
                <a:solidFill>
                  <a:srgbClr val="000000"/>
                </a:solidFill>
                <a:latin typeface="B612 Bold"/>
              </a:rPr>
              <a:t>The shortest distance ---&gt; </a:t>
            </a:r>
            <a:r>
              <a:rPr lang="en-US" sz="3380">
                <a:solidFill>
                  <a:srgbClr val="FF8166"/>
                </a:solidFill>
                <a:latin typeface="B612 Bold"/>
              </a:rPr>
              <a:t>sDist[w]</a:t>
            </a:r>
            <a:r>
              <a:rPr lang="en-US" sz="3380">
                <a:solidFill>
                  <a:srgbClr val="000000"/>
                </a:solidFill>
                <a:latin typeface="B612 Bold"/>
              </a:rPr>
              <a:t>.</a:t>
            </a:r>
          </a:p>
          <a:p>
            <a:pPr>
              <a:lnSpc>
                <a:spcPts val="4056"/>
              </a:lnSpc>
            </a:pPr>
            <a:endParaRPr lang="en-US" sz="3380">
              <a:solidFill>
                <a:srgbClr val="000000"/>
              </a:solidFill>
              <a:latin typeface="B612 Bold"/>
            </a:endParaRPr>
          </a:p>
          <a:p>
            <a:pPr marL="729775" lvl="1" indent="-364887">
              <a:lnSpc>
                <a:spcPts val="4056"/>
              </a:lnSpc>
              <a:buFont typeface="Arial"/>
              <a:buChar char="•"/>
            </a:pPr>
            <a:r>
              <a:rPr lang="en-US" sz="3380">
                <a:solidFill>
                  <a:srgbClr val="000000"/>
                </a:solidFill>
                <a:latin typeface="B612 Bold"/>
              </a:rPr>
              <a:t> Maintain the New Frontier vertices in a </a:t>
            </a:r>
            <a:r>
              <a:rPr lang="en-US" sz="3380">
                <a:solidFill>
                  <a:srgbClr val="FF8166"/>
                </a:solidFill>
                <a:latin typeface="B612 Bold"/>
              </a:rPr>
              <a:t>priority queue</a:t>
            </a:r>
            <a:r>
              <a:rPr lang="en-US" sz="3380">
                <a:solidFill>
                  <a:srgbClr val="000000"/>
                </a:solidFill>
                <a:latin typeface="B612 Bold"/>
              </a:rPr>
              <a:t>.</a:t>
            </a: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a:p>
            <a:pPr>
              <a:lnSpc>
                <a:spcPts val="4056"/>
              </a:lnSpc>
            </a:pPr>
            <a:endParaRPr lang="en-US" sz="3380">
              <a:solidFill>
                <a:srgbClr val="000000"/>
              </a:solidFill>
              <a:latin typeface="B612 Bold"/>
            </a:endParaRPr>
          </a:p>
        </p:txBody>
      </p:sp>
      <p:grpSp>
        <p:nvGrpSpPr>
          <p:cNvPr id="16" name="Group 16"/>
          <p:cNvGrpSpPr/>
          <p:nvPr/>
        </p:nvGrpSpPr>
        <p:grpSpPr>
          <a:xfrm>
            <a:off x="13123603" y="5475036"/>
            <a:ext cx="8847511" cy="8855676"/>
            <a:chOff x="0" y="0"/>
            <a:chExt cx="11796681" cy="11807568"/>
          </a:xfrm>
        </p:grpSpPr>
        <p:grpSp>
          <p:nvGrpSpPr>
            <p:cNvPr id="17" name="Group 17"/>
            <p:cNvGrpSpPr/>
            <p:nvPr/>
          </p:nvGrpSpPr>
          <p:grpSpPr>
            <a:xfrm rot="2700000">
              <a:off x="1676828" y="2799524"/>
              <a:ext cx="9887197" cy="4753460"/>
              <a:chOff x="0" y="0"/>
              <a:chExt cx="660400" cy="317500"/>
            </a:xfrm>
          </p:grpSpPr>
          <p:sp>
            <p:nvSpPr>
              <p:cNvPr id="18" name="Freeform 18"/>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19" name="TextBox 19"/>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0" name="AutoShape 20"/>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GB"/>
            </a:p>
          </p:txBody>
        </p:sp>
        <p:sp>
          <p:nvSpPr>
            <p:cNvPr id="21" name="AutoShape 21"/>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GB"/>
            </a:p>
          </p:txBody>
        </p:sp>
        <p:sp>
          <p:nvSpPr>
            <p:cNvPr id="22" name="AutoShape 22"/>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GB"/>
            </a:p>
          </p:txBody>
        </p:sp>
        <p:sp>
          <p:nvSpPr>
            <p:cNvPr id="23" name="AutoShape 23"/>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GB"/>
            </a:p>
          </p:txBody>
        </p:sp>
        <p:sp>
          <p:nvSpPr>
            <p:cNvPr id="28" name="AutoShape 28"/>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GB"/>
            </a:p>
          </p:txBody>
        </p:sp>
      </p:gr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1094322" y="2970697"/>
            <a:ext cx="6596132" cy="1791767"/>
            <a:chOff x="0" y="0"/>
            <a:chExt cx="1737253" cy="471906"/>
          </a:xfrm>
        </p:grpSpPr>
        <p:sp>
          <p:nvSpPr>
            <p:cNvPr id="6" name="Freeform 6"/>
            <p:cNvSpPr/>
            <p:nvPr/>
          </p:nvSpPr>
          <p:spPr>
            <a:xfrm>
              <a:off x="0" y="0"/>
              <a:ext cx="1737253" cy="471906"/>
            </a:xfrm>
            <a:custGeom>
              <a:avLst/>
              <a:gdLst/>
              <a:ahLst/>
              <a:cxnLst/>
              <a:rect l="l" t="t" r="r" b="b"/>
              <a:pathLst>
                <a:path w="1737253" h="471906">
                  <a:moveTo>
                    <a:pt x="59859" y="0"/>
                  </a:moveTo>
                  <a:lnTo>
                    <a:pt x="1677394" y="0"/>
                  </a:lnTo>
                  <a:cubicBezTo>
                    <a:pt x="1710453" y="0"/>
                    <a:pt x="1737253" y="26800"/>
                    <a:pt x="1737253" y="59859"/>
                  </a:cubicBezTo>
                  <a:lnTo>
                    <a:pt x="1737253" y="412047"/>
                  </a:lnTo>
                  <a:cubicBezTo>
                    <a:pt x="1737253" y="445106"/>
                    <a:pt x="1710453" y="471906"/>
                    <a:pt x="1677394" y="471906"/>
                  </a:cubicBezTo>
                  <a:lnTo>
                    <a:pt x="59859" y="471906"/>
                  </a:lnTo>
                  <a:cubicBezTo>
                    <a:pt x="43983" y="471906"/>
                    <a:pt x="28758" y="465599"/>
                    <a:pt x="17532" y="454373"/>
                  </a:cubicBezTo>
                  <a:cubicBezTo>
                    <a:pt x="6307" y="443148"/>
                    <a:pt x="0" y="427922"/>
                    <a:pt x="0" y="412047"/>
                  </a:cubicBezTo>
                  <a:lnTo>
                    <a:pt x="0" y="59859"/>
                  </a:lnTo>
                  <a:cubicBezTo>
                    <a:pt x="0" y="43983"/>
                    <a:pt x="6307" y="28758"/>
                    <a:pt x="17532" y="17532"/>
                  </a:cubicBezTo>
                  <a:cubicBezTo>
                    <a:pt x="28758" y="6307"/>
                    <a:pt x="43983" y="0"/>
                    <a:pt x="59859" y="0"/>
                  </a:cubicBezTo>
                  <a:close/>
                </a:path>
              </a:pathLst>
            </a:custGeom>
            <a:gradFill rotWithShape="1">
              <a:gsLst>
                <a:gs pos="0">
                  <a:srgbClr val="FFF7AD">
                    <a:alpha val="100000"/>
                  </a:srgbClr>
                </a:gs>
                <a:gs pos="100000">
                  <a:srgbClr val="FFA9F9">
                    <a:alpha val="100000"/>
                  </a:srgbClr>
                </a:gs>
              </a:gsLst>
              <a:lin ang="0"/>
            </a:gradFill>
          </p:spPr>
          <p:txBody>
            <a:bodyPr/>
            <a:lstStyle/>
            <a:p>
              <a:endParaRPr lang="en-GB"/>
            </a:p>
          </p:txBody>
        </p:sp>
        <p:sp>
          <p:nvSpPr>
            <p:cNvPr id="7" name="TextBox 7"/>
            <p:cNvSpPr txBox="1"/>
            <p:nvPr/>
          </p:nvSpPr>
          <p:spPr>
            <a:xfrm>
              <a:off x="0" y="28575"/>
              <a:ext cx="1737253" cy="443331"/>
            </a:xfrm>
            <a:prstGeom prst="rect">
              <a:avLst/>
            </a:prstGeom>
          </p:spPr>
          <p:txBody>
            <a:bodyPr lIns="50800" tIns="50800" rIns="50800" bIns="50800" rtlCol="0" anchor="ctr"/>
            <a:lstStyle/>
            <a:p>
              <a:pPr algn="ctr">
                <a:lnSpc>
                  <a:spcPts val="2886"/>
                </a:lnSpc>
              </a:pPr>
              <a:r>
                <a:rPr lang="en-US" sz="2600">
                  <a:solidFill>
                    <a:srgbClr val="000000"/>
                  </a:solidFill>
                  <a:latin typeface="B612 Bold"/>
                </a:rPr>
                <a:t>! It should be directed- weighted graph</a:t>
              </a:r>
            </a:p>
          </p:txBody>
        </p:sp>
      </p:grpSp>
      <p:grpSp>
        <p:nvGrpSpPr>
          <p:cNvPr id="8" name="Group 8"/>
          <p:cNvGrpSpPr/>
          <p:nvPr/>
        </p:nvGrpSpPr>
        <p:grpSpPr>
          <a:xfrm>
            <a:off x="1028700" y="5410779"/>
            <a:ext cx="6661754" cy="1634294"/>
            <a:chOff x="0" y="0"/>
            <a:chExt cx="1754536" cy="430431"/>
          </a:xfrm>
        </p:grpSpPr>
        <p:sp>
          <p:nvSpPr>
            <p:cNvPr id="9" name="Freeform 9"/>
            <p:cNvSpPr/>
            <p:nvPr/>
          </p:nvSpPr>
          <p:spPr>
            <a:xfrm>
              <a:off x="0" y="0"/>
              <a:ext cx="1754536" cy="430431"/>
            </a:xfrm>
            <a:custGeom>
              <a:avLst/>
              <a:gdLst/>
              <a:ahLst/>
              <a:cxnLst/>
              <a:rect l="l" t="t" r="r" b="b"/>
              <a:pathLst>
                <a:path w="1754536" h="430431">
                  <a:moveTo>
                    <a:pt x="59269" y="0"/>
                  </a:moveTo>
                  <a:lnTo>
                    <a:pt x="1695266" y="0"/>
                  </a:lnTo>
                  <a:cubicBezTo>
                    <a:pt x="1728000" y="0"/>
                    <a:pt x="1754536" y="26536"/>
                    <a:pt x="1754536" y="59269"/>
                  </a:cubicBezTo>
                  <a:lnTo>
                    <a:pt x="1754536" y="371162"/>
                  </a:lnTo>
                  <a:cubicBezTo>
                    <a:pt x="1754536" y="403895"/>
                    <a:pt x="1728000" y="430431"/>
                    <a:pt x="1695266" y="430431"/>
                  </a:cubicBezTo>
                  <a:lnTo>
                    <a:pt x="59269" y="430431"/>
                  </a:lnTo>
                  <a:cubicBezTo>
                    <a:pt x="26536" y="430431"/>
                    <a:pt x="0" y="403895"/>
                    <a:pt x="0" y="371162"/>
                  </a:cubicBezTo>
                  <a:lnTo>
                    <a:pt x="0" y="59269"/>
                  </a:lnTo>
                  <a:cubicBezTo>
                    <a:pt x="0" y="26536"/>
                    <a:pt x="26536" y="0"/>
                    <a:pt x="59269" y="0"/>
                  </a:cubicBezTo>
                  <a:close/>
                </a:path>
              </a:pathLst>
            </a:custGeom>
            <a:gradFill rotWithShape="1">
              <a:gsLst>
                <a:gs pos="0">
                  <a:srgbClr val="FFF7AD">
                    <a:alpha val="100000"/>
                  </a:srgbClr>
                </a:gs>
                <a:gs pos="100000">
                  <a:srgbClr val="FFA9F9">
                    <a:alpha val="100000"/>
                  </a:srgbClr>
                </a:gs>
              </a:gsLst>
              <a:lin ang="0"/>
            </a:gradFill>
          </p:spPr>
          <p:txBody>
            <a:bodyPr/>
            <a:lstStyle/>
            <a:p>
              <a:endParaRPr lang="en-GB"/>
            </a:p>
          </p:txBody>
        </p:sp>
        <p:sp>
          <p:nvSpPr>
            <p:cNvPr id="10" name="TextBox 10"/>
            <p:cNvSpPr txBox="1"/>
            <p:nvPr/>
          </p:nvSpPr>
          <p:spPr>
            <a:xfrm>
              <a:off x="0" y="19050"/>
              <a:ext cx="1754536" cy="411381"/>
            </a:xfrm>
            <a:prstGeom prst="rect">
              <a:avLst/>
            </a:prstGeom>
          </p:spPr>
          <p:txBody>
            <a:bodyPr lIns="50800" tIns="50800" rIns="50800" bIns="50800" rtlCol="0" anchor="ctr"/>
            <a:lstStyle/>
            <a:p>
              <a:pPr algn="ctr">
                <a:lnSpc>
                  <a:spcPts val="3441"/>
                </a:lnSpc>
              </a:pPr>
              <a:r>
                <a:rPr lang="en-US" sz="3100">
                  <a:solidFill>
                    <a:srgbClr val="000000"/>
                  </a:solidFill>
                  <a:latin typeface="B612 Bold"/>
                </a:rPr>
                <a:t>! Edges should be non-negative.</a:t>
              </a:r>
            </a:p>
          </p:txBody>
        </p:sp>
      </p:grpSp>
      <p:grpSp>
        <p:nvGrpSpPr>
          <p:cNvPr id="11" name="Group 11"/>
          <p:cNvGrpSpPr/>
          <p:nvPr/>
        </p:nvGrpSpPr>
        <p:grpSpPr>
          <a:xfrm rot="-2700000">
            <a:off x="14034654" y="-4091495"/>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4" name="AutoShape 14"/>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GB"/>
          </a:p>
        </p:txBody>
      </p:sp>
      <p:sp>
        <p:nvSpPr>
          <p:cNvPr id="15" name="AutoShape 15"/>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16" name="AutoShape 16"/>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17" name="AutoShape 17"/>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18" name="AutoShape 18"/>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19" name="Freeform 19"/>
          <p:cNvSpPr/>
          <p:nvPr/>
        </p:nvSpPr>
        <p:spPr>
          <a:xfrm>
            <a:off x="11098932" y="2525422"/>
            <a:ext cx="6160368" cy="5503471"/>
          </a:xfrm>
          <a:custGeom>
            <a:avLst/>
            <a:gdLst/>
            <a:ahLst/>
            <a:cxnLst/>
            <a:rect l="l" t="t" r="r" b="b"/>
            <a:pathLst>
              <a:path w="6160368" h="5503471">
                <a:moveTo>
                  <a:pt x="0" y="0"/>
                </a:moveTo>
                <a:lnTo>
                  <a:pt x="6160368" y="0"/>
                </a:lnTo>
                <a:lnTo>
                  <a:pt x="6160368" y="5503471"/>
                </a:lnTo>
                <a:lnTo>
                  <a:pt x="0" y="5503471"/>
                </a:lnTo>
                <a:lnTo>
                  <a:pt x="0" y="0"/>
                </a:lnTo>
                <a:close/>
              </a:path>
            </a:pathLst>
          </a:custGeom>
          <a:blipFill>
            <a:blip r:embed="rId2"/>
            <a:stretch>
              <a:fillRect r="-78673"/>
            </a:stretch>
          </a:blipFill>
        </p:spPr>
        <p:txBody>
          <a:bodyPr/>
          <a:lstStyle/>
          <a:p>
            <a:endParaRPr lang="en-GB"/>
          </a:p>
        </p:txBody>
      </p:sp>
      <p:sp>
        <p:nvSpPr>
          <p:cNvPr id="20" name="TextBox 20"/>
          <p:cNvSpPr txBox="1"/>
          <p:nvPr/>
        </p:nvSpPr>
        <p:spPr>
          <a:xfrm>
            <a:off x="1231772" y="1518058"/>
            <a:ext cx="7230102" cy="1045720"/>
          </a:xfrm>
          <a:prstGeom prst="rect">
            <a:avLst/>
          </a:prstGeom>
        </p:spPr>
        <p:txBody>
          <a:bodyPr lIns="0" tIns="0" rIns="0" bIns="0" rtlCol="0" anchor="t">
            <a:spAutoFit/>
          </a:bodyPr>
          <a:lstStyle/>
          <a:p>
            <a:pPr>
              <a:lnSpc>
                <a:spcPts val="6883"/>
              </a:lnSpc>
            </a:pPr>
            <a:r>
              <a:rPr lang="en-US" sz="6952">
                <a:solidFill>
                  <a:srgbClr val="8051A9"/>
                </a:solidFill>
                <a:latin typeface="Kollektif Bold"/>
              </a:rPr>
              <a:t>CONSTRAINTS</a:t>
            </a:r>
          </a:p>
        </p:txBody>
      </p:sp>
      <p:sp>
        <p:nvSpPr>
          <p:cNvPr id="21" name="TextBox 21"/>
          <p:cNvSpPr txBox="1"/>
          <p:nvPr/>
        </p:nvSpPr>
        <p:spPr>
          <a:xfrm>
            <a:off x="1485129" y="2608747"/>
            <a:ext cx="6713943" cy="361950"/>
          </a:xfrm>
          <a:prstGeom prst="rect">
            <a:avLst/>
          </a:prstGeom>
        </p:spPr>
        <p:txBody>
          <a:bodyPr lIns="0" tIns="0" rIns="0" bIns="0" rtlCol="0" anchor="t">
            <a:spAutoFit/>
          </a:bodyPr>
          <a:lstStyle/>
          <a:p>
            <a:pPr>
              <a:lnSpc>
                <a:spcPts val="2879"/>
              </a:lnSpc>
            </a:pPr>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63654" y="4002469"/>
            <a:ext cx="11464412" cy="1472567"/>
          </a:xfrm>
          <a:prstGeom prst="rect">
            <a:avLst/>
          </a:prstGeom>
        </p:spPr>
        <p:txBody>
          <a:bodyPr lIns="0" tIns="0" rIns="0" bIns="0" rtlCol="0" anchor="t">
            <a:spAutoFit/>
          </a:bodyPr>
          <a:lstStyle/>
          <a:p>
            <a:pPr algn="ctr">
              <a:lnSpc>
                <a:spcPts val="9600"/>
              </a:lnSpc>
            </a:pPr>
            <a:r>
              <a:rPr lang="en-US" sz="9600">
                <a:solidFill>
                  <a:srgbClr val="FE6D73"/>
                </a:solidFill>
                <a:latin typeface="Kollektif Bold"/>
              </a:rPr>
              <a:t>02-PSEUDO CODE</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GB"/>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GB"/>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GB"/>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78105" y="1589042"/>
            <a:ext cx="5480392" cy="844677"/>
          </a:xfrm>
          <a:prstGeom prst="rect">
            <a:avLst/>
          </a:prstGeom>
        </p:spPr>
        <p:txBody>
          <a:bodyPr lIns="0" tIns="0" rIns="0" bIns="0" rtlCol="0" anchor="t">
            <a:spAutoFit/>
          </a:bodyPr>
          <a:lstStyle/>
          <a:p>
            <a:pPr>
              <a:lnSpc>
                <a:spcPts val="5544"/>
              </a:lnSpc>
            </a:pPr>
            <a:r>
              <a:rPr lang="en-US" sz="5600">
                <a:solidFill>
                  <a:srgbClr val="FE6D73"/>
                </a:solidFill>
                <a:latin typeface="Kollektif Bold"/>
              </a:rPr>
              <a:t>PSEUDO CODE</a:t>
            </a:r>
          </a:p>
        </p:txBody>
      </p:sp>
      <p:sp>
        <p:nvSpPr>
          <p:cNvPr id="3" name="Freeform 3"/>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Freeform 6"/>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Freeform 7"/>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8" name="Freeform 8"/>
          <p:cNvSpPr/>
          <p:nvPr/>
        </p:nvSpPr>
        <p:spPr>
          <a:xfrm rot="-10800000">
            <a:off x="1083809"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9" name="Freeform 9"/>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0" name="Freeform 10"/>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Freeform 11"/>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2" name="Freeform 12"/>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3" name="Freeform 13"/>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4" name="Freeform 14"/>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5" name="TextBox 15"/>
          <p:cNvSpPr txBox="1"/>
          <p:nvPr/>
        </p:nvSpPr>
        <p:spPr>
          <a:xfrm>
            <a:off x="6615800" y="4333237"/>
            <a:ext cx="5056399" cy="2171700"/>
          </a:xfrm>
          <a:prstGeom prst="rect">
            <a:avLst/>
          </a:prstGeom>
        </p:spPr>
        <p:txBody>
          <a:bodyPr lIns="0" tIns="0" rIns="0" bIns="0" rtlCol="0" anchor="t">
            <a:spAutoFit/>
          </a:bodyPr>
          <a:lstStyle/>
          <a:p>
            <a:pPr marL="518160" lvl="1" indent="-259080">
              <a:lnSpc>
                <a:spcPts val="2879"/>
              </a:lnSpc>
              <a:buFont typeface="Arial"/>
              <a:buChar char="•"/>
            </a:pPr>
            <a:r>
              <a:rPr lang="en-US" sz="2400">
                <a:solidFill>
                  <a:srgbClr val="545454"/>
                </a:solidFill>
                <a:latin typeface="DM Sans"/>
              </a:rPr>
              <a:t>Lorem ipsum dolor sit amet, consectetur adipiscing elit. Etiam mattis, nunc vitae eleifend posuere, turpis mauris vestibulum purus, in pellentesque tellus elit vel nisl.</a:t>
            </a:r>
          </a:p>
        </p:txBody>
      </p:sp>
      <p:grpSp>
        <p:nvGrpSpPr>
          <p:cNvPr id="16" name="Group 16"/>
          <p:cNvGrpSpPr/>
          <p:nvPr/>
        </p:nvGrpSpPr>
        <p:grpSpPr>
          <a:xfrm rot="2700000">
            <a:off x="-3166134" y="-4341298"/>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GB"/>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GB"/>
          </a:p>
        </p:txBody>
      </p:sp>
      <p:sp>
        <p:nvSpPr>
          <p:cNvPr id="20" name="AutoShape 20"/>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GB"/>
          </a:p>
        </p:txBody>
      </p:sp>
      <p:sp>
        <p:nvSpPr>
          <p:cNvPr id="21" name="AutoShape 21"/>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GB"/>
          </a:p>
        </p:txBody>
      </p:sp>
      <p:sp>
        <p:nvSpPr>
          <p:cNvPr id="22" name="AutoShape 22"/>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GB"/>
          </a:p>
        </p:txBody>
      </p:sp>
      <p:sp>
        <p:nvSpPr>
          <p:cNvPr id="23" name="AutoShape 23"/>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GB"/>
          </a:p>
        </p:txBody>
      </p:sp>
      <p:sp>
        <p:nvSpPr>
          <p:cNvPr id="24" name="Freeform 24"/>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25" name="Freeform 25"/>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6" name="Freeform 26"/>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27" name="Freeform 27"/>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8" name="Freeform 28"/>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9" name="Freeform 29"/>
          <p:cNvSpPr/>
          <p:nvPr/>
        </p:nvSpPr>
        <p:spPr>
          <a:xfrm>
            <a:off x="5748846" y="3303415"/>
            <a:ext cx="12601533" cy="7038694"/>
          </a:xfrm>
          <a:custGeom>
            <a:avLst/>
            <a:gdLst/>
            <a:ahLst/>
            <a:cxnLst/>
            <a:rect l="l" t="t" r="r" b="b"/>
            <a:pathLst>
              <a:path w="12601533" h="7038694">
                <a:moveTo>
                  <a:pt x="0" y="0"/>
                </a:moveTo>
                <a:lnTo>
                  <a:pt x="12601534" y="0"/>
                </a:lnTo>
                <a:lnTo>
                  <a:pt x="12601534" y="7038694"/>
                </a:lnTo>
                <a:lnTo>
                  <a:pt x="0" y="7038694"/>
                </a:lnTo>
                <a:lnTo>
                  <a:pt x="0" y="0"/>
                </a:lnTo>
                <a:close/>
              </a:path>
            </a:pathLst>
          </a:custGeom>
          <a:blipFill>
            <a:blip r:embed="rId10"/>
            <a:stretch>
              <a:fillRect l="-67367" t="-41666" r="-15565" b="-42466"/>
            </a:stretch>
          </a:blipFill>
        </p:spPr>
        <p:txBody>
          <a:bodyPr/>
          <a:lstStyle/>
          <a:p>
            <a:endParaRPr lang="en-GB"/>
          </a:p>
        </p:txBody>
      </p:sp>
      <p:sp>
        <p:nvSpPr>
          <p:cNvPr id="30" name="TextBox 30"/>
          <p:cNvSpPr txBox="1"/>
          <p:nvPr/>
        </p:nvSpPr>
        <p:spPr>
          <a:xfrm>
            <a:off x="10127746" y="262197"/>
            <a:ext cx="7680729" cy="2697514"/>
          </a:xfrm>
          <a:prstGeom prst="rect">
            <a:avLst/>
          </a:prstGeom>
        </p:spPr>
        <p:txBody>
          <a:bodyPr lIns="0" tIns="0" rIns="0" bIns="0" rtlCol="0" anchor="t">
            <a:spAutoFit/>
          </a:bodyPr>
          <a:lstStyle/>
          <a:p>
            <a:pPr marL="482713" lvl="1" indent="-241357">
              <a:lnSpc>
                <a:spcPts val="2682"/>
              </a:lnSpc>
              <a:buFont typeface="Arial"/>
              <a:buChar char="•"/>
            </a:pPr>
            <a:r>
              <a:rPr lang="en-US" sz="2235">
                <a:solidFill>
                  <a:srgbClr val="545454"/>
                </a:solidFill>
                <a:latin typeface="DM Sans Bold"/>
              </a:rPr>
              <a:t>Set “known” is similar to “visited” in BFS, it contains nodes which are finalized.</a:t>
            </a:r>
          </a:p>
          <a:p>
            <a:pPr marL="482713" lvl="1" indent="-241357">
              <a:lnSpc>
                <a:spcPts val="2682"/>
              </a:lnSpc>
              <a:buFont typeface="Arial"/>
              <a:buChar char="•"/>
            </a:pPr>
            <a:r>
              <a:rPr lang="en-US" sz="2235">
                <a:solidFill>
                  <a:srgbClr val="545454"/>
                </a:solidFill>
                <a:latin typeface="DM Sans Bold"/>
              </a:rPr>
              <a:t>initialize distTo with all nodes mapped to ∞, except start to 0.</a:t>
            </a:r>
          </a:p>
          <a:p>
            <a:pPr>
              <a:lnSpc>
                <a:spcPts val="2682"/>
              </a:lnSpc>
            </a:pPr>
            <a:endParaRPr lang="en-US" sz="2235">
              <a:solidFill>
                <a:srgbClr val="545454"/>
              </a:solidFill>
              <a:latin typeface="DM Sans Bold"/>
            </a:endParaRPr>
          </a:p>
          <a:p>
            <a:pPr marL="482713" lvl="1" indent="-241357">
              <a:lnSpc>
                <a:spcPts val="2682"/>
              </a:lnSpc>
              <a:buFont typeface="Arial"/>
              <a:buChar char="•"/>
            </a:pPr>
            <a:r>
              <a:rPr lang="en-US" sz="2235">
                <a:solidFill>
                  <a:srgbClr val="545454"/>
                </a:solidFill>
                <a:latin typeface="DM Sans Bold"/>
              </a:rPr>
              <a:t>Map “edgeTo” is to store edges between vertices.</a:t>
            </a:r>
          </a:p>
          <a:p>
            <a:pPr>
              <a:lnSpc>
                <a:spcPts val="2682"/>
              </a:lnSpc>
            </a:pPr>
            <a:endParaRPr lang="en-US" sz="2235">
              <a:solidFill>
                <a:srgbClr val="545454"/>
              </a:solidFill>
              <a:latin typeface="DM Sans Bold"/>
            </a:endParaRPr>
          </a:p>
          <a:p>
            <a:pPr marL="482713" lvl="1" indent="-241357">
              <a:lnSpc>
                <a:spcPts val="2682"/>
              </a:lnSpc>
              <a:buFont typeface="Arial"/>
              <a:buChar char="•"/>
            </a:pPr>
            <a:r>
              <a:rPr lang="en-US" sz="2235">
                <a:solidFill>
                  <a:srgbClr val="545454"/>
                </a:solidFill>
                <a:latin typeface="DM Sans Bold"/>
              </a:rPr>
              <a:t>while loop is designed to update best so far.</a:t>
            </a:r>
          </a:p>
        </p:txBody>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874</Words>
  <Application>Microsoft Office PowerPoint</Application>
  <PresentationFormat>Custom</PresentationFormat>
  <Paragraphs>122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Kollektif Bold</vt:lpstr>
      <vt:lpstr>Sigher</vt:lpstr>
      <vt:lpstr>DM Sans</vt:lpstr>
      <vt:lpstr>Calibri</vt:lpstr>
      <vt:lpstr>Arial</vt:lpstr>
      <vt:lpstr>B612 Bold</vt:lpstr>
      <vt:lpstr>Dosis Bold</vt:lpstr>
      <vt:lpstr>DM Sans Bold</vt:lpstr>
      <vt:lpstr>Carelia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DIJKSTRA’S ALGORITHM</dc:title>
  <cp:lastModifiedBy>Passant El-Tonsy</cp:lastModifiedBy>
  <cp:revision>2</cp:revision>
  <dcterms:created xsi:type="dcterms:W3CDTF">2006-08-16T00:00:00Z</dcterms:created>
  <dcterms:modified xsi:type="dcterms:W3CDTF">2024-05-04T08:33:22Z</dcterms:modified>
  <dc:identifier>DAGC_Tw4nr0</dc:identifier>
</cp:coreProperties>
</file>