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faf10a8e7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faf10a8e7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faf10a8e7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faf10a8e7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faf10a8e7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faf10a8e7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faf10a8e7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faf10a8e7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a355729e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4a355729e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4a355729e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4a355729e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4a44c46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4a44c46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4a44c46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4a44c46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4a44c46d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4a44c46d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4a44c46d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4a44c46d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4fceec85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4fceec85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c78638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c78638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4c5d82b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4c5d82b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31f135c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31f135c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fceec85c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4fceec85c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So, in the paper They have divided their growth detection pipeline in 2 different tasks.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4fceec85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4fceec85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one consists of extracting nodules from 2 differents CT-scans from the same patient (but taken at different time).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has been achieved using a Faster-RCNN in 3D (because CT scans are in 3D).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had to preprocess our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splitted our CTs in small patches  and we gave them as input to our detector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 mandatory </a:t>
            </a:r>
            <a:r>
              <a:rPr lang="en"/>
              <a:t>because of a time complexity reason,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once it is done, we are capable to extract the detected nodules and to put them in 2 lists (corresponding to each CT in input).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faf10a8e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faf10a8e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aim of the siamese NN is, given a pair of nodule, to say </a:t>
            </a:r>
            <a:r>
              <a:rPr lang="en">
                <a:solidFill>
                  <a:schemeClr val="dk1"/>
                </a:solidFill>
              </a:rPr>
              <a:t>How likely they are the same?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nodule with the highest probability in the first CTscan, we seek for the corresponding one in the ones in the second list.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objective will be to extract values such as the growth ratio or the matching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have thought of 4 different heads, here is the basic one</a:t>
            </a: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[seogt]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31f135c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31f135c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have implemented it 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find it more interesting to implement the nodule matching part since the nodule detector is already implemented in the PyTorch library (for the FasterRCNN).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 we implemented the Resnet-34 as the backbone for our model (to extract the features from the input images) and we also implemented 2 types of heads (out of 4).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wanted to test our model on 3D real images of nodules however, we didn’t find any pre-trained Resnet-34 to test the matching.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that reason, we tested our model on synthetic 3D tensors/voxels and it works fine.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Contrastive Loss (because outputs are distances) and BCE Loss (for probabilities)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4fceec85c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4fceec85c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af10a8e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faf10a8e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hal.archives-ouvertes.fr/hal-00914411v2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3204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Re-Identification and growth detection of pulmonary nodules without image registration using a 3D Siamese Neural Network</a:t>
            </a:r>
            <a:endParaRPr sz="24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774164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Saifeddine BARKIA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Antoine CADIOU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Gonzalo REINOSO </a:t>
            </a:r>
            <a:endParaRPr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33750" y="284400"/>
            <a:ext cx="4559100" cy="4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8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r>
              <a:rPr b="1" lang="en" sz="2058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.2 Evaluation of nodule detection performance</a:t>
            </a:r>
            <a:endParaRPr b="1" sz="2343">
              <a:solidFill>
                <a:srgbClr val="000000"/>
              </a:solidFill>
            </a:endParaRPr>
          </a:p>
          <a:p>
            <a:pPr indent="-32165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584">
                <a:solidFill>
                  <a:srgbClr val="000000"/>
                </a:solidFill>
              </a:rPr>
              <a:t>The </a:t>
            </a:r>
            <a:r>
              <a:rPr lang="en" sz="1584">
                <a:solidFill>
                  <a:srgbClr val="000000"/>
                </a:solidFill>
              </a:rPr>
              <a:t>a</a:t>
            </a:r>
            <a:r>
              <a:rPr lang="en" sz="1584">
                <a:solidFill>
                  <a:srgbClr val="000000"/>
                </a:solidFill>
              </a:rPr>
              <a:t>bility of the nodule detector to detect the nodules annotated by cardiologists (one per CT) on the VH-Lung dataset was computed. </a:t>
            </a:r>
            <a:endParaRPr sz="1584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4">
              <a:solidFill>
                <a:srgbClr val="000000"/>
              </a:solidFill>
            </a:endParaRPr>
          </a:p>
          <a:p>
            <a:pPr indent="-288764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915"/>
              <a:buFont typeface="Arial"/>
              <a:buChar char="○"/>
            </a:pPr>
            <a:r>
              <a:rPr lang="en" sz="142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number of nodule candidates were proposed.</a:t>
            </a:r>
            <a:endParaRPr sz="142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764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915"/>
              <a:buFont typeface="Arial"/>
              <a:buChar char="○"/>
            </a:pPr>
            <a:r>
              <a:rPr lang="en" sz="142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Computed per CT whether the annotated nodule was in each subset of predicted nodule candidates (ranked by probability). </a:t>
            </a:r>
            <a:endParaRPr sz="142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764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915"/>
              <a:buFont typeface="Arial"/>
              <a:buChar char="○"/>
            </a:pPr>
            <a:r>
              <a:rPr lang="en" sz="142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 candidates per CT were chosen (good trade-off between precision and sensitivity). In testing, a sensitivity of 0.973 is reached.</a:t>
            </a:r>
            <a:endParaRPr sz="142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854" y="758512"/>
            <a:ext cx="4181976" cy="321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4349250" y="3975775"/>
            <a:ext cx="488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Figure 4. </a:t>
            </a:r>
            <a:r>
              <a:rPr lang="en" sz="1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Source: Rafael-Palou et al (2021) [2]</a:t>
            </a:r>
            <a:r>
              <a:rPr lang="en" sz="855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00">
              <a:solidFill>
                <a:srgbClr val="11111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233750" y="300000"/>
            <a:ext cx="8307600" cy="24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8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r>
              <a:rPr b="1" lang="en" sz="2058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.3 Evaluation of nodule re-identification performance</a:t>
            </a:r>
            <a:endParaRPr b="1" sz="2085">
              <a:solidFill>
                <a:srgbClr val="000000"/>
              </a:solidFill>
            </a:endParaRPr>
          </a:p>
          <a:p>
            <a:pPr indent="-31834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13"/>
              <a:buAutoNum type="arabicParenR"/>
            </a:pPr>
            <a:r>
              <a:rPr lang="en" sz="1413">
                <a:solidFill>
                  <a:srgbClr val="000000"/>
                </a:solidFill>
              </a:rPr>
              <a:t>Each annotated nodule at the CT at T1 was paired with each candidate at CT at T2 and then the crops around them were fed to the SNN. </a:t>
            </a:r>
            <a:endParaRPr sz="1413">
              <a:solidFill>
                <a:srgbClr val="000000"/>
              </a:solidFill>
            </a:endParaRPr>
          </a:p>
          <a:p>
            <a:pPr indent="-31834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3"/>
              <a:buAutoNum type="arabicParenR"/>
            </a:pPr>
            <a:r>
              <a:rPr lang="en" sz="1413">
                <a:solidFill>
                  <a:srgbClr val="000000"/>
                </a:solidFill>
              </a:rPr>
              <a:t>The network provided a matching probability for each pair of candidates. </a:t>
            </a:r>
            <a:endParaRPr sz="1413">
              <a:solidFill>
                <a:srgbClr val="000000"/>
              </a:solidFill>
            </a:endParaRPr>
          </a:p>
          <a:p>
            <a:pPr indent="-31834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3"/>
              <a:buAutoNum type="arabicParenR"/>
            </a:pPr>
            <a:r>
              <a:rPr lang="en" sz="1413">
                <a:solidFill>
                  <a:srgbClr val="000000"/>
                </a:solidFill>
              </a:rPr>
              <a:t>It was computed for each pair of CTs, whether the candidate at T2 predicted with highest probability by the SNN, matched with the annotated nodule at T2. </a:t>
            </a:r>
            <a:endParaRPr sz="141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FIFB offers the best results with an accuracy of 88.8% (32/36).</a:t>
            </a:r>
            <a:endParaRPr sz="122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875" y="2668250"/>
            <a:ext cx="6623350" cy="17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1946000" y="4414750"/>
            <a:ext cx="488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Table 1</a:t>
            </a:r>
            <a:r>
              <a:rPr lang="en" sz="1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. Source: Rafael-Palou et al (2021) [2]</a:t>
            </a:r>
            <a:r>
              <a:rPr lang="en" sz="855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00">
              <a:solidFill>
                <a:srgbClr val="11111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210375" y="229850"/>
            <a:ext cx="8307600" cy="22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15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r>
              <a:rPr b="1" lang="en" sz="2415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.4 Evaluation of nodule growth calculation</a:t>
            </a:r>
            <a:endParaRPr sz="1885">
              <a:solidFill>
                <a:srgbClr val="000000"/>
              </a:solidFill>
            </a:endParaRPr>
          </a:p>
          <a:p>
            <a:pPr indent="-32826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69"/>
              <a:buChar char="●"/>
            </a:pPr>
            <a:r>
              <a:rPr lang="en" sz="1569">
                <a:solidFill>
                  <a:srgbClr val="000000"/>
                </a:solidFill>
              </a:rPr>
              <a:t>T</a:t>
            </a:r>
            <a:r>
              <a:rPr lang="en" sz="1569">
                <a:solidFill>
                  <a:srgbClr val="000000"/>
                </a:solidFill>
              </a:rPr>
              <a:t>he best pipeline (FIFB) was evaluated for nodule growth detection. </a:t>
            </a:r>
            <a:endParaRPr sz="1569">
              <a:solidFill>
                <a:srgbClr val="000000"/>
              </a:solidFill>
            </a:endParaRPr>
          </a:p>
          <a:p>
            <a:pPr indent="-3282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9"/>
              <a:buChar char="●"/>
            </a:pPr>
            <a:r>
              <a:rPr lang="en" sz="1569">
                <a:solidFill>
                  <a:srgbClr val="000000"/>
                </a:solidFill>
              </a:rPr>
              <a:t>Correct prediction = difference on diameters between predicted and ground truth nodules had same sign.  It was obtained a 92% of recall and a 88% of precision.</a:t>
            </a:r>
            <a:endParaRPr sz="1569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650" y="2202950"/>
            <a:ext cx="3093874" cy="207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1922625" y="4324525"/>
            <a:ext cx="488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Figure 5: Confusion matrix. Source: Rafael-Palou et al (2021) [2]</a:t>
            </a:r>
            <a:r>
              <a:rPr lang="en" sz="855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00">
              <a:solidFill>
                <a:srgbClr val="11111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233750" y="300000"/>
            <a:ext cx="83076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15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2.5</a:t>
            </a:r>
            <a:r>
              <a:rPr b="1" lang="en" sz="2615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Automatic lung CT registration</a:t>
            </a:r>
            <a:endParaRPr b="1" sz="2085">
              <a:solidFill>
                <a:srgbClr val="000000"/>
              </a:solidFill>
            </a:endParaRPr>
          </a:p>
          <a:p>
            <a:pPr indent="-327656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60"/>
              <a:buChar char="●"/>
            </a:pPr>
            <a:r>
              <a:rPr lang="en" sz="1559">
                <a:solidFill>
                  <a:srgbClr val="000000"/>
                </a:solidFill>
              </a:rPr>
              <a:t>Rigid and  non-rigid registration. </a:t>
            </a:r>
            <a:endParaRPr sz="1559">
              <a:solidFill>
                <a:srgbClr val="000000"/>
              </a:solidFill>
            </a:endParaRPr>
          </a:p>
          <a:p>
            <a:pPr indent="-32765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Char char="●"/>
            </a:pPr>
            <a:r>
              <a:rPr lang="en" sz="1559">
                <a:solidFill>
                  <a:srgbClr val="000000"/>
                </a:solidFill>
              </a:rPr>
              <a:t>Correct cases: Euclidean distances between the centroids at T2 and the warped locations of the centroids at T1 &lt; nodule’s radius squared. </a:t>
            </a:r>
            <a:endParaRPr sz="1559">
              <a:solidFill>
                <a:srgbClr val="000000"/>
              </a:solidFill>
            </a:endParaRPr>
          </a:p>
          <a:p>
            <a:pPr indent="-32765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Char char="●"/>
            </a:pPr>
            <a:r>
              <a:rPr lang="en" sz="1559">
                <a:solidFill>
                  <a:srgbClr val="000000"/>
                </a:solidFill>
              </a:rPr>
              <a:t>Worse results than re-identification with SNN.</a:t>
            </a:r>
            <a:endParaRPr sz="887">
              <a:solidFill>
                <a:srgbClr val="000000"/>
              </a:solidFill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23" y="2571750"/>
            <a:ext cx="6686024" cy="12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1699575" y="3967975"/>
            <a:ext cx="488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Table 2</a:t>
            </a:r>
            <a:r>
              <a:rPr lang="en" sz="1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. Source: Rafael-Palou et al (2021) [2]</a:t>
            </a:r>
            <a:r>
              <a:rPr lang="en" sz="855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00">
              <a:solidFill>
                <a:srgbClr val="11111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286350" y="190045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Discussion</a:t>
            </a:r>
            <a:endParaRPr/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546500" y="2156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589050" y="487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Semi-supervised techniques with registration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227650" y="11525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Combining a small amount of labeled data with a large amount of unlabeled data.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all the prediction would be accurate.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image registration.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only detections where the registration of the new two images corresponds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175" y="3187400"/>
            <a:ext cx="2990324" cy="132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275" y="3034699"/>
            <a:ext cx="1663925" cy="18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117450" y="274625"/>
            <a:ext cx="83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Improvement: image annotations</a:t>
            </a:r>
            <a:endParaRPr b="1" sz="1800"/>
          </a:p>
        </p:txBody>
      </p:sp>
      <p:sp>
        <p:nvSpPr>
          <p:cNvPr id="181" name="Google Shape;181;p28"/>
          <p:cNvSpPr txBox="1"/>
          <p:nvPr/>
        </p:nvSpPr>
        <p:spPr>
          <a:xfrm>
            <a:off x="5379000" y="4645575"/>
            <a:ext cx="48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-178600" y="4645575"/>
            <a:ext cx="488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Figure 6: Source</a:t>
            </a:r>
            <a:r>
              <a:rPr lang="en" sz="1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: Hong Liu et al (2019) [3].</a:t>
            </a:r>
            <a:endParaRPr sz="1000">
              <a:solidFill>
                <a:srgbClr val="11111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6956450" y="3558713"/>
            <a:ext cx="121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Figure 7: Source: </a:t>
            </a:r>
            <a:endParaRPr sz="1000">
              <a:solidFill>
                <a:srgbClr val="11111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Mathieu Rubeaux et al </a:t>
            </a:r>
            <a:endParaRPr sz="1000">
              <a:solidFill>
                <a:srgbClr val="11111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(2019) [4].</a:t>
            </a:r>
            <a:endParaRPr sz="1000">
              <a:solidFill>
                <a:srgbClr val="11111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 supervised annotation techniques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199100"/>
            <a:ext cx="86391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•Having a lot of success especially with the DINO algorithm by FAIR in natural images.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•We will not have very good results with medical images.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•Use the detected regions by the Self supervised algorithm as region proposal.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•Use radiologists to check those regions / 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a classifier around those regions instead of running it of all the images to detect the abnormal nodules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Improvement: Nodule detection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Another use for image registration: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they did in the paper: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Nodule detection for both CT per patient →  Nodule matching based on the highest probability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we propose: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Nodule detection for both CT per patient →  Image registration →  Nodule matching in the neighborhood of the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registered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 → Selecting the highest probability pair in the neighbourhood.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 : Use Vision Transformers for SNN backbone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009075"/>
            <a:ext cx="6706200" cy="28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•Transformers emerged from NLP to vision and having good results.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•We propose to replace the Resnet34 used in SNN with transformers to extract features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24" y="2018375"/>
            <a:ext cx="2909224" cy="11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4175" y="2317675"/>
            <a:ext cx="2388125" cy="235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 txBox="1"/>
          <p:nvPr/>
        </p:nvSpPr>
        <p:spPr>
          <a:xfrm>
            <a:off x="4863350" y="4674450"/>
            <a:ext cx="48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2754172" y="2325450"/>
            <a:ext cx="290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Figure 8: Source: </a:t>
            </a:r>
            <a:endParaRPr sz="1000">
              <a:solidFill>
                <a:srgbClr val="11111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Rafael-Palou et al (2021) [2]</a:t>
            </a:r>
            <a:r>
              <a:rPr lang="en" sz="855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00">
              <a:solidFill>
                <a:srgbClr val="11111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5479100" y="4629475"/>
            <a:ext cx="365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Figure 9: Source: C. Matsoukas et al (2021) [1].</a:t>
            </a:r>
            <a:endParaRPr sz="1000">
              <a:solidFill>
                <a:srgbClr val="11111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432000" y="3240000"/>
            <a:ext cx="5875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•Based on [1], they applied to medical imaging, it is observed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 that ViT outperformed CNNs using supervised and 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unsupervised weights.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•Viewing transformer attention maps 	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798600"/>
            <a:ext cx="8520600" cy="3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Introduction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700">
                <a:solidFill>
                  <a:srgbClr val="000000"/>
                </a:solidFill>
              </a:rPr>
              <a:t>Growth detection pipeline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	1.1 Nodule detector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	1.2 Nodule matching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700">
                <a:solidFill>
                  <a:srgbClr val="000000"/>
                </a:solidFill>
              </a:rPr>
              <a:t>Ex</a:t>
            </a:r>
            <a:r>
              <a:rPr lang="en" sz="1700">
                <a:solidFill>
                  <a:srgbClr val="000000"/>
                </a:solidFill>
              </a:rPr>
              <a:t>periments and results of the pipeline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Conclusion and Discussion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11700" y="296150"/>
            <a:ext cx="426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latin typeface="Open Sans"/>
                <a:ea typeface="Open Sans"/>
                <a:cs typeface="Open Sans"/>
                <a:sym typeface="Open Sans"/>
              </a:rPr>
              <a:t>SUMMARY</a:t>
            </a:r>
            <a:endParaRPr b="1" sz="17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64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r</a:t>
            </a:r>
            <a:r>
              <a:rPr lang="en"/>
              <a:t>eferences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11700" y="703950"/>
            <a:ext cx="8520600" cy="42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55"/>
              <a:t>[1] C. Matsoukas, J. F. Haslum, M. S¨oderberg, and K. Smith, “Is it time to replace cnns with transformers for medical images?,” arXiv preprint arXiv:2108.09038, 2021</a:t>
            </a:r>
            <a:endParaRPr sz="125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255"/>
              <a:t>[2]Xavier Rafael-Palou, Anton Aubanell, Ilaria Bonavita, Mario Ceresa, Gemma Piella, Vicent Ribas, and Miguel A. Gonzalez Ballester. Re-Identification and growth detection ´ of pulmonary nodules without image registration using 3D siamese neural networks. Med. Image Anal., 67:101823, 2021</a:t>
            </a:r>
            <a:endParaRPr sz="125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255"/>
              <a:t>[3]Hong Liu, Chang Liu, Runwei Ding. “Semi-supervised long short-term memory for human action recognition” Available from: https://www.researchgate.net/figure/Pipeline-of-semi-supervised-learning_fig1_343257225 [2 Dec, 2021]</a:t>
            </a:r>
            <a:endParaRPr sz="125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255"/>
              <a:t>[4]Mathieu Rubeaux, Jean-Claude Nunes, Laurent Albera, Mireille Garreau. Medical image registration using Edgeworth-based approximation of Mutual Information. Innovation and Research in BioMedical engineering, Elsevier Masson, 2014, 35 (3), pp.139-148. </a:t>
            </a:r>
            <a:r>
              <a:rPr lang="en" sz="1255">
                <a:uFill>
                  <a:noFill/>
                </a:uFill>
                <a:hlinkClick r:id="rId3"/>
              </a:rPr>
              <a:t>⟨hal-00914411v2⟩</a:t>
            </a:r>
            <a:endParaRPr sz="125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5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05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05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055"/>
          </a:p>
        </p:txBody>
      </p:sp>
      <p:sp>
        <p:nvSpPr>
          <p:cNvPr id="218" name="Google Shape;21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559600" y="1994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</a:t>
            </a:r>
            <a:endParaRPr/>
          </a:p>
        </p:txBody>
      </p:sp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-1444850" y="185695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86350" y="1823325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arenR"/>
            </a:pPr>
            <a:r>
              <a:rPr lang="en"/>
              <a:t>Growth detection pipeline</a:t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528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1.1 </a:t>
            </a:r>
            <a:r>
              <a:rPr lang="en"/>
              <a:t>Nodule detector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CT-scans of the same patient, taken at two different times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 them (time complexity reasons)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Splitting the CTs in patches of size 128*128*128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Looking for Nodules in each of them.</a:t>
            </a:r>
            <a:endParaRPr sz="11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detected nodules into 2 lists and sort them.</a:t>
            </a:r>
            <a:endParaRPr sz="14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352" y="2680375"/>
            <a:ext cx="5240900" cy="1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2130450" y="4569025"/>
            <a:ext cx="488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Figure 1. Source: </a:t>
            </a:r>
            <a:r>
              <a:rPr lang="en" sz="1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Rafael-Palou et al (2021) [2]</a:t>
            </a:r>
            <a:r>
              <a:rPr lang="en" sz="855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00">
              <a:solidFill>
                <a:srgbClr val="11111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1. 2 </a:t>
            </a:r>
            <a:r>
              <a:rPr lang="en"/>
              <a:t>Nodule Matching with Siamese NN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Inputs are the detected nodules from each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can be a matching distance score or a probability.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849" y="2055100"/>
            <a:ext cx="5692299" cy="2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2130450" y="4255500"/>
            <a:ext cx="488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Figure 2. </a:t>
            </a:r>
            <a:r>
              <a:rPr lang="en" sz="1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Source: Rafael-Palou et al (2021) [2]</a:t>
            </a:r>
            <a:r>
              <a:rPr lang="en" sz="855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00">
              <a:solidFill>
                <a:srgbClr val="11111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part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Resnet-34 as backbone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2 heads out of 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Tested on synthetic data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013" y="2407125"/>
            <a:ext cx="5519325" cy="21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2130450" y="4511375"/>
            <a:ext cx="488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Figure 3. Source: Rafael-Palou et al (2021) [2]</a:t>
            </a:r>
            <a:r>
              <a:rPr lang="en" sz="855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00">
              <a:solidFill>
                <a:srgbClr val="11111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49850" y="1865375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Experiments and results of the pipeline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8"/>
              <a:t>2.1 Datasets used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Backbone of the SNN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extracted from nodule classification network trained on LUNA-16 challenge dataset (888 CT scans comprising a total of 1186 nodules).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VH-lung dataset was used for performance evaluation. It comprises 151 pairs of CTs with only one nodule annotated by clinicians.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