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BE596A-9C15-4746-BA51-EFBBC23AA4BF}">
  <a:tblStyle styleId="{A6BE596A-9C15-4746-BA51-EFBBC23AA4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252311d80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e252311d80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e4908259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e4908259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e7f03314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e7f03314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e4908259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e4908259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e57e1b2d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e57e1b2d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e57e1b2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e57e1b2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e57e1b2d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e57e1b2d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7f0331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7f0331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e7f03314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e7f03314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e7f03314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e7f03314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e7f03314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e7f03314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5258e98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e25258e98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e7655684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e7655684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e7f03314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e7f03314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e7f03314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0e7f03314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e7f03314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e7f03314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e7f03314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e7f03314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e7f03314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e7f03314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e7f03314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e7f03314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e7f03314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e7f03314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e7f03314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0e7f03314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e7f03314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e7f03314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b0772980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b0772980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e7f03314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0e7f03314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e7f03314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e7f03314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0e7f03314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0e7f03314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5a63c952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5a63c952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e4908259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e4908259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5a63c952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5a63c952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e4908259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e4908259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e4908259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e4908259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e4908259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e4908259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tvq5vQvZj5oafBNAHUqTUuRp6ULHnrEb/view" TargetMode="External"/><Relationship Id="rId4" Type="http://schemas.openxmlformats.org/officeDocument/2006/relationships/image" Target="../media/image8.jpg"/><Relationship Id="rId5" Type="http://schemas.openxmlformats.org/officeDocument/2006/relationships/hyperlink" Target="http://drive.google.com/file/d/1VFiz2S41MWwhDDvRuWf_rbbvBs9ly5oL/view" TargetMode="External"/><Relationship Id="rId6" Type="http://schemas.openxmlformats.org/officeDocument/2006/relationships/image" Target="../media/image9.jpg"/><Relationship Id="rId7" Type="http://schemas.openxmlformats.org/officeDocument/2006/relationships/image" Target="../media/image4.png"/><Relationship Id="rId8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yJLb4jazD2dvKfmZd5j-H0MDgfo5asCL/view" TargetMode="External"/><Relationship Id="rId4" Type="http://schemas.openxmlformats.org/officeDocument/2006/relationships/image" Target="../media/image20.jpg"/><Relationship Id="rId5" Type="http://schemas.openxmlformats.org/officeDocument/2006/relationships/hyperlink" Target="http://drive.google.com/file/d/1V1x0zYf74nD-LbBvK3hyi6XsNZqsuqDi/view" TargetMode="External"/><Relationship Id="rId6" Type="http://schemas.openxmlformats.org/officeDocument/2006/relationships/image" Target="../media/image14.jpg"/><Relationship Id="rId7" Type="http://schemas.openxmlformats.org/officeDocument/2006/relationships/image" Target="../media/image18.png"/><Relationship Id="rId8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llFSlcXpjhnQavyJkhCIHem9NsD6wxxH/view" TargetMode="External"/><Relationship Id="rId4" Type="http://schemas.openxmlformats.org/officeDocument/2006/relationships/image" Target="../media/image19.jpg"/><Relationship Id="rId5" Type="http://schemas.openxmlformats.org/officeDocument/2006/relationships/hyperlink" Target="http://drive.google.com/file/d/1d7aefz41KtE_RN4JdNTnt9iBk2rtPdh0/view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3.png"/><Relationship Id="rId8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tvq5vQvZj5oafBNAHUqTUuRp6ULHnrEb/view" TargetMode="External"/><Relationship Id="rId4" Type="http://schemas.openxmlformats.org/officeDocument/2006/relationships/image" Target="../media/image8.jpg"/><Relationship Id="rId5" Type="http://schemas.openxmlformats.org/officeDocument/2006/relationships/hyperlink" Target="http://drive.google.com/file/d/1tvq5vQvZj5oafBNAHUqTUuRp6ULHnrEb/vie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w33bm-QCpI72jrYQoxgIEXTMjeMrV75g/view" TargetMode="External"/><Relationship Id="rId4" Type="http://schemas.openxmlformats.org/officeDocument/2006/relationships/image" Target="../media/image2.jpg"/><Relationship Id="rId5" Type="http://schemas.openxmlformats.org/officeDocument/2006/relationships/hyperlink" Target="http://drive.google.com/file/d/1m7L8GKuwvlb8GSs9HAq6TyRqF1uXrNcv/view" TargetMode="External"/><Relationship Id="rId6" Type="http://schemas.openxmlformats.org/officeDocument/2006/relationships/image" Target="../media/image2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llFSlcXpjhnQavyJkhCIHem9NsD6wxxH/view" TargetMode="External"/><Relationship Id="rId4" Type="http://schemas.openxmlformats.org/officeDocument/2006/relationships/image" Target="../media/image19.jpg"/><Relationship Id="rId5" Type="http://schemas.openxmlformats.org/officeDocument/2006/relationships/hyperlink" Target="http://drive.google.com/file/d/1uUqZSWxLelL03MBBFimYRMDKKAR0Ob31/view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9.png"/><Relationship Id="rId8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rive.google.com/file/d/1yJLb4jazD2dvKfmZd5j-H0MDgfo5asCL/view" TargetMode="External"/><Relationship Id="rId4" Type="http://schemas.openxmlformats.org/officeDocument/2006/relationships/image" Target="../media/image20.jpg"/><Relationship Id="rId5" Type="http://schemas.openxmlformats.org/officeDocument/2006/relationships/hyperlink" Target="http://drive.google.com/file/d/1SNZGJ68rHdMjII-PXEihLQMZxVlquF9T/view" TargetMode="External"/><Relationship Id="rId6" Type="http://schemas.openxmlformats.org/officeDocument/2006/relationships/image" Target="../media/image31.jpg"/><Relationship Id="rId7" Type="http://schemas.openxmlformats.org/officeDocument/2006/relationships/image" Target="../media/image32.png"/><Relationship Id="rId8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Relationship Id="rId4" Type="http://schemas.openxmlformats.org/officeDocument/2006/relationships/image" Target="../media/image38.png"/><Relationship Id="rId5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rive.google.com/file/d/1oNgqv_N33jco183FYXNitpM2zBDjfdwW/view" TargetMode="External"/><Relationship Id="rId4" Type="http://schemas.openxmlformats.org/officeDocument/2006/relationships/image" Target="../media/image42.jpg"/><Relationship Id="rId5" Type="http://schemas.openxmlformats.org/officeDocument/2006/relationships/hyperlink" Target="http://drive.google.com/file/d/1jW8EZXU4G26C8-jy7vExBbiVzJvsqtdJ/view" TargetMode="External"/><Relationship Id="rId6" Type="http://schemas.openxmlformats.org/officeDocument/2006/relationships/image" Target="../media/image44.jpg"/><Relationship Id="rId7" Type="http://schemas.openxmlformats.org/officeDocument/2006/relationships/hyperlink" Target="http://drive.google.com/file/d/1oYIa2pjaQNt7uO48eM1gLZijS1Wecw4I/view" TargetMode="External"/><Relationship Id="rId8" Type="http://schemas.openxmlformats.org/officeDocument/2006/relationships/image" Target="../media/image4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drive.google.com/file/d/1qomKqSs_vR1zH2mNMNST1wAkUAoRBMLi/view" TargetMode="External"/><Relationship Id="rId4" Type="http://schemas.openxmlformats.org/officeDocument/2006/relationships/image" Target="../media/image45.jpg"/><Relationship Id="rId5" Type="http://schemas.openxmlformats.org/officeDocument/2006/relationships/hyperlink" Target="http://drive.google.com/file/d/1VSXIBiA8kWlVqU7ldSRV6ubajkrQwtES/view" TargetMode="External"/><Relationship Id="rId6" Type="http://schemas.openxmlformats.org/officeDocument/2006/relationships/image" Target="../media/image37.jpg"/><Relationship Id="rId7" Type="http://schemas.openxmlformats.org/officeDocument/2006/relationships/hyperlink" Target="http://drive.google.com/file/d/1qsTCTV-ZJZSfuAeyF4Ggd_rXx2t14u1m/view" TargetMode="External"/><Relationship Id="rId8" Type="http://schemas.openxmlformats.org/officeDocument/2006/relationships/image" Target="../media/image4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drive.google.com/file/d/1xzkIY6lWgvpM_MpE6TcA4qSwCyxps7ra/view" TargetMode="External"/><Relationship Id="rId4" Type="http://schemas.openxmlformats.org/officeDocument/2006/relationships/image" Target="../media/image43.jpg"/><Relationship Id="rId5" Type="http://schemas.openxmlformats.org/officeDocument/2006/relationships/hyperlink" Target="http://drive.google.com/file/d/1wqublVz0o0r1845ZmOPTS6Yjdc0NoV0g/view" TargetMode="External"/><Relationship Id="rId6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68acN1vtQRCOTGqhJkSQyqKIVpbYCUBb/view" TargetMode="External"/><Relationship Id="rId4" Type="http://schemas.openxmlformats.org/officeDocument/2006/relationships/image" Target="../media/image5.jpg"/><Relationship Id="rId11" Type="http://schemas.openxmlformats.org/officeDocument/2006/relationships/image" Target="../media/image35.png"/><Relationship Id="rId10" Type="http://schemas.openxmlformats.org/officeDocument/2006/relationships/image" Target="../media/image16.jpg"/><Relationship Id="rId9" Type="http://schemas.openxmlformats.org/officeDocument/2006/relationships/hyperlink" Target="http://drive.google.com/file/d/1QqIlvvTNK7XzVlN6eBF_5hniDqrr7l5I/view" TargetMode="External"/><Relationship Id="rId5" Type="http://schemas.openxmlformats.org/officeDocument/2006/relationships/image" Target="../media/image11.png"/><Relationship Id="rId6" Type="http://schemas.openxmlformats.org/officeDocument/2006/relationships/hyperlink" Target="http://drive.google.com/file/d/1tvq5vQvZj5oafBNAHUqTUuRp6ULHnrEb/view" TargetMode="External"/><Relationship Id="rId7" Type="http://schemas.openxmlformats.org/officeDocument/2006/relationships/image" Target="../media/image8.jp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w33bm-QCpI72jrYQoxgIEXTMjeMrV75g/view" TargetMode="External"/><Relationship Id="rId4" Type="http://schemas.openxmlformats.org/officeDocument/2006/relationships/image" Target="../media/image2.jpg"/><Relationship Id="rId10" Type="http://schemas.openxmlformats.org/officeDocument/2006/relationships/image" Target="../media/image13.png"/><Relationship Id="rId9" Type="http://schemas.openxmlformats.org/officeDocument/2006/relationships/image" Target="../media/image7.png"/><Relationship Id="rId5" Type="http://schemas.openxmlformats.org/officeDocument/2006/relationships/hyperlink" Target="http://drive.google.com/file/d/1GcPJ_-KZ-qL0mmPPmCKuebSWRtvWs6_D/view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hNMweH9iukcWeYYhNSAz4OoweNPgCcq1/view" TargetMode="External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" type="subTitle"/>
          </p:nvPr>
        </p:nvSpPr>
        <p:spPr>
          <a:xfrm>
            <a:off x="266275" y="3764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Presented By: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fr">
                <a:latin typeface="Cambria"/>
                <a:ea typeface="Cambria"/>
                <a:cs typeface="Cambria"/>
                <a:sym typeface="Cambria"/>
              </a:rPr>
              <a:t>Saifeddine Barkia - Meddeb Hamza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0" name="Google Shape;100;p25"/>
          <p:cNvSpPr/>
          <p:nvPr/>
        </p:nvSpPr>
        <p:spPr>
          <a:xfrm>
            <a:off x="221850" y="795424"/>
            <a:ext cx="8700300" cy="26781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25"/>
          <p:cNvCxnSpPr/>
          <p:nvPr/>
        </p:nvCxnSpPr>
        <p:spPr>
          <a:xfrm>
            <a:off x="835500" y="2920966"/>
            <a:ext cx="747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25"/>
          <p:cNvSpPr txBox="1"/>
          <p:nvPr>
            <p:ph type="ctrTitle"/>
          </p:nvPr>
        </p:nvSpPr>
        <p:spPr>
          <a:xfrm>
            <a:off x="1292425" y="795425"/>
            <a:ext cx="6468300" cy="13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9754"/>
              <a:buNone/>
            </a:pPr>
            <a:r>
              <a:t/>
            </a:r>
            <a:endParaRPr sz="3255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3" name="Google Shape;103;p25"/>
          <p:cNvCxnSpPr/>
          <p:nvPr/>
        </p:nvCxnSpPr>
        <p:spPr>
          <a:xfrm>
            <a:off x="3140775" y="1788325"/>
            <a:ext cx="3224700" cy="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25"/>
          <p:cNvSpPr txBox="1"/>
          <p:nvPr>
            <p:ph type="ctrTitle"/>
          </p:nvPr>
        </p:nvSpPr>
        <p:spPr>
          <a:xfrm>
            <a:off x="904125" y="1541350"/>
            <a:ext cx="7335900" cy="13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t/>
            </a:r>
            <a:endParaRPr sz="248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t/>
            </a:r>
            <a:endParaRPr sz="729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529650" y="2397775"/>
            <a:ext cx="808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lt1"/>
                </a:solidFill>
              </a:rPr>
              <a:t>Video Segmentation using STCN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06" name="Google Shape;106;p25"/>
          <p:cNvSpPr txBox="1"/>
          <p:nvPr/>
        </p:nvSpPr>
        <p:spPr>
          <a:xfrm>
            <a:off x="623600" y="1189125"/>
            <a:ext cx="808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Object Recognition and Computer Vision</a:t>
            </a:r>
            <a:endParaRPr sz="2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/>
          <p:nvPr/>
        </p:nvSpPr>
        <p:spPr>
          <a:xfrm>
            <a:off x="59010" y="2281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Quantitative results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4"/>
          <p:cNvSpPr txBox="1"/>
          <p:nvPr/>
        </p:nvSpPr>
        <p:spPr>
          <a:xfrm>
            <a:off x="4606813" y="2619850"/>
            <a:ext cx="592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183" name="Google Shape;183;p3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{A6BE596A-9C15-4746-BA51-EFBBC23AA4BF}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Paper results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Our reported results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Jaccard Index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24292F"/>
                          </a:solidFill>
                          <a:highlight>
                            <a:srgbClr val="F6F8FA"/>
                          </a:highlight>
                        </a:rPr>
                        <a:t>82.0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81.7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24292F"/>
                          </a:solidFill>
                          <a:highlight>
                            <a:srgbClr val="F6F8FA"/>
                          </a:highlight>
                        </a:rPr>
                        <a:t>20.2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10.99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/>
          <p:nvPr/>
        </p:nvSpPr>
        <p:spPr>
          <a:xfrm>
            <a:off x="221850" y="1880250"/>
            <a:ext cx="8700300" cy="13830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state of the arts algorithm for the first frame segmentation</a:t>
            </a:r>
            <a:endParaRPr/>
          </a:p>
        </p:txBody>
      </p:sp>
      <p:sp>
        <p:nvSpPr>
          <p:cNvPr id="189" name="Google Shape;18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/>
          <p:nvPr/>
        </p:nvSpPr>
        <p:spPr>
          <a:xfrm>
            <a:off x="59010" y="2281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state of the art segmentation algorithm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6"/>
          <p:cNvSpPr txBox="1"/>
          <p:nvPr/>
        </p:nvSpPr>
        <p:spPr>
          <a:xfrm>
            <a:off x="4606813" y="2619850"/>
            <a:ext cx="592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196" name="Google Shape;19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7" name="Google Shape;197;p36"/>
          <p:cNvSpPr txBox="1"/>
          <p:nvPr/>
        </p:nvSpPr>
        <p:spPr>
          <a:xfrm>
            <a:off x="414400" y="1584500"/>
            <a:ext cx="752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Motivation: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don’t have the segmentation map all the time , we need an </a:t>
            </a:r>
            <a:r>
              <a:rPr lang="fr"/>
              <a:t>automatization p</a:t>
            </a:r>
            <a:r>
              <a:rPr lang="fr"/>
              <a:t>rocess</a:t>
            </a:r>
            <a:endParaRPr/>
          </a:p>
        </p:txBody>
      </p:sp>
      <p:sp>
        <p:nvSpPr>
          <p:cNvPr id="198" name="Google Shape;198;p36"/>
          <p:cNvSpPr txBox="1"/>
          <p:nvPr/>
        </p:nvSpPr>
        <p:spPr>
          <a:xfrm>
            <a:off x="548475" y="2535175"/>
            <a:ext cx="7607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Swin Transformer : A vision transformer model with a </a:t>
            </a:r>
            <a:r>
              <a:rPr lang="fr"/>
              <a:t>hierarchical</a:t>
            </a:r>
            <a:r>
              <a:rPr lang="fr"/>
              <a:t> way of processing the image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used a pre-</a:t>
            </a:r>
            <a:r>
              <a:rPr lang="fr"/>
              <a:t>trained</a:t>
            </a:r>
            <a:r>
              <a:rPr lang="fr"/>
              <a:t> model based on ImageNet-1K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Mask RCNN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used a pre-trained models based on Ms Coco dataset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4" name="Google Shape;204;p37"/>
          <p:cNvSpPr/>
          <p:nvPr/>
        </p:nvSpPr>
        <p:spPr>
          <a:xfrm>
            <a:off x="103400" y="50597"/>
            <a:ext cx="8700300" cy="5340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 between Swin-Transformer segmentation and ground truth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37" title="car_shaddow_MASKRCNN.mp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00" y="3347250"/>
            <a:ext cx="2849300" cy="17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7" title="car_shadow_swin.mpg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7013" y="3347250"/>
            <a:ext cx="2951476" cy="17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400" y="737000"/>
            <a:ext cx="2849301" cy="19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52500" y="811000"/>
            <a:ext cx="3000499" cy="195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/>
          <p:nvPr/>
        </p:nvSpPr>
        <p:spPr>
          <a:xfrm>
            <a:off x="360550" y="2820450"/>
            <a:ext cx="88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Ground truth 	                                                                   Swin-Transformer segmentation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Jaccard Index :	0.9738	                			            </a:t>
            </a:r>
            <a:r>
              <a:rPr lang="fr"/>
              <a:t>Jaccard Index : 0.9696        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5" name="Google Shape;215;p38"/>
          <p:cNvSpPr/>
          <p:nvPr/>
        </p:nvSpPr>
        <p:spPr>
          <a:xfrm>
            <a:off x="59000" y="228197"/>
            <a:ext cx="8700300" cy="5340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f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 between Swin-Transformer segmentation and ground truth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8" title="Project 1.mp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0" y="3178200"/>
            <a:ext cx="3009450" cy="19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8" title="camel_swin.mpg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0700" y="3178200"/>
            <a:ext cx="2836376" cy="19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0688" y="835250"/>
            <a:ext cx="2927074" cy="171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13" y="762200"/>
            <a:ext cx="3005450" cy="17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8"/>
          <p:cNvSpPr txBox="1"/>
          <p:nvPr/>
        </p:nvSpPr>
        <p:spPr>
          <a:xfrm>
            <a:off x="196150" y="2518000"/>
            <a:ext cx="88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Ground truth 	                                                                  		 Swin-Transformer segmentation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Jaccard Index :	</a:t>
            </a:r>
            <a:r>
              <a:rPr lang="fr">
                <a:solidFill>
                  <a:schemeClr val="dk1"/>
                </a:solidFill>
              </a:rPr>
              <a:t>0.97138</a:t>
            </a:r>
            <a:r>
              <a:rPr lang="fr">
                <a:solidFill>
                  <a:schemeClr val="dk1"/>
                </a:solidFill>
              </a:rPr>
              <a:t>	                			           	 	 </a:t>
            </a:r>
            <a:r>
              <a:rPr lang="fr"/>
              <a:t>Jaccard Index : </a:t>
            </a:r>
            <a:r>
              <a:rPr lang="fr">
                <a:solidFill>
                  <a:schemeClr val="dk1"/>
                </a:solidFill>
              </a:rPr>
              <a:t>0.94395</a:t>
            </a:r>
            <a:r>
              <a:rPr lang="fr"/>
              <a:t>        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6" name="Google Shape;226;p39"/>
          <p:cNvSpPr/>
          <p:nvPr/>
        </p:nvSpPr>
        <p:spPr>
          <a:xfrm>
            <a:off x="103400" y="-3"/>
            <a:ext cx="8700300" cy="5340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f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 between Swin-Transformer segmentation and ground truth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39" title="dog_gt.mp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075" y="3185050"/>
            <a:ext cx="2930900" cy="19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9" title="dog_swin.mpg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2125" y="3147175"/>
            <a:ext cx="2883025" cy="19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2125" y="584600"/>
            <a:ext cx="2883025" cy="20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9288" y="584600"/>
            <a:ext cx="2930926" cy="20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9"/>
          <p:cNvSpPr txBox="1"/>
          <p:nvPr/>
        </p:nvSpPr>
        <p:spPr>
          <a:xfrm>
            <a:off x="806675" y="2625025"/>
            <a:ext cx="88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Ground truth 	                                                             Swin-Transformer segmentation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         </a:t>
            </a:r>
            <a:r>
              <a:rPr lang="fr">
                <a:solidFill>
                  <a:schemeClr val="dk1"/>
                </a:solidFill>
              </a:rPr>
              <a:t>Jaccard Index :</a:t>
            </a:r>
            <a:r>
              <a:rPr lang="fr">
                <a:solidFill>
                  <a:schemeClr val="dk1"/>
                </a:solidFill>
              </a:rPr>
              <a:t>0.96036	</a:t>
            </a:r>
            <a:r>
              <a:rPr lang="fr">
                <a:solidFill>
                  <a:schemeClr val="dk1"/>
                </a:solidFill>
              </a:rPr>
              <a:t>	                	              </a:t>
            </a:r>
            <a:r>
              <a:rPr lang="fr"/>
              <a:t>Jaccard Index : </a:t>
            </a:r>
            <a:r>
              <a:rPr lang="fr">
                <a:solidFill>
                  <a:schemeClr val="dk1"/>
                </a:solidFill>
              </a:rPr>
              <a:t>0.8569   </a:t>
            </a:r>
            <a:r>
              <a:rPr lang="fr"/>
              <a:t>       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/>
          <p:nvPr/>
        </p:nvSpPr>
        <p:spPr>
          <a:xfrm>
            <a:off x="59010" y="2281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Mask  RCNN Architecture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0"/>
          <p:cNvSpPr txBox="1"/>
          <p:nvPr/>
        </p:nvSpPr>
        <p:spPr>
          <a:xfrm>
            <a:off x="4606813" y="2619850"/>
            <a:ext cx="592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238" name="Google Shape;23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9" name="Google Shape;239;p40"/>
          <p:cNvSpPr txBox="1"/>
          <p:nvPr/>
        </p:nvSpPr>
        <p:spPr>
          <a:xfrm>
            <a:off x="605600" y="4263025"/>
            <a:ext cx="76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Mask R-CNN extends Faster R-CNN</a:t>
            </a:r>
            <a:endParaRPr/>
          </a:p>
        </p:txBody>
      </p:sp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375" y="1296775"/>
            <a:ext cx="5337250" cy="27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6" name="Google Shape;246;p41"/>
          <p:cNvSpPr/>
          <p:nvPr/>
        </p:nvSpPr>
        <p:spPr>
          <a:xfrm>
            <a:off x="103400" y="50597"/>
            <a:ext cx="8700300" cy="5340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Mask R-CNN Segmentation Result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25" y="1645488"/>
            <a:ext cx="2849301" cy="19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5900" y="1645500"/>
            <a:ext cx="2765250" cy="195682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1"/>
          <p:cNvSpPr txBox="1"/>
          <p:nvPr/>
        </p:nvSpPr>
        <p:spPr>
          <a:xfrm>
            <a:off x="235100" y="3786050"/>
            <a:ext cx="887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</a:t>
            </a:r>
            <a:r>
              <a:rPr lang="fr"/>
              <a:t>Ground truth			        </a:t>
            </a:r>
            <a:r>
              <a:rPr lang="fr">
                <a:solidFill>
                  <a:schemeClr val="dk1"/>
                </a:solidFill>
              </a:rPr>
              <a:t>Mask-RCNN  segmentation                Keep the biggest 8 connected-                                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                                                                                                                                          </a:t>
            </a:r>
            <a:r>
              <a:rPr lang="fr">
                <a:solidFill>
                  <a:schemeClr val="dk1"/>
                </a:solidFill>
              </a:rPr>
              <a:t>component mask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0" name="Google Shape;25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7975" y="1645488"/>
            <a:ext cx="2688050" cy="19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6" name="Google Shape;256;p42"/>
          <p:cNvSpPr/>
          <p:nvPr/>
        </p:nvSpPr>
        <p:spPr>
          <a:xfrm>
            <a:off x="103400" y="50597"/>
            <a:ext cx="8700300" cy="5340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Mask R-CNN Segmentation Result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2"/>
          <p:cNvSpPr txBox="1"/>
          <p:nvPr/>
        </p:nvSpPr>
        <p:spPr>
          <a:xfrm>
            <a:off x="235100" y="3786050"/>
            <a:ext cx="88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Ground truth			      Preprocess the Ground Truth              Instance Segmentation Result</a:t>
            </a:r>
            <a:endParaRPr/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Image</a:t>
            </a:r>
            <a:r>
              <a:rPr lang="fr">
                <a:solidFill>
                  <a:schemeClr val="dk1"/>
                </a:solidFill>
              </a:rPr>
              <a:t>          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8" name="Google Shape;2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50" y="1740100"/>
            <a:ext cx="2506375" cy="18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2"/>
          <p:cNvPicPr preferRelativeResize="0"/>
          <p:nvPr/>
        </p:nvPicPr>
        <p:blipFill rotWithShape="1">
          <a:blip r:embed="rId4">
            <a:alphaModFix/>
          </a:blip>
          <a:srcRect b="3735" l="3679" r="0" t="0"/>
          <a:stretch/>
        </p:blipFill>
        <p:spPr>
          <a:xfrm>
            <a:off x="2866213" y="1712763"/>
            <a:ext cx="3139450" cy="19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2050" y="1746325"/>
            <a:ext cx="2819101" cy="18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6" name="Google Shape;266;p43"/>
          <p:cNvSpPr/>
          <p:nvPr/>
        </p:nvSpPr>
        <p:spPr>
          <a:xfrm>
            <a:off x="103400" y="50597"/>
            <a:ext cx="8700300" cy="5340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Video Segmentation Using Mask R-CNN Initialisation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3"/>
          <p:cNvSpPr txBox="1"/>
          <p:nvPr/>
        </p:nvSpPr>
        <p:spPr>
          <a:xfrm>
            <a:off x="354025" y="3764250"/>
            <a:ext cx="88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Ground truth	                                                            STCN segmentation output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     Jaccard Index :0.9738				             Jaccard Index :</a:t>
            </a:r>
            <a:r>
              <a:rPr lang="fr"/>
              <a:t>0.9700</a:t>
            </a:r>
            <a:r>
              <a:rPr lang="fr"/>
              <a:t>		       </a:t>
            </a:r>
            <a:r>
              <a:rPr lang="fr">
                <a:solidFill>
                  <a:schemeClr val="dk1"/>
                </a:solidFill>
              </a:rPr>
              <a:t>    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8" name="Google Shape;268;p43" title="car_shaddow_MASKRCNN.mp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75" y="1322750"/>
            <a:ext cx="3399950" cy="23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3" title="car_shaddow_MASKRCNN.mpg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6175" y="1322750"/>
            <a:ext cx="3399950" cy="23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221810" y="102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5450" y="767341"/>
            <a:ext cx="747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26"/>
          <p:cNvSpPr txBox="1"/>
          <p:nvPr/>
        </p:nvSpPr>
        <p:spPr>
          <a:xfrm>
            <a:off x="981850" y="1367100"/>
            <a:ext cx="71802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 u="sng"/>
              <a:t>STCN vs STM</a:t>
            </a:r>
            <a:endParaRPr sz="1500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 u="sng"/>
              <a:t>Reported results on author’s dataset</a:t>
            </a:r>
            <a:endParaRPr sz="1500" u="sng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 u="sng"/>
              <a:t>Using state of the arts </a:t>
            </a:r>
            <a:r>
              <a:rPr lang="fr" sz="1500" u="sng"/>
              <a:t>algorithm</a:t>
            </a:r>
            <a:r>
              <a:rPr lang="fr" sz="1500" u="sng"/>
              <a:t> for the first frame segmentation</a:t>
            </a:r>
            <a:endParaRPr sz="1500" u="sng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fr" sz="1500" u="sng"/>
              <a:t>Mask-RCNN</a:t>
            </a:r>
            <a:endParaRPr sz="1500" u="sng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fr" sz="1500" u="sng"/>
              <a:t>Swin-transformer</a:t>
            </a:r>
            <a:endParaRPr sz="1500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 u="sng"/>
              <a:t>Testing on something to something dataset</a:t>
            </a:r>
            <a:endParaRPr sz="1500" u="sng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fr" sz="1500" u="sng"/>
              <a:t>Limitations</a:t>
            </a:r>
            <a:endParaRPr sz="1500" u="sng"/>
          </a:p>
        </p:txBody>
      </p:sp>
      <p:sp>
        <p:nvSpPr>
          <p:cNvPr id="115" name="Google Shape;11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5" name="Google Shape;275;p44"/>
          <p:cNvSpPr/>
          <p:nvPr/>
        </p:nvSpPr>
        <p:spPr>
          <a:xfrm>
            <a:off x="103400" y="50597"/>
            <a:ext cx="8700300" cy="5340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Video Segmentation Using Mask R-CNN Initialisation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44" title="judo_GT.mp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025" y="1322750"/>
            <a:ext cx="3879724" cy="23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4" title="judo_maskrcnn.mpg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3625" y="1322750"/>
            <a:ext cx="3879724" cy="23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4"/>
          <p:cNvSpPr txBox="1"/>
          <p:nvPr/>
        </p:nvSpPr>
        <p:spPr>
          <a:xfrm>
            <a:off x="354025" y="3764250"/>
            <a:ext cx="88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Ground truth	                                                            STCN segmentation output		       </a:t>
            </a:r>
            <a:r>
              <a:rPr lang="fr">
                <a:solidFill>
                  <a:schemeClr val="dk1"/>
                </a:solidFill>
              </a:rPr>
              <a:t>     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4" name="Google Shape;284;p45"/>
          <p:cNvSpPr/>
          <p:nvPr/>
        </p:nvSpPr>
        <p:spPr>
          <a:xfrm>
            <a:off x="103400" y="50597"/>
            <a:ext cx="8700300" cy="5340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f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Video Segmentation Using Mask R-CNN Initialisation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45" title="dog_gt.mp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825" y="3196825"/>
            <a:ext cx="2930900" cy="19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5" title="dog_maskrcnn.mpg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6925" y="3147175"/>
            <a:ext cx="2708650" cy="19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05425" y="670400"/>
            <a:ext cx="2671649" cy="20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800" y="584600"/>
            <a:ext cx="2930926" cy="20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5"/>
          <p:cNvSpPr txBox="1"/>
          <p:nvPr/>
        </p:nvSpPr>
        <p:spPr>
          <a:xfrm>
            <a:off x="756875" y="2625025"/>
            <a:ext cx="887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</a:t>
            </a:r>
            <a:r>
              <a:rPr lang="fr"/>
              <a:t>Ground truth				                                             </a:t>
            </a:r>
            <a:r>
              <a:rPr lang="fr">
                <a:solidFill>
                  <a:schemeClr val="dk1"/>
                </a:solidFill>
              </a:rPr>
              <a:t>Mask-RCNN  segmentation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     Jaccard Index :</a:t>
            </a:r>
            <a:r>
              <a:rPr lang="fr">
                <a:solidFill>
                  <a:schemeClr val="dk1"/>
                </a:solidFill>
              </a:rPr>
              <a:t>0.96036						        Jaccard Index : 0.91147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5" name="Google Shape;295;p46"/>
          <p:cNvSpPr/>
          <p:nvPr/>
        </p:nvSpPr>
        <p:spPr>
          <a:xfrm>
            <a:off x="59000" y="228197"/>
            <a:ext cx="8700300" cy="5340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f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Video Segmentation Using Mask R-CNN Initialisation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46" title="Project 1.mp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75" y="3169388"/>
            <a:ext cx="3009450" cy="19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6" title="camel_maskrcnn.mpg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6200" y="3178204"/>
            <a:ext cx="3101676" cy="1896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6200" y="932187"/>
            <a:ext cx="2930275" cy="171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275" y="938388"/>
            <a:ext cx="3005450" cy="17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6"/>
          <p:cNvSpPr txBox="1"/>
          <p:nvPr/>
        </p:nvSpPr>
        <p:spPr>
          <a:xfrm>
            <a:off x="362300" y="2649625"/>
            <a:ext cx="88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</a:t>
            </a:r>
            <a:r>
              <a:rPr lang="fr"/>
              <a:t>Ground truth				                                     </a:t>
            </a:r>
            <a:r>
              <a:rPr lang="fr">
                <a:solidFill>
                  <a:schemeClr val="dk1"/>
                </a:solidFill>
              </a:rPr>
              <a:t>Mask-RCNN  segmentation 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Jaccard Index :	0.97138						Jaccard Index :	0.8697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/>
          <p:nvPr/>
        </p:nvSpPr>
        <p:spPr>
          <a:xfrm>
            <a:off x="140410" y="2189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Testing on Something to Something dataset </a:t>
            </a:r>
            <a:endParaRPr sz="1100"/>
          </a:p>
        </p:txBody>
      </p:sp>
      <p:sp>
        <p:nvSpPr>
          <p:cNvPr id="306" name="Google Shape;30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2" name="Google Shape;312;p48"/>
          <p:cNvSpPr/>
          <p:nvPr/>
        </p:nvSpPr>
        <p:spPr>
          <a:xfrm>
            <a:off x="59000" y="228197"/>
            <a:ext cx="8700300" cy="5340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f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S2S Dataset?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8"/>
          <p:cNvSpPr txBox="1"/>
          <p:nvPr/>
        </p:nvSpPr>
        <p:spPr>
          <a:xfrm>
            <a:off x="136950" y="1111475"/>
            <a:ext cx="88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S2S dataset provides videos with bounding boxes</a:t>
            </a:r>
            <a:endParaRPr/>
          </a:p>
        </p:txBody>
      </p:sp>
      <p:pic>
        <p:nvPicPr>
          <p:cNvPr id="314" name="Google Shape;31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325" y="1744350"/>
            <a:ext cx="405765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8"/>
          <p:cNvSpPr txBox="1"/>
          <p:nvPr/>
        </p:nvSpPr>
        <p:spPr>
          <a:xfrm>
            <a:off x="136950" y="4263025"/>
            <a:ext cx="88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The coordinates of the bounding boxes are provided in the annotations.json file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1" name="Google Shape;321;p49"/>
          <p:cNvSpPr/>
          <p:nvPr/>
        </p:nvSpPr>
        <p:spPr>
          <a:xfrm>
            <a:off x="59000" y="228197"/>
            <a:ext cx="8700300" cy="5340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f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Segmentation Result Using Mask R-CNN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9"/>
          <p:cNvSpPr txBox="1"/>
          <p:nvPr/>
        </p:nvSpPr>
        <p:spPr>
          <a:xfrm>
            <a:off x="136950" y="1111475"/>
            <a:ext cx="88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Since we don’t have the first ground truth mask, we need to use mask R-cnn or Swin-Transformer </a:t>
            </a:r>
            <a:endParaRPr/>
          </a:p>
        </p:txBody>
      </p:sp>
      <p:pic>
        <p:nvPicPr>
          <p:cNvPr id="323" name="Google Shape;3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75" y="1744350"/>
            <a:ext cx="293857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9"/>
          <p:cNvSpPr txBox="1"/>
          <p:nvPr/>
        </p:nvSpPr>
        <p:spPr>
          <a:xfrm>
            <a:off x="136950" y="4263025"/>
            <a:ext cx="88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Ground Truth                                                    Result of segmentation using Swin Transformer</a:t>
            </a:r>
            <a:endParaRPr/>
          </a:p>
        </p:txBody>
      </p:sp>
      <p:pic>
        <p:nvPicPr>
          <p:cNvPr id="325" name="Google Shape;32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875" y="1744350"/>
            <a:ext cx="293857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1" name="Google Shape;331;p50"/>
          <p:cNvSpPr/>
          <p:nvPr/>
        </p:nvSpPr>
        <p:spPr>
          <a:xfrm>
            <a:off x="59000" y="228197"/>
            <a:ext cx="8700300" cy="5340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f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Converting a Mask to a Boundary Box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0"/>
          <p:cNvSpPr txBox="1"/>
          <p:nvPr/>
        </p:nvSpPr>
        <p:spPr>
          <a:xfrm>
            <a:off x="136950" y="4263025"/>
            <a:ext cx="88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Ground Truth                                 Detected Boundary                        Detected Bounding Box                        </a:t>
            </a:r>
            <a:endParaRPr/>
          </a:p>
        </p:txBody>
      </p:sp>
      <p:pic>
        <p:nvPicPr>
          <p:cNvPr id="333" name="Google Shape;33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50" y="1860950"/>
            <a:ext cx="29385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0"/>
          <p:cNvPicPr preferRelativeResize="0"/>
          <p:nvPr/>
        </p:nvPicPr>
        <p:blipFill rotWithShape="1">
          <a:blip r:embed="rId4">
            <a:alphaModFix/>
          </a:blip>
          <a:srcRect b="10020" l="9329" r="0" t="3000"/>
          <a:stretch/>
        </p:blipFill>
        <p:spPr>
          <a:xfrm>
            <a:off x="3178675" y="1860950"/>
            <a:ext cx="29385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7250" y="1787150"/>
            <a:ext cx="2938575" cy="24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1" name="Google Shape;341;p51"/>
          <p:cNvSpPr/>
          <p:nvPr/>
        </p:nvSpPr>
        <p:spPr>
          <a:xfrm>
            <a:off x="59000" y="228197"/>
            <a:ext cx="8700300" cy="5340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f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Converting a Mask to a Boundary Box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1"/>
          <p:cNvSpPr txBox="1"/>
          <p:nvPr/>
        </p:nvSpPr>
        <p:spPr>
          <a:xfrm>
            <a:off x="273900" y="4027888"/>
            <a:ext cx="88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Ground Truth                                       STCN output                              Predicted Bounding boxes                                                         </a:t>
            </a:r>
            <a:endParaRPr/>
          </a:p>
        </p:txBody>
      </p:sp>
      <p:pic>
        <p:nvPicPr>
          <p:cNvPr id="343" name="Google Shape;343;p51" title="mous_GT.mp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50" y="1465525"/>
            <a:ext cx="2707226" cy="23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1" title="MOUSe_predicted.mpg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9900" y="1465575"/>
            <a:ext cx="3007624" cy="23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1" title="S2S_mouse_SWIN.mpg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74950" y="1465525"/>
            <a:ext cx="2844176" cy="23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51" name="Google Shape;351;p52"/>
          <p:cNvSpPr/>
          <p:nvPr/>
        </p:nvSpPr>
        <p:spPr>
          <a:xfrm>
            <a:off x="59000" y="228197"/>
            <a:ext cx="8700300" cy="5340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f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Video Segmentation Result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52" title="2objects_GT.mp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625" y="1617050"/>
            <a:ext cx="2807200" cy="21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2" title="2objects_predicted.mpg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6375" y="1624863"/>
            <a:ext cx="2982100" cy="21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2" title="S2S_2objects_maskrcnn.mpg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9087" y="1624875"/>
            <a:ext cx="2760024" cy="2175676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2"/>
          <p:cNvSpPr txBox="1"/>
          <p:nvPr/>
        </p:nvSpPr>
        <p:spPr>
          <a:xfrm>
            <a:off x="219425" y="4027888"/>
            <a:ext cx="88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Ground Truth                                       STCN output                              Predicted Bounding boxes                                                       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3"/>
          <p:cNvSpPr/>
          <p:nvPr/>
        </p:nvSpPr>
        <p:spPr>
          <a:xfrm>
            <a:off x="59010" y="2281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Quantitative results on S2S dataset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53"/>
          <p:cNvSpPr txBox="1"/>
          <p:nvPr/>
        </p:nvSpPr>
        <p:spPr>
          <a:xfrm>
            <a:off x="4606813" y="2619850"/>
            <a:ext cx="592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362" name="Google Shape;36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363" name="Google Shape;363;p53"/>
          <p:cNvGraphicFramePr/>
          <p:nvPr/>
        </p:nvGraphicFramePr>
        <p:xfrm>
          <a:off x="1493250" y="1977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{A6BE596A-9C15-4746-BA51-EFBBC23AA4BF}</a:tableStyleId>
              </a:tblPr>
              <a:tblGrid>
                <a:gridCol w="2413000"/>
                <a:gridCol w="3418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Mean Intersection over Union 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/>
                        <a:t>Wireless mouse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Hand / Glass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0.75/0.85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/>
          <p:nvPr/>
        </p:nvSpPr>
        <p:spPr>
          <a:xfrm>
            <a:off x="140410" y="2189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4000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AutoNum type="arabicPeriod"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STM vs STCN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"/>
          <p:cNvSpPr/>
          <p:nvPr/>
        </p:nvSpPr>
        <p:spPr>
          <a:xfrm>
            <a:off x="140410" y="2189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Limitations</a:t>
            </a:r>
            <a:endParaRPr sz="1100"/>
          </a:p>
        </p:txBody>
      </p:sp>
      <p:sp>
        <p:nvSpPr>
          <p:cNvPr id="369" name="Google Shape;36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5"/>
          <p:cNvSpPr/>
          <p:nvPr/>
        </p:nvSpPr>
        <p:spPr>
          <a:xfrm>
            <a:off x="59010" y="2281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Limitations</a:t>
            </a: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5"/>
          <p:cNvSpPr txBox="1"/>
          <p:nvPr/>
        </p:nvSpPr>
        <p:spPr>
          <a:xfrm>
            <a:off x="4606813" y="2619850"/>
            <a:ext cx="592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376" name="Google Shape;37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7" name="Google Shape;377;p55"/>
          <p:cNvSpPr txBox="1"/>
          <p:nvPr/>
        </p:nvSpPr>
        <p:spPr>
          <a:xfrm>
            <a:off x="493975" y="1170650"/>
            <a:ext cx="760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main limitation of the STCN is its sensitivity to the initial mask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/>
              <a:t>Solution: We can feed the STCN with a mask every 10 frames</a:t>
            </a:r>
            <a:endParaRPr b="1" i="1"/>
          </a:p>
        </p:txBody>
      </p:sp>
      <p:pic>
        <p:nvPicPr>
          <p:cNvPr id="378" name="Google Shape;378;p55" title="S2S_watch_swin.mp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075" y="1889425"/>
            <a:ext cx="3229900" cy="20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5"/>
          <p:cNvSpPr txBox="1"/>
          <p:nvPr/>
        </p:nvSpPr>
        <p:spPr>
          <a:xfrm>
            <a:off x="768450" y="4178125"/>
            <a:ext cx="760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Both Swin transformers and Mask R-CNN cannot be applied to real time </a:t>
            </a:r>
            <a:r>
              <a:rPr lang="fr"/>
              <a:t>segmentation</a:t>
            </a:r>
            <a:r>
              <a:rPr lang="fr"/>
              <a:t> due to their computational cost</a:t>
            </a:r>
            <a:endParaRPr/>
          </a:p>
        </p:txBody>
      </p:sp>
      <p:pic>
        <p:nvPicPr>
          <p:cNvPr id="380" name="Google Shape;380;p55" title="watch.mpg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9025" y="1889425"/>
            <a:ext cx="3028400" cy="20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6"/>
          <p:cNvSpPr/>
          <p:nvPr/>
        </p:nvSpPr>
        <p:spPr>
          <a:xfrm>
            <a:off x="140410" y="2189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Thanks for your attention</a:t>
            </a:r>
            <a:endParaRPr sz="1100"/>
          </a:p>
        </p:txBody>
      </p:sp>
      <p:sp>
        <p:nvSpPr>
          <p:cNvPr id="386" name="Google Shape;38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/>
          <p:nvPr/>
        </p:nvSpPr>
        <p:spPr>
          <a:xfrm>
            <a:off x="221810" y="102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STM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0" y="1048200"/>
            <a:ext cx="4619625" cy="39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/>
          <p:nvPr/>
        </p:nvSpPr>
        <p:spPr>
          <a:xfrm>
            <a:off x="221810" y="102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STCN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275" y="1033900"/>
            <a:ext cx="5551027" cy="41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/>
          <p:nvPr/>
        </p:nvSpPr>
        <p:spPr>
          <a:xfrm>
            <a:off x="140410" y="21893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Reproduction of the results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/>
          <p:nvPr/>
        </p:nvSpPr>
        <p:spPr>
          <a:xfrm>
            <a:off x="91235" y="-7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Qualitative results on DAVIS 2016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1"/>
          <p:cNvSpPr txBox="1"/>
          <p:nvPr/>
        </p:nvSpPr>
        <p:spPr>
          <a:xfrm>
            <a:off x="4606813" y="2619850"/>
            <a:ext cx="592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148" name="Google Shape;14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9" name="Google Shape;149;p31" title="moto_jump_gt.mp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25" y="3390150"/>
            <a:ext cx="2849300" cy="1709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0" name="Google Shape;15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225" y="876600"/>
            <a:ext cx="2849301" cy="19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1" title="car_shaddow_MASKRCNN.mpg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3825" y="3390150"/>
            <a:ext cx="2849300" cy="17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9198" y="876600"/>
            <a:ext cx="2849301" cy="19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1" title="scooter_GT.mpg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12550" y="3390150"/>
            <a:ext cx="2800050" cy="17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87925" y="876600"/>
            <a:ext cx="2800050" cy="19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/>
          <p:nvPr/>
        </p:nvSpPr>
        <p:spPr>
          <a:xfrm>
            <a:off x="59010" y="2281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Quantitative results on DAVIS 2016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4606813" y="2619850"/>
            <a:ext cx="592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162" name="Google Shape;162;p32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{A6BE596A-9C15-4746-BA51-EFBBC23AA4BF}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Paper results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/>
                        <a:t>Our reported results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FPS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 26.9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17.13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Jaccard 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90.4%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90.3%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/>
          <p:nvPr/>
        </p:nvSpPr>
        <p:spPr>
          <a:xfrm>
            <a:off x="221860" y="117193"/>
            <a:ext cx="8700300" cy="876600"/>
          </a:xfrm>
          <a:prstGeom prst="rect">
            <a:avLst/>
          </a:prstGeom>
          <a:solidFill>
            <a:srgbClr val="40404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Qualitative results On DAVIS 2017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3"/>
          <p:cNvSpPr txBox="1"/>
          <p:nvPr/>
        </p:nvSpPr>
        <p:spPr>
          <a:xfrm>
            <a:off x="4606813" y="2619850"/>
            <a:ext cx="592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  <p:sp>
        <p:nvSpPr>
          <p:cNvPr id="169" name="Google Shape;1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0" name="Google Shape;170;p33" title="judo_GT.mp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0" y="3297675"/>
            <a:ext cx="2978100" cy="184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3" title="pigs_GT.mpg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7275" y="3297675"/>
            <a:ext cx="2693875" cy="18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3" title="loading_gt.mpg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1125" y="3297675"/>
            <a:ext cx="2732100" cy="18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82275" y="1049350"/>
            <a:ext cx="2638875" cy="18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71125" y="1049350"/>
            <a:ext cx="2732100" cy="18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000" y="1049350"/>
            <a:ext cx="2978101" cy="18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