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5DF56D-6F55-481F-86EF-3CBA710D4863}">
  <a:tblStyle styleId="{6C5DF56D-6F55-481F-86EF-3CBA710D48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252311d80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e252311d80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730231fc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10730231fc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730231fcb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10730231fcb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730231fcb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10730231fcb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730231fcb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10730231fcb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75100b5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075100b5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730231fc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10730231fc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730231fcb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10730231fcb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0730231fc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10730231fc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252311d80_8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e252311d80_8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0730231fc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10730231fc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25258e98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e25258e98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0730231fc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10730231fc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0730231fc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g10730231fc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0730231fc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10730231fc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e252311d80_2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ge252311d80_2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730231fc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g10730231fc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e252311d80_8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e252311d80_8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0730231fc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g10730231fc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07657996b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g107657996b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07657996b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g107657996b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730231f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730231f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5a63c952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5a63c952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5a63c952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5a63c952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5a63c952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5a63c952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5a63c9520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5a63c9520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5a63c9520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5a63c9520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5a63c9520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5a63c9520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arxiv.org/abs/1906.00722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Relationship Id="rId5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4.png"/><Relationship Id="rId4" Type="http://schemas.openxmlformats.org/officeDocument/2006/relationships/image" Target="../media/image38.png"/><Relationship Id="rId5" Type="http://schemas.openxmlformats.org/officeDocument/2006/relationships/image" Target="../media/image22.png"/><Relationship Id="rId6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9.png"/><Relationship Id="rId5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33.png"/><Relationship Id="rId9" Type="http://schemas.openxmlformats.org/officeDocument/2006/relationships/image" Target="../media/image31.png"/><Relationship Id="rId5" Type="http://schemas.openxmlformats.org/officeDocument/2006/relationships/image" Target="../media/image40.png"/><Relationship Id="rId6" Type="http://schemas.openxmlformats.org/officeDocument/2006/relationships/image" Target="../media/image24.png"/><Relationship Id="rId7" Type="http://schemas.openxmlformats.org/officeDocument/2006/relationships/image" Target="../media/image37.png"/><Relationship Id="rId8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6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5.png"/><Relationship Id="rId4" Type="http://schemas.openxmlformats.org/officeDocument/2006/relationships/image" Target="../media/image4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wikiwand.com/en/Homology_groups" TargetMode="External"/><Relationship Id="rId4" Type="http://schemas.openxmlformats.org/officeDocument/2006/relationships/hyperlink" Target="https://www.wikiwand.com/en/Simplicial_complex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10" Type="http://schemas.openxmlformats.org/officeDocument/2006/relationships/image" Target="../media/image1.png"/><Relationship Id="rId9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Relationship Id="rId7" Type="http://schemas.openxmlformats.org/officeDocument/2006/relationships/image" Target="../media/image2.png"/><Relationship Id="rId8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9.png"/><Relationship Id="rId8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idx="1" type="subTitle"/>
          </p:nvPr>
        </p:nvSpPr>
        <p:spPr>
          <a:xfrm>
            <a:off x="266275" y="37648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fr">
                <a:latin typeface="Cambria"/>
                <a:ea typeface="Cambria"/>
                <a:cs typeface="Cambria"/>
                <a:sym typeface="Cambria"/>
              </a:rPr>
              <a:t>Presented By: 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fr">
                <a:latin typeface="Cambria"/>
                <a:ea typeface="Cambria"/>
                <a:cs typeface="Cambria"/>
                <a:sym typeface="Cambria"/>
              </a:rPr>
              <a:t>Saifeddine Barkia - Siwar Mhadhbi -  Eya Ghamgui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0" name="Google Shape;100;p25"/>
          <p:cNvSpPr/>
          <p:nvPr/>
        </p:nvSpPr>
        <p:spPr>
          <a:xfrm>
            <a:off x="221850" y="795424"/>
            <a:ext cx="8700300" cy="26781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25"/>
          <p:cNvCxnSpPr/>
          <p:nvPr/>
        </p:nvCxnSpPr>
        <p:spPr>
          <a:xfrm>
            <a:off x="835500" y="2920966"/>
            <a:ext cx="7473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" name="Google Shape;102;p25"/>
          <p:cNvSpPr txBox="1"/>
          <p:nvPr>
            <p:ph type="ctrTitle"/>
          </p:nvPr>
        </p:nvSpPr>
        <p:spPr>
          <a:xfrm>
            <a:off x="1292425" y="795425"/>
            <a:ext cx="6468300" cy="136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9754"/>
              <a:buNone/>
            </a:pPr>
            <a:r>
              <a:t/>
            </a:r>
            <a:endParaRPr sz="3255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03" name="Google Shape;103;p25"/>
          <p:cNvCxnSpPr/>
          <p:nvPr/>
        </p:nvCxnSpPr>
        <p:spPr>
          <a:xfrm>
            <a:off x="3140775" y="1788325"/>
            <a:ext cx="3224700" cy="9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" name="Google Shape;104;p25"/>
          <p:cNvSpPr txBox="1"/>
          <p:nvPr>
            <p:ph type="ctrTitle"/>
          </p:nvPr>
        </p:nvSpPr>
        <p:spPr>
          <a:xfrm>
            <a:off x="904125" y="1541350"/>
            <a:ext cx="7335900" cy="136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t/>
            </a:r>
            <a:endParaRPr sz="248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t/>
            </a:r>
            <a:endParaRPr sz="72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5" name="Google Shape;105;p25"/>
          <p:cNvSpPr txBox="1"/>
          <p:nvPr/>
        </p:nvSpPr>
        <p:spPr>
          <a:xfrm>
            <a:off x="1369975" y="2397775"/>
            <a:ext cx="8084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>
                <a:solidFill>
                  <a:schemeClr val="lt1"/>
                </a:solidFill>
              </a:rPr>
              <a:t>“ </a:t>
            </a:r>
            <a:r>
              <a:rPr b="1" lang="fr" sz="2000">
                <a:solidFill>
                  <a:schemeClr val="lt1"/>
                </a:solidFill>
                <a:uFill>
                  <a:noFill/>
                </a:uFill>
                <a:latin typeface="Cambria"/>
                <a:ea typeface="Cambria"/>
                <a:cs typeface="Cambria"/>
                <a:sym typeface="Cambr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Topological Autoencoders ” </a:t>
            </a:r>
            <a:r>
              <a:rPr b="1" lang="fr"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[Moor et al. ICML 2020]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06" name="Google Shape;106;p25"/>
          <p:cNvSpPr txBox="1"/>
          <p:nvPr/>
        </p:nvSpPr>
        <p:spPr>
          <a:xfrm>
            <a:off x="3232625" y="1394000"/>
            <a:ext cx="80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Topological Data Analysis </a:t>
            </a:r>
            <a:r>
              <a:rPr lang="fr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MVA 2021</a:t>
            </a:r>
            <a:endParaRPr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/>
          <p:nvPr/>
        </p:nvSpPr>
        <p:spPr>
          <a:xfrm>
            <a:off x="221810" y="102393"/>
            <a:ext cx="8700300" cy="8766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Topological Autoencoder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Google Shape;200;p34"/>
          <p:cNvCxnSpPr/>
          <p:nvPr/>
        </p:nvCxnSpPr>
        <p:spPr>
          <a:xfrm>
            <a:off x="835450" y="767341"/>
            <a:ext cx="7473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p34"/>
          <p:cNvSpPr txBox="1"/>
          <p:nvPr/>
        </p:nvSpPr>
        <p:spPr>
          <a:xfrm>
            <a:off x="2582525" y="1199775"/>
            <a:ext cx="446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lang="fr" sz="3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utoencoder </a:t>
            </a:r>
            <a:r>
              <a:rPr lang="fr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  h </a:t>
            </a:r>
            <a:r>
              <a:rPr lang="fr" sz="2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g   </a:t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4"/>
          <p:cNvSpPr txBox="1"/>
          <p:nvPr/>
        </p:nvSpPr>
        <p:spPr>
          <a:xfrm>
            <a:off x="298000" y="3874050"/>
            <a:ext cx="6622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eorgia"/>
              <a:buChar char="●"/>
            </a:pPr>
            <a:r>
              <a:rPr lang="f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F</a:t>
            </a:r>
            <a:r>
              <a:rPr lang="f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orward pass of the autoencoder :                                                                        ;</a:t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3" name="Google Shape;2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419" y="3788635"/>
            <a:ext cx="2403879" cy="31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5423" y="4114850"/>
            <a:ext cx="2403876" cy="31161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4"/>
          <p:cNvSpPr/>
          <p:nvPr/>
        </p:nvSpPr>
        <p:spPr>
          <a:xfrm>
            <a:off x="3755950" y="3788625"/>
            <a:ext cx="179100" cy="646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4655" y="3941375"/>
            <a:ext cx="1387595" cy="31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4"/>
          <p:cNvSpPr txBox="1"/>
          <p:nvPr/>
        </p:nvSpPr>
        <p:spPr>
          <a:xfrm>
            <a:off x="269500" y="2668525"/>
            <a:ext cx="860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eorgia"/>
              <a:buChar char="●"/>
            </a:pPr>
            <a:r>
              <a:rPr b="1" lang="f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Goal</a:t>
            </a:r>
            <a:r>
              <a:rPr lang="f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: Learn a latent encoding that </a:t>
            </a:r>
            <a:r>
              <a:rPr b="1" lang="f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best preserves the data space topology </a:t>
            </a:r>
            <a:r>
              <a:rPr lang="f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in latent space.</a:t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eorgia"/>
              <a:buChar char="●"/>
            </a:pPr>
            <a:r>
              <a:rPr lang="f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X : point cloud </a:t>
            </a:r>
            <a:r>
              <a:rPr b="1" i="1" lang="f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mini-batch</a:t>
            </a:r>
            <a:r>
              <a:rPr lang="f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 from the data space.</a:t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8" name="Google Shape;208;p34"/>
          <p:cNvSpPr txBox="1"/>
          <p:nvPr/>
        </p:nvSpPr>
        <p:spPr>
          <a:xfrm>
            <a:off x="5852950" y="2183888"/>
            <a:ext cx="15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Encoder : X -&gt; Z  </a:t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9" name="Google Shape;209;p34"/>
          <p:cNvSpPr txBox="1"/>
          <p:nvPr/>
        </p:nvSpPr>
        <p:spPr>
          <a:xfrm>
            <a:off x="3786250" y="2164788"/>
            <a:ext cx="15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Decoder : Z -&gt; X </a:t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10" name="Google Shape;210;p34"/>
          <p:cNvCxnSpPr/>
          <p:nvPr/>
        </p:nvCxnSpPr>
        <p:spPr>
          <a:xfrm>
            <a:off x="5852950" y="1749725"/>
            <a:ext cx="450300" cy="4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34"/>
          <p:cNvCxnSpPr/>
          <p:nvPr/>
        </p:nvCxnSpPr>
        <p:spPr>
          <a:xfrm flipH="1">
            <a:off x="4884200" y="1741775"/>
            <a:ext cx="477600" cy="3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34"/>
          <p:cNvSpPr/>
          <p:nvPr/>
        </p:nvSpPr>
        <p:spPr>
          <a:xfrm>
            <a:off x="5852950" y="2199788"/>
            <a:ext cx="1571400" cy="36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3" name="Google Shape;21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/>
          <p:nvPr/>
        </p:nvSpPr>
        <p:spPr>
          <a:xfrm>
            <a:off x="221810" y="102393"/>
            <a:ext cx="8700300" cy="8766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Topological Autoencoder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9" name="Google Shape;219;p35"/>
          <p:cNvCxnSpPr/>
          <p:nvPr/>
        </p:nvCxnSpPr>
        <p:spPr>
          <a:xfrm>
            <a:off x="835450" y="767341"/>
            <a:ext cx="7473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0" name="Google Shape;2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975" y="1868313"/>
            <a:ext cx="3748043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5"/>
          <p:cNvSpPr txBox="1"/>
          <p:nvPr/>
        </p:nvSpPr>
        <p:spPr>
          <a:xfrm>
            <a:off x="375800" y="1369063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Char char="❖"/>
            </a:pPr>
            <a:r>
              <a:rPr lang="fr" sz="2000">
                <a:solidFill>
                  <a:schemeClr val="dk1"/>
                </a:solidFill>
              </a:rPr>
              <a:t>Combined </a:t>
            </a:r>
            <a:r>
              <a:rPr lang="fr" sz="2000">
                <a:solidFill>
                  <a:schemeClr val="dk1"/>
                </a:solidFill>
              </a:rPr>
              <a:t>Loss</a:t>
            </a:r>
            <a:endParaRPr b="1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2" name="Google Shape;222;p35"/>
          <p:cNvSpPr/>
          <p:nvPr/>
        </p:nvSpPr>
        <p:spPr>
          <a:xfrm rot="-5400000">
            <a:off x="4300425" y="1336600"/>
            <a:ext cx="262800" cy="2051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5"/>
          <p:cNvSpPr/>
          <p:nvPr/>
        </p:nvSpPr>
        <p:spPr>
          <a:xfrm rot="-5400000">
            <a:off x="6219075" y="2135950"/>
            <a:ext cx="153900" cy="452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5"/>
          <p:cNvSpPr txBox="1"/>
          <p:nvPr/>
        </p:nvSpPr>
        <p:spPr>
          <a:xfrm>
            <a:off x="3564325" y="2493550"/>
            <a:ext cx="20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Reconstruction Loss</a:t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5" name="Google Shape;225;p35"/>
          <p:cNvSpPr txBox="1"/>
          <p:nvPr/>
        </p:nvSpPr>
        <p:spPr>
          <a:xfrm>
            <a:off x="5797500" y="2493550"/>
            <a:ext cx="20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Topological </a:t>
            </a:r>
            <a:r>
              <a:rPr lang="f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Loss</a:t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5797500" y="1914513"/>
            <a:ext cx="218400" cy="400200"/>
          </a:xfrm>
          <a:prstGeom prst="ellipse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4125"/>
              </a:solidFill>
            </a:endParaRPr>
          </a:p>
        </p:txBody>
      </p:sp>
      <p:cxnSp>
        <p:nvCxnSpPr>
          <p:cNvPr id="227" name="Google Shape;227;p35"/>
          <p:cNvCxnSpPr/>
          <p:nvPr/>
        </p:nvCxnSpPr>
        <p:spPr>
          <a:xfrm rot="5400000">
            <a:off x="5482188" y="2486150"/>
            <a:ext cx="581400" cy="330900"/>
          </a:xfrm>
          <a:prstGeom prst="bentConnector3">
            <a:avLst>
              <a:gd fmla="val 249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35"/>
          <p:cNvCxnSpPr/>
          <p:nvPr/>
        </p:nvCxnSpPr>
        <p:spPr>
          <a:xfrm flipH="1">
            <a:off x="5607450" y="2571750"/>
            <a:ext cx="4500" cy="4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35"/>
          <p:cNvSpPr txBox="1"/>
          <p:nvPr/>
        </p:nvSpPr>
        <p:spPr>
          <a:xfrm>
            <a:off x="4897800" y="2893750"/>
            <a:ext cx="142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Regularization term</a:t>
            </a:r>
            <a:endParaRPr sz="1100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0" name="Google Shape;23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/>
          <p:nvPr/>
        </p:nvSpPr>
        <p:spPr>
          <a:xfrm>
            <a:off x="221810" y="102393"/>
            <a:ext cx="8700300" cy="8766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Topological Autoencoder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6" name="Google Shape;236;p36"/>
          <p:cNvCxnSpPr/>
          <p:nvPr/>
        </p:nvCxnSpPr>
        <p:spPr>
          <a:xfrm>
            <a:off x="835450" y="767341"/>
            <a:ext cx="7473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37" name="Google Shape;2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975" y="1868313"/>
            <a:ext cx="3748043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6"/>
          <p:cNvSpPr txBox="1"/>
          <p:nvPr/>
        </p:nvSpPr>
        <p:spPr>
          <a:xfrm>
            <a:off x="375800" y="1369063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Char char="❖"/>
            </a:pPr>
            <a:r>
              <a:rPr lang="fr" sz="2000">
                <a:solidFill>
                  <a:schemeClr val="dk1"/>
                </a:solidFill>
              </a:rPr>
              <a:t>Combined Loss</a:t>
            </a:r>
            <a:endParaRPr b="1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9" name="Google Shape;239;p36"/>
          <p:cNvSpPr/>
          <p:nvPr/>
        </p:nvSpPr>
        <p:spPr>
          <a:xfrm rot="-5400000">
            <a:off x="4300425" y="1336600"/>
            <a:ext cx="262800" cy="2051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6"/>
          <p:cNvSpPr/>
          <p:nvPr/>
        </p:nvSpPr>
        <p:spPr>
          <a:xfrm rot="-5400000">
            <a:off x="6219075" y="2135950"/>
            <a:ext cx="153900" cy="452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6"/>
          <p:cNvSpPr txBox="1"/>
          <p:nvPr/>
        </p:nvSpPr>
        <p:spPr>
          <a:xfrm>
            <a:off x="3564325" y="2493550"/>
            <a:ext cx="20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Reconstruction Loss</a:t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2" name="Google Shape;242;p36"/>
          <p:cNvSpPr txBox="1"/>
          <p:nvPr/>
        </p:nvSpPr>
        <p:spPr>
          <a:xfrm>
            <a:off x="5797500" y="2493550"/>
            <a:ext cx="20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Topological Loss</a:t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3" name="Google Shape;243;p36"/>
          <p:cNvSpPr/>
          <p:nvPr/>
        </p:nvSpPr>
        <p:spPr>
          <a:xfrm>
            <a:off x="5797500" y="1914513"/>
            <a:ext cx="218400" cy="400200"/>
          </a:xfrm>
          <a:prstGeom prst="ellipse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4125"/>
              </a:solidFill>
            </a:endParaRPr>
          </a:p>
        </p:txBody>
      </p:sp>
      <p:cxnSp>
        <p:nvCxnSpPr>
          <p:cNvPr id="244" name="Google Shape;244;p36"/>
          <p:cNvCxnSpPr/>
          <p:nvPr/>
        </p:nvCxnSpPr>
        <p:spPr>
          <a:xfrm rot="5400000">
            <a:off x="5482188" y="2486150"/>
            <a:ext cx="581400" cy="330900"/>
          </a:xfrm>
          <a:prstGeom prst="bentConnector3">
            <a:avLst>
              <a:gd fmla="val 249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36"/>
          <p:cNvCxnSpPr/>
          <p:nvPr/>
        </p:nvCxnSpPr>
        <p:spPr>
          <a:xfrm flipH="1">
            <a:off x="5607450" y="2571750"/>
            <a:ext cx="4500" cy="4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36"/>
          <p:cNvSpPr txBox="1"/>
          <p:nvPr/>
        </p:nvSpPr>
        <p:spPr>
          <a:xfrm>
            <a:off x="4897800" y="2893750"/>
            <a:ext cx="142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Regularization term</a:t>
            </a:r>
            <a:endParaRPr sz="1100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7" name="Google Shape;247;p36"/>
          <p:cNvSpPr txBox="1"/>
          <p:nvPr/>
        </p:nvSpPr>
        <p:spPr>
          <a:xfrm>
            <a:off x="375800" y="31508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Char char="❖"/>
            </a:pPr>
            <a:r>
              <a:rPr lang="fr" sz="2000">
                <a:solidFill>
                  <a:schemeClr val="dk1"/>
                </a:solidFill>
              </a:rPr>
              <a:t>Topological Loss</a:t>
            </a:r>
            <a:endParaRPr b="1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48" name="Google Shape;24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9775" y="3745304"/>
            <a:ext cx="2474550" cy="39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6"/>
          <p:cNvPicPr preferRelativeResize="0"/>
          <p:nvPr/>
        </p:nvPicPr>
        <p:blipFill rotWithShape="1">
          <a:blip r:embed="rId5">
            <a:alphaModFix/>
          </a:blip>
          <a:srcRect b="0" l="0" r="0" t="54983"/>
          <a:stretch/>
        </p:blipFill>
        <p:spPr>
          <a:xfrm>
            <a:off x="3975688" y="3956950"/>
            <a:ext cx="3289586" cy="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6"/>
          <p:cNvSpPr/>
          <p:nvPr/>
        </p:nvSpPr>
        <p:spPr>
          <a:xfrm>
            <a:off x="3803300" y="3475763"/>
            <a:ext cx="218400" cy="1006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36"/>
          <p:cNvPicPr preferRelativeResize="0"/>
          <p:nvPr/>
        </p:nvPicPr>
        <p:blipFill rotWithShape="1">
          <a:blip r:embed="rId5">
            <a:alphaModFix/>
          </a:blip>
          <a:srcRect b="60489" l="0" r="0" t="0"/>
          <a:stretch/>
        </p:blipFill>
        <p:spPr>
          <a:xfrm>
            <a:off x="3975700" y="3461875"/>
            <a:ext cx="3175591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6"/>
          <p:cNvSpPr txBox="1"/>
          <p:nvPr/>
        </p:nvSpPr>
        <p:spPr>
          <a:xfrm>
            <a:off x="827050" y="4614550"/>
            <a:ext cx="79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eorgia"/>
              <a:buChar char="●"/>
            </a:pPr>
            <a:r>
              <a:rPr lang="fr" u="sng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K</a:t>
            </a:r>
            <a:r>
              <a:rPr lang="fr" u="sng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ey i</a:t>
            </a:r>
            <a:r>
              <a:rPr lang="fr" u="sng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dea:</a:t>
            </a:r>
            <a:r>
              <a:rPr lang="f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 align and preserve topologically relevant distances from </a:t>
            </a:r>
            <a:r>
              <a:rPr b="1" lang="f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both spaces.</a:t>
            </a:r>
            <a:endParaRPr/>
          </a:p>
        </p:txBody>
      </p:sp>
      <p:sp>
        <p:nvSpPr>
          <p:cNvPr id="253" name="Google Shape;25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/>
          <p:nvPr/>
        </p:nvSpPr>
        <p:spPr>
          <a:xfrm>
            <a:off x="221810" y="102393"/>
            <a:ext cx="8700300" cy="8766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Topological Autoencoder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9" name="Google Shape;259;p37"/>
          <p:cNvCxnSpPr/>
          <p:nvPr/>
        </p:nvCxnSpPr>
        <p:spPr>
          <a:xfrm>
            <a:off x="835450" y="767341"/>
            <a:ext cx="7473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0" name="Google Shape;260;p37"/>
          <p:cNvSpPr txBox="1"/>
          <p:nvPr/>
        </p:nvSpPr>
        <p:spPr>
          <a:xfrm>
            <a:off x="1322875" y="3342025"/>
            <a:ext cx="108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</a:rPr>
              <a:t>Stability</a:t>
            </a:r>
            <a:endParaRPr b="1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1" name="Google Shape;261;p37"/>
          <p:cNvSpPr txBox="1"/>
          <p:nvPr/>
        </p:nvSpPr>
        <p:spPr>
          <a:xfrm>
            <a:off x="1322875" y="1390063"/>
            <a:ext cx="200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</a:rPr>
              <a:t>Differentiability</a:t>
            </a:r>
            <a:endParaRPr b="1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62" name="Google Shape;262;p37"/>
          <p:cNvPicPr preferRelativeResize="0"/>
          <p:nvPr/>
        </p:nvPicPr>
        <p:blipFill rotWithShape="1">
          <a:blip r:embed="rId3">
            <a:alphaModFix/>
          </a:blip>
          <a:srcRect b="13064" l="16020" r="10151" t="11240"/>
          <a:stretch/>
        </p:blipFill>
        <p:spPr>
          <a:xfrm>
            <a:off x="835451" y="1466264"/>
            <a:ext cx="345300" cy="346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7"/>
          <p:cNvPicPr preferRelativeResize="0"/>
          <p:nvPr/>
        </p:nvPicPr>
        <p:blipFill rotWithShape="1">
          <a:blip r:embed="rId3">
            <a:alphaModFix/>
          </a:blip>
          <a:srcRect b="13064" l="16020" r="10151" t="11240"/>
          <a:stretch/>
        </p:blipFill>
        <p:spPr>
          <a:xfrm>
            <a:off x="835451" y="3415202"/>
            <a:ext cx="345300" cy="34623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7"/>
          <p:cNvSpPr txBox="1"/>
          <p:nvPr/>
        </p:nvSpPr>
        <p:spPr>
          <a:xfrm>
            <a:off x="5110150" y="1971875"/>
            <a:ext cx="362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f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opological loss differentiable for each update step during training.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5" name="Google Shape;265;p37"/>
          <p:cNvSpPr txBox="1"/>
          <p:nvPr/>
        </p:nvSpPr>
        <p:spPr>
          <a:xfrm>
            <a:off x="1058375" y="19718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f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ersistence pairing does not change upon a small perturbation.</a:t>
            </a:r>
            <a:endParaRPr/>
          </a:p>
        </p:txBody>
      </p:sp>
      <p:sp>
        <p:nvSpPr>
          <p:cNvPr id="266" name="Google Shape;266;p37"/>
          <p:cNvSpPr/>
          <p:nvPr/>
        </p:nvSpPr>
        <p:spPr>
          <a:xfrm>
            <a:off x="4287775" y="2211625"/>
            <a:ext cx="765000" cy="20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7"/>
          <p:cNvSpPr txBox="1"/>
          <p:nvPr/>
        </p:nvSpPr>
        <p:spPr>
          <a:xfrm>
            <a:off x="1180750" y="3834625"/>
            <a:ext cx="755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eorgia"/>
              <a:buChar char="●"/>
            </a:pPr>
            <a:r>
              <a:rPr lang="f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Stability of persistence diagrams with respect to small perturbations of the underlying space.</a:t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eorgia"/>
              <a:buChar char="●"/>
            </a:pPr>
            <a:r>
              <a:rPr lang="f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Stability on the level of mini-batches.       Suitable approximations of the persistent homology of a data set. </a:t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8" name="Google Shape;268;p37"/>
          <p:cNvSpPr/>
          <p:nvPr/>
        </p:nvSpPr>
        <p:spPr>
          <a:xfrm>
            <a:off x="4862775" y="4421000"/>
            <a:ext cx="345300" cy="14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7"/>
          <p:cNvSpPr txBox="1"/>
          <p:nvPr/>
        </p:nvSpPr>
        <p:spPr>
          <a:xfrm>
            <a:off x="1322350" y="2773713"/>
            <a:ext cx="7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E</a:t>
            </a:r>
            <a:r>
              <a:rPr lang="f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mploy topology directly as a constraint for modern deep learning methods.  </a:t>
            </a:r>
            <a:r>
              <a:rPr lang="f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  \o/</a:t>
            </a:r>
            <a:endParaRPr/>
          </a:p>
        </p:txBody>
      </p:sp>
      <p:sp>
        <p:nvSpPr>
          <p:cNvPr id="270" name="Google Shape;270;p37"/>
          <p:cNvSpPr/>
          <p:nvPr/>
        </p:nvSpPr>
        <p:spPr>
          <a:xfrm rot="126062">
            <a:off x="881179" y="2756943"/>
            <a:ext cx="253671" cy="412484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/>
          <p:nvPr/>
        </p:nvSpPr>
        <p:spPr>
          <a:xfrm>
            <a:off x="140410" y="2189393"/>
            <a:ext cx="8700300" cy="8766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Experiments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/>
          <p:nvPr/>
        </p:nvSpPr>
        <p:spPr>
          <a:xfrm>
            <a:off x="221810" y="102393"/>
            <a:ext cx="8700300" cy="8766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Experimental setup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3" name="Google Shape;283;p39"/>
          <p:cNvCxnSpPr/>
          <p:nvPr/>
        </p:nvCxnSpPr>
        <p:spPr>
          <a:xfrm>
            <a:off x="835450" y="767341"/>
            <a:ext cx="7473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4" name="Google Shape;284;p39"/>
          <p:cNvSpPr txBox="1"/>
          <p:nvPr/>
        </p:nvSpPr>
        <p:spPr>
          <a:xfrm>
            <a:off x="473800" y="12308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Char char="❖"/>
            </a:pPr>
            <a:r>
              <a:rPr lang="fr" sz="2000">
                <a:solidFill>
                  <a:schemeClr val="dk1"/>
                </a:solidFill>
              </a:rPr>
              <a:t>Setup</a:t>
            </a:r>
            <a:endParaRPr b="1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5" name="Google Shape;285;p39"/>
          <p:cNvSpPr txBox="1"/>
          <p:nvPr/>
        </p:nvSpPr>
        <p:spPr>
          <a:xfrm>
            <a:off x="994975" y="1869363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Char char="❖"/>
            </a:pPr>
            <a:r>
              <a:rPr lang="fr" sz="2000">
                <a:solidFill>
                  <a:schemeClr val="dk1"/>
                </a:solidFill>
              </a:rPr>
              <a:t>Datasets</a:t>
            </a:r>
            <a:endParaRPr sz="2000">
              <a:solidFill>
                <a:schemeClr val="dk1"/>
              </a:solidFill>
            </a:endParaRPr>
          </a:p>
        </p:txBody>
      </p:sp>
      <p:graphicFrame>
        <p:nvGraphicFramePr>
          <p:cNvPr id="286" name="Google Shape;286;p39"/>
          <p:cNvGraphicFramePr/>
          <p:nvPr/>
        </p:nvGraphicFramePr>
        <p:xfrm>
          <a:off x="1490850" y="26744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{6C5DF56D-6F55-481F-86EF-3CBA710D4863}</a:tableStyleId>
              </a:tblPr>
              <a:tblGrid>
                <a:gridCol w="1643400"/>
                <a:gridCol w="1611925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Synthetic dataset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SPHERES 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Real-world datasets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MNIST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FASHION-MNIST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CIFAR-10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87" name="Google Shape;28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017" y="1211475"/>
            <a:ext cx="1612984" cy="146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6050" y="1223098"/>
            <a:ext cx="1375100" cy="137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7625" y="2896497"/>
            <a:ext cx="1375100" cy="137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36050" y="2896500"/>
            <a:ext cx="1375100" cy="1381247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9"/>
          <p:cNvSpPr txBox="1"/>
          <p:nvPr/>
        </p:nvSpPr>
        <p:spPr>
          <a:xfrm>
            <a:off x="5945325" y="2571750"/>
            <a:ext cx="5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(a)</a:t>
            </a:r>
            <a:endParaRPr/>
          </a:p>
        </p:txBody>
      </p:sp>
      <p:sp>
        <p:nvSpPr>
          <p:cNvPr id="292" name="Google Shape;292;p39"/>
          <p:cNvSpPr txBox="1"/>
          <p:nvPr/>
        </p:nvSpPr>
        <p:spPr>
          <a:xfrm>
            <a:off x="7551200" y="2571750"/>
            <a:ext cx="5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(b)</a:t>
            </a:r>
            <a:endParaRPr/>
          </a:p>
        </p:txBody>
      </p:sp>
      <p:sp>
        <p:nvSpPr>
          <p:cNvPr id="293" name="Google Shape;293;p39"/>
          <p:cNvSpPr txBox="1"/>
          <p:nvPr/>
        </p:nvSpPr>
        <p:spPr>
          <a:xfrm>
            <a:off x="5945325" y="4171950"/>
            <a:ext cx="5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(c)</a:t>
            </a:r>
            <a:endParaRPr/>
          </a:p>
        </p:txBody>
      </p:sp>
      <p:sp>
        <p:nvSpPr>
          <p:cNvPr id="294" name="Google Shape;294;p39"/>
          <p:cNvSpPr txBox="1"/>
          <p:nvPr/>
        </p:nvSpPr>
        <p:spPr>
          <a:xfrm>
            <a:off x="7551200" y="4171950"/>
            <a:ext cx="5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(d)</a:t>
            </a:r>
            <a:endParaRPr/>
          </a:p>
        </p:txBody>
      </p:sp>
      <p:sp>
        <p:nvSpPr>
          <p:cNvPr id="295" name="Google Shape;295;p39"/>
          <p:cNvSpPr txBox="1"/>
          <p:nvPr/>
        </p:nvSpPr>
        <p:spPr>
          <a:xfrm>
            <a:off x="5166725" y="4576050"/>
            <a:ext cx="3873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Figure 1: (a) </a:t>
            </a:r>
            <a:r>
              <a:rPr lang="fr" sz="900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SPHERES </a:t>
            </a:r>
            <a:r>
              <a:rPr lang="fr" sz="900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 (b) </a:t>
            </a:r>
            <a:r>
              <a:rPr lang="fr" sz="900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MNIST</a:t>
            </a:r>
            <a:r>
              <a:rPr lang="fr" sz="900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 (c) </a:t>
            </a:r>
            <a:r>
              <a:rPr lang="fr" sz="900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FASHION-MNIST </a:t>
            </a:r>
            <a:r>
              <a:rPr lang="fr" sz="900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(d) </a:t>
            </a:r>
            <a:r>
              <a:rPr lang="fr" sz="900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CIFAR-10.</a:t>
            </a:r>
            <a:endParaRPr sz="900"/>
          </a:p>
        </p:txBody>
      </p:sp>
      <p:sp>
        <p:nvSpPr>
          <p:cNvPr id="296" name="Google Shape;29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/>
          <p:nvPr/>
        </p:nvSpPr>
        <p:spPr>
          <a:xfrm>
            <a:off x="221810" y="102393"/>
            <a:ext cx="8700300" cy="8766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Experimental setup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2" name="Google Shape;302;p40"/>
          <p:cNvCxnSpPr/>
          <p:nvPr/>
        </p:nvCxnSpPr>
        <p:spPr>
          <a:xfrm>
            <a:off x="835450" y="767341"/>
            <a:ext cx="7473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3" name="Google Shape;303;p40"/>
          <p:cNvSpPr txBox="1"/>
          <p:nvPr/>
        </p:nvSpPr>
        <p:spPr>
          <a:xfrm>
            <a:off x="473800" y="12308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Char char="❖"/>
            </a:pPr>
            <a:r>
              <a:rPr lang="fr" sz="2000">
                <a:solidFill>
                  <a:schemeClr val="dk1"/>
                </a:solidFill>
              </a:rPr>
              <a:t>Setup</a:t>
            </a:r>
            <a:endParaRPr b="1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4" name="Google Shape;304;p40"/>
          <p:cNvSpPr txBox="1"/>
          <p:nvPr/>
        </p:nvSpPr>
        <p:spPr>
          <a:xfrm>
            <a:off x="1018050" y="1647200"/>
            <a:ext cx="191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Char char="❖"/>
            </a:pPr>
            <a:r>
              <a:rPr lang="fr" sz="2000">
                <a:solidFill>
                  <a:schemeClr val="dk1"/>
                </a:solidFill>
              </a:rPr>
              <a:t>Baselines 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05" name="Google Shape;305;p40"/>
          <p:cNvSpPr txBox="1"/>
          <p:nvPr/>
        </p:nvSpPr>
        <p:spPr>
          <a:xfrm>
            <a:off x="473800" y="2125400"/>
            <a:ext cx="3856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Comparison </a:t>
            </a:r>
            <a:r>
              <a:rPr lang="fr"/>
              <a:t>with dimensionality reduction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techniques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UMAP  (McInnes et al., 2018)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t-SNE (van der Maaten &amp; Hinton, 2008)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Isomap (Tenenbaum et al., 2000)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PCA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Autoencoders (AE)</a:t>
            </a:r>
            <a:endParaRPr/>
          </a:p>
        </p:txBody>
      </p:sp>
      <p:cxnSp>
        <p:nvCxnSpPr>
          <p:cNvPr id="306" name="Google Shape;306;p40"/>
          <p:cNvCxnSpPr/>
          <p:nvPr/>
        </p:nvCxnSpPr>
        <p:spPr>
          <a:xfrm>
            <a:off x="4578575" y="1886675"/>
            <a:ext cx="11400" cy="18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40"/>
          <p:cNvSpPr txBox="1"/>
          <p:nvPr/>
        </p:nvSpPr>
        <p:spPr>
          <a:xfrm>
            <a:off x="5079000" y="1647200"/>
            <a:ext cx="2848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Char char="❖"/>
            </a:pPr>
            <a:r>
              <a:rPr lang="fr" sz="2000">
                <a:solidFill>
                  <a:schemeClr val="dk1"/>
                </a:solidFill>
              </a:rPr>
              <a:t>T</a:t>
            </a:r>
            <a:r>
              <a:rPr lang="fr" sz="2000">
                <a:solidFill>
                  <a:schemeClr val="dk1"/>
                </a:solidFill>
              </a:rPr>
              <a:t>raining procedure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08" name="Google Shape;308;p40"/>
          <p:cNvSpPr txBox="1"/>
          <p:nvPr/>
        </p:nvSpPr>
        <p:spPr>
          <a:xfrm>
            <a:off x="4918925" y="2125400"/>
            <a:ext cx="3856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Architectures: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F</a:t>
            </a:r>
            <a:r>
              <a:rPr lang="fr"/>
              <a:t>or synthetic data set: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Simple MLP (multilayer perceptron)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For real world data sets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inspired by DeepAE (Hinton &amp; Salakhutdinov, 2006).</a:t>
            </a:r>
            <a:endParaRPr/>
          </a:p>
        </p:txBody>
      </p:sp>
      <p:pic>
        <p:nvPicPr>
          <p:cNvPr id="309" name="Google Shape;3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4442" y="3967245"/>
            <a:ext cx="1420220" cy="1176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8120" y="3760962"/>
            <a:ext cx="446590" cy="260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4588" y="4168340"/>
            <a:ext cx="290989" cy="26099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/>
          <p:nvPr/>
        </p:nvSpPr>
        <p:spPr>
          <a:xfrm>
            <a:off x="221810" y="102393"/>
            <a:ext cx="8700300" cy="8766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Evaluation Metrics</a:t>
            </a:r>
            <a:r>
              <a:rPr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8" name="Google Shape;318;p41"/>
          <p:cNvCxnSpPr/>
          <p:nvPr/>
        </p:nvCxnSpPr>
        <p:spPr>
          <a:xfrm>
            <a:off x="835450" y="767341"/>
            <a:ext cx="7473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9" name="Google Shape;319;p41"/>
          <p:cNvSpPr txBox="1"/>
          <p:nvPr/>
        </p:nvSpPr>
        <p:spPr>
          <a:xfrm>
            <a:off x="989850" y="1441725"/>
            <a:ext cx="7164300" cy="15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fr"/>
              <a:t>Reconstruction error: Data Mean Squared Error (MSE)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fr"/>
              <a:t>D</a:t>
            </a:r>
            <a:r>
              <a:rPr lang="fr"/>
              <a:t>imensionality reduction           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quality metrics                       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1"/>
          <p:cNvSpPr/>
          <p:nvPr/>
        </p:nvSpPr>
        <p:spPr>
          <a:xfrm>
            <a:off x="3628025" y="2083925"/>
            <a:ext cx="312300" cy="2196300"/>
          </a:xfrm>
          <a:prstGeom prst="leftBrace">
            <a:avLst>
              <a:gd fmla="val 58822" name="adj1"/>
              <a:gd fmla="val 17611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1"/>
          <p:cNvSpPr txBox="1"/>
          <p:nvPr/>
        </p:nvSpPr>
        <p:spPr>
          <a:xfrm>
            <a:off x="4022950" y="2183375"/>
            <a:ext cx="37383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           : </a:t>
            </a:r>
            <a:r>
              <a:rPr lang="fr"/>
              <a:t>mean squared error</a:t>
            </a:r>
            <a:endParaRPr/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           : mean relative rank error</a:t>
            </a:r>
            <a:endParaRPr/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           : trustworthiness measure</a:t>
            </a:r>
            <a:endParaRPr/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           : continuity measure</a:t>
            </a:r>
            <a:endParaRPr/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Kullback-Leibler divergence :</a:t>
            </a:r>
            <a:endParaRPr/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                    </a:t>
            </a:r>
            <a:endParaRPr/>
          </a:p>
        </p:txBody>
      </p:sp>
      <p:pic>
        <p:nvPicPr>
          <p:cNvPr id="322" name="Google Shape;32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9275" y="2304350"/>
            <a:ext cx="615850" cy="17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9275" y="2617666"/>
            <a:ext cx="615850" cy="202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1"/>
          <p:cNvPicPr preferRelativeResize="0"/>
          <p:nvPr/>
        </p:nvPicPr>
        <p:blipFill rotWithShape="1">
          <a:blip r:embed="rId5">
            <a:alphaModFix/>
          </a:blip>
          <a:srcRect b="0" l="0" r="0" t="17681"/>
          <a:stretch/>
        </p:blipFill>
        <p:spPr>
          <a:xfrm>
            <a:off x="4469275" y="2928625"/>
            <a:ext cx="536450" cy="20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70800" y="3239575"/>
            <a:ext cx="5334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07660" y="3547225"/>
            <a:ext cx="1558390" cy="26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1"/>
          <p:cNvPicPr preferRelativeResize="0"/>
          <p:nvPr/>
        </p:nvPicPr>
        <p:blipFill rotWithShape="1">
          <a:blip r:embed="rId8">
            <a:alphaModFix/>
          </a:blip>
          <a:srcRect b="0" l="0" r="0" t="17259"/>
          <a:stretch/>
        </p:blipFill>
        <p:spPr>
          <a:xfrm>
            <a:off x="6204500" y="3900725"/>
            <a:ext cx="82962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85475" y="3856463"/>
            <a:ext cx="1960100" cy="3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2"/>
          <p:cNvSpPr/>
          <p:nvPr/>
        </p:nvSpPr>
        <p:spPr>
          <a:xfrm>
            <a:off x="221810" y="102393"/>
            <a:ext cx="8700300" cy="8766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Quantitative Results </a:t>
            </a:r>
            <a:r>
              <a:rPr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[1] </a:t>
            </a:r>
            <a:r>
              <a:rPr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5" name="Google Shape;335;p42"/>
          <p:cNvCxnSpPr/>
          <p:nvPr/>
        </p:nvCxnSpPr>
        <p:spPr>
          <a:xfrm>
            <a:off x="835450" y="767341"/>
            <a:ext cx="7473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36" name="Google Shape;33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150" y="1038725"/>
            <a:ext cx="6767701" cy="4104776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2"/>
          <p:cNvSpPr/>
          <p:nvPr/>
        </p:nvSpPr>
        <p:spPr>
          <a:xfrm>
            <a:off x="3591275" y="1111375"/>
            <a:ext cx="404100" cy="3279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2"/>
          <p:cNvSpPr/>
          <p:nvPr/>
        </p:nvSpPr>
        <p:spPr>
          <a:xfrm>
            <a:off x="4919325" y="1111375"/>
            <a:ext cx="404100" cy="3279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2"/>
          <p:cNvSpPr/>
          <p:nvPr/>
        </p:nvSpPr>
        <p:spPr>
          <a:xfrm>
            <a:off x="6144650" y="1111375"/>
            <a:ext cx="624600" cy="3279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2"/>
          <p:cNvSpPr/>
          <p:nvPr/>
        </p:nvSpPr>
        <p:spPr>
          <a:xfrm>
            <a:off x="4849575" y="1956375"/>
            <a:ext cx="543600" cy="220500"/>
          </a:xfrm>
          <a:prstGeom prst="ellipse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2"/>
          <p:cNvSpPr/>
          <p:nvPr/>
        </p:nvSpPr>
        <p:spPr>
          <a:xfrm>
            <a:off x="3521525" y="1956375"/>
            <a:ext cx="543600" cy="220500"/>
          </a:xfrm>
          <a:prstGeom prst="ellipse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/>
          <p:nvPr/>
        </p:nvSpPr>
        <p:spPr>
          <a:xfrm>
            <a:off x="221810" y="102393"/>
            <a:ext cx="8700300" cy="8766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Qualitative Results </a:t>
            </a:r>
            <a:r>
              <a:rPr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[1] </a:t>
            </a:r>
            <a:r>
              <a:rPr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8" name="Google Shape;348;p43"/>
          <p:cNvCxnSpPr/>
          <p:nvPr/>
        </p:nvCxnSpPr>
        <p:spPr>
          <a:xfrm>
            <a:off x="835450" y="767341"/>
            <a:ext cx="7473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9" name="Google Shape;349;p43"/>
          <p:cNvSpPr txBox="1"/>
          <p:nvPr/>
        </p:nvSpPr>
        <p:spPr>
          <a:xfrm>
            <a:off x="771525" y="1138925"/>
            <a:ext cx="316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fr"/>
              <a:t> </a:t>
            </a:r>
            <a:r>
              <a:rPr b="1" lang="fr"/>
              <a:t>SPHERES data set</a:t>
            </a:r>
            <a:endParaRPr b="1"/>
          </a:p>
        </p:txBody>
      </p:sp>
      <p:pic>
        <p:nvPicPr>
          <p:cNvPr id="350" name="Google Shape;35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589" y="1539125"/>
            <a:ext cx="5971910" cy="183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3"/>
          <p:cNvPicPr preferRelativeResize="0"/>
          <p:nvPr/>
        </p:nvPicPr>
        <p:blipFill rotWithShape="1">
          <a:blip r:embed="rId4">
            <a:alphaModFix/>
          </a:blip>
          <a:srcRect b="0" l="1908" r="48779" t="0"/>
          <a:stretch/>
        </p:blipFill>
        <p:spPr>
          <a:xfrm>
            <a:off x="6438025" y="1539125"/>
            <a:ext cx="1980500" cy="183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9366" y="3400425"/>
            <a:ext cx="3776683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3"/>
          <p:cNvPicPr preferRelativeResize="0"/>
          <p:nvPr/>
        </p:nvPicPr>
        <p:blipFill rotWithShape="1">
          <a:blip r:embed="rId6">
            <a:alphaModFix/>
          </a:blip>
          <a:srcRect b="0" l="3688" r="0" t="0"/>
          <a:stretch/>
        </p:blipFill>
        <p:spPr>
          <a:xfrm>
            <a:off x="5232625" y="3400425"/>
            <a:ext cx="1907400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3"/>
          <p:cNvSpPr/>
          <p:nvPr/>
        </p:nvSpPr>
        <p:spPr>
          <a:xfrm>
            <a:off x="6916200" y="4050500"/>
            <a:ext cx="569400" cy="156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/>
          <p:nvPr/>
        </p:nvSpPr>
        <p:spPr>
          <a:xfrm>
            <a:off x="221810" y="102393"/>
            <a:ext cx="8700300" cy="8766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6"/>
          <p:cNvCxnSpPr/>
          <p:nvPr/>
        </p:nvCxnSpPr>
        <p:spPr>
          <a:xfrm>
            <a:off x="835450" y="767341"/>
            <a:ext cx="7473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26"/>
          <p:cNvSpPr txBox="1"/>
          <p:nvPr/>
        </p:nvSpPr>
        <p:spPr>
          <a:xfrm>
            <a:off x="981900" y="1781200"/>
            <a:ext cx="71802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u="sng"/>
              <a:t>Introduction</a:t>
            </a:r>
            <a:endParaRPr sz="15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u="sng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fr" sz="1500" u="sng"/>
              <a:t>Background</a:t>
            </a:r>
            <a:endParaRPr sz="1500" u="sng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u="sng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fr" sz="1500" u="sng"/>
              <a:t>Proposed </a:t>
            </a:r>
            <a:r>
              <a:rPr lang="fr" sz="1500" u="sng"/>
              <a:t>approach</a:t>
            </a:r>
            <a:endParaRPr sz="1500" u="sng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u="sng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fr" sz="1500" u="sng"/>
              <a:t>Experiments and results</a:t>
            </a:r>
            <a:endParaRPr sz="15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u="sng"/>
              <a:t>Conclusion</a:t>
            </a:r>
            <a:endParaRPr sz="1500" u="sng"/>
          </a:p>
        </p:txBody>
      </p:sp>
      <p:sp>
        <p:nvSpPr>
          <p:cNvPr id="115" name="Google Shape;11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"/>
          <p:cNvSpPr/>
          <p:nvPr/>
        </p:nvSpPr>
        <p:spPr>
          <a:xfrm>
            <a:off x="221810" y="102393"/>
            <a:ext cx="8700300" cy="8766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Qualitative Results </a:t>
            </a:r>
            <a:r>
              <a:rPr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[1] </a:t>
            </a:r>
            <a:r>
              <a:rPr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1" name="Google Shape;361;p44"/>
          <p:cNvCxnSpPr/>
          <p:nvPr/>
        </p:nvCxnSpPr>
        <p:spPr>
          <a:xfrm>
            <a:off x="835450" y="767341"/>
            <a:ext cx="7473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2" name="Google Shape;362;p44"/>
          <p:cNvSpPr txBox="1"/>
          <p:nvPr/>
        </p:nvSpPr>
        <p:spPr>
          <a:xfrm>
            <a:off x="771525" y="1138925"/>
            <a:ext cx="316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fr"/>
              <a:t> </a:t>
            </a:r>
            <a:r>
              <a:rPr b="1" lang="fr"/>
              <a:t>FASHION-MNIST data set</a:t>
            </a:r>
            <a:endParaRPr b="1"/>
          </a:p>
        </p:txBody>
      </p:sp>
      <p:pic>
        <p:nvPicPr>
          <p:cNvPr id="363" name="Google Shape;363;p44"/>
          <p:cNvPicPr preferRelativeResize="0"/>
          <p:nvPr/>
        </p:nvPicPr>
        <p:blipFill rotWithShape="1">
          <a:blip r:embed="rId3">
            <a:alphaModFix/>
          </a:blip>
          <a:srcRect b="1835" l="0" r="0" t="0"/>
          <a:stretch/>
        </p:blipFill>
        <p:spPr>
          <a:xfrm>
            <a:off x="1398600" y="1539125"/>
            <a:ext cx="6346701" cy="347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5"/>
          <p:cNvSpPr/>
          <p:nvPr/>
        </p:nvSpPr>
        <p:spPr>
          <a:xfrm>
            <a:off x="221810" y="102393"/>
            <a:ext cx="8700300" cy="8766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Qualitative Results </a:t>
            </a:r>
            <a:r>
              <a:rPr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[1]</a:t>
            </a:r>
            <a:r>
              <a:rPr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0" name="Google Shape;370;p45"/>
          <p:cNvCxnSpPr/>
          <p:nvPr/>
        </p:nvCxnSpPr>
        <p:spPr>
          <a:xfrm>
            <a:off x="835450" y="767341"/>
            <a:ext cx="7473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1" name="Google Shape;371;p45"/>
          <p:cNvSpPr txBox="1"/>
          <p:nvPr/>
        </p:nvSpPr>
        <p:spPr>
          <a:xfrm>
            <a:off x="771525" y="1138925"/>
            <a:ext cx="316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fr"/>
              <a:t> </a:t>
            </a:r>
            <a:r>
              <a:rPr b="1" lang="fr"/>
              <a:t>MNIST data set</a:t>
            </a:r>
            <a:endParaRPr b="1"/>
          </a:p>
        </p:txBody>
      </p:sp>
      <p:pic>
        <p:nvPicPr>
          <p:cNvPr id="372" name="Google Shape;37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991" y="1502375"/>
            <a:ext cx="6192019" cy="35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5"/>
          <p:cNvSpPr/>
          <p:nvPr/>
        </p:nvSpPr>
        <p:spPr>
          <a:xfrm rot="-2975279">
            <a:off x="3471949" y="2746105"/>
            <a:ext cx="137903" cy="881926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6"/>
          <p:cNvSpPr/>
          <p:nvPr/>
        </p:nvSpPr>
        <p:spPr>
          <a:xfrm>
            <a:off x="221810" y="102393"/>
            <a:ext cx="8700300" cy="8766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Qualitative Results </a:t>
            </a:r>
            <a:r>
              <a:rPr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[1]</a:t>
            </a:r>
            <a:r>
              <a:rPr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0" name="Google Shape;380;p46"/>
          <p:cNvCxnSpPr/>
          <p:nvPr/>
        </p:nvCxnSpPr>
        <p:spPr>
          <a:xfrm>
            <a:off x="835450" y="767341"/>
            <a:ext cx="7473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1" name="Google Shape;381;p46"/>
          <p:cNvSpPr txBox="1"/>
          <p:nvPr/>
        </p:nvSpPr>
        <p:spPr>
          <a:xfrm>
            <a:off x="771525" y="1138925"/>
            <a:ext cx="316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fr"/>
              <a:t> </a:t>
            </a:r>
            <a:r>
              <a:rPr b="1" lang="fr"/>
              <a:t>CIFAR-10 data set</a:t>
            </a:r>
            <a:endParaRPr b="1"/>
          </a:p>
        </p:txBody>
      </p:sp>
      <p:pic>
        <p:nvPicPr>
          <p:cNvPr id="382" name="Google Shape;382;p46"/>
          <p:cNvPicPr preferRelativeResize="0"/>
          <p:nvPr/>
        </p:nvPicPr>
        <p:blipFill rotWithShape="1">
          <a:blip r:embed="rId3">
            <a:alphaModFix/>
          </a:blip>
          <a:srcRect b="1708" l="0" r="0" t="1775"/>
          <a:stretch/>
        </p:blipFill>
        <p:spPr>
          <a:xfrm>
            <a:off x="1338450" y="1460375"/>
            <a:ext cx="6358424" cy="368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6"/>
          <p:cNvSpPr/>
          <p:nvPr/>
        </p:nvSpPr>
        <p:spPr>
          <a:xfrm>
            <a:off x="6619925" y="3794350"/>
            <a:ext cx="569400" cy="156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7"/>
          <p:cNvSpPr/>
          <p:nvPr/>
        </p:nvSpPr>
        <p:spPr>
          <a:xfrm>
            <a:off x="221810" y="102393"/>
            <a:ext cx="8700300" cy="8766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Advantages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0" name="Google Shape;390;p47"/>
          <p:cNvCxnSpPr/>
          <p:nvPr/>
        </p:nvCxnSpPr>
        <p:spPr>
          <a:xfrm>
            <a:off x="835450" y="767341"/>
            <a:ext cx="7473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1" name="Google Shape;391;p47"/>
          <p:cNvSpPr txBox="1"/>
          <p:nvPr/>
        </p:nvSpPr>
        <p:spPr>
          <a:xfrm>
            <a:off x="1012800" y="1359350"/>
            <a:ext cx="7180200" cy="27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u="sng"/>
              <a:t>This approach</a:t>
            </a:r>
            <a:r>
              <a:rPr lang="fr" sz="1500"/>
              <a:t>:</a:t>
            </a:r>
            <a:r>
              <a:rPr lang="fr"/>
              <a:t> 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fr" sz="1300"/>
              <a:t>Provides interesting and interpretable representations and </a:t>
            </a:r>
            <a:r>
              <a:rPr lang="fr" sz="1300"/>
              <a:t>orga</a:t>
            </a:r>
            <a:r>
              <a:rPr lang="fr" sz="1300"/>
              <a:t>nize the classes in a meaningful way.</a:t>
            </a:r>
            <a:endParaRPr sz="13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fr" sz="1300"/>
              <a:t>Able to obtain the values of the gradients that will be used in the update step in the training.</a:t>
            </a:r>
            <a:endParaRPr sz="13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fr" sz="1300"/>
              <a:t>Shows that persistent homology computations can be combined with backpropagation.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8"/>
          <p:cNvSpPr/>
          <p:nvPr/>
        </p:nvSpPr>
        <p:spPr>
          <a:xfrm>
            <a:off x="221810" y="102393"/>
            <a:ext cx="8700300" cy="8766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 &amp; Future Work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8" name="Google Shape;398;p48"/>
          <p:cNvCxnSpPr/>
          <p:nvPr/>
        </p:nvCxnSpPr>
        <p:spPr>
          <a:xfrm>
            <a:off x="835450" y="767341"/>
            <a:ext cx="7473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9" name="Google Shape;399;p48"/>
          <p:cNvSpPr txBox="1"/>
          <p:nvPr/>
        </p:nvSpPr>
        <p:spPr>
          <a:xfrm>
            <a:off x="891100" y="1587775"/>
            <a:ext cx="7423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fr"/>
              <a:t>Topological Autoencoders is a new method that preserves the topological information.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fr"/>
              <a:t>Topological loss is highly generalizable. 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fr"/>
              <a:t>Topological loss is not limited to standard autoencoders.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fr"/>
              <a:t>This approach can be applied to variational configurations or create a topology-aware variant of PCA.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fr"/>
              <a:t>Addressing classification scenarios with topology-preserving loss terms.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0" name="Google Shape;40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9"/>
          <p:cNvSpPr/>
          <p:nvPr/>
        </p:nvSpPr>
        <p:spPr>
          <a:xfrm>
            <a:off x="221860" y="2133443"/>
            <a:ext cx="8700300" cy="8766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 for your attention !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6" name="Google Shape;406;p49"/>
          <p:cNvCxnSpPr/>
          <p:nvPr/>
        </p:nvCxnSpPr>
        <p:spPr>
          <a:xfrm>
            <a:off x="835450" y="767341"/>
            <a:ext cx="7473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7" name="Google Shape;40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0"/>
          <p:cNvSpPr/>
          <p:nvPr/>
        </p:nvSpPr>
        <p:spPr>
          <a:xfrm>
            <a:off x="221810" y="102393"/>
            <a:ext cx="8700300" cy="8766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References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3" name="Google Shape;413;p50"/>
          <p:cNvCxnSpPr/>
          <p:nvPr/>
        </p:nvCxnSpPr>
        <p:spPr>
          <a:xfrm>
            <a:off x="835450" y="767341"/>
            <a:ext cx="7473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4" name="Google Shape;414;p50"/>
          <p:cNvSpPr txBox="1"/>
          <p:nvPr/>
        </p:nvSpPr>
        <p:spPr>
          <a:xfrm>
            <a:off x="881750" y="1313450"/>
            <a:ext cx="50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[1] https://arxiv.org/pdf/1906.00722.pdf</a:t>
            </a:r>
            <a:endParaRPr/>
          </a:p>
        </p:txBody>
      </p:sp>
      <p:sp>
        <p:nvSpPr>
          <p:cNvPr id="415" name="Google Shape;41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1"/>
          <p:cNvSpPr/>
          <p:nvPr/>
        </p:nvSpPr>
        <p:spPr>
          <a:xfrm>
            <a:off x="221810" y="102393"/>
            <a:ext cx="8700300" cy="8766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Appendix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1" name="Google Shape;421;p51"/>
          <p:cNvCxnSpPr/>
          <p:nvPr/>
        </p:nvCxnSpPr>
        <p:spPr>
          <a:xfrm>
            <a:off x="835450" y="767341"/>
            <a:ext cx="7473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22" name="Google Shape;42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475" y="1247400"/>
            <a:ext cx="5748950" cy="33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2"/>
          <p:cNvSpPr/>
          <p:nvPr/>
        </p:nvSpPr>
        <p:spPr>
          <a:xfrm>
            <a:off x="221810" y="102393"/>
            <a:ext cx="8700300" cy="8766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Appendix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9" name="Google Shape;429;p52"/>
          <p:cNvCxnSpPr/>
          <p:nvPr/>
        </p:nvCxnSpPr>
        <p:spPr>
          <a:xfrm>
            <a:off x="835450" y="767341"/>
            <a:ext cx="7473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30" name="Google Shape;43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00" y="1792974"/>
            <a:ext cx="3841375" cy="181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69388"/>
            <a:ext cx="3732000" cy="2060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/>
          <p:nvPr/>
        </p:nvSpPr>
        <p:spPr>
          <a:xfrm>
            <a:off x="59010" y="228193"/>
            <a:ext cx="8700300" cy="8766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613" y="1945475"/>
            <a:ext cx="3747775" cy="202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7"/>
          <p:cNvSpPr txBox="1"/>
          <p:nvPr/>
        </p:nvSpPr>
        <p:spPr>
          <a:xfrm>
            <a:off x="4606813" y="2619850"/>
            <a:ext cx="592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900"/>
              <a:t>+</a:t>
            </a:r>
            <a:endParaRPr sz="3900"/>
          </a:p>
        </p:txBody>
      </p:sp>
      <p:sp>
        <p:nvSpPr>
          <p:cNvPr id="123" name="Google Shape;123;p27"/>
          <p:cNvSpPr txBox="1"/>
          <p:nvPr/>
        </p:nvSpPr>
        <p:spPr>
          <a:xfrm>
            <a:off x="5420888" y="2812300"/>
            <a:ext cx="3130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/>
              <a:t>Persistent homology</a:t>
            </a:r>
            <a:endParaRPr sz="1900"/>
          </a:p>
        </p:txBody>
      </p:sp>
      <p:sp>
        <p:nvSpPr>
          <p:cNvPr id="124" name="Google Shape;12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/>
          <p:nvPr/>
        </p:nvSpPr>
        <p:spPr>
          <a:xfrm>
            <a:off x="221810" y="102393"/>
            <a:ext cx="8700300" cy="8766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8"/>
          <p:cNvSpPr txBox="1"/>
          <p:nvPr/>
        </p:nvSpPr>
        <p:spPr>
          <a:xfrm>
            <a:off x="269550" y="1491825"/>
            <a:ext cx="8604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eorgia"/>
              <a:buChar char="●"/>
            </a:pPr>
            <a:r>
              <a:rPr b="1" lang="f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Simplicial homology :</a:t>
            </a:r>
            <a:endParaRPr b="1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eorgia"/>
              <a:buChar char="○"/>
            </a:pPr>
            <a:r>
              <a:rPr lang="f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the sequence of </a:t>
            </a:r>
            <a:r>
              <a:rPr lang="fr">
                <a:solidFill>
                  <a:srgbClr val="404040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homology groups</a:t>
            </a:r>
            <a:r>
              <a:rPr lang="f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 of a </a:t>
            </a:r>
            <a:r>
              <a:rPr lang="fr">
                <a:solidFill>
                  <a:srgbClr val="404040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simplicial complex</a:t>
            </a:r>
            <a:r>
              <a:rPr lang="f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. It formalizes the idea of the number of holes of a given dimension in the complex.</a:t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eorgia"/>
              <a:buChar char="●"/>
            </a:pPr>
            <a:r>
              <a:rPr b="1" lang="f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Why not simplicial homology? </a:t>
            </a:r>
            <a:endParaRPr b="1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→ The underlying manifold M is unknown</a:t>
            </a:r>
            <a:endParaRPr b="1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→ Unstable procedure due to the discrete nature of X</a:t>
            </a:r>
            <a:endParaRPr b="1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eorgia"/>
              <a:buChar char="●"/>
            </a:pPr>
            <a:r>
              <a:rPr b="1" lang="f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Persistent homology</a:t>
            </a:r>
            <a:endParaRPr b="1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eorgia"/>
              <a:buChar char="○"/>
            </a:pPr>
            <a:r>
              <a:rPr lang="f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It extends simplicial homology</a:t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eorgia"/>
              <a:buChar char="○"/>
            </a:pPr>
            <a:r>
              <a:rPr lang="f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It tracks changes in the homology groups</a:t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Google Shape;13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/>
          <p:nvPr/>
        </p:nvSpPr>
        <p:spPr>
          <a:xfrm>
            <a:off x="140410" y="2189393"/>
            <a:ext cx="8700300" cy="8766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2.Proposed Approach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775" y="1540850"/>
            <a:ext cx="4958625" cy="27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0"/>
          <p:cNvSpPr/>
          <p:nvPr/>
        </p:nvSpPr>
        <p:spPr>
          <a:xfrm>
            <a:off x="221810" y="102393"/>
            <a:ext cx="8700300" cy="8766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Overview of the method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/>
          <p:nvPr/>
        </p:nvSpPr>
        <p:spPr>
          <a:xfrm>
            <a:off x="221810" y="102393"/>
            <a:ext cx="8700300" cy="8766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2.1 Vietoris–Rips Complex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31"/>
          <p:cNvSpPr txBox="1"/>
          <p:nvPr/>
        </p:nvSpPr>
        <p:spPr>
          <a:xfrm>
            <a:off x="612625" y="1235875"/>
            <a:ext cx="595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Char char="❖"/>
            </a:pPr>
            <a:r>
              <a:rPr b="1" lang="fr" sz="1600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Construction of the </a:t>
            </a:r>
            <a:r>
              <a:rPr b="1" lang="fr" sz="1600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Vietoris–Rips Complex</a:t>
            </a:r>
            <a:r>
              <a:rPr b="1" lang="fr" sz="1600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51" name="Google Shape;1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9150" y="1358875"/>
            <a:ext cx="837263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050" y="2543725"/>
            <a:ext cx="797078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1"/>
          <p:cNvSpPr txBox="1"/>
          <p:nvPr/>
        </p:nvSpPr>
        <p:spPr>
          <a:xfrm>
            <a:off x="1850075" y="2462100"/>
            <a:ext cx="65940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</a:rPr>
              <a:t>denotes al the simplicies of X whose elements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</a:rPr>
              <a:t>satisfying</a:t>
            </a:r>
            <a:endParaRPr sz="900"/>
          </a:p>
        </p:txBody>
      </p:sp>
      <p:pic>
        <p:nvPicPr>
          <p:cNvPr id="154" name="Google Shape;15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9500" y="2802600"/>
            <a:ext cx="2181404" cy="2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1"/>
          <p:cNvSpPr txBox="1"/>
          <p:nvPr/>
        </p:nvSpPr>
        <p:spPr>
          <a:xfrm>
            <a:off x="614250" y="1820575"/>
            <a:ext cx="27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For a given      scale </a:t>
            </a:r>
            <a:endParaRPr/>
          </a:p>
        </p:txBody>
      </p:sp>
      <p:pic>
        <p:nvPicPr>
          <p:cNvPr id="156" name="Google Shape;15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1025" y="1923599"/>
            <a:ext cx="142400" cy="19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93200" y="2482975"/>
            <a:ext cx="1190603" cy="31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67550" y="3464900"/>
            <a:ext cx="257175" cy="2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1"/>
          <p:cNvSpPr txBox="1"/>
          <p:nvPr/>
        </p:nvSpPr>
        <p:spPr>
          <a:xfrm>
            <a:off x="758825" y="3384425"/>
            <a:ext cx="659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     : matrix of pairwise distances of the point cloud X</a:t>
            </a:r>
            <a:endParaRPr/>
          </a:p>
        </p:txBody>
      </p:sp>
      <p:pic>
        <p:nvPicPr>
          <p:cNvPr id="160" name="Google Shape;160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21300" y="3851938"/>
            <a:ext cx="75247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66625" y="3832900"/>
            <a:ext cx="771525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1"/>
          <p:cNvSpPr txBox="1"/>
          <p:nvPr/>
        </p:nvSpPr>
        <p:spPr>
          <a:xfrm>
            <a:off x="1870150" y="3731650"/>
            <a:ext cx="1293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/>
              <a:t>⇔ </a:t>
            </a:r>
            <a:endParaRPr sz="2100"/>
          </a:p>
        </p:txBody>
      </p:sp>
      <p:pic>
        <p:nvPicPr>
          <p:cNvPr id="163" name="Google Shape;163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33675" y="4628088"/>
            <a:ext cx="1190600" cy="31638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1"/>
          <p:cNvSpPr txBox="1"/>
          <p:nvPr/>
        </p:nvSpPr>
        <p:spPr>
          <a:xfrm>
            <a:off x="797675" y="4314075"/>
            <a:ext cx="76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We are working on a finite number of points : no need to explore all the scales</a:t>
            </a:r>
            <a:endParaRPr/>
          </a:p>
        </p:txBody>
      </p:sp>
      <p:sp>
        <p:nvSpPr>
          <p:cNvPr id="165" name="Google Shape;16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075" y="3606874"/>
            <a:ext cx="6816299" cy="134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6350" y="951575"/>
            <a:ext cx="1026486" cy="26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2"/>
          <p:cNvSpPr txBox="1"/>
          <p:nvPr/>
        </p:nvSpPr>
        <p:spPr>
          <a:xfrm>
            <a:off x="690425" y="883350"/>
            <a:ext cx="706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 denote by                      the </a:t>
            </a:r>
            <a:r>
              <a:rPr lang="fr"/>
              <a:t>persistent</a:t>
            </a:r>
            <a:r>
              <a:rPr lang="fr"/>
              <a:t> homology of the </a:t>
            </a:r>
            <a:r>
              <a:rPr lang="fr"/>
              <a:t>Vietoris</a:t>
            </a:r>
            <a:r>
              <a:rPr lang="fr"/>
              <a:t>-Rips complex</a:t>
            </a:r>
            <a:endParaRPr/>
          </a:p>
        </p:txBody>
      </p:sp>
      <p:pic>
        <p:nvPicPr>
          <p:cNvPr id="173" name="Google Shape;17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4800" y="1485100"/>
            <a:ext cx="308610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575" y="1419775"/>
            <a:ext cx="137160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2"/>
          <p:cNvSpPr txBox="1"/>
          <p:nvPr/>
        </p:nvSpPr>
        <p:spPr>
          <a:xfrm>
            <a:off x="2069175" y="1354438"/>
            <a:ext cx="41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=</a:t>
            </a:r>
            <a:endParaRPr sz="2000"/>
          </a:p>
        </p:txBody>
      </p:sp>
      <p:pic>
        <p:nvPicPr>
          <p:cNvPr id="176" name="Google Shape;17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6550" y="2070625"/>
            <a:ext cx="559393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2"/>
          <p:cNvSpPr txBox="1"/>
          <p:nvPr/>
        </p:nvSpPr>
        <p:spPr>
          <a:xfrm>
            <a:off x="1454825" y="2116825"/>
            <a:ext cx="553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: d-</a:t>
            </a:r>
            <a:r>
              <a:rPr lang="fr"/>
              <a:t>dimensional</a:t>
            </a:r>
            <a:r>
              <a:rPr lang="fr"/>
              <a:t> Persistence diagram  containing coordinate of the form (</a:t>
            </a:r>
            <a:r>
              <a:rPr lang="fr"/>
              <a:t>a</a:t>
            </a:r>
            <a:r>
              <a:rPr lang="fr"/>
              <a:t>,b)  </a:t>
            </a:r>
            <a:endParaRPr/>
          </a:p>
        </p:txBody>
      </p:sp>
      <p:pic>
        <p:nvPicPr>
          <p:cNvPr id="178" name="Google Shape;178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77675" y="2754925"/>
            <a:ext cx="477162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2"/>
          <p:cNvSpPr txBox="1"/>
          <p:nvPr/>
        </p:nvSpPr>
        <p:spPr>
          <a:xfrm>
            <a:off x="1454825" y="2725300"/>
            <a:ext cx="600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: </a:t>
            </a:r>
            <a:r>
              <a:rPr lang="fr">
                <a:solidFill>
                  <a:schemeClr val="dk1"/>
                </a:solidFill>
              </a:rPr>
              <a:t>d-dimensional </a:t>
            </a:r>
            <a:r>
              <a:rPr lang="fr"/>
              <a:t>Persistence pairing containing indices (i,j) corresponding to simplicies</a:t>
            </a:r>
            <a:endParaRPr/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04500" y="3037772"/>
            <a:ext cx="1418675" cy="26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2"/>
          <p:cNvSpPr txBox="1"/>
          <p:nvPr/>
        </p:nvSpPr>
        <p:spPr>
          <a:xfrm>
            <a:off x="5631950" y="1465975"/>
            <a:ext cx="77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where :</a:t>
            </a:r>
            <a:endParaRPr/>
          </a:p>
        </p:txBody>
      </p:sp>
      <p:sp>
        <p:nvSpPr>
          <p:cNvPr id="182" name="Google Shape;18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11700" y="1085875"/>
            <a:ext cx="8732100" cy="28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500">
                <a:solidFill>
                  <a:schemeClr val="dk1"/>
                </a:solidFill>
              </a:rPr>
              <a:t>Select indices in the </a:t>
            </a:r>
            <a:r>
              <a:rPr b="1" lang="fr" sz="1500">
                <a:solidFill>
                  <a:schemeClr val="dk1"/>
                </a:solidFill>
              </a:rPr>
              <a:t>persistence pairing          </a:t>
            </a:r>
            <a:r>
              <a:rPr lang="fr" sz="1500">
                <a:solidFill>
                  <a:schemeClr val="dk1"/>
                </a:solidFill>
              </a:rPr>
              <a:t> and </a:t>
            </a:r>
            <a:r>
              <a:rPr lang="fr" sz="1500">
                <a:solidFill>
                  <a:schemeClr val="dk1"/>
                </a:solidFill>
              </a:rPr>
              <a:t>map them back to a distance between two vertices.</a:t>
            </a:r>
            <a:endParaRPr sz="15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500">
                <a:solidFill>
                  <a:schemeClr val="dk1"/>
                </a:solidFill>
              </a:rPr>
              <a:t>For 0-dimensional features, each index corresponds to an edge in the minimum spanning tree of the data-set</a:t>
            </a:r>
            <a:endParaRPr sz="15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500">
                <a:solidFill>
                  <a:schemeClr val="dk1"/>
                </a:solidFill>
              </a:rPr>
              <a:t>Only 0-dimensional features:</a:t>
            </a:r>
            <a:endParaRPr sz="15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fr" sz="1500">
                <a:solidFill>
                  <a:schemeClr val="dk1"/>
                </a:solidFill>
              </a:rPr>
              <a:t>No huge improvements for 1-dimensional features</a:t>
            </a:r>
            <a:endParaRPr sz="15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fr" sz="1500">
                <a:solidFill>
                  <a:schemeClr val="dk1"/>
                </a:solidFill>
              </a:rPr>
              <a:t>Complexity reason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8" name="Google Shape;188;p33"/>
          <p:cNvSpPr/>
          <p:nvPr/>
        </p:nvSpPr>
        <p:spPr>
          <a:xfrm>
            <a:off x="221810" y="102393"/>
            <a:ext cx="8700300" cy="8766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Selecting indices from from pairings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900" y="3743400"/>
            <a:ext cx="2287503" cy="3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3"/>
          <p:cNvSpPr txBox="1"/>
          <p:nvPr/>
        </p:nvSpPr>
        <p:spPr>
          <a:xfrm>
            <a:off x="311700" y="3634725"/>
            <a:ext cx="4906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fr" sz="1500">
                <a:solidFill>
                  <a:schemeClr val="dk1"/>
                </a:solidFill>
              </a:rPr>
              <a:t>For the rest of the presentation we denote by 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1" name="Google Shape;191;p33"/>
          <p:cNvSpPr txBox="1"/>
          <p:nvPr/>
        </p:nvSpPr>
        <p:spPr>
          <a:xfrm>
            <a:off x="6836100" y="3686025"/>
            <a:ext cx="2368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the </a:t>
            </a:r>
            <a:r>
              <a:rPr lang="fr" sz="1500">
                <a:solidFill>
                  <a:schemeClr val="dk1"/>
                </a:solidFill>
              </a:rPr>
              <a:t>0-dimensional </a:t>
            </a:r>
            <a:endParaRPr/>
          </a:p>
        </p:txBody>
      </p:sp>
      <p:sp>
        <p:nvSpPr>
          <p:cNvPr id="192" name="Google Shape;192;p33"/>
          <p:cNvSpPr txBox="1"/>
          <p:nvPr/>
        </p:nvSpPr>
        <p:spPr>
          <a:xfrm>
            <a:off x="852200" y="40349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</a:rPr>
              <a:t>persistent  homology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93" name="Google Shape;19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9175" y="1172400"/>
            <a:ext cx="477162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