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Figtree Black"/>
      <p:bold r:id="rId34"/>
      <p:boldItalic r:id="rId35"/>
    </p:embeddedFont>
    <p:embeddedFont>
      <p:font typeface="Hanken Grotesk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Figtree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FigtreeBlack-bold.fntdata"/><Relationship Id="rId15" Type="http://schemas.openxmlformats.org/officeDocument/2006/relationships/slide" Target="slides/slide10.xml"/><Relationship Id="rId37" Type="http://schemas.openxmlformats.org/officeDocument/2006/relationships/font" Target="fonts/HankenGrotesk-bold.fntdata"/><Relationship Id="rId14" Type="http://schemas.openxmlformats.org/officeDocument/2006/relationships/slide" Target="slides/slide9.xml"/><Relationship Id="rId36" Type="http://schemas.openxmlformats.org/officeDocument/2006/relationships/font" Target="fonts/HankenGrotesk-regular.fntdata"/><Relationship Id="rId17" Type="http://schemas.openxmlformats.org/officeDocument/2006/relationships/slide" Target="slides/slide12.xml"/><Relationship Id="rId39" Type="http://schemas.openxmlformats.org/officeDocument/2006/relationships/font" Target="fonts/HankenGrotesk-boldItalic.fntdata"/><Relationship Id="rId16" Type="http://schemas.openxmlformats.org/officeDocument/2006/relationships/slide" Target="slides/slide11.xml"/><Relationship Id="rId38" Type="http://schemas.openxmlformats.org/officeDocument/2006/relationships/font" Target="fonts/HankenGrotesk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3260bedf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3260bedf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3260bed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3260bed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3260bed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3260bed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f3260bedf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f3260bedf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3260bed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3260bed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3260bed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3260bed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3260bedf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3260bedf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3260bed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f3260bed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3260bed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3260bed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d46dd1d6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dd46dd1d6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31100d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31100d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3260bed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3260bed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e73a0c66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e73a0c66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e73a0c6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e73a0c6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e73a0c66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e73a0c66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e73a0c6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e73a0c6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e73a0c66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e73a0c66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e73a0c66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fe73a0c66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e73a0c6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fe73a0c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f2bad682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f2bad682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206a1c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206a1c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206a1cf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206a1cf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3260bed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3260bed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3260bed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3260bed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3260bed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3260bed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e73a0c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e73a0c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101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Saifeldeen Adel, CEO 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- Calculating Cost </a:t>
            </a:r>
            <a:endParaRPr/>
          </a:p>
        </p:txBody>
      </p:sp>
      <p:sp>
        <p:nvSpPr>
          <p:cNvPr id="343" name="Google Shape;343;p39"/>
          <p:cNvSpPr txBox="1"/>
          <p:nvPr>
            <p:ph idx="2" type="subTitle"/>
          </p:nvPr>
        </p:nvSpPr>
        <p:spPr>
          <a:xfrm>
            <a:off x="720000" y="1270475"/>
            <a:ext cx="4893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After reaching the output layer, we will use our cost function to calculate the error.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cost function will tell </a:t>
            </a:r>
            <a:r>
              <a:rPr lang="en"/>
              <a:t>us how well the network is doing by comparing the network’s predictions to the actual correct answers.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Remember MSE (Mean Square Error)? </a:t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49576" r="0" t="0"/>
          <a:stretch/>
        </p:blipFill>
        <p:spPr>
          <a:xfrm>
            <a:off x="5982775" y="720425"/>
            <a:ext cx="1994624" cy="16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600" y="2646324"/>
            <a:ext cx="2830125" cy="1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Backpropagation</a:t>
            </a:r>
            <a:endParaRPr/>
          </a:p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720000" y="1270475"/>
            <a:ext cx="4893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Imagine </a:t>
            </a:r>
            <a:r>
              <a:rPr lang="en"/>
              <a:t>receiving</a:t>
            </a:r>
            <a:r>
              <a:rPr lang="en"/>
              <a:t> a bad report card. </a:t>
            </a:r>
            <a:r>
              <a:rPr lang="en"/>
              <a:t>What</a:t>
            </a:r>
            <a:r>
              <a:rPr lang="en"/>
              <a:t> do </a:t>
            </a:r>
            <a:r>
              <a:rPr lang="en"/>
              <a:t>you</a:t>
            </a:r>
            <a:r>
              <a:rPr lang="en"/>
              <a:t> 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Backpropagation is the process where the network learns from its mistakes by adjusting the weights.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After calculating the cost, the network works backward, from the output layer to the input layer, adjusting the weights to reduce the error next time.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does it know which weight to adjust and by how much? Calculus. A lot of it.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00" y="618249"/>
            <a:ext cx="2830125" cy="17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000" y="2613761"/>
            <a:ext cx="2830125" cy="170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Backpropagation</a:t>
            </a:r>
            <a:endParaRPr/>
          </a:p>
        </p:txBody>
      </p:sp>
      <p:sp>
        <p:nvSpPr>
          <p:cNvPr id="359" name="Google Shape;359;p41"/>
          <p:cNvSpPr txBox="1"/>
          <p:nvPr>
            <p:ph idx="2" type="subTitle"/>
          </p:nvPr>
        </p:nvSpPr>
        <p:spPr>
          <a:xfrm>
            <a:off x="720000" y="1270475"/>
            <a:ext cx="4893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Every hidden node j is responsible for a fraction of the error E in each of the output nodes it connects 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 is then divided according to the strength of the connection between the hidden node and to the output node (based on the weights)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“blame” is then propagated back to provide the error values for the hidden layer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 that each weight now has its own error and can perform its own gradient computation. Remember gradient descent?</a:t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00" y="618249"/>
            <a:ext cx="2830125" cy="17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000" y="2613761"/>
            <a:ext cx="2830125" cy="170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67" name="Google Shape;367;p42"/>
          <p:cNvSpPr txBox="1"/>
          <p:nvPr>
            <p:ph idx="2" type="subTitle"/>
          </p:nvPr>
        </p:nvSpPr>
        <p:spPr>
          <a:xfrm>
            <a:off x="789300" y="1231950"/>
            <a:ext cx="78498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Forward propagation  </a:t>
            </a:r>
            <a:endParaRPr b="1" sz="17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73" name="Google Shape;373;p43"/>
          <p:cNvSpPr txBox="1"/>
          <p:nvPr>
            <p:ph idx="2" type="subTitle"/>
          </p:nvPr>
        </p:nvSpPr>
        <p:spPr>
          <a:xfrm>
            <a:off x="789300" y="1231950"/>
            <a:ext cx="78498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Forward propagation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-&gt; Calculate cost (error)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79" name="Google Shape;379;p44"/>
          <p:cNvSpPr txBox="1"/>
          <p:nvPr>
            <p:ph idx="2" type="subTitle"/>
          </p:nvPr>
        </p:nvSpPr>
        <p:spPr>
          <a:xfrm>
            <a:off x="789300" y="1231950"/>
            <a:ext cx="78498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Forward propagation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Calculate cost (error)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-&gt; Backpropagation 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85" name="Google Shape;385;p45"/>
          <p:cNvSpPr txBox="1"/>
          <p:nvPr>
            <p:ph idx="2" type="subTitle"/>
          </p:nvPr>
        </p:nvSpPr>
        <p:spPr>
          <a:xfrm>
            <a:off x="789300" y="1231950"/>
            <a:ext cx="78498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Forward propagation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Calculate cost (error)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-&gt; Backpropagation </a:t>
            </a:r>
            <a:endParaRPr sz="1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-&gt; Optimize (gradient descent) 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91" name="Google Shape;391;p46"/>
          <p:cNvSpPr txBox="1"/>
          <p:nvPr>
            <p:ph idx="2" type="subTitle"/>
          </p:nvPr>
        </p:nvSpPr>
        <p:spPr>
          <a:xfrm>
            <a:off x="789300" y="1231950"/>
            <a:ext cx="78498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Forward propagation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Calculate cost (error)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-&gt; Backpropagation </a:t>
            </a:r>
            <a:endParaRPr sz="1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Optimize (gradient descent) </a:t>
            </a:r>
            <a:endParaRPr sz="17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-&gt; Repeat</a:t>
            </a:r>
            <a:endParaRPr b="1"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97" name="Google Shape;397;p47"/>
          <p:cNvSpPr txBox="1"/>
          <p:nvPr>
            <p:ph idx="2" type="subTitle"/>
          </p:nvPr>
        </p:nvSpPr>
        <p:spPr>
          <a:xfrm>
            <a:off x="789300" y="1231950"/>
            <a:ext cx="78498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Forward propagation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Calculate cost (error)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-&gt; Backpropagation </a:t>
            </a:r>
            <a:endParaRPr sz="1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Optimize (gradient descent) </a:t>
            </a:r>
            <a:endParaRPr sz="17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-&gt; Repeat</a:t>
            </a:r>
            <a:endParaRPr sz="1700"/>
          </a:p>
        </p:txBody>
      </p:sp>
      <p:sp>
        <p:nvSpPr>
          <p:cNvPr id="398" name="Google Shape;398;p47"/>
          <p:cNvSpPr txBox="1"/>
          <p:nvPr/>
        </p:nvSpPr>
        <p:spPr>
          <a:xfrm>
            <a:off x="789300" y="3310925"/>
            <a:ext cx="7380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 now have a training loop!</a:t>
            </a:r>
            <a:endParaRPr b="1" sz="24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Repeat this for enough times and your </a:t>
            </a: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error</a:t>
            </a: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will be as close to 0 as possible (hopefully) and your parameters/weights will be adjusted to their correct values.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sp>
        <p:nvSpPr>
          <p:cNvPr id="404" name="Google Shape;404;p48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train a neural network!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ctrTitle"/>
          </p:nvPr>
        </p:nvSpPr>
        <p:spPr>
          <a:xfrm>
            <a:off x="1087125" y="1146616"/>
            <a:ext cx="5897400" cy="3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1087125" y="1601600"/>
            <a:ext cx="63201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DL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 Intuition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 basic pipeline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Forward/Backward propagation, loss functions, training loops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 and </a:t>
            </a:r>
            <a:r>
              <a:rPr b="1" lang="en"/>
              <a:t>training </a:t>
            </a:r>
            <a:r>
              <a:rPr lang="en"/>
              <a:t>a simple Linear regression model (PyTorch)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functions, introducing </a:t>
            </a:r>
            <a:r>
              <a:rPr b="1" lang="en"/>
              <a:t>non-linearity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410" name="Google Shape;410;p49"/>
          <p:cNvSpPr txBox="1"/>
          <p:nvPr>
            <p:ph idx="2" type="subTitle"/>
          </p:nvPr>
        </p:nvSpPr>
        <p:spPr>
          <a:xfrm>
            <a:off x="481300" y="1289950"/>
            <a:ext cx="5131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Activation functions allow the network to learn non-linear patterns in the data. Without them, no matter how many layers you add, the network will just behave like linear regression.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decide whether a neuron "fires" (activates) or not based on the input.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49"/>
          <p:cNvPicPr preferRelativeResize="0"/>
          <p:nvPr/>
        </p:nvPicPr>
        <p:blipFill rotWithShape="1">
          <a:blip r:embed="rId3">
            <a:alphaModFix/>
          </a:blip>
          <a:srcRect b="0" l="49814" r="0" t="0"/>
          <a:stretch/>
        </p:blipFill>
        <p:spPr>
          <a:xfrm>
            <a:off x="6002575" y="899325"/>
            <a:ext cx="2039101" cy="174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9"/>
          <p:cNvPicPr preferRelativeResize="0"/>
          <p:nvPr/>
        </p:nvPicPr>
        <p:blipFill rotWithShape="1">
          <a:blip r:embed="rId4">
            <a:alphaModFix/>
          </a:blip>
          <a:srcRect b="3409" l="0" r="1390" t="0"/>
          <a:stretch/>
        </p:blipFill>
        <p:spPr>
          <a:xfrm>
            <a:off x="4771900" y="2916675"/>
            <a:ext cx="3500962" cy="17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0" y="614600"/>
            <a:ext cx="7789674" cy="39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- Sigmoid</a:t>
            </a:r>
            <a:endParaRPr/>
          </a:p>
        </p:txBody>
      </p:sp>
      <p:sp>
        <p:nvSpPr>
          <p:cNvPr id="423" name="Google Shape;423;p51"/>
          <p:cNvSpPr txBox="1"/>
          <p:nvPr>
            <p:ph idx="2" type="subTitle"/>
          </p:nvPr>
        </p:nvSpPr>
        <p:spPr>
          <a:xfrm>
            <a:off x="481300" y="1289950"/>
            <a:ext cx="47391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sigmoid function is a smooth, S-shaped curve that maps any real number input into a value between 0 and 1.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Think of it like a </a:t>
            </a:r>
            <a:r>
              <a:rPr b="1" lang="en"/>
              <a:t>soft switch</a:t>
            </a:r>
            <a:r>
              <a:rPr lang="en"/>
              <a:t>: instead of turning fully on or off, like a traditional switch, it allows a smooth transition from off (0) to fully on (1).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Limitations? Back propagation and values approaching zero.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25" y="1768350"/>
            <a:ext cx="3488150" cy="2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- ReLU</a:t>
            </a:r>
            <a:endParaRPr/>
          </a:p>
        </p:txBody>
      </p:sp>
      <p:sp>
        <p:nvSpPr>
          <p:cNvPr id="430" name="Google Shape;430;p52"/>
          <p:cNvSpPr txBox="1"/>
          <p:nvPr>
            <p:ph idx="2" type="subTitle"/>
          </p:nvPr>
        </p:nvSpPr>
        <p:spPr>
          <a:xfrm>
            <a:off x="481300" y="1320750"/>
            <a:ext cx="45543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Think of ReLU like a gate: when the input is positive, the gate opens fully and lets the signal pass through. When the input is negative, the gate closes and blocks the signal (output is 0).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creates a </a:t>
            </a:r>
            <a:r>
              <a:rPr b="1" lang="en"/>
              <a:t>piecewise linearity. </a:t>
            </a:r>
            <a:r>
              <a:rPr lang="en"/>
              <a:t>Why is this not linear?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f(x)=x when x&gt;0,  f(x)=0 when x&lt;0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Limitations? Too many dead neurons.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225" y="1482350"/>
            <a:ext cx="3926850" cy="227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- ReLU</a:t>
            </a:r>
            <a:endParaRPr/>
          </a:p>
        </p:txBody>
      </p:sp>
      <p:sp>
        <p:nvSpPr>
          <p:cNvPr id="437" name="Google Shape;437;p53"/>
          <p:cNvSpPr txBox="1"/>
          <p:nvPr>
            <p:ph idx="2" type="subTitle"/>
          </p:nvPr>
        </p:nvSpPr>
        <p:spPr>
          <a:xfrm>
            <a:off x="481300" y="1320750"/>
            <a:ext cx="45543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Think of ReLU like a gate: when the input is positive, the gate opens fully and lets the signal pass through. When the input is negative, the gate closes and blocks the signal (output is 0).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creates a </a:t>
            </a:r>
            <a:r>
              <a:rPr b="1" lang="en"/>
              <a:t>piecewise linearity. </a:t>
            </a:r>
            <a:r>
              <a:rPr lang="en"/>
              <a:t>Why is this not linear?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f(x)=x when x&gt;0,  f(x)=0 when x&lt;0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600" y="1520175"/>
            <a:ext cx="3626725" cy="2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- Special - Softmax </a:t>
            </a:r>
            <a:endParaRPr/>
          </a:p>
        </p:txBody>
      </p:sp>
      <p:sp>
        <p:nvSpPr>
          <p:cNvPr id="444" name="Google Shape;444;p54"/>
          <p:cNvSpPr txBox="1"/>
          <p:nvPr>
            <p:ph idx="2" type="subTitle"/>
          </p:nvPr>
        </p:nvSpPr>
        <p:spPr>
          <a:xfrm>
            <a:off x="481300" y="1320750"/>
            <a:ext cx="45543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Softmax is used in multi class classification problems to convert a vector of raw class scores into probabilities that sum to 1. 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Each score is divided by the sum of the exponentials of all scores in the vector.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Introduces non linearity the same way but it works with connecting multiple class outputs together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54"/>
          <p:cNvPicPr preferRelativeResize="0"/>
          <p:nvPr/>
        </p:nvPicPr>
        <p:blipFill rotWithShape="1">
          <a:blip r:embed="rId3">
            <a:alphaModFix/>
          </a:blip>
          <a:srcRect b="0" l="0" r="0" t="23483"/>
          <a:stretch/>
        </p:blipFill>
        <p:spPr>
          <a:xfrm>
            <a:off x="5241900" y="1320750"/>
            <a:ext cx="3366525" cy="23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350" y="3872675"/>
            <a:ext cx="1595724" cy="6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- Special - Softmax </a:t>
            </a:r>
            <a:endParaRPr/>
          </a:p>
        </p:txBody>
      </p:sp>
      <p:pic>
        <p:nvPicPr>
          <p:cNvPr id="452" name="Google Shape;4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88" y="1239425"/>
            <a:ext cx="8134824" cy="3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"/>
          <p:cNvSpPr txBox="1"/>
          <p:nvPr>
            <p:ph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</a:t>
            </a:r>
            <a:endParaRPr/>
          </a:p>
        </p:txBody>
      </p:sp>
      <p:sp>
        <p:nvSpPr>
          <p:cNvPr id="458" name="Google Shape;458;p56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activation functions at play.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you!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DL?</a:t>
            </a:r>
            <a:endParaRPr/>
          </a:p>
        </p:txBody>
      </p:sp>
      <p:sp>
        <p:nvSpPr>
          <p:cNvPr id="296" name="Google Shape;296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302" name="Google Shape;302;p33"/>
          <p:cNvSpPr txBox="1"/>
          <p:nvPr>
            <p:ph idx="2" type="subTitle"/>
          </p:nvPr>
        </p:nvSpPr>
        <p:spPr>
          <a:xfrm>
            <a:off x="720000" y="1220650"/>
            <a:ext cx="73725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57175" rtl="0" algn="just">
              <a:spcBef>
                <a:spcPts val="1000"/>
              </a:spcBef>
              <a:spcAft>
                <a:spcPts val="0"/>
              </a:spcAft>
              <a:buSzPts val="1500"/>
              <a:buFont typeface="Hanken Grotesk"/>
              <a:buChar char="●"/>
            </a:pPr>
            <a:r>
              <a:rPr lang="en" sz="1700"/>
              <a:t>Deep learning is a subset of machine learning focused on models called neural networks with many layers (hence "deep"). These models can automatically learn complex patterns and representations from large amounts of data. 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257175" rtl="0" algn="just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Commonly used in complex applications involving image recognition, speech recognition/transcribing, image/speech generation, etc. 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08" name="Google Shape;308;p34"/>
          <p:cNvSpPr txBox="1"/>
          <p:nvPr>
            <p:ph idx="2" type="subTitle"/>
          </p:nvPr>
        </p:nvSpPr>
        <p:spPr>
          <a:xfrm>
            <a:off x="481300" y="1289950"/>
            <a:ext cx="5131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Neural networks are modeled after the brain’s neurons. A neuron takes in a signal as input and sends out another signal as output.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neural network can be thought of as a series of layers of nodes (neurons), where each node represents a mathematical operation.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51383" t="0"/>
          <a:stretch/>
        </p:blipFill>
        <p:spPr>
          <a:xfrm>
            <a:off x="5836500" y="445025"/>
            <a:ext cx="2405624" cy="21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200" y="2781899"/>
            <a:ext cx="2830125" cy="1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16" name="Google Shape;316;p35"/>
          <p:cNvSpPr txBox="1"/>
          <p:nvPr>
            <p:ph idx="2" type="subTitle"/>
          </p:nvPr>
        </p:nvSpPr>
        <p:spPr>
          <a:xfrm>
            <a:off x="481300" y="1285875"/>
            <a:ext cx="51318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simplest neural network is a perceptron, which takes several inputs, multiplies them by weights, adds a bias to produce the output.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we stop here, this produces a linear output. Later, we will change this linear output by passing it into </a:t>
            </a:r>
            <a:r>
              <a:rPr b="1" lang="en"/>
              <a:t>activation functions </a:t>
            </a:r>
            <a:r>
              <a:rPr lang="en"/>
              <a:t>to introduce non linearity</a:t>
            </a:r>
            <a:r>
              <a:rPr b="1" lang="en"/>
              <a:t>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48046" r="0" t="0"/>
          <a:stretch/>
        </p:blipFill>
        <p:spPr>
          <a:xfrm>
            <a:off x="5735563" y="2356150"/>
            <a:ext cx="2816199" cy="23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 rotWithShape="1">
          <a:blip r:embed="rId3">
            <a:alphaModFix/>
          </a:blip>
          <a:srcRect b="0" l="0" r="50729" t="0"/>
          <a:stretch/>
        </p:blipFill>
        <p:spPr>
          <a:xfrm>
            <a:off x="6155969" y="537425"/>
            <a:ext cx="1975381" cy="17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720000" y="1045600"/>
            <a:ext cx="77040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Stepping Through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 Neural Network!</a:t>
            </a: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 - Forward propagation </a:t>
            </a:r>
            <a:endParaRPr/>
          </a:p>
        </p:txBody>
      </p:sp>
      <p:sp>
        <p:nvSpPr>
          <p:cNvPr id="329" name="Google Shape;329;p37"/>
          <p:cNvSpPr txBox="1"/>
          <p:nvPr>
            <p:ph idx="2" type="subTitle"/>
          </p:nvPr>
        </p:nvSpPr>
        <p:spPr>
          <a:xfrm>
            <a:off x="720000" y="1270475"/>
            <a:ext cx="48930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forward propagation, information flows from the input layer, through any hidden layers, to the output layer.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At each neuron, the input is multiplied by weights, summed up, and then passed through a</a:t>
            </a:r>
            <a:r>
              <a:rPr lang="en"/>
              <a:t>n activation </a:t>
            </a:r>
            <a:r>
              <a:rPr lang="en"/>
              <a:t>function then onto the next layer.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Vectorization is key. </a:t>
            </a:r>
            <a:r>
              <a:rPr lang="en"/>
              <a:t>Let’s see it on a small scale and how it helps manage multiple weights and multiple layers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(2 x 3 x 1 network)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 b="0" l="49576" r="0" t="0"/>
          <a:stretch/>
        </p:blipFill>
        <p:spPr>
          <a:xfrm>
            <a:off x="5982775" y="720425"/>
            <a:ext cx="1994624" cy="16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600" y="2646324"/>
            <a:ext cx="2830125" cy="1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Forward propagation 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7158"/>
          <a:stretch/>
        </p:blipFill>
        <p:spPr>
          <a:xfrm>
            <a:off x="460250" y="1424475"/>
            <a:ext cx="8223500" cy="26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