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Nunito"/>
      <p:regular r:id="rId42"/>
      <p:bold r:id="rId43"/>
      <p:italic r:id="rId44"/>
      <p:boldItalic r:id="rId45"/>
    </p:embeddedFont>
    <p:embeddedFont>
      <p:font typeface="Lor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Nunito-regular.fntdata"/><Relationship Id="rId41" Type="http://schemas.openxmlformats.org/officeDocument/2006/relationships/font" Target="fonts/Roboto-boldItalic.fntdata"/><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Lora-regular.fntdata"/><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italic.fntdata"/><Relationship Id="rId47" Type="http://schemas.openxmlformats.org/officeDocument/2006/relationships/font" Target="fonts/Lora-bold.fntdata"/><Relationship Id="rId49"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9a740888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9a740888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8eb6b72f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8eb6b72f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9a740888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9a740888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8eb6b72f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8eb6b72f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9a740888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9a74088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154ab5e7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154ab5e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9a740888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9a740888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154ab5e7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154ab5e7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8eb6b72f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8eb6b72f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8eb6b72f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8eb6b72f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8eb6b72f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8eb6b72f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154ab5e7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154ab5e7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154ab5e7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154ab5e7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154ab5e7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154ab5e7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154ab5e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154ab5e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154ab5e7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154ab5e7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154ab5e7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154ab5e7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154ab5e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154ab5e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154ab5e7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154ab5e7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154ab5e7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154ab5e7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8eb6b72f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8eb6b72f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9c006a7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9c006a7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154ab5e7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154ab5e7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9a740888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9a740888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9a740888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9a740888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8eb6b72f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8eb6b72f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8eb6b72f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8eb6b72f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9a74088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9a74088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9a74088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9a74088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9a74088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9a74088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9a740888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9a740888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arxiv.org/abs/2207.11244"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a l’IA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Mr Abdoulaye Balde</a:t>
            </a:r>
            <a:endParaRPr/>
          </a:p>
          <a:p>
            <a:pPr indent="0" lvl="0" marL="0" rtl="0" algn="l">
              <a:spcBef>
                <a:spcPts val="0"/>
              </a:spcBef>
              <a:spcAft>
                <a:spcPts val="0"/>
              </a:spcAft>
              <a:buNone/>
            </a:pPr>
            <a:r>
              <a:rPr lang="en"/>
              <a:t>abdoulahi.pro96@gmail.com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0" y="0"/>
            <a:ext cx="9144001" cy="522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ppt_w</p:attrName>
                                        </p:attrNameLst>
                                      </p:cBhvr>
                                      <p:tavLst>
                                        <p:tav fmla="" tm="0">
                                          <p:val>
                                            <p:strVal val="0"/>
                                          </p:val>
                                        </p:tav>
                                        <p:tav fmla="" tm="100000">
                                          <p:val>
                                            <p:strVal val="#ppt_w"/>
                                          </p:val>
                                        </p:tav>
                                      </p:tavLst>
                                    </p:anim>
                                    <p:anim calcmode="lin" valueType="num">
                                      <p:cBhvr additive="base">
                                        <p:cTn dur="1000"/>
                                        <p:tgtEl>
                                          <p:spTgt spid="14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 sz="2200">
                <a:solidFill>
                  <a:srgbClr val="000000"/>
                </a:solidFill>
                <a:latin typeface="Times New Roman"/>
                <a:ea typeface="Times New Roman"/>
                <a:cs typeface="Times New Roman"/>
                <a:sym typeface="Times New Roman"/>
              </a:rPr>
              <a:t>Les domaines d’applications de l'IA</a:t>
            </a:r>
            <a:endParaRPr sz="3600"/>
          </a:p>
        </p:txBody>
      </p:sp>
      <p:sp>
        <p:nvSpPr>
          <p:cNvPr id="147" name="Google Shape;147;p23"/>
          <p:cNvSpPr txBox="1"/>
          <p:nvPr>
            <p:ph idx="1" type="body"/>
          </p:nvPr>
        </p:nvSpPr>
        <p:spPr>
          <a:xfrm>
            <a:off x="1303800" y="1990050"/>
            <a:ext cx="7030500" cy="30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L'industrie :</a:t>
            </a:r>
            <a:r>
              <a:rPr lang="en">
                <a:solidFill>
                  <a:srgbClr val="161616"/>
                </a:solidFill>
                <a:latin typeface="Times New Roman"/>
                <a:ea typeface="Times New Roman"/>
                <a:cs typeface="Times New Roman"/>
                <a:sym typeface="Times New Roman"/>
              </a:rPr>
              <a:t> l'IA peut être utilisée pour optimiser les processus de fabrication et de production, en automatisant les tâches répétitives, en surveillant les machines et en prédisant les défaillances.</a:t>
            </a:r>
            <a:endParaRPr>
              <a:solidFill>
                <a:srgbClr val="161616"/>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rgbClr val="161616"/>
              </a:solidFill>
              <a:latin typeface="Times New Roman"/>
              <a:ea typeface="Times New Roman"/>
              <a:cs typeface="Times New Roman"/>
              <a:sym typeface="Times New Roman"/>
            </a:endParaRPr>
          </a:p>
        </p:txBody>
      </p:sp>
      <p:pic>
        <p:nvPicPr>
          <p:cNvPr id="148" name="Google Shape;148;p23"/>
          <p:cNvPicPr preferRelativeResize="0"/>
          <p:nvPr/>
        </p:nvPicPr>
        <p:blipFill>
          <a:blip r:embed="rId3">
            <a:alphaModFix/>
          </a:blip>
          <a:stretch>
            <a:fillRect/>
          </a:stretch>
        </p:blipFill>
        <p:spPr>
          <a:xfrm>
            <a:off x="3505075" y="3020725"/>
            <a:ext cx="3833925" cy="155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1570">
                <a:latin typeface="Times New Roman"/>
                <a:ea typeface="Times New Roman"/>
                <a:cs typeface="Times New Roman"/>
                <a:sym typeface="Times New Roman"/>
              </a:rPr>
              <a:t>Le marketing :</a:t>
            </a:r>
            <a:r>
              <a:rPr lang="en" sz="1570">
                <a:latin typeface="Times New Roman"/>
                <a:ea typeface="Times New Roman"/>
                <a:cs typeface="Times New Roman"/>
                <a:sym typeface="Times New Roman"/>
              </a:rPr>
              <a:t> </a:t>
            </a:r>
            <a:r>
              <a:rPr lang="en" sz="1570">
                <a:solidFill>
                  <a:srgbClr val="161616"/>
                </a:solidFill>
                <a:latin typeface="Times New Roman"/>
                <a:ea typeface="Times New Roman"/>
                <a:cs typeface="Times New Roman"/>
                <a:sym typeface="Times New Roman"/>
              </a:rPr>
              <a:t>l'IA peut aider à mieux comprendre les préférences des clients, à personnaliser les offres et à prédire les comportements d'achat.</a:t>
            </a:r>
            <a:endParaRPr sz="1570">
              <a:solidFill>
                <a:srgbClr val="161616"/>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700"/>
          </a:p>
        </p:txBody>
      </p:sp>
      <p:sp>
        <p:nvSpPr>
          <p:cNvPr id="154" name="Google Shape;154;p2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24"/>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161616"/>
              </a:buClr>
              <a:buSzPts val="1400"/>
              <a:buFont typeface="Times New Roman"/>
              <a:buChar char="●"/>
            </a:pPr>
            <a:r>
              <a:rPr lang="en">
                <a:solidFill>
                  <a:srgbClr val="161616"/>
                </a:solidFill>
                <a:latin typeface="Times New Roman"/>
                <a:ea typeface="Times New Roman"/>
                <a:cs typeface="Times New Roman"/>
                <a:sym typeface="Times New Roman"/>
              </a:rPr>
              <a:t>Example Facebook </a:t>
            </a:r>
            <a:r>
              <a:rPr lang="en">
                <a:solidFill>
                  <a:srgbClr val="161616"/>
                </a:solidFill>
                <a:latin typeface="Times New Roman"/>
                <a:ea typeface="Times New Roman"/>
                <a:cs typeface="Times New Roman"/>
                <a:sym typeface="Times New Roman"/>
              </a:rPr>
              <a:t>ads</a:t>
            </a:r>
            <a:r>
              <a:rPr lang="en">
                <a:solidFill>
                  <a:srgbClr val="161616"/>
                </a:solidFill>
                <a:latin typeface="Times New Roman"/>
                <a:ea typeface="Times New Roman"/>
                <a:cs typeface="Times New Roman"/>
                <a:sym typeface="Times New Roman"/>
              </a:rPr>
              <a:t>, email marketing, twitter, marketing, etc</a:t>
            </a:r>
            <a:endParaRPr>
              <a:solidFill>
                <a:srgbClr val="161616"/>
              </a:solidFill>
              <a:latin typeface="Times New Roman"/>
              <a:ea typeface="Times New Roman"/>
              <a:cs typeface="Times New Roman"/>
              <a:sym typeface="Times New Roman"/>
            </a:endParaRPr>
          </a:p>
          <a:p>
            <a:pPr indent="-317500" lvl="0" marL="457200" rtl="0" algn="l">
              <a:spcBef>
                <a:spcPts val="0"/>
              </a:spcBef>
              <a:spcAft>
                <a:spcPts val="0"/>
              </a:spcAft>
              <a:buClr>
                <a:srgbClr val="161616"/>
              </a:buClr>
              <a:buSzPts val="1400"/>
              <a:buFont typeface="Times New Roman"/>
              <a:buChar char="●"/>
            </a:pPr>
            <a:r>
              <a:rPr b="1" lang="en">
                <a:solidFill>
                  <a:srgbClr val="161616"/>
                </a:solidFill>
                <a:latin typeface="Times New Roman"/>
                <a:ea typeface="Times New Roman"/>
                <a:cs typeface="Times New Roman"/>
                <a:sym typeface="Times New Roman"/>
              </a:rPr>
              <a:t>Facebook</a:t>
            </a:r>
            <a:r>
              <a:rPr lang="en">
                <a:solidFill>
                  <a:srgbClr val="161616"/>
                </a:solidFill>
                <a:latin typeface="Times New Roman"/>
                <a:ea typeface="Times New Roman"/>
                <a:cs typeface="Times New Roman"/>
                <a:sym typeface="Times New Roman"/>
              </a:rPr>
              <a:t> permet aussi de réaliser des publicités ultra-ciblées grâce aux nombreuses données laissées par les utilisateurs.</a:t>
            </a:r>
            <a:endParaRPr>
              <a:solidFill>
                <a:srgbClr val="161616"/>
              </a:solidFill>
              <a:latin typeface="Times New Roman"/>
              <a:ea typeface="Times New Roman"/>
              <a:cs typeface="Times New Roman"/>
              <a:sym typeface="Times New Roman"/>
            </a:endParaRPr>
          </a:p>
          <a:p>
            <a:pPr indent="-317500" lvl="0" marL="457200" rtl="0" algn="l">
              <a:spcBef>
                <a:spcPts val="0"/>
              </a:spcBef>
              <a:spcAft>
                <a:spcPts val="0"/>
              </a:spcAft>
              <a:buClr>
                <a:srgbClr val="161616"/>
              </a:buClr>
              <a:buSzPts val="1400"/>
              <a:buFont typeface="Times New Roman"/>
              <a:buChar char="●"/>
            </a:pPr>
            <a:r>
              <a:rPr b="1" lang="en">
                <a:solidFill>
                  <a:srgbClr val="161616"/>
                </a:solidFill>
                <a:latin typeface="Times New Roman"/>
                <a:ea typeface="Times New Roman"/>
                <a:cs typeface="Times New Roman"/>
                <a:sym typeface="Times New Roman"/>
              </a:rPr>
              <a:t>Netflix</a:t>
            </a:r>
            <a:r>
              <a:rPr lang="en">
                <a:solidFill>
                  <a:srgbClr val="161616"/>
                </a:solidFill>
                <a:latin typeface="Times New Roman"/>
                <a:ea typeface="Times New Roman"/>
                <a:cs typeface="Times New Roman"/>
                <a:sym typeface="Times New Roman"/>
              </a:rPr>
              <a:t>, grâce à un </a:t>
            </a:r>
            <a:r>
              <a:rPr lang="en">
                <a:solidFill>
                  <a:srgbClr val="161616"/>
                </a:solidFill>
                <a:latin typeface="Times New Roman"/>
                <a:ea typeface="Times New Roman"/>
                <a:cs typeface="Times New Roman"/>
                <a:sym typeface="Times New Roman"/>
              </a:rPr>
              <a:t>algorithme peut</a:t>
            </a:r>
            <a:r>
              <a:rPr lang="en">
                <a:solidFill>
                  <a:srgbClr val="161616"/>
                </a:solidFill>
                <a:latin typeface="Times New Roman"/>
                <a:ea typeface="Times New Roman"/>
                <a:cs typeface="Times New Roman"/>
                <a:sym typeface="Times New Roman"/>
              </a:rPr>
              <a:t> proposer de nombreuses suggestions de films ou de séries à ses utilisateurs.</a:t>
            </a:r>
            <a:endParaRPr>
              <a:solidFill>
                <a:srgbClr val="161616"/>
              </a:solidFill>
              <a:latin typeface="Times New Roman"/>
              <a:ea typeface="Times New Roman"/>
              <a:cs typeface="Times New Roman"/>
              <a:sym typeface="Times New Roman"/>
            </a:endParaRPr>
          </a:p>
        </p:txBody>
      </p:sp>
      <p:pic>
        <p:nvPicPr>
          <p:cNvPr id="156" name="Google Shape;156;p24"/>
          <p:cNvPicPr preferRelativeResize="0"/>
          <p:nvPr/>
        </p:nvPicPr>
        <p:blipFill>
          <a:blip r:embed="rId3">
            <a:alphaModFix/>
          </a:blip>
          <a:stretch>
            <a:fillRect/>
          </a:stretch>
        </p:blipFill>
        <p:spPr>
          <a:xfrm>
            <a:off x="356100" y="1276325"/>
            <a:ext cx="3955501" cy="329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ppt_w</p:attrName>
                                        </p:attrNameLst>
                                      </p:cBhvr>
                                      <p:tavLst>
                                        <p:tav fmla="" tm="0">
                                          <p:val>
                                            <p:strVal val="0"/>
                                          </p:val>
                                        </p:tav>
                                        <p:tav fmla="" tm="100000">
                                          <p:val>
                                            <p:strVal val="#ppt_w"/>
                                          </p:val>
                                        </p:tav>
                                      </p:tavLst>
                                    </p:anim>
                                    <p:anim calcmode="lin" valueType="num">
                                      <p:cBhvr additive="base">
                                        <p:cTn dur="1000"/>
                                        <p:tgtEl>
                                          <p:spTgt spid="15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1303800" y="489075"/>
            <a:ext cx="5843100" cy="423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Les transports :</a:t>
            </a:r>
            <a:r>
              <a:rPr lang="en">
                <a:solidFill>
                  <a:srgbClr val="161616"/>
                </a:solidFill>
                <a:latin typeface="Times New Roman"/>
                <a:ea typeface="Times New Roman"/>
                <a:cs typeface="Times New Roman"/>
                <a:sym typeface="Times New Roman"/>
              </a:rPr>
              <a:t> l'IA peut aider à améliorer la sécurité routière en détectant les comportements dangereux et en prévenant les accidents.</a:t>
            </a:r>
            <a:endParaRPr>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61616"/>
              </a:solidFill>
              <a:latin typeface="Times New Roman"/>
              <a:ea typeface="Times New Roman"/>
              <a:cs typeface="Times New Roman"/>
              <a:sym typeface="Times New Roman"/>
            </a:endParaRPr>
          </a:p>
        </p:txBody>
      </p:sp>
      <p:pic>
        <p:nvPicPr>
          <p:cNvPr id="162" name="Google Shape;162;p25"/>
          <p:cNvPicPr preferRelativeResize="0"/>
          <p:nvPr/>
        </p:nvPicPr>
        <p:blipFill>
          <a:blip r:embed="rId3">
            <a:alphaModFix/>
          </a:blip>
          <a:stretch>
            <a:fillRect/>
          </a:stretch>
        </p:blipFill>
        <p:spPr>
          <a:xfrm>
            <a:off x="1304925" y="2005225"/>
            <a:ext cx="6406251" cy="20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animEffect filter="fade" transition="in">
                                      <p:cBhvr>
                                        <p:cTn dur="1000"/>
                                        <p:tgtEl>
                                          <p:spTgt spid="1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animEffect filter="fade" transition="in">
                                      <p:cBhvr>
                                        <p:cTn dur="1000"/>
                                        <p:tgtEl>
                                          <p:spTgt spid="1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animEffect filter="fade" transition="in">
                                      <p:cBhvr>
                                        <p:cTn dur="1000"/>
                                        <p:tgtEl>
                                          <p:spTgt spid="1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animEffect filter="fade" transition="in">
                                      <p:cBhvr>
                                        <p:cTn dur="1000"/>
                                        <p:tgtEl>
                                          <p:spTgt spid="1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animEffect filter="fade" transition="in">
                                      <p:cBhvr>
                                        <p:cTn dur="1000"/>
                                        <p:tgtEl>
                                          <p:spTgt spid="16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12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La finance</a:t>
            </a:r>
            <a:r>
              <a:rPr lang="en" sz="1800">
                <a:latin typeface="Times New Roman"/>
                <a:ea typeface="Times New Roman"/>
                <a:cs typeface="Times New Roman"/>
                <a:sym typeface="Times New Roman"/>
              </a:rPr>
              <a:t> :</a:t>
            </a:r>
            <a:r>
              <a:rPr lang="en" sz="1800">
                <a:solidFill>
                  <a:srgbClr val="161616"/>
                </a:solidFill>
                <a:latin typeface="Times New Roman"/>
                <a:ea typeface="Times New Roman"/>
                <a:cs typeface="Times New Roman"/>
                <a:sym typeface="Times New Roman"/>
              </a:rPr>
              <a:t> l'IA peut être utilisée pour l'analyse des données financières, la détection de fraudes et la prévision des tendances économiques.</a:t>
            </a:r>
            <a:endParaRPr sz="1800">
              <a:solidFill>
                <a:srgbClr val="161616"/>
              </a:solidFill>
              <a:latin typeface="Times New Roman"/>
              <a:ea typeface="Times New Roman"/>
              <a:cs typeface="Times New Roman"/>
              <a:sym typeface="Times New Roman"/>
            </a:endParaRPr>
          </a:p>
        </p:txBody>
      </p:sp>
      <p:sp>
        <p:nvSpPr>
          <p:cNvPr id="168" name="Google Shape;16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6"/>
          <p:cNvPicPr preferRelativeResize="0"/>
          <p:nvPr/>
        </p:nvPicPr>
        <p:blipFill>
          <a:blip r:embed="rId3">
            <a:alphaModFix/>
          </a:blip>
          <a:stretch>
            <a:fillRect/>
          </a:stretch>
        </p:blipFill>
        <p:spPr>
          <a:xfrm>
            <a:off x="1344975" y="1956325"/>
            <a:ext cx="6989325" cy="262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L'application de l'IA dans les services financiers permet aux institutions financières de rationaliser les processus commerciaux de base tout en ajoutant des produits et services innovants qui améliorent l'expérience des clients.</a:t>
            </a:r>
            <a:endParaRPr/>
          </a:p>
          <a:p>
            <a:pPr indent="-342900" lvl="0" marL="457200" rtl="0" algn="l">
              <a:spcBef>
                <a:spcPts val="0"/>
              </a:spcBef>
              <a:spcAft>
                <a:spcPts val="0"/>
              </a:spcAft>
              <a:buSzPts val="1800"/>
              <a:buChar char="●"/>
            </a:pPr>
            <a:r>
              <a:rPr lang="en"/>
              <a:t>Dans le secteur bancaire, l'intelligence artificielle aide les entreprises à automatiser les processus essentiels à leur activité, tels que la gestion des risques et la prévention des fraudes, tout en débloquant de nouvelles capacités, comme l'utilisation de chatbots et de systèmes de recommandation intelligents pour les banques de détail.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1000"/>
                                        <p:tgtEl>
                                          <p:spTgt spid="174">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74">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 calcmode="lin" valueType="num">
                                      <p:cBhvr additive="base">
                                        <p:cTn dur="1000"/>
                                        <p:tgtEl>
                                          <p:spTgt spid="174">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74">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600">
                <a:solidFill>
                  <a:srgbClr val="161616"/>
                </a:solidFill>
                <a:latin typeface="Times New Roman"/>
                <a:ea typeface="Times New Roman"/>
                <a:cs typeface="Times New Roman"/>
                <a:sym typeface="Times New Roman"/>
              </a:rPr>
              <a:t>La santé :</a:t>
            </a:r>
            <a:r>
              <a:rPr lang="en" sz="1600">
                <a:solidFill>
                  <a:srgbClr val="161616"/>
                </a:solidFill>
                <a:latin typeface="Times New Roman"/>
                <a:ea typeface="Times New Roman"/>
                <a:cs typeface="Times New Roman"/>
                <a:sym typeface="Times New Roman"/>
              </a:rPr>
              <a:t> l'IA peut aider à diagnostiquer les maladies, à prédire les résultats des traitements, à surveiller les signes vitaux et à identifier les patients à risque élevé de certaines affections.</a:t>
            </a:r>
            <a:endParaRPr sz="3100">
              <a:solidFill>
                <a:srgbClr val="161616"/>
              </a:solidFill>
              <a:latin typeface="Times New Roman"/>
              <a:ea typeface="Times New Roman"/>
              <a:cs typeface="Times New Roman"/>
              <a:sym typeface="Times New Roman"/>
            </a:endParaRPr>
          </a:p>
        </p:txBody>
      </p:sp>
      <p:sp>
        <p:nvSpPr>
          <p:cNvPr id="180" name="Google Shape;180;p2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1" name="Google Shape;181;p2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28"/>
          <p:cNvPicPr preferRelativeResize="0"/>
          <p:nvPr/>
        </p:nvPicPr>
        <p:blipFill>
          <a:blip r:embed="rId3">
            <a:alphaModFix/>
          </a:blip>
          <a:stretch>
            <a:fillRect/>
          </a:stretch>
        </p:blipFill>
        <p:spPr>
          <a:xfrm>
            <a:off x="4832400" y="1302200"/>
            <a:ext cx="3806975" cy="2777225"/>
          </a:xfrm>
          <a:prstGeom prst="rect">
            <a:avLst/>
          </a:prstGeom>
          <a:noFill/>
          <a:ln>
            <a:noFill/>
          </a:ln>
        </p:spPr>
      </p:pic>
      <p:pic>
        <p:nvPicPr>
          <p:cNvPr id="183" name="Google Shape;183;p28"/>
          <p:cNvPicPr preferRelativeResize="0"/>
          <p:nvPr/>
        </p:nvPicPr>
        <p:blipFill>
          <a:blip r:embed="rId4">
            <a:alphaModFix/>
          </a:blip>
          <a:stretch>
            <a:fillRect/>
          </a:stretch>
        </p:blipFill>
        <p:spPr>
          <a:xfrm>
            <a:off x="394325" y="1389525"/>
            <a:ext cx="3391375" cy="3179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ppt_w</p:attrName>
                                        </p:attrNameLst>
                                      </p:cBhvr>
                                      <p:tavLst>
                                        <p:tav fmla="" tm="0">
                                          <p:val>
                                            <p:strVal val="0"/>
                                          </p:val>
                                        </p:tav>
                                        <p:tav fmla="" tm="100000">
                                          <p:val>
                                            <p:strVal val="#ppt_w"/>
                                          </p:val>
                                        </p:tav>
                                      </p:tavLst>
                                    </p:anim>
                                    <p:anim calcmode="lin" valueType="num">
                                      <p:cBhvr additive="base">
                                        <p:cTn dur="1000"/>
                                        <p:tgtEl>
                                          <p:spTgt spid="18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ppt_w</p:attrName>
                                        </p:attrNameLst>
                                      </p:cBhvr>
                                      <p:tavLst>
                                        <p:tav fmla="" tm="0">
                                          <p:val>
                                            <p:strVal val="0"/>
                                          </p:val>
                                        </p:tav>
                                        <p:tav fmla="" tm="100000">
                                          <p:val>
                                            <p:strVal val="#ppt_w"/>
                                          </p:val>
                                        </p:tav>
                                      </p:tavLst>
                                    </p:anim>
                                    <p:anim calcmode="lin" valueType="num">
                                      <p:cBhvr additive="base">
                                        <p:cTn dur="1000"/>
                                        <p:tgtEl>
                                          <p:spTgt spid="18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7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sur DeepMind</a:t>
            </a:r>
            <a:endParaRPr/>
          </a:p>
          <a:p>
            <a:pPr indent="0" lvl="0" marL="0" rtl="0" algn="l">
              <a:spcBef>
                <a:spcPts val="0"/>
              </a:spcBef>
              <a:spcAft>
                <a:spcPts val="0"/>
              </a:spcAft>
              <a:buNone/>
            </a:pPr>
            <a:r>
              <a:rPr lang="en" sz="1333"/>
              <a:t>""Deep Medical Imaging, Analysis the Brest Cancer Mammography."" Paper </a:t>
            </a:r>
            <a:r>
              <a:rPr lang="en" sz="1333" u="sng">
                <a:solidFill>
                  <a:schemeClr val="hlink"/>
                </a:solidFill>
                <a:hlinkClick r:id="rId3"/>
              </a:rPr>
              <a:t>https://arxiv.org/abs/2207.11244</a:t>
            </a:r>
            <a:endParaRPr sz="1333"/>
          </a:p>
        </p:txBody>
      </p:sp>
      <p:sp>
        <p:nvSpPr>
          <p:cNvPr id="189" name="Google Shape;189;p29"/>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0" name="Google Shape;190;p29"/>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9"/>
          <p:cNvPicPr preferRelativeResize="0"/>
          <p:nvPr/>
        </p:nvPicPr>
        <p:blipFill>
          <a:blip r:embed="rId4">
            <a:alphaModFix/>
          </a:blip>
          <a:stretch>
            <a:fillRect/>
          </a:stretch>
        </p:blipFill>
        <p:spPr>
          <a:xfrm>
            <a:off x="356688" y="1313125"/>
            <a:ext cx="2943225" cy="2914650"/>
          </a:xfrm>
          <a:prstGeom prst="rect">
            <a:avLst/>
          </a:prstGeom>
          <a:noFill/>
          <a:ln>
            <a:noFill/>
          </a:ln>
        </p:spPr>
      </p:pic>
      <p:pic>
        <p:nvPicPr>
          <p:cNvPr id="192" name="Google Shape;192;p29"/>
          <p:cNvPicPr preferRelativeResize="0"/>
          <p:nvPr/>
        </p:nvPicPr>
        <p:blipFill>
          <a:blip r:embed="rId5">
            <a:alphaModFix/>
          </a:blip>
          <a:stretch>
            <a:fillRect/>
          </a:stretch>
        </p:blipFill>
        <p:spPr>
          <a:xfrm>
            <a:off x="4832400" y="1229975"/>
            <a:ext cx="3999900" cy="333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ppt_w</p:attrName>
                                        </p:attrNameLst>
                                      </p:cBhvr>
                                      <p:tavLst>
                                        <p:tav fmla="" tm="0">
                                          <p:val>
                                            <p:strVal val="0"/>
                                          </p:val>
                                        </p:tav>
                                        <p:tav fmla="" tm="100000">
                                          <p:val>
                                            <p:strVal val="#ppt_w"/>
                                          </p:val>
                                        </p:tav>
                                      </p:tavLst>
                                    </p:anim>
                                    <p:anim calcmode="lin" valueType="num">
                                      <p:cBhvr additive="base">
                                        <p:cTn dur="1000"/>
                                        <p:tgtEl>
                                          <p:spTgt spid="18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1000"/>
                                        <p:tgtEl>
                                          <p:spTgt spid="191"/>
                                        </p:tgtEl>
                                        <p:attrNameLst>
                                          <p:attrName>ppt_w</p:attrName>
                                        </p:attrNameLst>
                                      </p:cBhvr>
                                      <p:tavLst>
                                        <p:tav fmla="" tm="0">
                                          <p:val>
                                            <p:strVal val="0"/>
                                          </p:val>
                                        </p:tav>
                                        <p:tav fmla="" tm="100000">
                                          <p:val>
                                            <p:strVal val="#ppt_w"/>
                                          </p:val>
                                        </p:tav>
                                      </p:tavLst>
                                    </p:anim>
                                    <p:anim calcmode="lin" valueType="num">
                                      <p:cBhvr additive="base">
                                        <p:cTn dur="1000"/>
                                        <p:tgtEl>
                                          <p:spTgt spid="1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ppt_w</p:attrName>
                                        </p:attrNameLst>
                                      </p:cBhvr>
                                      <p:tavLst>
                                        <p:tav fmla="" tm="0">
                                          <p:val>
                                            <p:strVal val="0"/>
                                          </p:val>
                                        </p:tav>
                                        <p:tav fmla="" tm="100000">
                                          <p:val>
                                            <p:strVal val="#ppt_w"/>
                                          </p:val>
                                        </p:tav>
                                      </p:tavLst>
                                    </p:anim>
                                    <p:anim calcmode="lin" valueType="num">
                                      <p:cBhvr additive="base">
                                        <p:cTn dur="1000"/>
                                        <p:tgtEl>
                                          <p:spTgt spid="19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L'éducation :</a:t>
            </a:r>
            <a:r>
              <a:rPr lang="en"/>
              <a:t> l'IA peut être utilisée pour personnaliser les méthodes d'apprentissage en fonction des besoins de chaque élève et pour évaluer les progrès de manière plus précise.</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Assistance virtuelle</a:t>
            </a:r>
            <a:endParaRPr/>
          </a:p>
          <a:p>
            <a:pPr indent="-342900" lvl="0" marL="457200" rtl="0" algn="l">
              <a:lnSpc>
                <a:spcPct val="100000"/>
              </a:lnSpc>
              <a:spcBef>
                <a:spcPts val="0"/>
              </a:spcBef>
              <a:spcAft>
                <a:spcPts val="0"/>
              </a:spcAft>
              <a:buSzPts val="1800"/>
              <a:buChar char="●"/>
            </a:pPr>
            <a:r>
              <a:rPr lang="en"/>
              <a:t>Évaluation automatisée: MCQ</a:t>
            </a:r>
            <a:endParaRPr/>
          </a:p>
          <a:p>
            <a:pPr indent="-342900" lvl="0" marL="457200" rtl="0" algn="l">
              <a:lnSpc>
                <a:spcPct val="100000"/>
              </a:lnSpc>
              <a:spcBef>
                <a:spcPts val="0"/>
              </a:spcBef>
              <a:spcAft>
                <a:spcPts val="0"/>
              </a:spcAft>
              <a:buSzPts val="1800"/>
              <a:buChar char="●"/>
            </a:pPr>
            <a:r>
              <a:rPr lang="en"/>
              <a:t>Apprentissage en réalité virtuelle et augmentée </a:t>
            </a:r>
            <a:endParaRPr/>
          </a:p>
          <a:p>
            <a:pPr indent="-342900" lvl="0" marL="457200" rtl="0" algn="l">
              <a:lnSpc>
                <a:spcPct val="100000"/>
              </a:lnSpc>
              <a:spcBef>
                <a:spcPts val="0"/>
              </a:spcBef>
              <a:spcAft>
                <a:spcPts val="0"/>
              </a:spcAft>
              <a:buSzPts val="1800"/>
              <a:buChar char="●"/>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97">
                                            <p:txEl>
                                              <p:pRg end="0" st="0"/>
                                            </p:txEl>
                                          </p:spTgt>
                                        </p:tgtEl>
                                        <p:attrNameLst>
                                          <p:attrName>ppt_w</p:attrName>
                                        </p:attrNameLst>
                                      </p:cBhvr>
                                      <p:tavLst>
                                        <p:tav fmla="" tm="0">
                                          <p:val>
                                            <p:strVal val="#ppt_w"/>
                                          </p:val>
                                        </p:tav>
                                        <p:tav fmla="" tm="100000">
                                          <p:val>
                                            <p:strVal val="0"/>
                                          </p:val>
                                        </p:tav>
                                      </p:tavLst>
                                    </p:anim>
                                    <p:anim calcmode="lin" valueType="num">
                                      <p:cBhvr additive="base">
                                        <p:cTn dur="1000"/>
                                        <p:tgtEl>
                                          <p:spTgt spid="197">
                                            <p:txEl>
                                              <p:pRg end="0" st="0"/>
                                            </p:txEl>
                                          </p:spTgt>
                                        </p:tgtEl>
                                        <p:attrNameLst>
                                          <p:attrName>ppt_h</p:attrName>
                                        </p:attrNameLst>
                                      </p:cBhvr>
                                      <p:tavLst>
                                        <p:tav fmla="" tm="0">
                                          <p:val>
                                            <p:strVal val="#ppt_h"/>
                                          </p:val>
                                        </p:tav>
                                        <p:tav fmla="" tm="100000">
                                          <p:val>
                                            <p:strVal val="0"/>
                                          </p:val>
                                        </p:tav>
                                      </p:tavLst>
                                    </p:anim>
                                    <p:set>
                                      <p:cBhvr>
                                        <p:cTn dur="1" fill="hold">
                                          <p:stCondLst>
                                            <p:cond delay="1000"/>
                                          </p:stCondLst>
                                        </p:cTn>
                                        <p:tgtEl>
                                          <p:spTgt spid="197">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97">
                                            <p:txEl>
                                              <p:pRg end="1" st="1"/>
                                            </p:txEl>
                                          </p:spTgt>
                                        </p:tgtEl>
                                        <p:attrNameLst>
                                          <p:attrName>ppt_w</p:attrName>
                                        </p:attrNameLst>
                                      </p:cBhvr>
                                      <p:tavLst>
                                        <p:tav fmla="" tm="0">
                                          <p:val>
                                            <p:strVal val="#ppt_w"/>
                                          </p:val>
                                        </p:tav>
                                        <p:tav fmla="" tm="100000">
                                          <p:val>
                                            <p:strVal val="0"/>
                                          </p:val>
                                        </p:tav>
                                      </p:tavLst>
                                    </p:anim>
                                    <p:anim calcmode="lin" valueType="num">
                                      <p:cBhvr additive="base">
                                        <p:cTn dur="1000"/>
                                        <p:tgtEl>
                                          <p:spTgt spid="197">
                                            <p:txEl>
                                              <p:pRg end="1" st="1"/>
                                            </p:txEl>
                                          </p:spTgt>
                                        </p:tgtEl>
                                        <p:attrNameLst>
                                          <p:attrName>ppt_h</p:attrName>
                                        </p:attrNameLst>
                                      </p:cBhvr>
                                      <p:tavLst>
                                        <p:tav fmla="" tm="0">
                                          <p:val>
                                            <p:strVal val="#ppt_h"/>
                                          </p:val>
                                        </p:tav>
                                        <p:tav fmla="" tm="100000">
                                          <p:val>
                                            <p:strVal val="0"/>
                                          </p:val>
                                        </p:tav>
                                      </p:tavLst>
                                    </p:anim>
                                    <p:set>
                                      <p:cBhvr>
                                        <p:cTn dur="1" fill="hold">
                                          <p:stCondLst>
                                            <p:cond delay="1000"/>
                                          </p:stCondLst>
                                        </p:cTn>
                                        <p:tgtEl>
                                          <p:spTgt spid="197">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97">
                                            <p:txEl>
                                              <p:pRg end="2" st="2"/>
                                            </p:txEl>
                                          </p:spTgt>
                                        </p:tgtEl>
                                        <p:attrNameLst>
                                          <p:attrName>ppt_w</p:attrName>
                                        </p:attrNameLst>
                                      </p:cBhvr>
                                      <p:tavLst>
                                        <p:tav fmla="" tm="0">
                                          <p:val>
                                            <p:strVal val="#ppt_w"/>
                                          </p:val>
                                        </p:tav>
                                        <p:tav fmla="" tm="100000">
                                          <p:val>
                                            <p:strVal val="0"/>
                                          </p:val>
                                        </p:tav>
                                      </p:tavLst>
                                    </p:anim>
                                    <p:anim calcmode="lin" valueType="num">
                                      <p:cBhvr additive="base">
                                        <p:cTn dur="1000"/>
                                        <p:tgtEl>
                                          <p:spTgt spid="197">
                                            <p:txEl>
                                              <p:pRg end="2" st="2"/>
                                            </p:txEl>
                                          </p:spTgt>
                                        </p:tgtEl>
                                        <p:attrNameLst>
                                          <p:attrName>ppt_h</p:attrName>
                                        </p:attrNameLst>
                                      </p:cBhvr>
                                      <p:tavLst>
                                        <p:tav fmla="" tm="0">
                                          <p:val>
                                            <p:strVal val="#ppt_h"/>
                                          </p:val>
                                        </p:tav>
                                        <p:tav fmla="" tm="100000">
                                          <p:val>
                                            <p:strVal val="0"/>
                                          </p:val>
                                        </p:tav>
                                      </p:tavLst>
                                    </p:anim>
                                    <p:set>
                                      <p:cBhvr>
                                        <p:cTn dur="1" fill="hold">
                                          <p:stCondLst>
                                            <p:cond delay="1000"/>
                                          </p:stCondLst>
                                        </p:cTn>
                                        <p:tgtEl>
                                          <p:spTgt spid="197">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97">
                                            <p:txEl>
                                              <p:pRg end="3" st="3"/>
                                            </p:txEl>
                                          </p:spTgt>
                                        </p:tgtEl>
                                        <p:attrNameLst>
                                          <p:attrName>ppt_w</p:attrName>
                                        </p:attrNameLst>
                                      </p:cBhvr>
                                      <p:tavLst>
                                        <p:tav fmla="" tm="0">
                                          <p:val>
                                            <p:strVal val="#ppt_w"/>
                                          </p:val>
                                        </p:tav>
                                        <p:tav fmla="" tm="100000">
                                          <p:val>
                                            <p:strVal val="0"/>
                                          </p:val>
                                        </p:tav>
                                      </p:tavLst>
                                    </p:anim>
                                    <p:anim calcmode="lin" valueType="num">
                                      <p:cBhvr additive="base">
                                        <p:cTn dur="1000"/>
                                        <p:tgtEl>
                                          <p:spTgt spid="197">
                                            <p:txEl>
                                              <p:pRg end="3" st="3"/>
                                            </p:txEl>
                                          </p:spTgt>
                                        </p:tgtEl>
                                        <p:attrNameLst>
                                          <p:attrName>ppt_h</p:attrName>
                                        </p:attrNameLst>
                                      </p:cBhvr>
                                      <p:tavLst>
                                        <p:tav fmla="" tm="0">
                                          <p:val>
                                            <p:strVal val="#ppt_h"/>
                                          </p:val>
                                        </p:tav>
                                        <p:tav fmla="" tm="100000">
                                          <p:val>
                                            <p:strVal val="0"/>
                                          </p:val>
                                        </p:tav>
                                      </p:tavLst>
                                    </p:anim>
                                    <p:set>
                                      <p:cBhvr>
                                        <p:cTn dur="1" fill="hold">
                                          <p:stCondLst>
                                            <p:cond delay="1000"/>
                                          </p:stCondLst>
                                        </p:cTn>
                                        <p:tgtEl>
                                          <p:spTgt spid="197">
                                            <p:txEl>
                                              <p:pRg end="3" st="3"/>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97">
                                            <p:txEl>
                                              <p:pRg end="4" st="4"/>
                                            </p:txEl>
                                          </p:spTgt>
                                        </p:tgtEl>
                                        <p:attrNameLst>
                                          <p:attrName>ppt_w</p:attrName>
                                        </p:attrNameLst>
                                      </p:cBhvr>
                                      <p:tavLst>
                                        <p:tav fmla="" tm="0">
                                          <p:val>
                                            <p:strVal val="#ppt_w"/>
                                          </p:val>
                                        </p:tav>
                                        <p:tav fmla="" tm="100000">
                                          <p:val>
                                            <p:strVal val="0"/>
                                          </p:val>
                                        </p:tav>
                                      </p:tavLst>
                                    </p:anim>
                                    <p:anim calcmode="lin" valueType="num">
                                      <p:cBhvr additive="base">
                                        <p:cTn dur="1000"/>
                                        <p:tgtEl>
                                          <p:spTgt spid="197">
                                            <p:txEl>
                                              <p:pRg end="4" st="4"/>
                                            </p:txEl>
                                          </p:spTgt>
                                        </p:tgtEl>
                                        <p:attrNameLst>
                                          <p:attrName>ppt_h</p:attrName>
                                        </p:attrNameLst>
                                      </p:cBhvr>
                                      <p:tavLst>
                                        <p:tav fmla="" tm="0">
                                          <p:val>
                                            <p:strVal val="#ppt_h"/>
                                          </p:val>
                                        </p:tav>
                                        <p:tav fmla="" tm="100000">
                                          <p:val>
                                            <p:strVal val="0"/>
                                          </p:val>
                                        </p:tav>
                                      </p:tavLst>
                                    </p:anim>
                                    <p:set>
                                      <p:cBhvr>
                                        <p:cTn dur="1" fill="hold">
                                          <p:stCondLst>
                                            <p:cond delay="1000"/>
                                          </p:stCondLst>
                                        </p:cTn>
                                        <p:tgtEl>
                                          <p:spTgt spid="197">
                                            <p:txEl>
                                              <p:pRg end="4" st="4"/>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97">
                                            <p:txEl>
                                              <p:pRg end="5" st="5"/>
                                            </p:txEl>
                                          </p:spTgt>
                                        </p:tgtEl>
                                        <p:attrNameLst>
                                          <p:attrName>ppt_w</p:attrName>
                                        </p:attrNameLst>
                                      </p:cBhvr>
                                      <p:tavLst>
                                        <p:tav fmla="" tm="0">
                                          <p:val>
                                            <p:strVal val="#ppt_w"/>
                                          </p:val>
                                        </p:tav>
                                        <p:tav fmla="" tm="100000">
                                          <p:val>
                                            <p:strVal val="0"/>
                                          </p:val>
                                        </p:tav>
                                      </p:tavLst>
                                    </p:anim>
                                    <p:anim calcmode="lin" valueType="num">
                                      <p:cBhvr additive="base">
                                        <p:cTn dur="1000"/>
                                        <p:tgtEl>
                                          <p:spTgt spid="197">
                                            <p:txEl>
                                              <p:pRg end="5" st="5"/>
                                            </p:txEl>
                                          </p:spTgt>
                                        </p:tgtEl>
                                        <p:attrNameLst>
                                          <p:attrName>ppt_h</p:attrName>
                                        </p:attrNameLst>
                                      </p:cBhvr>
                                      <p:tavLst>
                                        <p:tav fmla="" tm="0">
                                          <p:val>
                                            <p:strVal val="#ppt_h"/>
                                          </p:val>
                                        </p:tav>
                                        <p:tav fmla="" tm="100000">
                                          <p:val>
                                            <p:strVal val="0"/>
                                          </p:val>
                                        </p:tav>
                                      </p:tavLst>
                                    </p:anim>
                                    <p:set>
                                      <p:cBhvr>
                                        <p:cTn dur="1" fill="hold">
                                          <p:stCondLst>
                                            <p:cond delay="1000"/>
                                          </p:stCondLst>
                                        </p:cTn>
                                        <p:tgtEl>
                                          <p:spTgt spid="197">
                                            <p:txEl>
                                              <p:pRg end="5" st="5"/>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Ces exemples ne sont que quelques-uns des nombreux domaines dans lesquels l'IA peut être appliquée. En général, l'IA peut être utilisée dans tous les domaines où il est possible de collecter et d'analyser des données pour prendre des décisions éclairées.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0" lang="en" sz="2900">
                <a:latin typeface="Arial"/>
                <a:ea typeface="Arial"/>
                <a:cs typeface="Arial"/>
                <a:sym typeface="Arial"/>
              </a:rPr>
              <a:t>Definition de </a:t>
            </a:r>
            <a:r>
              <a:rPr b="0" lang="en" sz="2900">
                <a:latin typeface="Arial"/>
                <a:ea typeface="Arial"/>
                <a:cs typeface="Arial"/>
                <a:sym typeface="Arial"/>
              </a:rPr>
              <a:t>l’IA</a:t>
            </a:r>
            <a:endParaRPr sz="2900"/>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61616"/>
              </a:buClr>
              <a:buSzPts val="1400"/>
              <a:buFont typeface="Times New Roman"/>
              <a:buChar char="❖"/>
            </a:pPr>
            <a:r>
              <a:rPr lang="en" sz="1400">
                <a:solidFill>
                  <a:srgbClr val="161616"/>
                </a:solidFill>
                <a:highlight>
                  <a:srgbClr val="FFFFFF"/>
                </a:highlight>
                <a:latin typeface="Times New Roman"/>
                <a:ea typeface="Times New Roman"/>
                <a:cs typeface="Times New Roman"/>
                <a:sym typeface="Times New Roman"/>
              </a:rPr>
              <a:t>La définition d'</a:t>
            </a:r>
            <a:r>
              <a:rPr b="1" lang="en" sz="1400">
                <a:solidFill>
                  <a:srgbClr val="161616"/>
                </a:solidFill>
                <a:highlight>
                  <a:srgbClr val="FFFFFF"/>
                </a:highlight>
                <a:latin typeface="Times New Roman"/>
                <a:ea typeface="Times New Roman"/>
                <a:cs typeface="Times New Roman"/>
                <a:sym typeface="Times New Roman"/>
              </a:rPr>
              <a:t>Alan Turing</a:t>
            </a:r>
            <a:r>
              <a:rPr lang="en" sz="1400">
                <a:solidFill>
                  <a:srgbClr val="161616"/>
                </a:solidFill>
                <a:highlight>
                  <a:srgbClr val="FFFFFF"/>
                </a:highlight>
                <a:latin typeface="Times New Roman"/>
                <a:ea typeface="Times New Roman"/>
                <a:cs typeface="Times New Roman"/>
                <a:sym typeface="Times New Roman"/>
              </a:rPr>
              <a:t> aurait été classée dans la catégorie des "systèmes qui agissent comme des êtres humains."</a:t>
            </a:r>
            <a:endParaRPr sz="1400">
              <a:solidFill>
                <a:srgbClr val="161616"/>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350">
                <a:solidFill>
                  <a:srgbClr val="000000"/>
                </a:solidFill>
                <a:highlight>
                  <a:srgbClr val="FFFFFF"/>
                </a:highlight>
                <a:latin typeface="Lora"/>
                <a:ea typeface="Lora"/>
                <a:cs typeface="Lora"/>
                <a:sym typeface="Lora"/>
              </a:rPr>
              <a:t>L’intelligence artificielle</a:t>
            </a:r>
            <a:r>
              <a:rPr lang="en" sz="1350">
                <a:solidFill>
                  <a:srgbClr val="000000"/>
                </a:solidFill>
                <a:highlight>
                  <a:srgbClr val="FFFFFF"/>
                </a:highlight>
                <a:latin typeface="Lora"/>
                <a:ea typeface="Lora"/>
                <a:cs typeface="Lora"/>
                <a:sym typeface="Lora"/>
              </a:rPr>
              <a:t> est un terme général qui décrit nos efforts pour créer des systèmes intelligents capables d’imiter l’intelligence et les comportements humains</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161616"/>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161616"/>
                </a:solidFill>
                <a:latin typeface="Times New Roman"/>
                <a:ea typeface="Times New Roman"/>
                <a:cs typeface="Times New Roman"/>
                <a:sym typeface="Times New Roman"/>
              </a:rPr>
              <a:t>L'IA est un domaine de l'informatique qui se concentre sur la création de machines intelligentes capables de réaliser des tâches qui nécessitent normalement l'intelligence humaine, telles que la reconnaissance de la parole, la compréhension du langage naturel, la prise de décision et la résolution de problèmes.</a:t>
            </a:r>
            <a:endParaRPr sz="1400">
              <a:solidFill>
                <a:srgbClr val="161616"/>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rgbClr val="161616"/>
              </a:solidFill>
              <a:latin typeface="Times New Roman"/>
              <a:ea typeface="Times New Roman"/>
              <a:cs typeface="Times New Roman"/>
              <a:sym typeface="Times New Roman"/>
            </a:endParaRPr>
          </a:p>
        </p:txBody>
      </p:sp>
      <p:sp>
        <p:nvSpPr>
          <p:cNvPr id="93" name="Google Shape;93;p14"/>
          <p:cNvSpPr txBox="1"/>
          <p:nvPr/>
        </p:nvSpPr>
        <p:spPr>
          <a:xfrm>
            <a:off x="4320225" y="4344675"/>
            <a:ext cx="4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94" name="Google Shape;94;p14"/>
          <p:cNvSpPr txBox="1"/>
          <p:nvPr/>
        </p:nvSpPr>
        <p:spPr>
          <a:xfrm>
            <a:off x="1467250" y="2021525"/>
            <a:ext cx="64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95" name="Google Shape;95;p14"/>
          <p:cNvSpPr txBox="1"/>
          <p:nvPr/>
        </p:nvSpPr>
        <p:spPr>
          <a:xfrm>
            <a:off x="1344975" y="3219775"/>
            <a:ext cx="69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ppt_w</p:attrName>
                                        </p:attrNameLst>
                                      </p:cBhvr>
                                      <p:tavLst>
                                        <p:tav fmla="" tm="0">
                                          <p:val>
                                            <p:strVal val="0"/>
                                          </p:val>
                                        </p:tav>
                                        <p:tav fmla="" tm="100000">
                                          <p:val>
                                            <p:strVal val="#ppt_w"/>
                                          </p:val>
                                        </p:tav>
                                      </p:tavLst>
                                    </p:anim>
                                    <p:anim calcmode="lin" valueType="num">
                                      <p:cBhvr additive="base">
                                        <p:cTn dur="1000"/>
                                        <p:tgtEl>
                                          <p:spTgt spid="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 calcmode="lin" valueType="num">
                                      <p:cBhvr additive="base">
                                        <p:cTn dur="1000"/>
                                        <p:tgtEl>
                                          <p:spTgt spid="92">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 calcmode="lin" valueType="num">
                                      <p:cBhvr additive="base">
                                        <p:cTn dur="1000"/>
                                        <p:tgtEl>
                                          <p:spTgt spid="92">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 calcmode="lin" valueType="num">
                                      <p:cBhvr additive="base">
                                        <p:cTn dur="1000"/>
                                        <p:tgtEl>
                                          <p:spTgt spid="92">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 calcmode="lin" valueType="num">
                                      <p:cBhvr additive="base">
                                        <p:cTn dur="1000"/>
                                        <p:tgtEl>
                                          <p:spTgt spid="92">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 calcmode="lin" valueType="num">
                                      <p:cBhvr additive="base">
                                        <p:cTn dur="1000"/>
                                        <p:tgtEl>
                                          <p:spTgt spid="92">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Donnée et information</a:t>
            </a:r>
            <a:endParaRPr/>
          </a:p>
        </p:txBody>
      </p:sp>
      <p:sp>
        <p:nvSpPr>
          <p:cNvPr id="208" name="Google Shape;208;p3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Donnée vs</a:t>
            </a:r>
            <a:r>
              <a:rPr lang="en"/>
              <a:t> information et les types des </a:t>
            </a:r>
            <a:r>
              <a:rPr lang="en"/>
              <a:t>données</a:t>
            </a:r>
            <a:r>
              <a:rPr lang="en"/>
              <a:t> en statistiques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Qu'est ce qu'une donnée?</a:t>
            </a:r>
            <a:endParaRPr/>
          </a:p>
          <a:p>
            <a:pPr indent="0" lvl="0" marL="0" rtl="0" algn="ctr">
              <a:spcBef>
                <a:spcPts val="0"/>
              </a:spcBef>
              <a:spcAft>
                <a:spcPts val="0"/>
              </a:spcAft>
              <a:buNone/>
            </a:pPr>
            <a:r>
              <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Une donnée est une représentation brute ou non traitée d'informations. </a:t>
            </a:r>
            <a:endParaRPr/>
          </a:p>
          <a:p>
            <a:pPr indent="0" lvl="0" marL="0" rtl="0" algn="ctr">
              <a:spcBef>
                <a:spcPts val="1200"/>
              </a:spcBef>
              <a:spcAft>
                <a:spcPts val="0"/>
              </a:spcAft>
              <a:buNone/>
            </a:pPr>
            <a:r>
              <a:rPr lang="en"/>
              <a:t>Elle est généralement considérée comme une valeur ou un ensemble de valeurs, comme des chiffres, des textes, des images, des sons, etc. </a:t>
            </a:r>
            <a:endParaRPr/>
          </a:p>
          <a:p>
            <a:pPr indent="0" lvl="0" marL="0" rtl="0" algn="ctr">
              <a:spcBef>
                <a:spcPts val="1200"/>
              </a:spcBef>
              <a:spcAft>
                <a:spcPts val="1200"/>
              </a:spcAft>
              <a:buNone/>
            </a:pPr>
            <a:r>
              <a:rPr lang="en"/>
              <a:t>Les données sont souvent désorganisées et n'ont pas encore été analysées ou interprétées.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ppt_w</p:attrName>
                                        </p:attrNameLst>
                                      </p:cBhvr>
                                      <p:tavLst>
                                        <p:tav fmla="" tm="0">
                                          <p:val>
                                            <p:strVal val="0"/>
                                          </p:val>
                                        </p:tav>
                                        <p:tav fmla="" tm="100000">
                                          <p:val>
                                            <p:strVal val="#ppt_w"/>
                                          </p:val>
                                        </p:tav>
                                      </p:tavLst>
                                    </p:anim>
                                    <p:anim calcmode="lin" valueType="num">
                                      <p:cBhvr additive="base">
                                        <p:cTn dur="1000"/>
                                        <p:tgtEl>
                                          <p:spTgt spid="21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 calcmode="lin" valueType="num">
                                      <p:cBhvr additive="base">
                                        <p:cTn dur="1000"/>
                                        <p:tgtEl>
                                          <p:spTgt spid="214">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14">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 calcmode="lin" valueType="num">
                                      <p:cBhvr additive="base">
                                        <p:cTn dur="1000"/>
                                        <p:tgtEl>
                                          <p:spTgt spid="214">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214">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 calcmode="lin" valueType="num">
                                      <p:cBhvr additive="base">
                                        <p:cTn dur="1000"/>
                                        <p:tgtEl>
                                          <p:spTgt spid="214">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214">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Une Information</a:t>
            </a:r>
            <a:endParaRPr/>
          </a:p>
        </p:txBody>
      </p:sp>
      <p:sp>
        <p:nvSpPr>
          <p:cNvPr id="220" name="Google Shape;22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L'information, en revanche, est le résultat du traitement et de l'interprétation des données.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Elle donne un sens et une signification aux données.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L'information est généralement organisée, structurée et pertinente pour un contexte donné. Elle est utilisée pour répondre à des questions, résoudre des problèmes ou prendre des décisions.</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ppt_w</p:attrName>
                                        </p:attrNameLst>
                                      </p:cBhvr>
                                      <p:tavLst>
                                        <p:tav fmla="" tm="0">
                                          <p:val>
                                            <p:strVal val="0"/>
                                          </p:val>
                                        </p:tav>
                                        <p:tav fmla="" tm="100000">
                                          <p:val>
                                            <p:strVal val="#ppt_w"/>
                                          </p:val>
                                        </p:tav>
                                      </p:tavLst>
                                    </p:anim>
                                    <p:anim calcmode="lin" valueType="num">
                                      <p:cBhvr additive="base">
                                        <p:cTn dur="1000"/>
                                        <p:tgtEl>
                                          <p:spTgt spid="22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600"/>
              <a:t>Les différents types de données que l'on peut rencontrer</a:t>
            </a:r>
            <a:endParaRPr sz="2600"/>
          </a:p>
        </p:txBody>
      </p:sp>
      <p:sp>
        <p:nvSpPr>
          <p:cNvPr id="226" name="Google Shape;22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Dans le domaine des statistiques, on rencontre principalement deux types de données : </a:t>
            </a:r>
            <a:endParaRPr>
              <a:latin typeface="Times New Roman"/>
              <a:ea typeface="Times New Roman"/>
              <a:cs typeface="Times New Roman"/>
              <a:sym typeface="Times New Roman"/>
            </a:endParaRPr>
          </a:p>
          <a:p>
            <a:pPr indent="-342900" lvl="0" marL="457200" rtl="0" algn="ctr">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Les données qualitatives et </a:t>
            </a:r>
            <a:endParaRPr>
              <a:latin typeface="Times New Roman"/>
              <a:ea typeface="Times New Roman"/>
              <a:cs typeface="Times New Roman"/>
              <a:sym typeface="Times New Roman"/>
            </a:endParaRPr>
          </a:p>
          <a:p>
            <a:pPr indent="-342900" lvl="0" marL="457200" rtl="0" algn="ctr">
              <a:spcBef>
                <a:spcPts val="0"/>
              </a:spcBef>
              <a:spcAft>
                <a:spcPts val="0"/>
              </a:spcAft>
              <a:buSzPts val="1800"/>
              <a:buFont typeface="Times New Roman"/>
              <a:buAutoNum type="arabicPeriod"/>
            </a:pPr>
            <a:r>
              <a:rPr lang="en">
                <a:latin typeface="Times New Roman"/>
                <a:ea typeface="Times New Roman"/>
                <a:cs typeface="Times New Roman"/>
                <a:sym typeface="Times New Roman"/>
              </a:rPr>
              <a:t>Les données quantitatives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 La distinction entre ces deux types de données est importante pour choisir les méthodes d'analyse appropriées dans le domaine des statistiques.</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1000"/>
                                        <p:tgtEl>
                                          <p:spTgt spid="225"/>
                                        </p:tgtEl>
                                        <p:attrNameLst>
                                          <p:attrName>ppt_w</p:attrName>
                                        </p:attrNameLst>
                                      </p:cBhvr>
                                      <p:tavLst>
                                        <p:tav fmla="" tm="0">
                                          <p:val>
                                            <p:strVal val="0"/>
                                          </p:val>
                                        </p:tav>
                                        <p:tav fmla="" tm="100000">
                                          <p:val>
                                            <p:strVal val="#ppt_w"/>
                                          </p:val>
                                        </p:tav>
                                      </p:tavLst>
                                    </p:anim>
                                    <p:anim calcmode="lin" valueType="num">
                                      <p:cBhvr additive="base">
                                        <p:cTn dur="1000"/>
                                        <p:tgtEl>
                                          <p:spTgt spid="22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 calcmode="lin" valueType="num">
                                      <p:cBhvr additive="base">
                                        <p:cTn dur="1000"/>
                                        <p:tgtEl>
                                          <p:spTgt spid="226">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26">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 calcmode="lin" valueType="num">
                                      <p:cBhvr additive="base">
                                        <p:cTn dur="1000"/>
                                        <p:tgtEl>
                                          <p:spTgt spid="226">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226">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 calcmode="lin" valueType="num">
                                      <p:cBhvr additive="base">
                                        <p:cTn dur="1000"/>
                                        <p:tgtEl>
                                          <p:spTgt spid="226">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226">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 calcmode="lin" valueType="num">
                                      <p:cBhvr additive="base">
                                        <p:cTn dur="1000"/>
                                        <p:tgtEl>
                                          <p:spTgt spid="226">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226">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200"/>
              </a:spcAft>
              <a:buNone/>
            </a:pPr>
            <a:r>
              <a:rPr b="1" lang="en" sz="2800">
                <a:latin typeface="Times New Roman"/>
                <a:ea typeface="Times New Roman"/>
                <a:cs typeface="Times New Roman"/>
                <a:sym typeface="Times New Roman"/>
              </a:rPr>
              <a:t>Les données qualitatives</a:t>
            </a:r>
            <a:endParaRPr b="1" sz="2800">
              <a:latin typeface="Times New Roman"/>
              <a:ea typeface="Times New Roman"/>
              <a:cs typeface="Times New Roman"/>
              <a:sym typeface="Times New Roman"/>
            </a:endParaRPr>
          </a:p>
        </p:txBody>
      </p:sp>
      <p:sp>
        <p:nvSpPr>
          <p:cNvPr id="232" name="Google Shape;232;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Les données qualitatives sont des informations non numériques qui décrivent des caractéristiques ou des attributs.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Elles sont souvent des catégories ou des étiquettes. Par exemple, le genre (masculin/féminin), la couleur des yeux (bleu/vert/marron) ou le type de produit (A/B/C) sont des exemples de données qualitatives.</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1000"/>
                                        <p:tgtEl>
                                          <p:spTgt spid="232">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32">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1000"/>
                                        <p:tgtEl>
                                          <p:spTgt spid="232">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232">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Les types de </a:t>
            </a:r>
            <a:r>
              <a:rPr lang="en">
                <a:latin typeface="Times New Roman"/>
                <a:ea typeface="Times New Roman"/>
                <a:cs typeface="Times New Roman"/>
                <a:sym typeface="Times New Roman"/>
              </a:rPr>
              <a:t>donnée</a:t>
            </a:r>
            <a:r>
              <a:rPr lang="en">
                <a:latin typeface="Times New Roman"/>
                <a:ea typeface="Times New Roman"/>
                <a:cs typeface="Times New Roman"/>
                <a:sym typeface="Times New Roman"/>
              </a:rPr>
              <a:t> qualitative</a:t>
            </a:r>
            <a:endParaRPr>
              <a:latin typeface="Times New Roman"/>
              <a:ea typeface="Times New Roman"/>
              <a:cs typeface="Times New Roman"/>
              <a:sym typeface="Times New Roman"/>
            </a:endParaRPr>
          </a:p>
        </p:txBody>
      </p:sp>
      <p:sp>
        <p:nvSpPr>
          <p:cNvPr id="238" name="Google Shape;238;p37"/>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Nominale: </a:t>
            </a:r>
            <a:r>
              <a:rPr lang="en">
                <a:latin typeface="Times New Roman"/>
                <a:ea typeface="Times New Roman"/>
                <a:cs typeface="Times New Roman"/>
                <a:sym typeface="Times New Roman"/>
              </a:rPr>
              <a:t>ce type de données ne suit aucun ordre, l'ordre n'est donc pas important ici.</a:t>
            </a:r>
            <a:endParaRPr>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a:latin typeface="Times New Roman"/>
                <a:ea typeface="Times New Roman"/>
                <a:cs typeface="Times New Roman"/>
                <a:sym typeface="Times New Roman"/>
              </a:rPr>
              <a:t>Couleur,</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 Pays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Genre (homme, femme)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Le mode de paiement (espèces/carte de crédit/chèque), etc.</a:t>
            </a:r>
            <a:endParaRPr>
              <a:latin typeface="Times New Roman"/>
              <a:ea typeface="Times New Roman"/>
              <a:cs typeface="Times New Roman"/>
              <a:sym typeface="Times New Roman"/>
            </a:endParaRPr>
          </a:p>
        </p:txBody>
      </p:sp>
      <p:sp>
        <p:nvSpPr>
          <p:cNvPr id="239" name="Google Shape;239;p37"/>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Ordinale: </a:t>
            </a:r>
            <a:r>
              <a:rPr lang="en">
                <a:latin typeface="Times New Roman"/>
                <a:ea typeface="Times New Roman"/>
                <a:cs typeface="Times New Roman"/>
                <a:sym typeface="Times New Roman"/>
              </a:rPr>
              <a:t>Ici l’ordre est important</a:t>
            </a:r>
            <a:endParaRPr>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a:latin typeface="Times New Roman"/>
                <a:ea typeface="Times New Roman"/>
                <a:cs typeface="Times New Roman"/>
                <a:sym typeface="Times New Roman"/>
              </a:rPr>
              <a:t>Les notes scolaires (A/B/C/D/E).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Les niveaux de compétence (débutant/intermédiaire/avancé/expert).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appréciation (bien, très bien,mauvais…)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niveau </a:t>
            </a:r>
            <a:r>
              <a:rPr lang="en">
                <a:latin typeface="Times New Roman"/>
                <a:ea typeface="Times New Roman"/>
                <a:cs typeface="Times New Roman"/>
                <a:sym typeface="Times New Roman"/>
              </a:rPr>
              <a:t>d'étude</a:t>
            </a:r>
            <a:r>
              <a:rPr lang="en">
                <a:latin typeface="Times New Roman"/>
                <a:ea typeface="Times New Roman"/>
                <a:cs typeface="Times New Roman"/>
                <a:sym typeface="Times New Roman"/>
              </a:rPr>
              <a:t>(licence, masters, doctorat) etc</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 calcmode="lin" valueType="num">
                                      <p:cBhvr additive="base">
                                        <p:cTn dur="1000"/>
                                        <p:tgtEl>
                                          <p:spTgt spid="238">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38">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 calcmode="lin" valueType="num">
                                      <p:cBhvr additive="base">
                                        <p:cTn dur="1000"/>
                                        <p:tgtEl>
                                          <p:spTgt spid="238">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238">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 calcmode="lin" valueType="num">
                                      <p:cBhvr additive="base">
                                        <p:cTn dur="1000"/>
                                        <p:tgtEl>
                                          <p:spTgt spid="238">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238">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 calcmode="lin" valueType="num">
                                      <p:cBhvr additive="base">
                                        <p:cTn dur="1000"/>
                                        <p:tgtEl>
                                          <p:spTgt spid="238">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238">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 calcmode="lin" valueType="num">
                                      <p:cBhvr additive="base">
                                        <p:cTn dur="1000"/>
                                        <p:tgtEl>
                                          <p:spTgt spid="238">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238">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 calcmode="lin" valueType="num">
                                      <p:cBhvr additive="base">
                                        <p:cTn dur="1000"/>
                                        <p:tgtEl>
                                          <p:spTgt spid="239">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39">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 calcmode="lin" valueType="num">
                                      <p:cBhvr additive="base">
                                        <p:cTn dur="1000"/>
                                        <p:tgtEl>
                                          <p:spTgt spid="239">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239">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 calcmode="lin" valueType="num">
                                      <p:cBhvr additive="base">
                                        <p:cTn dur="1000"/>
                                        <p:tgtEl>
                                          <p:spTgt spid="239">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239">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 calcmode="lin" valueType="num">
                                      <p:cBhvr additive="base">
                                        <p:cTn dur="1000"/>
                                        <p:tgtEl>
                                          <p:spTgt spid="239">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239">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 calcmode="lin" valueType="num">
                                      <p:cBhvr additive="base">
                                        <p:cTn dur="1000"/>
                                        <p:tgtEl>
                                          <p:spTgt spid="239">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239">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Les </a:t>
            </a:r>
            <a:r>
              <a:rPr lang="en">
                <a:latin typeface="Times New Roman"/>
                <a:ea typeface="Times New Roman"/>
                <a:cs typeface="Times New Roman"/>
                <a:sym typeface="Times New Roman"/>
              </a:rPr>
              <a:t>données</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Quantitative</a:t>
            </a:r>
            <a:endParaRPr>
              <a:latin typeface="Times New Roman"/>
              <a:ea typeface="Times New Roman"/>
              <a:cs typeface="Times New Roman"/>
              <a:sym typeface="Times New Roman"/>
            </a:endParaRPr>
          </a:p>
        </p:txBody>
      </p:sp>
      <p:sp>
        <p:nvSpPr>
          <p:cNvPr id="245" name="Google Shape;245;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Les données quantitatives, en revanche, sont des mesures numériques qui représentent des quantités ou des valeurs.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Elles peuvent être:</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discrètes ou</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 continues.</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Discrete</a:t>
            </a:r>
            <a:r>
              <a:rPr lang="en"/>
              <a:t> vs </a:t>
            </a:r>
            <a:r>
              <a:rPr lang="en"/>
              <a:t>continuous</a:t>
            </a:r>
            <a:r>
              <a:rPr lang="en"/>
              <a:t> </a:t>
            </a:r>
            <a:endParaRPr/>
          </a:p>
        </p:txBody>
      </p:sp>
      <p:sp>
        <p:nvSpPr>
          <p:cNvPr id="251" name="Google Shape;251;p39"/>
          <p:cNvSpPr txBox="1"/>
          <p:nvPr>
            <p:ph idx="1" type="body"/>
          </p:nvPr>
        </p:nvSpPr>
        <p:spPr>
          <a:xfrm>
            <a:off x="311700" y="1229975"/>
            <a:ext cx="39999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00">
                <a:latin typeface="Times New Roman"/>
                <a:ea typeface="Times New Roman"/>
                <a:cs typeface="Times New Roman"/>
                <a:sym typeface="Times New Roman"/>
              </a:rPr>
              <a:t>D</a:t>
            </a:r>
            <a:r>
              <a:rPr b="1" lang="en" sz="1800">
                <a:latin typeface="Times New Roman"/>
                <a:ea typeface="Times New Roman"/>
                <a:cs typeface="Times New Roman"/>
                <a:sym typeface="Times New Roman"/>
              </a:rPr>
              <a:t>iscrètes</a:t>
            </a:r>
            <a:r>
              <a:rPr lang="en" sz="1800">
                <a:latin typeface="Times New Roman"/>
                <a:ea typeface="Times New Roman"/>
                <a:cs typeface="Times New Roman"/>
                <a:sym typeface="Times New Roman"/>
              </a:rPr>
              <a:t>: Les données quantitatives discrètes sont des valeurs numériques séparées et distinctes, souvent obtenues par dénombrement.</a:t>
            </a:r>
            <a:endParaRPr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sz="1800">
                <a:solidFill>
                  <a:srgbClr val="374151"/>
                </a:solidFill>
                <a:highlight>
                  <a:srgbClr val="F7F7F8"/>
                </a:highlight>
                <a:latin typeface="Times New Roman"/>
                <a:ea typeface="Times New Roman"/>
                <a:cs typeface="Times New Roman"/>
                <a:sym typeface="Times New Roman"/>
              </a:rPr>
              <a:t>Le nombre d'erreurs dans un document.</a:t>
            </a:r>
            <a:endParaRPr sz="1800">
              <a:solidFill>
                <a:srgbClr val="374151"/>
              </a:solidFill>
              <a:highlight>
                <a:srgbClr val="F7F7F8"/>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solidFill>
                  <a:srgbClr val="374151"/>
                </a:solidFill>
                <a:highlight>
                  <a:srgbClr val="F7F7F8"/>
                </a:highlight>
                <a:latin typeface="Times New Roman"/>
                <a:ea typeface="Times New Roman"/>
                <a:cs typeface="Times New Roman"/>
                <a:sym typeface="Times New Roman"/>
              </a:rPr>
              <a:t>nombre de voitures dans un parking</a:t>
            </a:r>
            <a:endParaRPr sz="1800">
              <a:solidFill>
                <a:srgbClr val="374151"/>
              </a:solidFill>
              <a:highlight>
                <a:srgbClr val="F7F7F8"/>
              </a:highlight>
              <a:latin typeface="Times New Roman"/>
              <a:ea typeface="Times New Roman"/>
              <a:cs typeface="Times New Roman"/>
              <a:sym typeface="Times New Roman"/>
            </a:endParaRPr>
          </a:p>
          <a:p>
            <a:pPr indent="-342900" lvl="0" marL="457200" rtl="0" algn="l">
              <a:spcBef>
                <a:spcPts val="0"/>
              </a:spcBef>
              <a:spcAft>
                <a:spcPts val="0"/>
              </a:spcAft>
              <a:buClr>
                <a:srgbClr val="374151"/>
              </a:buClr>
              <a:buSzPts val="1800"/>
              <a:buFont typeface="Times New Roman"/>
              <a:buChar char="❖"/>
            </a:pPr>
            <a:r>
              <a:rPr lang="en" sz="1800">
                <a:solidFill>
                  <a:srgbClr val="374151"/>
                </a:solidFill>
                <a:highlight>
                  <a:srgbClr val="F7F7F8"/>
                </a:highlight>
                <a:latin typeface="Times New Roman"/>
                <a:ea typeface="Times New Roman"/>
                <a:cs typeface="Times New Roman"/>
                <a:sym typeface="Times New Roman"/>
              </a:rPr>
              <a:t>nombre de jours d’un mois</a:t>
            </a:r>
            <a:endParaRPr sz="1800">
              <a:solidFill>
                <a:srgbClr val="374151"/>
              </a:solidFill>
              <a:highlight>
                <a:srgbClr val="F7F7F8"/>
              </a:highlight>
              <a:latin typeface="Times New Roman"/>
              <a:ea typeface="Times New Roman"/>
              <a:cs typeface="Times New Roman"/>
              <a:sym typeface="Times New Roman"/>
            </a:endParaRPr>
          </a:p>
          <a:p>
            <a:pPr indent="-342900" lvl="0" marL="457200" rtl="0" algn="l">
              <a:spcBef>
                <a:spcPts val="0"/>
              </a:spcBef>
              <a:spcAft>
                <a:spcPts val="0"/>
              </a:spcAft>
              <a:buClr>
                <a:srgbClr val="374151"/>
              </a:buClr>
              <a:buSzPts val="1800"/>
              <a:buFont typeface="Times New Roman"/>
              <a:buChar char="❖"/>
            </a:pPr>
            <a:r>
              <a:rPr lang="en" sz="1800">
                <a:solidFill>
                  <a:srgbClr val="374151"/>
                </a:solidFill>
                <a:highlight>
                  <a:srgbClr val="F7F7F8"/>
                </a:highlight>
                <a:latin typeface="Times New Roman"/>
                <a:ea typeface="Times New Roman"/>
                <a:cs typeface="Times New Roman"/>
                <a:sym typeface="Times New Roman"/>
              </a:rPr>
              <a:t>Le nombre d'étudiants inscrits dans une classe.</a:t>
            </a:r>
            <a:endParaRPr sz="1800">
              <a:solidFill>
                <a:srgbClr val="374151"/>
              </a:solidFill>
              <a:highlight>
                <a:srgbClr val="F7F7F8"/>
              </a:highlight>
              <a:latin typeface="Times New Roman"/>
              <a:ea typeface="Times New Roman"/>
              <a:cs typeface="Times New Roman"/>
              <a:sym typeface="Times New Roman"/>
            </a:endParaRPr>
          </a:p>
        </p:txBody>
      </p:sp>
      <p:sp>
        <p:nvSpPr>
          <p:cNvPr id="252" name="Google Shape;252;p39"/>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C</a:t>
            </a:r>
            <a:r>
              <a:rPr b="1" lang="en" sz="1800">
                <a:latin typeface="Times New Roman"/>
                <a:ea typeface="Times New Roman"/>
                <a:cs typeface="Times New Roman"/>
                <a:sym typeface="Times New Roman"/>
              </a:rPr>
              <a:t>ontinues</a:t>
            </a:r>
            <a:r>
              <a:rPr lang="en" sz="1800">
                <a:latin typeface="Times New Roman"/>
                <a:ea typeface="Times New Roman"/>
                <a:cs typeface="Times New Roman"/>
                <a:sym typeface="Times New Roman"/>
              </a:rPr>
              <a:t>: Les données quantitatives continues, quant à elles, peuvent prendre une infinité de valeurs dans un intervalle donné. </a:t>
            </a:r>
            <a:endParaRPr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sz="1800">
                <a:latin typeface="Times New Roman"/>
                <a:ea typeface="Times New Roman"/>
                <a:cs typeface="Times New Roman"/>
                <a:sym typeface="Times New Roman"/>
              </a:rPr>
              <a:t>La taille des individus en centimètres.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Le salaire annuel en GNF</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La distance parcourue par un véhicule en kilomètres</a:t>
            </a:r>
            <a:endParaRPr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2 eme Seance</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b="1" lang="en" sz="1600">
                <a:latin typeface="Times New Roman"/>
                <a:ea typeface="Times New Roman"/>
                <a:cs typeface="Times New Roman"/>
                <a:sym typeface="Times New Roman"/>
              </a:rPr>
              <a:t>Les Outils utilisés pour le cours IA( IDE, Jupyter Lab, Google colab)</a:t>
            </a:r>
            <a:endParaRPr b="1" sz="3000">
              <a:latin typeface="Times New Roman"/>
              <a:ea typeface="Times New Roman"/>
              <a:cs typeface="Times New Roman"/>
              <a:sym typeface="Times New Roman"/>
            </a:endParaRPr>
          </a:p>
        </p:txBody>
      </p:sp>
      <p:sp>
        <p:nvSpPr>
          <p:cNvPr id="263" name="Google Shape;26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Il </a:t>
            </a:r>
            <a:r>
              <a:rPr lang="en">
                <a:latin typeface="Times New Roman"/>
                <a:ea typeface="Times New Roman"/>
                <a:cs typeface="Times New Roman"/>
                <a:sym typeface="Times New Roman"/>
              </a:rPr>
              <a:t>y a plusieurs</a:t>
            </a:r>
            <a:r>
              <a:rPr lang="en">
                <a:latin typeface="Times New Roman"/>
                <a:ea typeface="Times New Roman"/>
                <a:cs typeface="Times New Roman"/>
                <a:sym typeface="Times New Roman"/>
              </a:rPr>
              <a:t> outils qu’on peut utiliser mais le choix vous </a:t>
            </a:r>
            <a:r>
              <a:rPr lang="en">
                <a:latin typeface="Times New Roman"/>
                <a:ea typeface="Times New Roman"/>
                <a:cs typeface="Times New Roman"/>
                <a:sym typeface="Times New Roman"/>
              </a:rPr>
              <a:t>revient</a:t>
            </a:r>
            <a:r>
              <a:rPr lang="en">
                <a:latin typeface="Times New Roman"/>
                <a:ea typeface="Times New Roman"/>
                <a:cs typeface="Times New Roman"/>
                <a:sym typeface="Times New Roman"/>
              </a:rPr>
              <a:t>. Voici une liste de </a:t>
            </a:r>
            <a:r>
              <a:rPr lang="en">
                <a:latin typeface="Times New Roman"/>
                <a:ea typeface="Times New Roman"/>
                <a:cs typeface="Times New Roman"/>
                <a:sym typeface="Times New Roman"/>
              </a:rPr>
              <a:t>quelques</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outils</a:t>
            </a:r>
            <a:r>
              <a:rPr lang="en">
                <a:latin typeface="Times New Roman"/>
                <a:ea typeface="Times New Roman"/>
                <a:cs typeface="Times New Roman"/>
                <a:sym typeface="Times New Roman"/>
              </a:rPr>
              <a:t> les plus </a:t>
            </a:r>
            <a:r>
              <a:rPr lang="en">
                <a:latin typeface="Times New Roman"/>
                <a:ea typeface="Times New Roman"/>
                <a:cs typeface="Times New Roman"/>
                <a:sym typeface="Times New Roman"/>
              </a:rPr>
              <a:t>utilisés</a:t>
            </a:r>
            <a:r>
              <a:rPr lang="en">
                <a:latin typeface="Times New Roman"/>
                <a:ea typeface="Times New Roman"/>
                <a:cs typeface="Times New Roman"/>
                <a:sym typeface="Times New Roman"/>
              </a:rPr>
              <a:t> pour faire du IA.</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Visual Studio Code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Jupyterlab</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Jupyter</a:t>
            </a:r>
            <a:r>
              <a:rPr lang="en">
                <a:latin typeface="Times New Roman"/>
                <a:ea typeface="Times New Roman"/>
                <a:cs typeface="Times New Roman"/>
                <a:sym typeface="Times New Roman"/>
              </a:rPr>
              <a:t> notebook</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Google Colab</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Python, R, etc</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Anaconda ou bien Miniconda pour </a:t>
            </a:r>
            <a:r>
              <a:rPr lang="en">
                <a:latin typeface="Times New Roman"/>
                <a:ea typeface="Times New Roman"/>
                <a:cs typeface="Times New Roman"/>
                <a:sym typeface="Times New Roman"/>
              </a:rPr>
              <a:t>bien gérer</a:t>
            </a:r>
            <a:r>
              <a:rPr lang="en">
                <a:latin typeface="Times New Roman"/>
                <a:ea typeface="Times New Roman"/>
                <a:cs typeface="Times New Roman"/>
                <a:sym typeface="Times New Roman"/>
              </a:rPr>
              <a:t> les </a:t>
            </a:r>
            <a:r>
              <a:rPr lang="en">
                <a:latin typeface="Times New Roman"/>
                <a:ea typeface="Times New Roman"/>
                <a:cs typeface="Times New Roman"/>
                <a:sym typeface="Times New Roman"/>
              </a:rPr>
              <a:t>packages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Libraries: Pandas, Matplotlib, seaborn, </a:t>
            </a:r>
            <a:r>
              <a:rPr lang="en">
                <a:latin typeface="Times New Roman"/>
                <a:ea typeface="Times New Roman"/>
                <a:cs typeface="Times New Roman"/>
                <a:sym typeface="Times New Roman"/>
              </a:rPr>
              <a:t>scikit</a:t>
            </a:r>
            <a:r>
              <a:rPr lang="en">
                <a:latin typeface="Times New Roman"/>
                <a:ea typeface="Times New Roman"/>
                <a:cs typeface="Times New Roman"/>
                <a:sym typeface="Times New Roman"/>
              </a:rPr>
              <a:t>-learn, etc.</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 calcmode="lin" valueType="num">
                                      <p:cBhvr additive="base">
                                        <p:cTn dur="1000"/>
                                        <p:tgtEl>
                                          <p:spTgt spid="263">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63">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 calcmode="lin" valueType="num">
                                      <p:cBhvr additive="base">
                                        <p:cTn dur="1000"/>
                                        <p:tgtEl>
                                          <p:spTgt spid="263">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263">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 calcmode="lin" valueType="num">
                                      <p:cBhvr additive="base">
                                        <p:cTn dur="1000"/>
                                        <p:tgtEl>
                                          <p:spTgt spid="263">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263">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 calcmode="lin" valueType="num">
                                      <p:cBhvr additive="base">
                                        <p:cTn dur="1000"/>
                                        <p:tgtEl>
                                          <p:spTgt spid="263">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263">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 calcmode="lin" valueType="num">
                                      <p:cBhvr additive="base">
                                        <p:cTn dur="1000"/>
                                        <p:tgtEl>
                                          <p:spTgt spid="263">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263">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 calcmode="lin" valueType="num">
                                      <p:cBhvr additive="base">
                                        <p:cTn dur="1000"/>
                                        <p:tgtEl>
                                          <p:spTgt spid="263">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263">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 calcmode="lin" valueType="num">
                                      <p:cBhvr additive="base">
                                        <p:cTn dur="1000"/>
                                        <p:tgtEl>
                                          <p:spTgt spid="263">
                                            <p:txEl>
                                              <p:pRg end="6" st="6"/>
                                            </p:txEl>
                                          </p:spTgt>
                                        </p:tgtEl>
                                        <p:attrNameLst>
                                          <p:attrName>ppt_w</p:attrName>
                                        </p:attrNameLst>
                                      </p:cBhvr>
                                      <p:tavLst>
                                        <p:tav fmla="" tm="0">
                                          <p:val>
                                            <p:strVal val="0"/>
                                          </p:val>
                                        </p:tav>
                                        <p:tav fmla="" tm="100000">
                                          <p:val>
                                            <p:strVal val="#ppt_w"/>
                                          </p:val>
                                        </p:tav>
                                      </p:tavLst>
                                    </p:anim>
                                    <p:anim calcmode="lin" valueType="num">
                                      <p:cBhvr additive="base">
                                        <p:cTn dur="1000"/>
                                        <p:tgtEl>
                                          <p:spTgt spid="263">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latin typeface="Times New Roman"/>
                <a:ea typeface="Times New Roman"/>
                <a:cs typeface="Times New Roman"/>
                <a:sym typeface="Times New Roman"/>
              </a:rPr>
              <a:t>Les Sous ensemble de l’IA</a:t>
            </a:r>
            <a:endParaRPr>
              <a:latin typeface="Times New Roman"/>
              <a:ea typeface="Times New Roman"/>
              <a:cs typeface="Times New Roman"/>
              <a:sym typeface="Times New Roman"/>
            </a:endParaRPr>
          </a:p>
        </p:txBody>
      </p:sp>
      <p:sp>
        <p:nvSpPr>
          <p:cNvPr id="101" name="Google Shape;101;p15"/>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161616"/>
              </a:buClr>
              <a:buSzPts val="1800"/>
              <a:buChar char="●"/>
            </a:pPr>
            <a:r>
              <a:rPr b="1" lang="en">
                <a:solidFill>
                  <a:srgbClr val="161616"/>
                </a:solidFill>
                <a:latin typeface="Times New Roman"/>
                <a:ea typeface="Times New Roman"/>
                <a:cs typeface="Times New Roman"/>
                <a:sym typeface="Times New Roman"/>
              </a:rPr>
              <a:t>Machine Learning</a:t>
            </a:r>
            <a:r>
              <a:rPr lang="en">
                <a:solidFill>
                  <a:srgbClr val="161616"/>
                </a:solidFill>
                <a:latin typeface="Times New Roman"/>
                <a:ea typeface="Times New Roman"/>
                <a:cs typeface="Times New Roman"/>
                <a:sym typeface="Times New Roman"/>
              </a:rPr>
              <a:t>: Imite la prise de </a:t>
            </a:r>
            <a:r>
              <a:rPr lang="en">
                <a:solidFill>
                  <a:srgbClr val="161616"/>
                </a:solidFill>
                <a:latin typeface="Times New Roman"/>
                <a:ea typeface="Times New Roman"/>
                <a:cs typeface="Times New Roman"/>
                <a:sym typeface="Times New Roman"/>
              </a:rPr>
              <a:t>décision</a:t>
            </a:r>
            <a:r>
              <a:rPr lang="en">
                <a:solidFill>
                  <a:srgbClr val="161616"/>
                </a:solidFill>
                <a:latin typeface="Times New Roman"/>
                <a:ea typeface="Times New Roman"/>
                <a:cs typeface="Times New Roman"/>
                <a:sym typeface="Times New Roman"/>
              </a:rPr>
              <a:t> humaine </a:t>
            </a:r>
            <a:r>
              <a:rPr lang="en">
                <a:solidFill>
                  <a:srgbClr val="161616"/>
                </a:solidFill>
                <a:latin typeface="Times New Roman"/>
                <a:ea typeface="Times New Roman"/>
                <a:cs typeface="Times New Roman"/>
                <a:sym typeface="Times New Roman"/>
              </a:rPr>
              <a:t>grâce à</a:t>
            </a:r>
            <a:r>
              <a:rPr lang="en">
                <a:solidFill>
                  <a:srgbClr val="161616"/>
                </a:solidFill>
                <a:latin typeface="Times New Roman"/>
                <a:ea typeface="Times New Roman"/>
                <a:cs typeface="Times New Roman"/>
                <a:sym typeface="Times New Roman"/>
              </a:rPr>
              <a:t> un ensemble de </a:t>
            </a:r>
            <a:r>
              <a:rPr lang="en">
                <a:solidFill>
                  <a:srgbClr val="161616"/>
                </a:solidFill>
                <a:latin typeface="Times New Roman"/>
                <a:ea typeface="Times New Roman"/>
                <a:cs typeface="Times New Roman"/>
                <a:sym typeface="Times New Roman"/>
              </a:rPr>
              <a:t>données</a:t>
            </a:r>
            <a:r>
              <a:rPr lang="en">
                <a:solidFill>
                  <a:srgbClr val="161616"/>
                </a:solidFill>
                <a:latin typeface="Times New Roman"/>
                <a:ea typeface="Times New Roman"/>
                <a:cs typeface="Times New Roman"/>
                <a:sym typeface="Times New Roman"/>
              </a:rPr>
              <a:t> </a:t>
            </a:r>
            <a:r>
              <a:rPr lang="en">
                <a:solidFill>
                  <a:srgbClr val="161616"/>
                </a:solidFill>
                <a:latin typeface="Times New Roman"/>
                <a:ea typeface="Times New Roman"/>
                <a:cs typeface="Times New Roman"/>
                <a:sym typeface="Times New Roman"/>
              </a:rPr>
              <a:t>structurées</a:t>
            </a:r>
            <a:r>
              <a:rPr lang="en">
                <a:solidFill>
                  <a:srgbClr val="161616"/>
                </a:solidFill>
                <a:latin typeface="Times New Roman"/>
                <a:ea typeface="Times New Roman"/>
                <a:cs typeface="Times New Roman"/>
                <a:sym typeface="Times New Roman"/>
              </a:rPr>
              <a:t>. </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Char char="●"/>
            </a:pPr>
            <a:r>
              <a:rPr b="1" lang="en">
                <a:solidFill>
                  <a:srgbClr val="161616"/>
                </a:solidFill>
                <a:latin typeface="Times New Roman"/>
                <a:ea typeface="Times New Roman"/>
                <a:cs typeface="Times New Roman"/>
                <a:sym typeface="Times New Roman"/>
              </a:rPr>
              <a:t>Deep learning:</a:t>
            </a:r>
            <a:r>
              <a:rPr lang="en">
                <a:solidFill>
                  <a:srgbClr val="161616"/>
                </a:solidFill>
                <a:latin typeface="Times New Roman"/>
                <a:ea typeface="Times New Roman"/>
                <a:cs typeface="Times New Roman"/>
                <a:sym typeface="Times New Roman"/>
              </a:rPr>
              <a:t> Analyse et </a:t>
            </a:r>
            <a:r>
              <a:rPr lang="en">
                <a:solidFill>
                  <a:srgbClr val="161616"/>
                </a:solidFill>
                <a:latin typeface="Times New Roman"/>
                <a:ea typeface="Times New Roman"/>
                <a:cs typeface="Times New Roman"/>
                <a:sym typeface="Times New Roman"/>
              </a:rPr>
              <a:t>identification</a:t>
            </a:r>
            <a:r>
              <a:rPr lang="en">
                <a:solidFill>
                  <a:srgbClr val="161616"/>
                </a:solidFill>
                <a:latin typeface="Times New Roman"/>
                <a:ea typeface="Times New Roman"/>
                <a:cs typeface="Times New Roman"/>
                <a:sym typeface="Times New Roman"/>
              </a:rPr>
              <a:t> des structures dans un ensemble de </a:t>
            </a:r>
            <a:r>
              <a:rPr lang="en">
                <a:solidFill>
                  <a:srgbClr val="161616"/>
                </a:solidFill>
                <a:latin typeface="Times New Roman"/>
                <a:ea typeface="Times New Roman"/>
                <a:cs typeface="Times New Roman"/>
                <a:sym typeface="Times New Roman"/>
              </a:rPr>
              <a:t>données</a:t>
            </a:r>
            <a:r>
              <a:rPr lang="en">
                <a:solidFill>
                  <a:srgbClr val="161616"/>
                </a:solidFill>
                <a:latin typeface="Times New Roman"/>
                <a:ea typeface="Times New Roman"/>
                <a:cs typeface="Times New Roman"/>
                <a:sym typeface="Times New Roman"/>
              </a:rPr>
              <a:t> non </a:t>
            </a:r>
            <a:r>
              <a:rPr lang="en">
                <a:solidFill>
                  <a:srgbClr val="161616"/>
                </a:solidFill>
                <a:latin typeface="Times New Roman"/>
                <a:ea typeface="Times New Roman"/>
                <a:cs typeface="Times New Roman"/>
                <a:sym typeface="Times New Roman"/>
              </a:rPr>
              <a:t>structurées</a:t>
            </a:r>
            <a:r>
              <a:rPr lang="en">
                <a:solidFill>
                  <a:srgbClr val="161616"/>
                </a:solidFill>
                <a:latin typeface="Times New Roman"/>
                <a:ea typeface="Times New Roman"/>
                <a:cs typeface="Times New Roman"/>
                <a:sym typeface="Times New Roman"/>
              </a:rPr>
              <a:t>.(Suggestions d’amis sur Facebook, Instagram, etc)</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Char char="●"/>
            </a:pPr>
            <a:r>
              <a:rPr b="1" lang="en">
                <a:solidFill>
                  <a:srgbClr val="161616"/>
                </a:solidFill>
                <a:latin typeface="Times New Roman"/>
                <a:ea typeface="Times New Roman"/>
                <a:cs typeface="Times New Roman"/>
                <a:sym typeface="Times New Roman"/>
              </a:rPr>
              <a:t>Reinforcement Learning: </a:t>
            </a:r>
            <a:r>
              <a:rPr lang="en">
                <a:solidFill>
                  <a:srgbClr val="161616"/>
                </a:solidFill>
                <a:latin typeface="Times New Roman"/>
                <a:ea typeface="Times New Roman"/>
                <a:cs typeface="Times New Roman"/>
                <a:sym typeface="Times New Roman"/>
              </a:rPr>
              <a:t>L’apprentissage par renforcement ou Reinforcement Learning est une méthode de Machine Learning. Elle consiste à entraîner des modèles d’intelligence artificielle d’une manière bien spécifique.</a:t>
            </a:r>
            <a:endParaRPr>
              <a:solidFill>
                <a:srgbClr val="161616"/>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ppt_w</p:attrName>
                                        </p:attrNameLst>
                                      </p:cBhvr>
                                      <p:tavLst>
                                        <p:tav fmla="" tm="0">
                                          <p:val>
                                            <p:strVal val="0"/>
                                          </p:val>
                                        </p:tav>
                                        <p:tav fmla="" tm="100000">
                                          <p:val>
                                            <p:strVal val="#ppt_w"/>
                                          </p:val>
                                        </p:tav>
                                      </p:tavLst>
                                    </p:anim>
                                    <p:anim calcmode="lin" valueType="num">
                                      <p:cBhvr additive="base">
                                        <p:cTn dur="1000"/>
                                        <p:tgtEl>
                                          <p:spTgt spid="10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 calcmode="lin" valueType="num">
                                      <p:cBhvr additive="base">
                                        <p:cTn dur="1000"/>
                                        <p:tgtEl>
                                          <p:spTgt spid="101">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01">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 calcmode="lin" valueType="num">
                                      <p:cBhvr additive="base">
                                        <p:cTn dur="1000"/>
                                        <p:tgtEl>
                                          <p:spTgt spid="101">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01">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 calcmode="lin" valueType="num">
                                      <p:cBhvr additive="base">
                                        <p:cTn dur="1000"/>
                                        <p:tgtEl>
                                          <p:spTgt spid="101">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01">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Les commandes avec Anaconda/miniconda</a:t>
            </a:r>
            <a:endParaRPr>
              <a:latin typeface="Times New Roman"/>
              <a:ea typeface="Times New Roman"/>
              <a:cs typeface="Times New Roman"/>
              <a:sym typeface="Times New Roman"/>
            </a:endParaRPr>
          </a:p>
        </p:txBody>
      </p:sp>
      <p:sp>
        <p:nvSpPr>
          <p:cNvPr id="269" name="Google Shape;26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Conda create – name my_environement_name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Conda activate: Pour activer la variable </a:t>
            </a:r>
            <a:r>
              <a:rPr lang="en">
                <a:latin typeface="Times New Roman"/>
                <a:ea typeface="Times New Roman"/>
                <a:cs typeface="Times New Roman"/>
                <a:sym typeface="Times New Roman"/>
              </a:rPr>
              <a:t>d'environnement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Conda deactivate: pour </a:t>
            </a:r>
            <a:r>
              <a:rPr lang="en">
                <a:latin typeface="Times New Roman"/>
                <a:ea typeface="Times New Roman"/>
                <a:cs typeface="Times New Roman"/>
                <a:sym typeface="Times New Roman"/>
              </a:rPr>
              <a:t>désactiver</a:t>
            </a:r>
            <a:r>
              <a:rPr lang="en">
                <a:latin typeface="Times New Roman"/>
                <a:ea typeface="Times New Roman"/>
                <a:cs typeface="Times New Roman"/>
                <a:sym typeface="Times New Roman"/>
              </a:rPr>
              <a:t> la variable </a:t>
            </a:r>
            <a:r>
              <a:rPr lang="en">
                <a:latin typeface="Times New Roman"/>
                <a:ea typeface="Times New Roman"/>
                <a:cs typeface="Times New Roman"/>
                <a:sym typeface="Times New Roman"/>
              </a:rPr>
              <a:t>d'environnement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Jupyterlab: pour lancer jupyter lab</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Jupyter notebook: pour lancer jupyter notebook</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Note : Je vous recommande de ne lancer que l'application que vous souhaitez utiliser et d'éviter de démarrer Anaconda ou Miniconda, car cela entraînera le lancement de toutes les instances qui y sont associées.</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 calcmode="lin" valueType="num">
                                      <p:cBhvr additive="base">
                                        <p:cTn dur="1000"/>
                                        <p:tgtEl>
                                          <p:spTgt spid="269">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69">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 calcmode="lin" valueType="num">
                                      <p:cBhvr additive="base">
                                        <p:cTn dur="1000"/>
                                        <p:tgtEl>
                                          <p:spTgt spid="269">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269">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 calcmode="lin" valueType="num">
                                      <p:cBhvr additive="base">
                                        <p:cTn dur="1000"/>
                                        <p:tgtEl>
                                          <p:spTgt spid="269">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269">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 calcmode="lin" valueType="num">
                                      <p:cBhvr additive="base">
                                        <p:cTn dur="1000"/>
                                        <p:tgtEl>
                                          <p:spTgt spid="269">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269">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 calcmode="lin" valueType="num">
                                      <p:cBhvr additive="base">
                                        <p:cTn dur="1000"/>
                                        <p:tgtEl>
                                          <p:spTgt spid="269">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269">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 calcmode="lin" valueType="num">
                                      <p:cBhvr additive="base">
                                        <p:cTn dur="1000"/>
                                        <p:tgtEl>
                                          <p:spTgt spid="269">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269">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 </a:t>
            </a:r>
            <a:r>
              <a:rPr lang="en">
                <a:latin typeface="Times New Roman"/>
                <a:ea typeface="Times New Roman"/>
                <a:cs typeface="Times New Roman"/>
                <a:sym typeface="Times New Roman"/>
              </a:rPr>
              <a:t>générale</a:t>
            </a:r>
            <a:r>
              <a:rPr lang="en">
                <a:latin typeface="Times New Roman"/>
                <a:ea typeface="Times New Roman"/>
                <a:cs typeface="Times New Roman"/>
                <a:sym typeface="Times New Roman"/>
              </a:rPr>
              <a:t> au </a:t>
            </a:r>
            <a:r>
              <a:rPr lang="en">
                <a:latin typeface="Times New Roman"/>
                <a:ea typeface="Times New Roman"/>
                <a:cs typeface="Times New Roman"/>
                <a:sym typeface="Times New Roman"/>
              </a:rPr>
              <a:t>langage</a:t>
            </a:r>
            <a:r>
              <a:rPr lang="en">
                <a:latin typeface="Times New Roman"/>
                <a:ea typeface="Times New Roman"/>
                <a:cs typeface="Times New Roman"/>
                <a:sym typeface="Times New Roman"/>
              </a:rPr>
              <a:t> python</a:t>
            </a:r>
            <a:endParaRPr>
              <a:latin typeface="Times New Roman"/>
              <a:ea typeface="Times New Roman"/>
              <a:cs typeface="Times New Roman"/>
              <a:sym typeface="Times New Roman"/>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Variables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 types de données,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opérations arithmétiques et logiques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Structures de contrôle (if, while, for)</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Les Listes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Les </a:t>
            </a:r>
            <a:r>
              <a:rPr lang="en" sz="2000">
                <a:solidFill>
                  <a:srgbClr val="000000"/>
                </a:solidFill>
                <a:latin typeface="Arial"/>
                <a:ea typeface="Arial"/>
                <a:cs typeface="Arial"/>
                <a:sym typeface="Arial"/>
              </a:rPr>
              <a:t>dictionnaires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Les tuples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Fonctions et modules</a:t>
            </a:r>
            <a:endParaRPr sz="20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1000"/>
                                        <p:tgtEl>
                                          <p:spTgt spid="274"/>
                                        </p:tgtEl>
                                        <p:attrNameLst>
                                          <p:attrName>ppt_w</p:attrName>
                                        </p:attrNameLst>
                                      </p:cBhvr>
                                      <p:tavLst>
                                        <p:tav fmla="" tm="0">
                                          <p:val>
                                            <p:strVal val="0"/>
                                          </p:val>
                                        </p:tav>
                                        <p:tav fmla="" tm="100000">
                                          <p:val>
                                            <p:strVal val="#ppt_w"/>
                                          </p:val>
                                        </p:tav>
                                      </p:tavLst>
                                    </p:anim>
                                    <p:anim calcmode="lin" valueType="num">
                                      <p:cBhvr additive="base">
                                        <p:cTn dur="1000"/>
                                        <p:tgtEl>
                                          <p:spTgt spid="27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 calcmode="lin" valueType="num">
                                      <p:cBhvr additive="base">
                                        <p:cTn dur="1000"/>
                                        <p:tgtEl>
                                          <p:spTgt spid="275">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75">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 calcmode="lin" valueType="num">
                                      <p:cBhvr additive="base">
                                        <p:cTn dur="1000"/>
                                        <p:tgtEl>
                                          <p:spTgt spid="275">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275">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 calcmode="lin" valueType="num">
                                      <p:cBhvr additive="base">
                                        <p:cTn dur="1000"/>
                                        <p:tgtEl>
                                          <p:spTgt spid="275">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275">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 calcmode="lin" valueType="num">
                                      <p:cBhvr additive="base">
                                        <p:cTn dur="1000"/>
                                        <p:tgtEl>
                                          <p:spTgt spid="275">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275">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 calcmode="lin" valueType="num">
                                      <p:cBhvr additive="base">
                                        <p:cTn dur="1000"/>
                                        <p:tgtEl>
                                          <p:spTgt spid="275">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275">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 calcmode="lin" valueType="num">
                                      <p:cBhvr additive="base">
                                        <p:cTn dur="1000"/>
                                        <p:tgtEl>
                                          <p:spTgt spid="275">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275">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anim calcmode="lin" valueType="num">
                                      <p:cBhvr additive="base">
                                        <p:cTn dur="1000"/>
                                        <p:tgtEl>
                                          <p:spTgt spid="275">
                                            <p:txEl>
                                              <p:pRg end="6" st="6"/>
                                            </p:txEl>
                                          </p:spTgt>
                                        </p:tgtEl>
                                        <p:attrNameLst>
                                          <p:attrName>ppt_w</p:attrName>
                                        </p:attrNameLst>
                                      </p:cBhvr>
                                      <p:tavLst>
                                        <p:tav fmla="" tm="0">
                                          <p:val>
                                            <p:strVal val="0"/>
                                          </p:val>
                                        </p:tav>
                                        <p:tav fmla="" tm="100000">
                                          <p:val>
                                            <p:strVal val="#ppt_w"/>
                                          </p:val>
                                        </p:tav>
                                      </p:tavLst>
                                    </p:anim>
                                    <p:anim calcmode="lin" valueType="num">
                                      <p:cBhvr additive="base">
                                        <p:cTn dur="1000"/>
                                        <p:tgtEl>
                                          <p:spTgt spid="275">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anim calcmode="lin" valueType="num">
                                      <p:cBhvr additive="base">
                                        <p:cTn dur="1000"/>
                                        <p:tgtEl>
                                          <p:spTgt spid="275">
                                            <p:txEl>
                                              <p:pRg end="7" st="7"/>
                                            </p:txEl>
                                          </p:spTgt>
                                        </p:tgtEl>
                                        <p:attrNameLst>
                                          <p:attrName>ppt_w</p:attrName>
                                        </p:attrNameLst>
                                      </p:cBhvr>
                                      <p:tavLst>
                                        <p:tav fmla="" tm="0">
                                          <p:val>
                                            <p:strVal val="0"/>
                                          </p:val>
                                        </p:tav>
                                        <p:tav fmla="" tm="100000">
                                          <p:val>
                                            <p:strVal val="#ppt_w"/>
                                          </p:val>
                                        </p:tav>
                                      </p:tavLst>
                                    </p:anim>
                                    <p:anim calcmode="lin" valueType="num">
                                      <p:cBhvr additive="base">
                                        <p:cTn dur="1000"/>
                                        <p:tgtEl>
                                          <p:spTgt spid="275">
                                            <p:txEl>
                                              <p:pRg end="7" st="7"/>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Live coding </a:t>
            </a:r>
            <a:endParaRPr/>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300">
                <a:latin typeface="Times New Roman"/>
                <a:ea typeface="Times New Roman"/>
                <a:cs typeface="Times New Roman"/>
                <a:sym typeface="Times New Roman"/>
              </a:rPr>
              <a:t>Les différentes approches de l'IA</a:t>
            </a:r>
            <a:endParaRPr sz="2600">
              <a:latin typeface="Times New Roman"/>
              <a:ea typeface="Times New Roman"/>
              <a:cs typeface="Times New Roman"/>
              <a:sym typeface="Times New Roman"/>
            </a:endParaRPr>
          </a:p>
        </p:txBody>
      </p:sp>
      <p:sp>
        <p:nvSpPr>
          <p:cNvPr id="107" name="Google Shape;107;p16"/>
          <p:cNvSpPr txBox="1"/>
          <p:nvPr>
            <p:ph idx="1" type="body"/>
          </p:nvPr>
        </p:nvSpPr>
        <p:spPr>
          <a:xfrm>
            <a:off x="1035225" y="1990050"/>
            <a:ext cx="7299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61616"/>
                </a:solidFill>
                <a:latin typeface="Times New Roman"/>
                <a:ea typeface="Times New Roman"/>
                <a:cs typeface="Times New Roman"/>
                <a:sym typeface="Times New Roman"/>
              </a:rPr>
              <a:t>La programmation traditionnelle et l'IA diffèrent en termes de leur approche pour résoudre les problèmes informatiques.</a:t>
            </a:r>
            <a:endParaRPr>
              <a:solidFill>
                <a:srgbClr val="161616"/>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61616"/>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161616"/>
              </a:solidFill>
              <a:latin typeface="Times New Roman"/>
              <a:ea typeface="Times New Roman"/>
              <a:cs typeface="Times New Roman"/>
              <a:sym typeface="Times New Roman"/>
            </a:endParaRPr>
          </a:p>
        </p:txBody>
      </p:sp>
      <p:pic>
        <p:nvPicPr>
          <p:cNvPr id="108" name="Google Shape;108;p16"/>
          <p:cNvPicPr preferRelativeResize="0"/>
          <p:nvPr/>
        </p:nvPicPr>
        <p:blipFill>
          <a:blip r:embed="rId3">
            <a:alphaModFix/>
          </a:blip>
          <a:stretch>
            <a:fillRect/>
          </a:stretch>
        </p:blipFill>
        <p:spPr>
          <a:xfrm>
            <a:off x="881075" y="2649200"/>
            <a:ext cx="6691524" cy="180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 calcmode="lin" valueType="num">
                                      <p:cBhvr additive="base">
                                        <p:cTn dur="1000"/>
                                        <p:tgtEl>
                                          <p:spTgt spid="107">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07">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 calcmode="lin" valueType="num">
                                      <p:cBhvr additive="base">
                                        <p:cTn dur="1000"/>
                                        <p:tgtEl>
                                          <p:spTgt spid="107">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07">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 calcmode="lin" valueType="num">
                                      <p:cBhvr additive="base">
                                        <p:cTn dur="1000"/>
                                        <p:tgtEl>
                                          <p:spTgt spid="107">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07">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300">
                <a:latin typeface="Times New Roman"/>
                <a:ea typeface="Times New Roman"/>
                <a:cs typeface="Times New Roman"/>
                <a:sym typeface="Times New Roman"/>
              </a:rPr>
              <a:t>                             Pourquoi IA c’est maintenant?</a:t>
            </a:r>
            <a:endParaRPr sz="3700"/>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rgbClr val="161616"/>
                </a:solidFill>
                <a:latin typeface="Times New Roman"/>
                <a:ea typeface="Times New Roman"/>
                <a:cs typeface="Times New Roman"/>
                <a:sym typeface="Times New Roman"/>
              </a:rPr>
              <a:t>Il y a plusieurs raisons pour lesquelles l'Intelligence Artificielle a pris du temps à se développer au fil des ans. Voici quelques-unes des principales causes :</a:t>
            </a:r>
            <a:endParaRPr>
              <a:solidFill>
                <a:srgbClr val="161616"/>
              </a:solidFill>
              <a:latin typeface="Times New Roman"/>
              <a:ea typeface="Times New Roman"/>
              <a:cs typeface="Times New Roman"/>
              <a:sym typeface="Times New Roman"/>
            </a:endParaRPr>
          </a:p>
          <a:p>
            <a:pPr indent="-342900" lvl="0" marL="457200" rtl="0" algn="l">
              <a:spcBef>
                <a:spcPts val="1200"/>
              </a:spcBef>
              <a:spcAft>
                <a:spcPts val="0"/>
              </a:spcAft>
              <a:buClr>
                <a:srgbClr val="161616"/>
              </a:buClr>
              <a:buSzPts val="1800"/>
              <a:buFont typeface="Times New Roman"/>
              <a:buAutoNum type="arabicPeriod"/>
            </a:pPr>
            <a:r>
              <a:rPr lang="en">
                <a:solidFill>
                  <a:srgbClr val="161616"/>
                </a:solidFill>
                <a:latin typeface="Times New Roman"/>
                <a:ea typeface="Times New Roman"/>
                <a:cs typeface="Times New Roman"/>
                <a:sym typeface="Times New Roman"/>
              </a:rPr>
              <a:t>Manques de </a:t>
            </a:r>
            <a:r>
              <a:rPr lang="en">
                <a:solidFill>
                  <a:srgbClr val="161616"/>
                </a:solidFill>
                <a:latin typeface="Times New Roman"/>
                <a:ea typeface="Times New Roman"/>
                <a:cs typeface="Times New Roman"/>
                <a:sym typeface="Times New Roman"/>
              </a:rPr>
              <a:t>données</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AutoNum type="arabicPeriod"/>
            </a:pPr>
            <a:r>
              <a:rPr lang="en">
                <a:solidFill>
                  <a:srgbClr val="161616"/>
                </a:solidFill>
                <a:latin typeface="Times New Roman"/>
                <a:ea typeface="Times New Roman"/>
                <a:cs typeface="Times New Roman"/>
                <a:sym typeface="Times New Roman"/>
              </a:rPr>
              <a:t>Insuffisance de capacité de stockage de données</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AutoNum type="arabicPeriod"/>
            </a:pPr>
            <a:r>
              <a:rPr lang="en">
                <a:solidFill>
                  <a:srgbClr val="161616"/>
                </a:solidFill>
                <a:latin typeface="Times New Roman"/>
                <a:ea typeface="Times New Roman"/>
                <a:cs typeface="Times New Roman"/>
                <a:sym typeface="Times New Roman"/>
              </a:rPr>
              <a:t>Algorithmes limités </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AutoNum type="arabicPeriod"/>
            </a:pPr>
            <a:r>
              <a:rPr lang="en">
                <a:solidFill>
                  <a:srgbClr val="161616"/>
                </a:solidFill>
                <a:latin typeface="Times New Roman"/>
                <a:ea typeface="Times New Roman"/>
                <a:cs typeface="Times New Roman"/>
                <a:sym typeface="Times New Roman"/>
              </a:rPr>
              <a:t>Manques des ordinateurs capable de performer les tasks </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AutoNum type="arabicPeriod"/>
            </a:pPr>
            <a:r>
              <a:rPr lang="en">
                <a:solidFill>
                  <a:srgbClr val="161616"/>
                </a:solidFill>
                <a:latin typeface="Times New Roman"/>
                <a:ea typeface="Times New Roman"/>
                <a:cs typeface="Times New Roman"/>
                <a:sym typeface="Times New Roman"/>
              </a:rPr>
              <a:t>Manque d'investissement</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AutoNum type="arabicPeriod"/>
            </a:pPr>
            <a:r>
              <a:rPr lang="en">
                <a:solidFill>
                  <a:srgbClr val="161616"/>
                </a:solidFill>
                <a:latin typeface="Times New Roman"/>
                <a:ea typeface="Times New Roman"/>
                <a:cs typeface="Times New Roman"/>
                <a:sym typeface="Times New Roman"/>
              </a:rPr>
              <a:t>Manque de GPU et TPU, etc</a:t>
            </a:r>
            <a:endParaRPr>
              <a:solidFill>
                <a:srgbClr val="161616"/>
              </a:solidFill>
              <a:latin typeface="Times New Roman"/>
              <a:ea typeface="Times New Roman"/>
              <a:cs typeface="Times New Roman"/>
              <a:sym typeface="Times New Roman"/>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ppt_w</p:attrName>
                                        </p:attrNameLst>
                                      </p:cBhvr>
                                      <p:tavLst>
                                        <p:tav fmla="" tm="0">
                                          <p:val>
                                            <p:strVal val="0"/>
                                          </p:val>
                                        </p:tav>
                                        <p:tav fmla="" tm="100000">
                                          <p:val>
                                            <p:strVal val="#ppt_w"/>
                                          </p:val>
                                        </p:tav>
                                      </p:tavLst>
                                    </p:anim>
                                    <p:anim calcmode="lin" valueType="num">
                                      <p:cBhvr additive="base">
                                        <p:cTn dur="1000"/>
                                        <p:tgtEl>
                                          <p:spTgt spid="11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1000"/>
                                        <p:tgtEl>
                                          <p:spTgt spid="114">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14">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1000"/>
                                        <p:tgtEl>
                                          <p:spTgt spid="114">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14">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 calcmode="lin" valueType="num">
                                      <p:cBhvr additive="base">
                                        <p:cTn dur="1000"/>
                                        <p:tgtEl>
                                          <p:spTgt spid="114">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14">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 calcmode="lin" valueType="num">
                                      <p:cBhvr additive="base">
                                        <p:cTn dur="1000"/>
                                        <p:tgtEl>
                                          <p:spTgt spid="114">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114">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 calcmode="lin" valueType="num">
                                      <p:cBhvr additive="base">
                                        <p:cTn dur="1000"/>
                                        <p:tgtEl>
                                          <p:spTgt spid="114">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114">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 calcmode="lin" valueType="num">
                                      <p:cBhvr additive="base">
                                        <p:cTn dur="1000"/>
                                        <p:tgtEl>
                                          <p:spTgt spid="114">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114">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 calcmode="lin" valueType="num">
                                      <p:cBhvr additive="base">
                                        <p:cTn dur="1000"/>
                                        <p:tgtEl>
                                          <p:spTgt spid="114">
                                            <p:txEl>
                                              <p:pRg end="6" st="6"/>
                                            </p:txEl>
                                          </p:spTgt>
                                        </p:tgtEl>
                                        <p:attrNameLst>
                                          <p:attrName>ppt_w</p:attrName>
                                        </p:attrNameLst>
                                      </p:cBhvr>
                                      <p:tavLst>
                                        <p:tav fmla="" tm="0">
                                          <p:val>
                                            <p:strVal val="0"/>
                                          </p:val>
                                        </p:tav>
                                        <p:tav fmla="" tm="100000">
                                          <p:val>
                                            <p:strVal val="#ppt_w"/>
                                          </p:val>
                                        </p:tav>
                                      </p:tavLst>
                                    </p:anim>
                                    <p:anim calcmode="lin" valueType="num">
                                      <p:cBhvr additive="base">
                                        <p:cTn dur="1000"/>
                                        <p:tgtEl>
                                          <p:spTgt spid="114">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d'intelligences artificielles</a:t>
            </a:r>
            <a:endParaRPr/>
          </a:p>
        </p:txBody>
      </p:sp>
      <p:sp>
        <p:nvSpPr>
          <p:cNvPr id="120" name="Google Shape;120;p18"/>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solidFill>
                  <a:srgbClr val="161616"/>
                </a:solidFill>
                <a:latin typeface="Times New Roman"/>
                <a:ea typeface="Times New Roman"/>
                <a:cs typeface="Times New Roman"/>
                <a:sym typeface="Times New Roman"/>
              </a:rPr>
              <a:t>Il y’a principalement deux types de IA:</a:t>
            </a:r>
            <a:endParaRPr>
              <a:solidFill>
                <a:srgbClr val="161616"/>
              </a:solidFill>
              <a:latin typeface="Times New Roman"/>
              <a:ea typeface="Times New Roman"/>
              <a:cs typeface="Times New Roman"/>
              <a:sym typeface="Times New Roman"/>
            </a:endParaRPr>
          </a:p>
          <a:p>
            <a:pPr indent="-342900" lvl="0" marL="457200" rtl="0" algn="just">
              <a:spcBef>
                <a:spcPts val="1200"/>
              </a:spcBef>
              <a:spcAft>
                <a:spcPts val="0"/>
              </a:spcAft>
              <a:buClr>
                <a:srgbClr val="161616"/>
              </a:buClr>
              <a:buSzPts val="1800"/>
              <a:buAutoNum type="arabicPeriod"/>
            </a:pPr>
            <a:r>
              <a:rPr b="1" lang="en">
                <a:solidFill>
                  <a:srgbClr val="161616"/>
                </a:solidFill>
                <a:latin typeface="Times New Roman"/>
                <a:ea typeface="Times New Roman"/>
                <a:cs typeface="Times New Roman"/>
                <a:sym typeface="Times New Roman"/>
              </a:rPr>
              <a:t>IA faible</a:t>
            </a:r>
            <a:r>
              <a:rPr lang="en">
                <a:solidFill>
                  <a:srgbClr val="161616"/>
                </a:solidFill>
                <a:latin typeface="Times New Roman"/>
                <a:ea typeface="Times New Roman"/>
                <a:cs typeface="Times New Roman"/>
                <a:sym typeface="Times New Roman"/>
              </a:rPr>
              <a:t>: </a:t>
            </a:r>
            <a:endParaRPr>
              <a:solidFill>
                <a:srgbClr val="161616"/>
              </a:solidFill>
              <a:latin typeface="Times New Roman"/>
              <a:ea typeface="Times New Roman"/>
              <a:cs typeface="Times New Roman"/>
              <a:sym typeface="Times New Roman"/>
            </a:endParaRPr>
          </a:p>
          <a:p>
            <a:pPr indent="-342900" lvl="0" marL="457200" rtl="0" algn="just">
              <a:spcBef>
                <a:spcPts val="0"/>
              </a:spcBef>
              <a:spcAft>
                <a:spcPts val="0"/>
              </a:spcAft>
              <a:buClr>
                <a:srgbClr val="161616"/>
              </a:buClr>
              <a:buSzPts val="1800"/>
              <a:buAutoNum type="arabicPeriod"/>
            </a:pPr>
            <a:r>
              <a:rPr lang="en">
                <a:solidFill>
                  <a:srgbClr val="161616"/>
                </a:solidFill>
                <a:latin typeface="Times New Roman"/>
                <a:ea typeface="Times New Roman"/>
                <a:cs typeface="Times New Roman"/>
                <a:sym typeface="Times New Roman"/>
              </a:rPr>
              <a:t>I</a:t>
            </a:r>
            <a:r>
              <a:rPr b="1" lang="en">
                <a:solidFill>
                  <a:srgbClr val="161616"/>
                </a:solidFill>
                <a:latin typeface="Times New Roman"/>
                <a:ea typeface="Times New Roman"/>
                <a:cs typeface="Times New Roman"/>
                <a:sym typeface="Times New Roman"/>
              </a:rPr>
              <a:t>A Forte</a:t>
            </a:r>
            <a:endParaRPr b="1">
              <a:solidFill>
                <a:srgbClr val="161616"/>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 calcmode="lin" valueType="num">
                                      <p:cBhvr additive="base">
                                        <p:cTn dur="1000"/>
                                        <p:tgtEl>
                                          <p:spTgt spid="120">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2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 calcmode="lin" valueType="num">
                                      <p:cBhvr additive="base">
                                        <p:cTn dur="1000"/>
                                        <p:tgtEl>
                                          <p:spTgt spid="120">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2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 calcmode="lin" valueType="num">
                                      <p:cBhvr additive="base">
                                        <p:cTn dur="1000"/>
                                        <p:tgtEl>
                                          <p:spTgt spid="120">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2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161616"/>
                </a:solidFill>
                <a:highlight>
                  <a:srgbClr val="FFFFFF"/>
                </a:highlight>
                <a:latin typeface="Times New Roman"/>
                <a:ea typeface="Times New Roman"/>
                <a:cs typeface="Times New Roman"/>
                <a:sym typeface="Times New Roman"/>
              </a:rPr>
              <a:t>L'IA faible</a:t>
            </a:r>
            <a:r>
              <a:rPr lang="en" sz="1800">
                <a:solidFill>
                  <a:srgbClr val="161616"/>
                </a:solidFill>
                <a:highlight>
                  <a:srgbClr val="FFFFFF"/>
                </a:highlight>
                <a:latin typeface="Times New Roman"/>
                <a:ea typeface="Times New Roman"/>
                <a:cs typeface="Times New Roman"/>
                <a:sym typeface="Times New Roman"/>
              </a:rPr>
              <a:t>, également appelée IA étroite est une IA entraînée et concentrée pour effectuer des tâches spécifiques. L'intelligence artificielle faible régit l'essentiel de l'IA actuelle. </a:t>
            </a:r>
            <a:endParaRPr sz="1800">
              <a:solidFill>
                <a:srgbClr val="161616"/>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b="1" lang="en" sz="1800">
                <a:solidFill>
                  <a:srgbClr val="161616"/>
                </a:solidFill>
                <a:highlight>
                  <a:srgbClr val="FFFFFF"/>
                </a:highlight>
                <a:latin typeface="Times New Roman"/>
                <a:ea typeface="Times New Roman"/>
                <a:cs typeface="Times New Roman"/>
                <a:sym typeface="Times New Roman"/>
              </a:rPr>
              <a:t>Exemple</a:t>
            </a:r>
            <a:r>
              <a:rPr lang="en" sz="1800">
                <a:solidFill>
                  <a:srgbClr val="161616"/>
                </a:solidFill>
                <a:highlight>
                  <a:srgbClr val="FFFFFF"/>
                </a:highlight>
                <a:latin typeface="Times New Roman"/>
                <a:ea typeface="Times New Roman"/>
                <a:cs typeface="Times New Roman"/>
                <a:sym typeface="Times New Roman"/>
              </a:rPr>
              <a:t>: Siri d'Apple, Alexa d'Amazon, IBM Watson et les véhicules autonomes.</a:t>
            </a:r>
            <a:endParaRPr sz="1800">
              <a:solidFill>
                <a:srgbClr val="161616"/>
              </a:solidFill>
              <a:highlight>
                <a:srgbClr val="FF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1303800" y="497225"/>
            <a:ext cx="7030500" cy="40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161616"/>
                </a:solidFill>
                <a:highlight>
                  <a:srgbClr val="FFFFFF"/>
                </a:highlight>
                <a:latin typeface="Times New Roman"/>
                <a:ea typeface="Times New Roman"/>
                <a:cs typeface="Times New Roman"/>
                <a:sym typeface="Times New Roman"/>
              </a:rPr>
              <a:t>L'IA forte</a:t>
            </a:r>
            <a:r>
              <a:rPr lang="en" sz="1800">
                <a:solidFill>
                  <a:srgbClr val="161616"/>
                </a:solidFill>
                <a:highlight>
                  <a:srgbClr val="FFFFFF"/>
                </a:highlight>
                <a:latin typeface="Times New Roman"/>
                <a:ea typeface="Times New Roman"/>
                <a:cs typeface="Times New Roman"/>
                <a:sym typeface="Times New Roman"/>
              </a:rPr>
              <a:t> se compose de l'intelligence artificielle générale (IAG) et de la super intelligence artificielle (SIA). L'intelligence artificielle générale (IAG), ou IA générale, est une forme théorique d'IA dans laquelle une machine aurait une intelligence égale à celle des êtres humains : elle aurait une conscience d'elle-même, serait capable de résoudre des problèmes, d'apprendre et de planifier l'avenir. </a:t>
            </a:r>
            <a:endParaRPr sz="1800">
              <a:solidFill>
                <a:srgbClr val="161616"/>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800">
                <a:solidFill>
                  <a:srgbClr val="161616"/>
                </a:solidFill>
                <a:highlight>
                  <a:srgbClr val="FFFFFF"/>
                </a:highlight>
                <a:latin typeface="Times New Roman"/>
                <a:ea typeface="Times New Roman"/>
                <a:cs typeface="Times New Roman"/>
                <a:sym typeface="Times New Roman"/>
              </a:rPr>
              <a:t>La super intelligence artificielle (SIA), également appelée super intelligence, dépasserait l'intelligence et les capacités du cerveau humain. </a:t>
            </a:r>
            <a:endParaRPr>
              <a:solidFill>
                <a:srgbClr val="161616"/>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en" sz="2800">
                <a:latin typeface="Times New Roman"/>
                <a:ea typeface="Times New Roman"/>
                <a:cs typeface="Times New Roman"/>
                <a:sym typeface="Times New Roman"/>
              </a:rPr>
              <a:t>Les domaines d’applications de l'IA</a:t>
            </a:r>
            <a:endParaRPr b="1" sz="2800"/>
          </a:p>
          <a:p>
            <a:pPr indent="0" lvl="0" marL="0" rtl="0" algn="l">
              <a:spcBef>
                <a:spcPts val="0"/>
              </a:spcBef>
              <a:spcAft>
                <a:spcPts val="0"/>
              </a:spcAft>
              <a:buNone/>
            </a:pPr>
            <a:r>
              <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61616"/>
                </a:solidFill>
                <a:latin typeface="Times New Roman"/>
                <a:ea typeface="Times New Roman"/>
                <a:cs typeface="Times New Roman"/>
                <a:sym typeface="Times New Roman"/>
              </a:rPr>
              <a:t>L'intelligence artificielle (IA) peut être appliquée à de nombreux domaines différents, y compris :</a:t>
            </a:r>
            <a:endParaRPr>
              <a:solidFill>
                <a:srgbClr val="161616"/>
              </a:solidFill>
              <a:latin typeface="Times New Roman"/>
              <a:ea typeface="Times New Roman"/>
              <a:cs typeface="Times New Roman"/>
              <a:sym typeface="Times New Roman"/>
            </a:endParaRPr>
          </a:p>
          <a:p>
            <a:pPr indent="-342900" lvl="0" marL="457200" rtl="0" algn="l">
              <a:spcBef>
                <a:spcPts val="1200"/>
              </a:spcBef>
              <a:spcAft>
                <a:spcPts val="0"/>
              </a:spcAft>
              <a:buClr>
                <a:srgbClr val="161616"/>
              </a:buClr>
              <a:buSzPts val="1800"/>
              <a:buFont typeface="Times New Roman"/>
              <a:buChar char="➔"/>
            </a:pPr>
            <a:r>
              <a:rPr lang="en">
                <a:solidFill>
                  <a:srgbClr val="161616"/>
                </a:solidFill>
                <a:latin typeface="Times New Roman"/>
                <a:ea typeface="Times New Roman"/>
                <a:cs typeface="Times New Roman"/>
                <a:sym typeface="Times New Roman"/>
              </a:rPr>
              <a:t>Agricole</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Char char="➔"/>
            </a:pPr>
            <a:r>
              <a:rPr lang="en">
                <a:solidFill>
                  <a:srgbClr val="161616"/>
                </a:solidFill>
                <a:latin typeface="Times New Roman"/>
                <a:ea typeface="Times New Roman"/>
                <a:cs typeface="Times New Roman"/>
                <a:sym typeface="Times New Roman"/>
              </a:rPr>
              <a:t>Industrie</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Char char="➔"/>
            </a:pPr>
            <a:r>
              <a:rPr lang="en">
                <a:solidFill>
                  <a:srgbClr val="161616"/>
                </a:solidFill>
                <a:latin typeface="Times New Roman"/>
                <a:ea typeface="Times New Roman"/>
                <a:cs typeface="Times New Roman"/>
                <a:sym typeface="Times New Roman"/>
              </a:rPr>
              <a:t>Finance</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Char char="➔"/>
            </a:pPr>
            <a:r>
              <a:rPr lang="en">
                <a:solidFill>
                  <a:srgbClr val="161616"/>
                </a:solidFill>
                <a:latin typeface="Times New Roman"/>
                <a:ea typeface="Times New Roman"/>
                <a:cs typeface="Times New Roman"/>
                <a:sym typeface="Times New Roman"/>
              </a:rPr>
              <a:t>Marketing</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Char char="➔"/>
            </a:pPr>
            <a:r>
              <a:rPr lang="en">
                <a:solidFill>
                  <a:srgbClr val="161616"/>
                </a:solidFill>
                <a:latin typeface="Times New Roman"/>
                <a:ea typeface="Times New Roman"/>
                <a:cs typeface="Times New Roman"/>
                <a:sym typeface="Times New Roman"/>
              </a:rPr>
              <a:t>Transport</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Char char="➔"/>
            </a:pPr>
            <a:r>
              <a:rPr lang="en">
                <a:solidFill>
                  <a:srgbClr val="161616"/>
                </a:solidFill>
                <a:latin typeface="Times New Roman"/>
                <a:ea typeface="Times New Roman"/>
                <a:cs typeface="Times New Roman"/>
                <a:sym typeface="Times New Roman"/>
              </a:rPr>
              <a:t>Medecine</a:t>
            </a:r>
            <a:endParaRPr>
              <a:solidFill>
                <a:srgbClr val="161616"/>
              </a:solidFill>
              <a:latin typeface="Times New Roman"/>
              <a:ea typeface="Times New Roman"/>
              <a:cs typeface="Times New Roman"/>
              <a:sym typeface="Times New Roman"/>
            </a:endParaRPr>
          </a:p>
          <a:p>
            <a:pPr indent="-342900" lvl="0" marL="457200" rtl="0" algn="l">
              <a:spcBef>
                <a:spcPts val="0"/>
              </a:spcBef>
              <a:spcAft>
                <a:spcPts val="0"/>
              </a:spcAft>
              <a:buClr>
                <a:srgbClr val="161616"/>
              </a:buClr>
              <a:buSzPts val="1800"/>
              <a:buFont typeface="Times New Roman"/>
              <a:buChar char="➔"/>
            </a:pPr>
            <a:r>
              <a:rPr lang="en">
                <a:solidFill>
                  <a:srgbClr val="161616"/>
                </a:solidFill>
                <a:latin typeface="Times New Roman"/>
                <a:ea typeface="Times New Roman"/>
                <a:cs typeface="Times New Roman"/>
                <a:sym typeface="Times New Roman"/>
              </a:rPr>
              <a:t>Education</a:t>
            </a:r>
            <a:endParaRPr>
              <a:solidFill>
                <a:srgbClr val="161616"/>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 calcmode="lin" valueType="num">
                                      <p:cBhvr additive="base">
                                        <p:cTn dur="1000"/>
                                        <p:tgtEl>
                                          <p:spTgt spid="136">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36">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 calcmode="lin" valueType="num">
                                      <p:cBhvr additive="base">
                                        <p:cTn dur="1000"/>
                                        <p:tgtEl>
                                          <p:spTgt spid="136">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36">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 calcmode="lin" valueType="num">
                                      <p:cBhvr additive="base">
                                        <p:cTn dur="1000"/>
                                        <p:tgtEl>
                                          <p:spTgt spid="136">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36">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 calcmode="lin" valueType="num">
                                      <p:cBhvr additive="base">
                                        <p:cTn dur="1000"/>
                                        <p:tgtEl>
                                          <p:spTgt spid="136">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136">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 calcmode="lin" valueType="num">
                                      <p:cBhvr additive="base">
                                        <p:cTn dur="1000"/>
                                        <p:tgtEl>
                                          <p:spTgt spid="136">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136">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 calcmode="lin" valueType="num">
                                      <p:cBhvr additive="base">
                                        <p:cTn dur="1000"/>
                                        <p:tgtEl>
                                          <p:spTgt spid="136">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136">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anim calcmode="lin" valueType="num">
                                      <p:cBhvr additive="base">
                                        <p:cTn dur="1000"/>
                                        <p:tgtEl>
                                          <p:spTgt spid="136">
                                            <p:txEl>
                                              <p:pRg end="6" st="6"/>
                                            </p:txEl>
                                          </p:spTgt>
                                        </p:tgtEl>
                                        <p:attrNameLst>
                                          <p:attrName>ppt_w</p:attrName>
                                        </p:attrNameLst>
                                      </p:cBhvr>
                                      <p:tavLst>
                                        <p:tav fmla="" tm="0">
                                          <p:val>
                                            <p:strVal val="0"/>
                                          </p:val>
                                        </p:tav>
                                        <p:tav fmla="" tm="100000">
                                          <p:val>
                                            <p:strVal val="#ppt_w"/>
                                          </p:val>
                                        </p:tav>
                                      </p:tavLst>
                                    </p:anim>
                                    <p:anim calcmode="lin" valueType="num">
                                      <p:cBhvr additive="base">
                                        <p:cTn dur="1000"/>
                                        <p:tgtEl>
                                          <p:spTgt spid="136">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anim calcmode="lin" valueType="num">
                                      <p:cBhvr additive="base">
                                        <p:cTn dur="1000"/>
                                        <p:tgtEl>
                                          <p:spTgt spid="136">
                                            <p:txEl>
                                              <p:pRg end="7" st="7"/>
                                            </p:txEl>
                                          </p:spTgt>
                                        </p:tgtEl>
                                        <p:attrNameLst>
                                          <p:attrName>ppt_w</p:attrName>
                                        </p:attrNameLst>
                                      </p:cBhvr>
                                      <p:tavLst>
                                        <p:tav fmla="" tm="0">
                                          <p:val>
                                            <p:strVal val="0"/>
                                          </p:val>
                                        </p:tav>
                                        <p:tav fmla="" tm="100000">
                                          <p:val>
                                            <p:strVal val="#ppt_w"/>
                                          </p:val>
                                        </p:tav>
                                      </p:tavLst>
                                    </p:anim>
                                    <p:anim calcmode="lin" valueType="num">
                                      <p:cBhvr additive="base">
                                        <p:cTn dur="1000"/>
                                        <p:tgtEl>
                                          <p:spTgt spid="136">
                                            <p:txEl>
                                              <p:pRg end="7" st="7"/>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