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16f930c8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16f930c8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6f930c8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6f930c8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6f930c8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6f930c8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16f930c8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6f930c8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16f930c8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16f930c8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16f930c8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16f930c8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21eba5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21eba5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16f930c8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16f930c8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16f930c8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16f930c8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21eba56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21eba56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21eba56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21eba56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21eba56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21eba56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21eba56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21eba56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21eba56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21eba56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21eba56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21eba56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a l’apprentissage automatique(machine learning)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Mr. Abdoulaye Balde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abdoulahi.pro96@gmail.com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Les phases de l’apprentissage automatique</a:t>
            </a:r>
            <a:endParaRPr>
              <a:latin typeface="Times New Roman"/>
              <a:ea typeface="Times New Roman"/>
              <a:cs typeface="Times New Roman"/>
              <a:sym typeface="Times New Roman"/>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L'apprentissage automatique (machine learning) comprend généralement plusieurs phases essentielles pour développer des modèles prédictifs à partir des données.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Collecte et préparation des données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Sélection du modèle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Entraînement du modèle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Évaluation du modèle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Réglage des hyperparamètres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Prédiction et déploiement</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ppt_w</p:attrName>
                                        </p:attrNameLst>
                                      </p:cBhvr>
                                      <p:tavLst>
                                        <p:tav fmla="" tm="0">
                                          <p:val>
                                            <p:strVal val="0"/>
                                          </p:val>
                                        </p:tav>
                                        <p:tav fmla="" tm="100000">
                                          <p:val>
                                            <p:strVal val="#ppt_w"/>
                                          </p:val>
                                        </p:tav>
                                      </p:tavLst>
                                    </p:anim>
                                    <p:anim calcmode="lin" valueType="num">
                                      <p:cBhvr additive="base">
                                        <p:cTn dur="1000"/>
                                        <p:tgtEl>
                                          <p:spTgt spid="14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 calcmode="lin" valueType="num">
                                      <p:cBhvr additive="base">
                                        <p:cTn dur="1000"/>
                                        <p:tgtEl>
                                          <p:spTgt spid="1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 calcmode="lin" valueType="num">
                                      <p:cBhvr additive="base">
                                        <p:cTn dur="1000"/>
                                        <p:tgtEl>
                                          <p:spTgt spid="1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 calcmode="lin" valueType="num">
                                      <p:cBhvr additive="base">
                                        <p:cTn dur="1000"/>
                                        <p:tgtEl>
                                          <p:spTgt spid="1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 calcmode="lin" valueType="num">
                                      <p:cBhvr additive="base">
                                        <p:cTn dur="1000"/>
                                        <p:tgtEl>
                                          <p:spTgt spid="14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 calcmode="lin" valueType="num">
                                      <p:cBhvr additive="base">
                                        <p:cTn dur="1000"/>
                                        <p:tgtEl>
                                          <p:spTgt spid="14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 calcmode="lin" valueType="num">
                                      <p:cBhvr additive="base">
                                        <p:cTn dur="1000"/>
                                        <p:tgtEl>
                                          <p:spTgt spid="14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 calcmode="lin" valueType="num">
                                      <p:cBhvr additive="base">
                                        <p:cTn dur="1000"/>
                                        <p:tgtEl>
                                          <p:spTgt spid="14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Collecte et préparation des données</a:t>
            </a:r>
            <a:endParaRPr b="1">
              <a:latin typeface="Times New Roman"/>
              <a:ea typeface="Times New Roman"/>
              <a:cs typeface="Times New Roman"/>
              <a:sym typeface="Times New Roman"/>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Dans cette phase, vous collectez les données pertinentes pour votre problème et vous les préparez pour l'analyse. </a:t>
            </a:r>
            <a:endParaRPr/>
          </a:p>
          <a:p>
            <a:pPr indent="0" lvl="0" marL="0" rtl="0" algn="l">
              <a:spcBef>
                <a:spcPts val="1200"/>
              </a:spcBef>
              <a:spcAft>
                <a:spcPts val="0"/>
              </a:spcAft>
              <a:buNone/>
            </a:pPr>
            <a:r>
              <a:rPr lang="en"/>
              <a:t>Cela peut inclure le nettoyage des données, l'élimination des valeurs manquantes, la normalisation des données, la sélection des caractéristiques, etc.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ppt_w</p:attrName>
                                        </p:attrNameLst>
                                      </p:cBhvr>
                                      <p:tavLst>
                                        <p:tav fmla="" tm="0">
                                          <p:val>
                                            <p:strVal val="0"/>
                                          </p:val>
                                        </p:tav>
                                        <p:tav fmla="" tm="100000">
                                          <p:val>
                                            <p:strVal val="#ppt_w"/>
                                          </p:val>
                                        </p:tav>
                                      </p:tavLst>
                                    </p:anim>
                                    <p:anim calcmode="lin" valueType="num">
                                      <p:cBhvr additive="base">
                                        <p:cTn dur="1000"/>
                                        <p:tgtEl>
                                          <p:spTgt spid="14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1000"/>
                                        <p:tgtEl>
                                          <p:spTgt spid="1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1000"/>
                                        <p:tgtEl>
                                          <p:spTgt spid="1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1000"/>
                                        <p:tgtEl>
                                          <p:spTgt spid="14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1000"/>
                                        <p:tgtEl>
                                          <p:spTgt spid="14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600">
                <a:latin typeface="Times New Roman"/>
                <a:ea typeface="Times New Roman"/>
                <a:cs typeface="Times New Roman"/>
                <a:sym typeface="Times New Roman"/>
              </a:rPr>
              <a:t>Sélection du modèle</a:t>
            </a:r>
            <a:endParaRPr b="1" sz="2600">
              <a:latin typeface="Times New Roman"/>
              <a:ea typeface="Times New Roman"/>
              <a:cs typeface="Times New Roman"/>
              <a:sym typeface="Times New Roman"/>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Une fois que les données sont prêtes, vous devez choisir le modèle d'apprentissage automatique approprié pour votre tâche. Il existe différents types de modèles tels que les arbres de décision, les réseaux neuronaux, les méthodes ensemblistes, etc.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La sélection du modèle dépend du type de problème, des données disponibles et des performances souhaitées.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ppt_w</p:attrName>
                                        </p:attrNameLst>
                                      </p:cBhvr>
                                      <p:tavLst>
                                        <p:tav fmla="" tm="0">
                                          <p:val>
                                            <p:strVal val="0"/>
                                          </p:val>
                                        </p:tav>
                                        <p:tav fmla="" tm="100000">
                                          <p:val>
                                            <p:strVal val="#ppt_w"/>
                                          </p:val>
                                        </p:tav>
                                      </p:tavLst>
                                    </p:anim>
                                    <p:anim calcmode="lin" valueType="num">
                                      <p:cBhvr additive="base">
                                        <p:cTn dur="1000"/>
                                        <p:tgtEl>
                                          <p:spTgt spid="15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10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10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Entraînement du modèle</a:t>
            </a:r>
            <a:endParaRPr>
              <a:latin typeface="Times New Roman"/>
              <a:ea typeface="Times New Roman"/>
              <a:cs typeface="Times New Roman"/>
              <a:sym typeface="Times New Roman"/>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Dans cette phase, vous utilisez les données d'entraînement pour ajuster les paramètres du modèle choisi. </a:t>
            </a:r>
            <a:endParaRPr/>
          </a:p>
          <a:p>
            <a:pPr indent="0" lvl="0" marL="0" rtl="0" algn="l">
              <a:spcBef>
                <a:spcPts val="1200"/>
              </a:spcBef>
              <a:spcAft>
                <a:spcPts val="1200"/>
              </a:spcAft>
              <a:buNone/>
            </a:pPr>
            <a:r>
              <a:rPr lang="en"/>
              <a:t>Le modèle apprend à partir des exemples fournis afin de généraliser et de faire des prédictions précises sur de nouvelles données.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 calcmode="lin" valueType="num">
                                      <p:cBhvr additive="base">
                                        <p:cTn dur="1000"/>
                                        <p:tgtEl>
                                          <p:spTgt spid="16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 calcmode="lin" valueType="num">
                                      <p:cBhvr additive="base">
                                        <p:cTn dur="1000"/>
                                        <p:tgtEl>
                                          <p:spTgt spid="16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Évaluation du modèle</a:t>
            </a:r>
            <a:endParaRPr>
              <a:latin typeface="Times New Roman"/>
              <a:ea typeface="Times New Roman"/>
              <a:cs typeface="Times New Roman"/>
              <a:sym typeface="Times New Roman"/>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Une fois le modèle entraîné, vous devez évaluer ses performances sur des données de test ou de validation.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Cela permet de mesurer la capacité du modèle à généraliser sur des données qu'il n'a pas encore vues.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Différentes mesures d'évaluation, telles que la précision, le rappel, la F-mesure, l'erreur quadratique moyenne, etc., peuvent être utilisées selon le type de problème.</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ppt_w</p:attrName>
                                        </p:attrNameLst>
                                      </p:cBhvr>
                                      <p:tavLst>
                                        <p:tav fmla="" tm="0">
                                          <p:val>
                                            <p:strVal val="0"/>
                                          </p:val>
                                        </p:tav>
                                        <p:tav fmla="" tm="100000">
                                          <p:val>
                                            <p:strVal val="#ppt_w"/>
                                          </p:val>
                                        </p:tav>
                                      </p:tavLst>
                                    </p:anim>
                                    <p:anim calcmode="lin" valueType="num">
                                      <p:cBhvr additive="base">
                                        <p:cTn dur="1000"/>
                                        <p:tgtEl>
                                          <p:spTgt spid="1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1000"/>
                                        <p:tgtEl>
                                          <p:spTgt spid="1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1000"/>
                                        <p:tgtEl>
                                          <p:spTgt spid="16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1000"/>
                                        <p:tgtEl>
                                          <p:spTgt spid="16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Les modèles d'apprentissage automatique ont souvent des paramètres appelés hyperparamètres, qui ne sont pas appris à partir des données mais doivent être réglés par l'utilisateur.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Dans cette phase, vous recherchez les combinaisons optimales </a:t>
            </a:r>
            <a:r>
              <a:rPr lang="en">
                <a:latin typeface="Times New Roman"/>
                <a:ea typeface="Times New Roman"/>
                <a:cs typeface="Times New Roman"/>
                <a:sym typeface="Times New Roman"/>
              </a:rPr>
              <a:t>d'hyper paramètres</a:t>
            </a:r>
            <a:r>
              <a:rPr lang="en">
                <a:latin typeface="Times New Roman"/>
                <a:ea typeface="Times New Roman"/>
                <a:cs typeface="Times New Roman"/>
                <a:sym typeface="Times New Roman"/>
              </a:rPr>
              <a:t> qui maximisent les performances du modèle.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Cela peut être réalisé à l'aide de techniques telles que la recherche par grille, la recherche aléatoire, l'optimisation bayésienne, etc.</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 calcmode="lin" valueType="num">
                                      <p:cBhvr additive="base">
                                        <p:cTn dur="1000"/>
                                        <p:tgtEl>
                                          <p:spTgt spid="1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 calcmode="lin" valueType="num">
                                      <p:cBhvr additive="base">
                                        <p:cTn dur="1000"/>
                                        <p:tgtEl>
                                          <p:spTgt spid="1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 calcmode="lin" valueType="num">
                                      <p:cBhvr additive="base">
                                        <p:cTn dur="1000"/>
                                        <p:tgtEl>
                                          <p:spTgt spid="1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Démo</a:t>
            </a:r>
            <a:r>
              <a:rPr lang="en"/>
              <a:t> sur les </a:t>
            </a:r>
            <a:r>
              <a:rPr lang="en"/>
              <a:t>librairies</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ODC</a:t>
            </a:r>
            <a:endParaRPr/>
          </a:p>
        </p:txBody>
      </p:sp>
      <p:pic>
        <p:nvPicPr>
          <p:cNvPr id="179" name="Google Shape;179;p28"/>
          <p:cNvPicPr preferRelativeResize="0"/>
          <p:nvPr/>
        </p:nvPicPr>
        <p:blipFill>
          <a:blip r:embed="rId3">
            <a:alphaModFix/>
          </a:blip>
          <a:stretch>
            <a:fillRect/>
          </a:stretch>
        </p:blipFill>
        <p:spPr>
          <a:xfrm>
            <a:off x="2533200" y="1229875"/>
            <a:ext cx="2638425" cy="333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du jour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Définition</a:t>
            </a:r>
            <a:r>
              <a:rPr lang="en"/>
              <a:t> de</a:t>
            </a:r>
            <a:r>
              <a:rPr lang="en"/>
              <a:t> l'apprentissage automatique</a:t>
            </a:r>
            <a:endParaRPr/>
          </a:p>
          <a:p>
            <a:pPr indent="-342900" lvl="0" marL="457200" rtl="0" algn="l">
              <a:spcBef>
                <a:spcPts val="0"/>
              </a:spcBef>
              <a:spcAft>
                <a:spcPts val="0"/>
              </a:spcAft>
              <a:buSzPts val="1800"/>
              <a:buChar char="●"/>
            </a:pPr>
            <a:r>
              <a:rPr lang="en"/>
              <a:t>Différence entre l'apprentissage supervisé et non supervisé</a:t>
            </a:r>
            <a:endParaRPr/>
          </a:p>
          <a:p>
            <a:pPr indent="-342900" lvl="0" marL="457200" rtl="0" algn="l">
              <a:spcBef>
                <a:spcPts val="0"/>
              </a:spcBef>
              <a:spcAft>
                <a:spcPts val="0"/>
              </a:spcAft>
              <a:buSzPts val="1800"/>
              <a:buChar char="●"/>
            </a:pPr>
            <a:r>
              <a:rPr lang="en"/>
              <a:t>classification</a:t>
            </a:r>
            <a:endParaRPr/>
          </a:p>
          <a:p>
            <a:pPr indent="-342900" lvl="0" marL="457200" rtl="0" algn="l">
              <a:spcBef>
                <a:spcPts val="0"/>
              </a:spcBef>
              <a:spcAft>
                <a:spcPts val="0"/>
              </a:spcAft>
              <a:buSzPts val="1800"/>
              <a:buChar char="●"/>
            </a:pPr>
            <a:r>
              <a:rPr lang="en"/>
              <a:t>Régression</a:t>
            </a:r>
            <a:endParaRPr/>
          </a:p>
          <a:p>
            <a:pPr indent="-342900" lvl="0" marL="457200" rtl="0" algn="l">
              <a:spcBef>
                <a:spcPts val="0"/>
              </a:spcBef>
              <a:spcAft>
                <a:spcPts val="0"/>
              </a:spcAft>
              <a:buSzPts val="1800"/>
              <a:buChar char="●"/>
            </a:pPr>
            <a:r>
              <a:rPr lang="en"/>
              <a:t>Introduction au différents libraries de python</a:t>
            </a:r>
            <a:endParaRPr/>
          </a:p>
          <a:p>
            <a:pPr indent="-342900" lvl="0" marL="457200" rtl="0" algn="l">
              <a:spcBef>
                <a:spcPts val="0"/>
              </a:spcBef>
              <a:spcAft>
                <a:spcPts val="0"/>
              </a:spcAft>
              <a:buSzPts val="1800"/>
              <a:buChar char="●"/>
            </a:pPr>
            <a:r>
              <a:rPr lang="en"/>
              <a:t>Introduction à la librairie numpy</a:t>
            </a:r>
            <a:endParaRPr/>
          </a:p>
          <a:p>
            <a:pPr indent="-342900" lvl="0" marL="457200" rtl="0" algn="l">
              <a:spcBef>
                <a:spcPts val="0"/>
              </a:spcBef>
              <a:spcAft>
                <a:spcPts val="0"/>
              </a:spcAft>
              <a:buSzPts val="1800"/>
              <a:buChar char="●"/>
            </a:pPr>
            <a:r>
              <a:rPr lang="en"/>
              <a:t>Introduction au bibliothèque Pandas ( création de data frame, series, lire des fichier, indexation, visualisation,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ppt_w</p:attrName>
                                        </p:attrNameLst>
                                      </p:cBhvr>
                                      <p:tavLst>
                                        <p:tav fmla="" tm="0">
                                          <p:val>
                                            <p:strVal val="0"/>
                                          </p:val>
                                        </p:tav>
                                        <p:tav fmla="" tm="100000">
                                          <p:val>
                                            <p:strVal val="#ppt_w"/>
                                          </p:val>
                                        </p:tav>
                                      </p:tavLst>
                                    </p:anim>
                                    <p:anim calcmode="lin" valueType="num">
                                      <p:cBhvr additive="base">
                                        <p:cTn dur="1000"/>
                                        <p:tgtEl>
                                          <p:spTgt spid="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1000"/>
                                        <p:tgtEl>
                                          <p:spTgt spid="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1000"/>
                                        <p:tgtEl>
                                          <p:spTgt spid="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 calcmode="lin" valueType="num">
                                      <p:cBhvr additive="base">
                                        <p:cTn dur="1000"/>
                                        <p:tgtEl>
                                          <p:spTgt spid="9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 calcmode="lin" valueType="num">
                                      <p:cBhvr additive="base">
                                        <p:cTn dur="1000"/>
                                        <p:tgtEl>
                                          <p:spTgt spid="9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 calcmode="lin" valueType="num">
                                      <p:cBhvr additive="base">
                                        <p:cTn dur="1000"/>
                                        <p:tgtEl>
                                          <p:spTgt spid="9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 calcmode="lin" valueType="num">
                                      <p:cBhvr additive="base">
                                        <p:cTn dur="1000"/>
                                        <p:tgtEl>
                                          <p:spTgt spid="9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 calcmode="lin" valueType="num">
                                      <p:cBhvr additive="base">
                                        <p:cTn dur="1000"/>
                                        <p:tgtEl>
                                          <p:spTgt spid="9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Qu’est-ce que l'apprentissage automatique ?</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L'apprentissage automatique(Machine Learning) est définie comme le développement de machines capables d’apprendre sans avoir été explicitement programmées à apprendre une tâche.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L ’intelligence artificielle (IA) a pour but de créer des entités intelligentes. Dans ce sens, il y a une poursuite de cette capacité dont l’humain est maître, à résoudre des problèmes.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Un exemple répandu d’apprentissage automatique est la reconnaissance automatique des chiffres manuscrits.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ML: est un sous-ensemble de l’IA qui utilise </a:t>
            </a:r>
            <a:r>
              <a:rPr lang="en">
                <a:latin typeface="Times New Roman"/>
                <a:ea typeface="Times New Roman"/>
                <a:cs typeface="Times New Roman"/>
                <a:sym typeface="Times New Roman"/>
              </a:rPr>
              <a:t>des méthodes</a:t>
            </a:r>
            <a:r>
              <a:rPr lang="en">
                <a:latin typeface="Times New Roman"/>
                <a:ea typeface="Times New Roman"/>
                <a:cs typeface="Times New Roman"/>
                <a:sym typeface="Times New Roman"/>
              </a:rPr>
              <a:t> statistiques pour permettre au machine d’apprendre </a:t>
            </a:r>
            <a:r>
              <a:rPr lang="en">
                <a:latin typeface="Times New Roman"/>
                <a:ea typeface="Times New Roman"/>
                <a:cs typeface="Times New Roman"/>
                <a:sym typeface="Times New Roman"/>
              </a:rPr>
              <a:t>à partir de données et de s'améliorer par expérience.</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ppt_w</p:attrName>
                                        </p:attrNameLst>
                                      </p:cBhvr>
                                      <p:tavLst>
                                        <p:tav fmla="" tm="0">
                                          <p:val>
                                            <p:strVal val="0"/>
                                          </p:val>
                                        </p:tav>
                                        <p:tav fmla="" tm="100000">
                                          <p:val>
                                            <p:strVal val="#ppt_w"/>
                                          </p:val>
                                        </p:tav>
                                      </p:tavLst>
                                    </p:anim>
                                    <p:anim calcmode="lin" valueType="num">
                                      <p:cBhvr additive="base">
                                        <p:cTn dur="1000"/>
                                        <p:tgtEl>
                                          <p:spTgt spid="9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1000"/>
                                        <p:tgtEl>
                                          <p:spTgt spid="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1000"/>
                                        <p:tgtEl>
                                          <p:spTgt spid="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1000"/>
                                        <p:tgtEl>
                                          <p:spTgt spid="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1000"/>
                                        <p:tgtEl>
                                          <p:spTgt spid="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Apprentissage supervise vs Non supervise</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Une première grande distinction à faire en machine learning est la différence entre apprentissage supervisé et non supervisé. En anglais, ces deux notions se nomment respectivement supervised learning et unsupervised learning.</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ppt_w</p:attrName>
                                        </p:attrNameLst>
                                      </p:cBhvr>
                                      <p:tavLst>
                                        <p:tav fmla="" tm="0">
                                          <p:val>
                                            <p:strVal val="0"/>
                                          </p:val>
                                        </p:tav>
                                        <p:tav fmla="" tm="100000">
                                          <p:val>
                                            <p:strVal val="#ppt_w"/>
                                          </p:val>
                                        </p:tav>
                                      </p:tavLst>
                                    </p:anim>
                                    <p:anim calcmode="lin" valueType="num">
                                      <p:cBhvr additive="base">
                                        <p:cTn dur="1000"/>
                                        <p:tgtEl>
                                          <p:spTgt spid="1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ppt_w</p:attrName>
                                        </p:attrNameLst>
                                      </p:cBhvr>
                                      <p:tavLst>
                                        <p:tav fmla="" tm="0">
                                          <p:val>
                                            <p:strVal val="0"/>
                                          </p:val>
                                        </p:tav>
                                        <p:tav fmla="" tm="100000">
                                          <p:val>
                                            <p:strVal val="#ppt_w"/>
                                          </p:val>
                                        </p:tav>
                                      </p:tavLst>
                                    </p:anim>
                                    <p:anim calcmode="lin" valueType="num">
                                      <p:cBhvr additive="base">
                                        <p:cTn dur="1000"/>
                                        <p:tgtEl>
                                          <p:spTgt spid="1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Apprentissage supervisé</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On parle d’apprentissage supervisé lorsque l’on dispose de données d’entraînement étiquetées,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c’est à dire dont on connaît la sortie voulue. En notant les N entrées 𝑥𝑖 et les sorties cibles associées, on dispose de l’ensemble de données 𝐷 = {𝑥𝑖 , 𝑦𝑖 }𝑖∈[1,𝑁].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L’objectif est d’entraîner le modèle choisi pour qu’il puisse prédire correctement la sortie pour des entrées non étiquetées.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ppt_w</p:attrName>
                                        </p:attrNameLst>
                                      </p:cBhvr>
                                      <p:tavLst>
                                        <p:tav fmla="" tm="0">
                                          <p:val>
                                            <p:strVal val="0"/>
                                          </p:val>
                                        </p:tav>
                                        <p:tav fmla="" tm="100000">
                                          <p:val>
                                            <p:strVal val="#ppt_w"/>
                                          </p:val>
                                        </p:tav>
                                      </p:tavLst>
                                    </p:anim>
                                    <p:anim calcmode="lin" valueType="num">
                                      <p:cBhvr additive="base">
                                        <p:cTn dur="1000"/>
                                        <p:tgtEl>
                                          <p:spTgt spid="10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 calcmode="lin" valueType="num">
                                      <p:cBhvr additive="base">
                                        <p:cTn dur="1000"/>
                                        <p:tgtEl>
                                          <p:spTgt spid="11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 calcmode="lin" valueType="num">
                                      <p:cBhvr additive="base">
                                        <p:cTn dur="1000"/>
                                        <p:tgtEl>
                                          <p:spTgt spid="11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 calcmode="lin" valueType="num">
                                      <p:cBhvr additive="base">
                                        <p:cTn dur="1000"/>
                                        <p:tgtEl>
                                          <p:spTgt spid="11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Times New Roman"/>
                <a:ea typeface="Times New Roman"/>
                <a:cs typeface="Times New Roman"/>
                <a:sym typeface="Times New Roman"/>
              </a:rPr>
              <a:t>L’apprentissage supervisé est généralement utilisé pour de la régression ou de la classification :</a:t>
            </a:r>
            <a:endParaRPr sz="2300">
              <a:latin typeface="Times New Roman"/>
              <a:ea typeface="Times New Roman"/>
              <a:cs typeface="Times New Roman"/>
              <a:sym typeface="Times New Roman"/>
            </a:endParaRPr>
          </a:p>
        </p:txBody>
      </p:sp>
      <p:sp>
        <p:nvSpPr>
          <p:cNvPr id="116" name="Google Shape;116;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La régression:</a:t>
            </a:r>
            <a:r>
              <a:rPr lang="en" sz="1600">
                <a:latin typeface="Times New Roman"/>
                <a:ea typeface="Times New Roman"/>
                <a:cs typeface="Times New Roman"/>
                <a:sym typeface="Times New Roman"/>
              </a:rPr>
              <a:t>La régression est utilisée lorsque l'objectif est de prédire une valeur numérique continue ou une quantité.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Le modèle apprend à partir des caractéristiques d'entrée et tente de trouver une relation entre elles pour faire des prédictions. </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Exemple :</a:t>
            </a:r>
            <a:r>
              <a:rPr lang="en" sz="1600">
                <a:latin typeface="Times New Roman"/>
                <a:ea typeface="Times New Roman"/>
                <a:cs typeface="Times New Roman"/>
                <a:sym typeface="Times New Roman"/>
              </a:rPr>
              <a:t> un algorithme prédisant la consommation électrique d’une installation ou un algorithme prédisant le salaire annuel d’un employé.</a:t>
            </a:r>
            <a:endParaRPr sz="1600">
              <a:latin typeface="Times New Roman"/>
              <a:ea typeface="Times New Roman"/>
              <a:cs typeface="Times New Roman"/>
              <a:sym typeface="Times New Roman"/>
            </a:endParaRPr>
          </a:p>
        </p:txBody>
      </p:sp>
      <p:sp>
        <p:nvSpPr>
          <p:cNvPr id="117" name="Google Shape;117;p1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La classification</a:t>
            </a:r>
            <a:r>
              <a:rPr lang="en">
                <a:latin typeface="Times New Roman"/>
                <a:ea typeface="Times New Roman"/>
                <a:cs typeface="Times New Roman"/>
                <a:sym typeface="Times New Roman"/>
              </a:rPr>
              <a:t> : La classification est utilisée lorsque l'objectif est de prédire un résultat catégorique ou discret.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Le modèle apprend à partir des données d'entrée et attribue à chaque instance une classe ou une catégorie prédéfinie.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Exemple : Un algorithme prédisant le chiffre manuscrit sur l’image d’entrée ou un algorithme classifiant une tumeur comme « bénigne » ou « maligne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ppt_w</p:attrName>
                                        </p:attrNameLst>
                                      </p:cBhvr>
                                      <p:tavLst>
                                        <p:tav fmla="" tm="0">
                                          <p:val>
                                            <p:strVal val="0"/>
                                          </p:val>
                                        </p:tav>
                                        <p:tav fmla="" tm="100000">
                                          <p:val>
                                            <p:strVal val="#ppt_w"/>
                                          </p:val>
                                        </p:tav>
                                      </p:tavLst>
                                    </p:anim>
                                    <p:anim calcmode="lin" valueType="num">
                                      <p:cBhvr additive="base">
                                        <p:cTn dur="1000"/>
                                        <p:tgtEl>
                                          <p:spTgt spid="11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 calcmode="lin" valueType="num">
                                      <p:cBhvr additive="base">
                                        <p:cTn dur="1000"/>
                                        <p:tgtEl>
                                          <p:spTgt spid="117">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1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 calcmode="lin" valueType="num">
                                      <p:cBhvr additive="base">
                                        <p:cTn dur="1000"/>
                                        <p:tgtEl>
                                          <p:spTgt spid="117">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1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 calcmode="lin" valueType="num">
                                      <p:cBhvr additive="base">
                                        <p:cTn dur="1000"/>
                                        <p:tgtEl>
                                          <p:spTgt spid="117">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17">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1000"/>
                                        <p:tgtEl>
                                          <p:spTgt spid="116">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1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1000"/>
                                        <p:tgtEl>
                                          <p:spTgt spid="116">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1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1000"/>
                                        <p:tgtEl>
                                          <p:spTgt spid="116">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1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Apprentissage non </a:t>
            </a:r>
            <a:r>
              <a:rPr lang="en"/>
              <a:t>supervisé</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On parle cette fois d’apprentissage non supervisé si les données ne sont pas étiquetées.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On dispose donc de données d’entrée dont on ne connaît pas la sortie associée.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L’ensemble de données est donc 𝐷 = {𝑥𝑖 }𝑖∈[1,𝑁] et l’objectif du système est d’identifier des caractéristiques communes aux</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données d’entraînement.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ppt_w</p:attrName>
                                        </p:attrNameLst>
                                      </p:cBhvr>
                                      <p:tavLst>
                                        <p:tav fmla="" tm="0">
                                          <p:val>
                                            <p:strVal val="0"/>
                                          </p:val>
                                        </p:tav>
                                        <p:tav fmla="" tm="100000">
                                          <p:val>
                                            <p:strVal val="#ppt_w"/>
                                          </p:val>
                                        </p:tav>
                                      </p:tavLst>
                                    </p:anim>
                                    <p:anim calcmode="lin" valueType="num">
                                      <p:cBhvr additive="base">
                                        <p:cTn dur="1000"/>
                                        <p:tgtEl>
                                          <p:spTgt spid="12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 calcmode="lin" valueType="num">
                                      <p:cBhvr additive="base">
                                        <p:cTn dur="1000"/>
                                        <p:tgtEl>
                                          <p:spTgt spid="1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 calcmode="lin" valueType="num">
                                      <p:cBhvr additive="base">
                                        <p:cTn dur="1000"/>
                                        <p:tgtEl>
                                          <p:spTgt spid="1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 calcmode="lin" valueType="num">
                                      <p:cBhvr additive="base">
                                        <p:cTn dur="1000"/>
                                        <p:tgtEl>
                                          <p:spTgt spid="1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 calcmode="lin" valueType="num">
                                      <p:cBhvr additive="base">
                                        <p:cTn dur="1000"/>
                                        <p:tgtEl>
                                          <p:spTgt spid="1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 calcmode="lin" valueType="num">
                                      <p:cBhvr additive="base">
                                        <p:cTn dur="1000"/>
                                        <p:tgtEl>
                                          <p:spTgt spid="1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1049800" y="225800"/>
            <a:ext cx="7534275" cy="425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6" name="Google Shape;136;p2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1297500" y="393750"/>
            <a:ext cx="7038900" cy="408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