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ЗП</c:v>
                </c:pt>
              </c:strCache>
            </c:strRef>
          </c:tx>
          <c:spPr>
            <a:ln w="12700">
              <a:solidFill>
                <a:schemeClr val="tx1">
                  <a:alpha val="66000"/>
                </a:schemeClr>
              </a:solidFill>
            </a:ln>
          </c:spPr>
          <c:dPt>
            <c:idx val="0"/>
            <c:spPr>
              <a:solidFill>
                <a:schemeClr val="accent1"/>
              </a:solidFill>
              <a:ln w="12700">
                <a:solidFill>
                  <a:schemeClr val="tx1">
                    <a:alpha val="66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 w="12700">
                <a:solidFill>
                  <a:schemeClr val="tx1">
                    <a:alpha val="66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AAD-4F6D-A6FD-133D31D2CD55}"/>
              </c:ext>
            </c:extLst>
          </c:dPt>
          <c:dPt>
            <c:idx val="2"/>
            <c:spPr>
              <a:solidFill>
                <a:schemeClr val="accent3"/>
              </a:solidFill>
              <a:ln w="12700">
                <a:solidFill>
                  <a:schemeClr val="tx1">
                    <a:alpha val="66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 w="12700">
                <a:solidFill>
                  <a:schemeClr val="tx1">
                    <a:alpha val="66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 w="12700">
                <a:solidFill>
                  <a:schemeClr val="tx1">
                    <a:alpha val="66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AAD-4F6D-A6FD-133D31D2CD55}"/>
              </c:ext>
            </c:extLst>
          </c:dPt>
          <c:dPt>
            <c:idx val="5"/>
            <c:spPr>
              <a:solidFill>
                <a:schemeClr val="accent6"/>
              </a:solidFill>
              <a:ln w="12700">
                <a:solidFill>
                  <a:schemeClr val="tx1">
                    <a:alpha val="66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Лист1!$A$2:$A$7</c:f>
              <c:strCache>
                <c:ptCount val="6"/>
                <c:pt idx="0">
                  <c:v>До 30.000 руб.</c:v>
                </c:pt>
                <c:pt idx="1">
                  <c:v>30.000 - 50.000 руб.</c:v>
                </c:pt>
                <c:pt idx="2">
                  <c:v>50.000 - 70.000 руб.</c:v>
                </c:pt>
                <c:pt idx="3">
                  <c:v>70.000 - 100.000 руб.</c:v>
                </c:pt>
                <c:pt idx="4">
                  <c:v>100.000 - 150.000 руб.</c:v>
                </c:pt>
                <c:pt idx="5">
                  <c:v>Выше 150.000 руб.</c:v>
                </c:pt>
              </c:strCache>
            </c:strRef>
          </c:cat>
          <c:val>
            <c:numRef>
              <c:f>Лист1!$B$2:$B$7</c:f>
              <c:numCache>
                <c:formatCode>0.00%</c:formatCode>
                <c:ptCount val="6"/>
                <c:pt idx="0">
                  <c:v>0.23900000000000002</c:v>
                </c:pt>
                <c:pt idx="1">
                  <c:v>0.46300000000000002</c:v>
                </c:pt>
                <c:pt idx="2">
                  <c:v>0.16700000000000001</c:v>
                </c:pt>
                <c:pt idx="3">
                  <c:v>0.10400000000000001</c:v>
                </c:pt>
                <c:pt idx="4">
                  <c:v>2.4E-2</c:v>
                </c:pt>
                <c:pt idx="5">
                  <c:v>3.0000000000000005E-3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AD-4F6D-A6FD-133D31D2CD55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89541336824801"/>
          <c:y val="5.8286422855195877E-2"/>
          <c:w val="0.24672801445447873"/>
          <c:h val="0.30579919835098007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5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52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8469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92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00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38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102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92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282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87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7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37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78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46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15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3FB1B60-E8BA-45EC-9DD3-19A0C2DE8E07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19FEBCD-E229-48E6-B5BA-1B28A9A80C18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3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B9F7E15D-94E1-4940-957F-8361CC212ADA}" type="datetime">
              <a:rPr lang="ru-RU" sz="900" b="0" strike="noStrike" spc="-1" smtClean="0">
                <a:solidFill>
                  <a:srgbClr val="8B8B8B"/>
                </a:solidFill>
                <a:latin typeface="Trebuchet MS"/>
              </a:rPr>
              <a:pPr algn="r">
                <a:lnSpc>
                  <a:spcPct val="100000"/>
                </a:lnSpc>
              </a:pPr>
              <a:t>05.05.2023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9A4F2D2-5672-4D83-AC20-A73273D0CA14}" type="slidenum">
              <a:rPr lang="ru-RU" sz="900" b="0" strike="noStrike" spc="-1" smtClean="0">
                <a:solidFill>
                  <a:srgbClr val="0F6FC6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606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sv.ru/blog/chem-zanimaetsya-programmist-preimushhestva-i-nedostatki-professii/" TargetMode="External"/><Relationship Id="rId3" Type="http://schemas.openxmlformats.org/officeDocument/2006/relationships/hyperlink" Target="https://minobr.75.ru/deyatel-nost/informaciya-dlya-postupayuschih/napravleniya-podgotovki/129116-programmist" TargetMode="External"/><Relationship Id="rId7" Type="http://schemas.openxmlformats.org/officeDocument/2006/relationships/hyperlink" Target="https://videoinfographica.com/programmer/" TargetMode="External"/><Relationship Id="rId2" Type="http://schemas.openxmlformats.org/officeDocument/2006/relationships/hyperlink" Target="https://www.profguide.io/professions/programme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forientator.ru/publications/articles/professiya-programmist.html" TargetMode="External"/><Relationship Id="rId5" Type="http://schemas.openxmlformats.org/officeDocument/2006/relationships/hyperlink" Target="https://www.kp.ru/putevoditel/obrazovanie/programmist" TargetMode="External"/><Relationship Id="rId4" Type="http://schemas.openxmlformats.org/officeDocument/2006/relationships/hyperlink" Target="https://classinform.ru/profstandarty/06.001-programmi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264900" y="1910595"/>
            <a:ext cx="7619702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2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Программист</a:t>
            </a:r>
          </a:p>
        </p:txBody>
      </p:sp>
      <p:pic>
        <p:nvPicPr>
          <p:cNvPr id="116" name="Рисунок 4"/>
          <p:cNvPicPr/>
          <p:nvPr/>
        </p:nvPicPr>
        <p:blipFill>
          <a:blip r:embed="rId2" cstate="print"/>
          <a:stretch/>
        </p:blipFill>
        <p:spPr>
          <a:xfrm>
            <a:off x="569626" y="1920391"/>
            <a:ext cx="2143593" cy="1992044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https://www.pngplay.com/wp-content/uploads/13/Programmer-PNG-Free-File-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6659" y="2832031"/>
            <a:ext cx="6975885" cy="465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59" y="609480"/>
            <a:ext cx="10460533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Средняя заработная плата программиста</a:t>
            </a: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xmlns="" val="3326527175"/>
              </p:ext>
            </p:extLst>
          </p:nvPr>
        </p:nvGraphicFramePr>
        <p:xfrm>
          <a:off x="1245878" y="1674055"/>
          <a:ext cx="7459003" cy="5012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77160" y="609480"/>
            <a:ext cx="9935876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Пути получения навыков для </a:t>
            </a:r>
            <a:r>
              <a:rPr lang="ru-RU" sz="3600" b="0" strike="noStrike" spc="-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профессии</a:t>
            </a:r>
            <a:endParaRPr lang="ru-RU" sz="36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94479" y="1888761"/>
            <a:ext cx="6805534" cy="415239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</a:pP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Домашнее обучение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450850" indent="-450850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</a:pP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Прохождение </a:t>
            </a: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онлайн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курсов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450850" indent="-450850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</a:pP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Получение </a:t>
            </a: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высшего образования в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Вузах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450850" indent="-450850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</a:pP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Получение </a:t>
            </a: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среднего профессионального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образования в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колледже</a:t>
            </a:r>
            <a:r>
              <a:rPr lang="en-US" sz="22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450850" indent="-450850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</a:pP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Участие </a:t>
            </a: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семинарах</a:t>
            </a:r>
            <a:r>
              <a:rPr lang="en-US" sz="22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9218" name="Picture 2" descr="https://kartinkin.net/uploads/posts/2022-03/1646516456_52-kartinkin-net-p-programmirovanie-kartinki-dlya-prezentatsi-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3991" y="1810038"/>
            <a:ext cx="3543260" cy="35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77159" y="609480"/>
            <a:ext cx="9621083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Области, где требуются </a:t>
            </a:r>
            <a:r>
              <a:rPr lang="ru-RU" sz="3600" b="0" strike="noStrike" spc="-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программисты </a:t>
            </a:r>
            <a:endParaRPr lang="ru-RU" sz="36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77160" y="17949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IT –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компании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Образовательные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учреждения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Органы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управления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Различные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производства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Научно-исследовательские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центры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2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Коммерческие </a:t>
            </a:r>
            <a:r>
              <a:rPr lang="ru-RU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организации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200" b="0" strike="noStrike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Фриланс</a:t>
            </a:r>
            <a:r>
              <a:rPr lang="en-US" sz="22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22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53" name="Picture 2"/>
          <p:cNvPicPr/>
          <p:nvPr/>
        </p:nvPicPr>
        <p:blipFill>
          <a:blip r:embed="rId2" cstate="print"/>
          <a:stretch/>
        </p:blipFill>
        <p:spPr>
          <a:xfrm>
            <a:off x="7289251" y="2353294"/>
            <a:ext cx="3670200" cy="411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Востребованность программистов на предприятиях</a:t>
            </a:r>
          </a:p>
        </p:txBody>
      </p:sp>
      <p:pic>
        <p:nvPicPr>
          <p:cNvPr id="155" name="Рисунок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68838" y="1903750"/>
            <a:ext cx="7248081" cy="47908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Вывод:</a:t>
            </a:r>
            <a:endParaRPr lang="ru-RU" sz="36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76000" y="1807560"/>
            <a:ext cx="900000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5125" indent="-365125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  <a:tabLst>
                <a:tab pos="717550" algn="l"/>
              </a:tabLst>
            </a:pP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Практически </a:t>
            </a: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все сферы жизнедеятельности современного человека неразрывно связаны с компьютером, который значительно облегчил нам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жизнь.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А </a:t>
            </a: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работоспособность ПК зависит от программиста – человека, занимающегося разработкой и обслуживанием программного обеспечения компьютеров.</a:t>
            </a:r>
          </a:p>
          <a:p>
            <a:pPr marL="365125" indent="-365125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  <a:tabLst>
                <a:tab pos="717550" algn="l"/>
              </a:tabLst>
            </a:pP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Профессия программист</a:t>
            </a:r>
            <a:r>
              <a:rPr lang="en-US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</a:t>
            </a: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это очень важная и востребованная профессия.</a:t>
            </a:r>
          </a:p>
          <a:p>
            <a:pPr marL="365125" indent="-365125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  <a:tabLst>
                <a:tab pos="717550" algn="l"/>
              </a:tabLst>
            </a:pP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Для </a:t>
            </a: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того чтобы быть профессиональным программистом необходимо получить образование.</a:t>
            </a:r>
          </a:p>
          <a:p>
            <a:pPr marL="365125" indent="-365125">
              <a:lnSpc>
                <a:spcPct val="100000"/>
              </a:lnSpc>
              <a:spcBef>
                <a:spcPts val="1984"/>
              </a:spcBef>
              <a:buFont typeface="+mj-lt"/>
              <a:buAutoNum type="arabicPeriod"/>
              <a:tabLst>
                <a:tab pos="717550" algn="l"/>
              </a:tabLst>
            </a:pP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Профессия </a:t>
            </a: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программиста является высокооплачиваемой и разносторонней работой.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Источники: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677160" y="1825054"/>
            <a:ext cx="8596440" cy="37307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u="sng" strike="noStrike" spc="-1" dirty="0" smtClean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2"/>
              </a:rPr>
              <a:t>https</a:t>
            </a:r>
            <a:r>
              <a:rPr lang="ru-RU" sz="1800" b="0" u="sng" strike="noStrike" spc="-1" dirty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2"/>
              </a:rPr>
              <a:t>://</a:t>
            </a:r>
            <a:r>
              <a:rPr lang="ru-RU" sz="1800" b="0" u="sng" strike="noStrike" spc="-1" dirty="0" smtClean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2"/>
              </a:rPr>
              <a:t>www.profguide.io/professions/programmer.html</a:t>
            </a:r>
            <a:endParaRPr lang="en-US" sz="1800" b="0" u="sng" strike="noStrike" spc="-1" dirty="0" smtClean="0">
              <a:solidFill>
                <a:schemeClr val="tx2">
                  <a:lumMod val="75000"/>
                </a:schemeClr>
              </a:solidFill>
              <a:uFillTx/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ru-RU" u="sng" spc="-1" dirty="0">
                <a:solidFill>
                  <a:schemeClr val="tx2">
                    <a:lumMod val="75000"/>
                  </a:schemeClr>
                </a:solidFill>
                <a:latin typeface="Trebuchet MS"/>
                <a:hlinkClick r:id="rId3"/>
              </a:rPr>
              <a:t>https://</a:t>
            </a:r>
            <a:r>
              <a:rPr lang="ru-RU" u="sng" spc="-1" dirty="0" smtClean="0">
                <a:solidFill>
                  <a:schemeClr val="tx2">
                    <a:lumMod val="75000"/>
                  </a:schemeClr>
                </a:solidFill>
                <a:latin typeface="Trebuchet MS"/>
                <a:hlinkClick r:id="rId3"/>
              </a:rPr>
              <a:t>minobr.75.ru/deyatel-nost/informaciya-dlya-postupayuschih/napravleniya-podgotovki/129116-programmist</a:t>
            </a:r>
            <a:endParaRPr lang="en-US" sz="1800" b="0" u="sng" strike="noStrike" spc="-1" dirty="0" smtClean="0">
              <a:solidFill>
                <a:schemeClr val="tx2">
                  <a:lumMod val="75000"/>
                </a:schemeClr>
              </a:solidFill>
              <a:uFillTx/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ru-RU" u="sng" spc="-1" dirty="0">
                <a:solidFill>
                  <a:schemeClr val="tx2">
                    <a:lumMod val="75000"/>
                  </a:schemeClr>
                </a:solidFill>
                <a:latin typeface="Trebuchet MS"/>
                <a:hlinkClick r:id="rId4"/>
              </a:rPr>
              <a:t>https://</a:t>
            </a:r>
            <a:r>
              <a:rPr lang="ru-RU" u="sng" spc="-1" dirty="0" smtClean="0">
                <a:solidFill>
                  <a:schemeClr val="tx2">
                    <a:lumMod val="75000"/>
                  </a:schemeClr>
                </a:solidFill>
                <a:latin typeface="Trebuchet MS"/>
                <a:hlinkClick r:id="rId4"/>
              </a:rPr>
              <a:t>classinform.ru/profstandarty/06.001-programmist.html</a:t>
            </a:r>
            <a:endParaRPr lang="en-US" u="sng" spc="-1" dirty="0" smtClean="0">
              <a:solidFill>
                <a:schemeClr val="tx2">
                  <a:lumMod val="75000"/>
                </a:schemeClr>
              </a:solid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ru-RU" u="sng" spc="-1" dirty="0">
                <a:solidFill>
                  <a:schemeClr val="tx2">
                    <a:lumMod val="75000"/>
                  </a:schemeClr>
                </a:solidFill>
                <a:latin typeface="Trebuchet MS"/>
                <a:hlinkClick r:id="rId5"/>
              </a:rPr>
              <a:t>https://</a:t>
            </a:r>
            <a:r>
              <a:rPr lang="ru-RU" u="sng" spc="-1" dirty="0" smtClean="0">
                <a:solidFill>
                  <a:schemeClr val="tx2">
                    <a:lumMod val="75000"/>
                  </a:schemeClr>
                </a:solidFill>
                <a:latin typeface="Trebuchet MS"/>
                <a:hlinkClick r:id="rId5"/>
              </a:rPr>
              <a:t>www.kp.ru/putevoditel/obrazovanie/programmist</a:t>
            </a:r>
            <a:endParaRPr lang="ru-RU" sz="1800" b="0" strike="noStrike" spc="-1" dirty="0">
              <a:solidFill>
                <a:schemeClr val="tx2">
                  <a:lumMod val="75000"/>
                </a:schemeClr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u="sng" strike="noStrike" spc="-1" dirty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6"/>
              </a:rPr>
              <a:t>https://proforientator.ru/publications/articles/professiya-programmist.html</a:t>
            </a:r>
            <a:endParaRPr lang="ru-RU" sz="1800" b="0" strike="noStrike" spc="-1" dirty="0">
              <a:solidFill>
                <a:schemeClr val="tx2">
                  <a:lumMod val="75000"/>
                </a:schemeClr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u="sng" strike="noStrike" spc="-1" dirty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7"/>
              </a:rPr>
              <a:t>https://videoinfographica.com/programmer/</a:t>
            </a:r>
            <a:endParaRPr lang="ru-RU" sz="1800" b="0" strike="noStrike" spc="-1" dirty="0">
              <a:solidFill>
                <a:schemeClr val="tx2">
                  <a:lumMod val="75000"/>
                </a:schemeClr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u="sng" strike="noStrike" spc="-1" dirty="0" smtClean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8"/>
              </a:rPr>
              <a:t>https</a:t>
            </a:r>
            <a:r>
              <a:rPr lang="ru-RU" sz="1800" b="0" u="sng" strike="noStrike" spc="-1" dirty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8"/>
              </a:rPr>
              <a:t>://rsv.ru/blog/chem-zanimaetsya-programmist-preimushhestva-i-nedostatki-professii</a:t>
            </a:r>
            <a:r>
              <a:rPr lang="ru-RU" sz="1800" b="0" u="sng" strike="noStrike" spc="-1" dirty="0" smtClean="0">
                <a:solidFill>
                  <a:schemeClr val="tx2">
                    <a:lumMod val="75000"/>
                  </a:schemeClr>
                </a:solidFill>
                <a:uFillTx/>
                <a:latin typeface="Trebuchet MS"/>
                <a:hlinkClick r:id="rId8"/>
              </a:rPr>
              <a:t>/</a:t>
            </a:r>
            <a:endParaRPr lang="ru-RU" sz="1800" b="0" strike="noStrike" spc="-1" dirty="0">
              <a:solidFill>
                <a:schemeClr val="tx2">
                  <a:lumMod val="75000"/>
                </a:schemeClr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71560" y="1663908"/>
            <a:ext cx="8976978" cy="5194092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spc="-1" dirty="0" smtClean="0">
                <a:solidFill>
                  <a:schemeClr val="accent1"/>
                </a:solidFill>
                <a:latin typeface="+mj-lt"/>
              </a:rPr>
              <a:t>Программист </a:t>
            </a:r>
            <a:r>
              <a:rPr lang="ru-RU" dirty="0" smtClean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специалист, занимающийся разработкой программного обеспечения для компьютеров, мобильных устройств, серверов и </a:t>
            </a:r>
            <a:r>
              <a:rPr lang="ru-RU" dirty="0" smtClean="0">
                <a:latin typeface="+mj-lt"/>
              </a:rPr>
              <a:t>других устройств.</a:t>
            </a:r>
            <a:endParaRPr lang="ru-RU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pc="-1" dirty="0" smtClean="0">
                <a:latin typeface="+mj-lt"/>
              </a:rPr>
              <a:t>Первые </a:t>
            </a:r>
            <a:r>
              <a:rPr lang="ru-RU" spc="-1" dirty="0">
                <a:latin typeface="+mj-lt"/>
              </a:rPr>
              <a:t>программисты появились примерно в середине </a:t>
            </a:r>
            <a:r>
              <a:rPr lang="ru-RU" spc="-1" dirty="0" smtClean="0">
                <a:latin typeface="+mj-lt"/>
              </a:rPr>
              <a:t>20</a:t>
            </a:r>
            <a:r>
              <a:rPr lang="ru-RU" spc="-1" dirty="0" smtClean="0">
                <a:latin typeface="+mj-lt"/>
              </a:rPr>
              <a:t> </a:t>
            </a:r>
            <a:r>
              <a:rPr lang="ru-RU" spc="-1" dirty="0" smtClean="0">
                <a:latin typeface="+mj-lt"/>
              </a:rPr>
              <a:t>века</a:t>
            </a:r>
            <a:r>
              <a:rPr lang="ru-RU" spc="-1" dirty="0">
                <a:latin typeface="+mj-lt"/>
              </a:rPr>
              <a:t>. Эта сравнительно молодая профессия сегодня </a:t>
            </a:r>
            <a:r>
              <a:rPr lang="ru-RU" spc="-1" dirty="0" smtClean="0">
                <a:latin typeface="+mj-lt"/>
              </a:rPr>
              <a:t>очень востребована</a:t>
            </a:r>
            <a:r>
              <a:rPr lang="ru-RU" spc="-1" dirty="0">
                <a:latin typeface="+mj-lt"/>
              </a:rPr>
              <a:t>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pc="-1" dirty="0">
                <a:latin typeface="+mj-lt"/>
              </a:rPr>
              <a:t>В 21 веке программы писать программы нужно не только для компьютеров, но и для телефонов, навигаторов, станков, светофоров, для всей «умной» техники</a:t>
            </a:r>
            <a:r>
              <a:rPr lang="ru-RU" spc="-1" dirty="0" smtClean="0">
                <a:latin typeface="+mj-lt"/>
              </a:rPr>
              <a:t>.</a:t>
            </a:r>
            <a:endParaRPr lang="ru-RU" sz="1800" strike="noStrike" spc="-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1800" strike="noStrike" spc="-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Деятельность программиста </a:t>
            </a:r>
            <a:r>
              <a:rPr lang="ru-RU" sz="1800" b="0" strike="noStrike" spc="-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заключается в: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latin typeface="+mj-lt"/>
              </a:rPr>
              <a:t>Разработке ПО, операционной системы, алгоритмов и интерфейсов. 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ru-RU" spc="-1" dirty="0" smtClean="0">
                <a:latin typeface="+mj-lt"/>
              </a:rPr>
              <a:t>Анализе требований пользователей к программному продукту.</a:t>
            </a:r>
            <a:endParaRPr lang="ru-RU" sz="1800" b="0" strike="noStrike" spc="-1" dirty="0" smtClean="0">
              <a:latin typeface="+mj-lt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ru-RU" spc="-1" dirty="0" smtClean="0">
                <a:latin typeface="+mj-lt"/>
              </a:rPr>
              <a:t>Тестировании и отладке программного обеспечения.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latin typeface="+mj-lt"/>
              </a:rPr>
              <a:t>Работе с базами данных.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ru-RU" spc="-1" dirty="0" smtClean="0">
                <a:latin typeface="+mj-lt"/>
              </a:rPr>
              <a:t>Разработке документации.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latin typeface="+mj-lt"/>
              </a:rPr>
              <a:t>Установке и настройке </a:t>
            </a:r>
            <a:r>
              <a:rPr lang="ru-RU" spc="-1" dirty="0" smtClean="0">
                <a:latin typeface="+mj-lt"/>
              </a:rPr>
              <a:t>п</a:t>
            </a:r>
            <a:r>
              <a:rPr lang="ru-RU" sz="1800" b="0" strike="noStrike" spc="-1" dirty="0" smtClean="0">
                <a:latin typeface="+mj-lt"/>
              </a:rPr>
              <a:t>рограммного обеспечения.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ru-RU" spc="-1" dirty="0" smtClean="0">
                <a:latin typeface="+mj-lt"/>
              </a:rPr>
              <a:t>Поддержке и администрировании программных продуктов.</a:t>
            </a:r>
            <a:endParaRPr lang="ru-RU" sz="1800" b="0" strike="noStrike" spc="-1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1800" b="0" strike="noStrike" spc="-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458388" y="609480"/>
            <a:ext cx="6815212" cy="81420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Программист</a:t>
            </a:r>
          </a:p>
        </p:txBody>
      </p:sp>
      <p:pic>
        <p:nvPicPr>
          <p:cNvPr id="2052" name="Picture 4" descr="https://krot.info/uploads/posts/2019-10/thumbs/1572450944_art-programmist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818" y="284814"/>
            <a:ext cx="1244184" cy="12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82578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Необходимые и полезные </a:t>
            </a:r>
            <a:r>
              <a:rPr lang="ru-RU" sz="3600" b="0" strike="noStrike" spc="-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навыки: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677160" y="1619909"/>
            <a:ext cx="8841600" cy="409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1800" b="1" strike="noStrike" spc="-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Hard-skills</a:t>
            </a:r>
            <a:r>
              <a:rPr lang="ru-RU" sz="1800" b="1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  <a:endParaRPr lang="ru-RU" sz="18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58775" indent="-358775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ru-RU" sz="1800" b="0" strike="noStrike" spc="-1" dirty="0" err="1" smtClean="0">
                <a:latin typeface="+mj-lt"/>
              </a:rPr>
              <a:t>Блокчейн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358775" indent="-358775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ru-RU" sz="1800" b="0" strike="noStrike" spc="-1" dirty="0">
                <a:latin typeface="+mj-lt"/>
              </a:rPr>
              <a:t>Облачные </a:t>
            </a:r>
            <a:r>
              <a:rPr lang="ru-RU" sz="1800" b="0" strike="noStrike" spc="-1" dirty="0" smtClean="0">
                <a:latin typeface="+mj-lt"/>
              </a:rPr>
              <a:t>вычисления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358775" indent="-358775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ru-RU" sz="1800" b="0" strike="noStrike" spc="-1" dirty="0">
                <a:latin typeface="+mj-lt"/>
              </a:rPr>
              <a:t>Анализ </a:t>
            </a:r>
            <a:r>
              <a:rPr lang="ru-RU" sz="1800" b="0" strike="noStrike" spc="-1" dirty="0" smtClean="0">
                <a:latin typeface="+mj-lt"/>
              </a:rPr>
              <a:t>данных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358775" indent="-358775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ru-RU" sz="1800" b="0" strike="noStrike" spc="-1" dirty="0">
                <a:latin typeface="+mj-lt"/>
              </a:rPr>
              <a:t>Работа с искусственным </a:t>
            </a:r>
            <a:r>
              <a:rPr lang="ru-RU" sz="1800" b="0" strike="noStrike" spc="-1" dirty="0" smtClean="0">
                <a:latin typeface="+mj-lt"/>
              </a:rPr>
              <a:t>интеллектом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358775" indent="-358775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ru-RU" sz="1800" b="0" strike="noStrike" spc="-1" dirty="0">
                <a:latin typeface="+mj-lt"/>
              </a:rPr>
              <a:t>Вычислительные </a:t>
            </a:r>
            <a:r>
              <a:rPr lang="ru-RU" sz="1800" b="0" strike="noStrike" spc="-1" dirty="0" smtClean="0">
                <a:latin typeface="+mj-lt"/>
              </a:rPr>
              <a:t>методы</a:t>
            </a:r>
            <a:r>
              <a:rPr lang="en-US" sz="1800" b="0" strike="noStrike" spc="-1" dirty="0" smtClean="0">
                <a:latin typeface="+mj-lt"/>
              </a:rPr>
              <a:t>.</a:t>
            </a:r>
            <a:endParaRPr lang="ru-RU" sz="1800" b="0" strike="noStrike" spc="-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1800" b="1" strike="noStrike" spc="-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Soft-skills</a:t>
            </a:r>
            <a:r>
              <a:rPr lang="ru-RU" sz="1800" b="1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  <a:endParaRPr lang="ru-RU" sz="18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1800" b="0" strike="noStrike" spc="-1" dirty="0">
                <a:latin typeface="+mj-lt"/>
              </a:rPr>
              <a:t>Формулирование и постановка </a:t>
            </a:r>
            <a:r>
              <a:rPr lang="ru-RU" sz="1800" b="0" strike="noStrike" spc="-1" dirty="0" smtClean="0">
                <a:latin typeface="+mj-lt"/>
              </a:rPr>
              <a:t>задач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1800" b="0" strike="noStrike" spc="-1" dirty="0">
                <a:latin typeface="+mj-lt"/>
              </a:rPr>
              <a:t>Управление проектом и </a:t>
            </a:r>
            <a:r>
              <a:rPr lang="ru-RU" sz="1800" b="0" strike="noStrike" spc="-1" dirty="0" smtClean="0">
                <a:latin typeface="+mj-lt"/>
              </a:rPr>
              <a:t>планирование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1800" b="0" strike="noStrike" spc="-1" dirty="0">
                <a:latin typeface="+mj-lt"/>
              </a:rPr>
              <a:t>Деловое </a:t>
            </a:r>
            <a:r>
              <a:rPr lang="ru-RU" sz="1800" b="0" strike="noStrike" spc="-1" dirty="0" smtClean="0">
                <a:latin typeface="+mj-lt"/>
              </a:rPr>
              <a:t>общение</a:t>
            </a:r>
            <a:r>
              <a:rPr lang="en-US" sz="1800" b="0" strike="noStrike" spc="-1" dirty="0" smtClean="0">
                <a:latin typeface="+mj-lt"/>
              </a:rPr>
              <a:t>.</a:t>
            </a:r>
            <a:endParaRPr lang="ru-RU" sz="1800" b="0" strike="noStrike" spc="-1" dirty="0">
              <a:latin typeface="+mj-lt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 cstate="print"/>
          <a:stretch/>
        </p:blipFill>
        <p:spPr>
          <a:xfrm>
            <a:off x="6160849" y="1695667"/>
            <a:ext cx="4347263" cy="3993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69845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Компетенции </a:t>
            </a:r>
            <a:r>
              <a:rPr lang="ru-RU" sz="3600" b="0" strike="noStrike" spc="-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программиста:</a:t>
            </a:r>
            <a:endParaRPr lang="ru-RU" sz="3600" b="0" strike="noStrike" spc="-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07141" y="1379095"/>
            <a:ext cx="8991496" cy="451203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Проектирование структур </a:t>
            </a:r>
            <a:r>
              <a:rPr lang="ru-RU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данных</a:t>
            </a:r>
            <a:r>
              <a:rPr lang="en-US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Проектирование баз </a:t>
            </a:r>
            <a:r>
              <a:rPr lang="ru-RU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данных</a:t>
            </a:r>
            <a:r>
              <a:rPr lang="en-US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Проектирование программных </a:t>
            </a:r>
            <a:r>
              <a:rPr lang="ru-RU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интерфейсов</a:t>
            </a:r>
            <a:r>
              <a:rPr lang="en-US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Оценка и согласование сроков выполнения поставленных </a:t>
            </a:r>
            <a:r>
              <a:rPr lang="ru-RU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задач</a:t>
            </a:r>
            <a:r>
              <a:rPr lang="en-US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Подключение программного продукта к компонентам внешней </a:t>
            </a:r>
            <a:r>
              <a:rPr lang="ru-RU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среды</a:t>
            </a:r>
            <a:r>
              <a:rPr lang="en-US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Анализ возможностей реализации требований к программному </a:t>
            </a:r>
            <a:r>
              <a:rPr lang="ru-RU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обеспечению</a:t>
            </a:r>
            <a:r>
              <a:rPr lang="en-US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7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Проверка работоспособности выпусков программного </a:t>
            </a:r>
            <a:r>
              <a:rPr lang="ru-RU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продукта</a:t>
            </a:r>
            <a:r>
              <a:rPr lang="en-US" sz="17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17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 cstate="print"/>
          <a:stretch/>
        </p:blipFill>
        <p:spPr>
          <a:xfrm>
            <a:off x="2202199" y="4344205"/>
            <a:ext cx="4488411" cy="25287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Профессиональные навыки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677160" y="1697733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Использовать существующие типовые решения и шаблоны проектирования программного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обеспечения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Применять методы и средства проектирования программного обеспечения, структур данных, баз данных, программных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интерфейсов</a:t>
            </a:r>
            <a:r>
              <a:rPr lang="en-US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Осуществлять коммуникации с заинтересованными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сторонами</a:t>
            </a:r>
            <a:r>
              <a:rPr lang="en-US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Проводить оценку работоспособности программного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продукта</a:t>
            </a:r>
            <a:r>
              <a:rPr lang="en-US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Проводить анализ исполнения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требований</a:t>
            </a:r>
            <a:r>
              <a:rPr lang="en-US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Вырабатывать варианты реализации программного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обеспечения</a:t>
            </a:r>
            <a:r>
              <a:rPr lang="en-US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</a:t>
            </a: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-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Выполнять процедуры сборки программных модулей и компонент в программный </a:t>
            </a:r>
            <a:r>
              <a:rPr lang="ru-RU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продукт</a:t>
            </a:r>
            <a:r>
              <a:rPr lang="en-US" sz="1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4" name="Picture 4"/>
          <p:cNvPicPr/>
          <p:nvPr/>
        </p:nvPicPr>
        <p:blipFill>
          <a:blip r:embed="rId2" cstate="print"/>
          <a:stretch/>
        </p:blipFill>
        <p:spPr>
          <a:xfrm>
            <a:off x="7703640" y="4572360"/>
            <a:ext cx="313992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59" y="609480"/>
            <a:ext cx="9845935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Информационные ресурсы, </a:t>
            </a:r>
            <a:r>
              <a:rPr lang="ru-RU" sz="2800" spc="-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исп</a:t>
            </a:r>
            <a:r>
              <a:rPr lang="ru-RU" sz="2800" b="0" strike="noStrike" spc="-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ользуемые программистами:</a:t>
            </a:r>
            <a:endParaRPr lang="ru-RU" sz="28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102468" y="2208481"/>
            <a:ext cx="3104294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en-US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It </a:t>
            </a:r>
            <a:r>
              <a:rPr lang="en-US" sz="2800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world;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XBT</a:t>
            </a:r>
            <a:r>
              <a:rPr lang="en-US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;</a:t>
            </a:r>
            <a:endParaRPr lang="ru-RU" sz="2800" b="0" strike="noStrike" spc="-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800" b="0" strike="noStrike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Habr</a:t>
            </a:r>
            <a:r>
              <a:rPr lang="en-US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;</a:t>
            </a:r>
            <a:endParaRPr lang="ru-RU" sz="2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800" b="0" strike="noStrike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Unetway</a:t>
            </a:r>
            <a:r>
              <a:rPr lang="en-US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;</a:t>
            </a:r>
            <a:endParaRPr lang="ru-RU" sz="2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SQL.ru</a:t>
            </a:r>
            <a:r>
              <a:rPr lang="en-US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;</a:t>
            </a:r>
            <a:endParaRPr lang="ru-RU" sz="2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800" b="0" strike="noStrike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Cyberforum</a:t>
            </a:r>
            <a:r>
              <a:rPr lang="en-US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;</a:t>
            </a:r>
            <a:endParaRPr lang="ru-RU" sz="2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LOR</a:t>
            </a:r>
            <a:r>
              <a:rPr lang="en-US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+mj-lt"/>
                <a:cs typeface="Times New Roman" panose="02020603050405020304" pitchFamily="18" charset="0"/>
              </a:rPr>
              <a:t>;</a:t>
            </a:r>
            <a:endParaRPr lang="ru-RU" sz="2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Char char="–"/>
            </a:pPr>
            <a:r>
              <a:rPr lang="ru-RU" sz="2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И </a:t>
            </a:r>
            <a:r>
              <a:rPr lang="ru-RU" sz="2800" b="0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т.д.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/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/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3074" name="Picture 2" descr="https://kartinkin.net/uploads/posts/2022-02/1645236069_41-kartinkin-net-p-programmist-kartinki-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069" y="1867779"/>
            <a:ext cx="3995453" cy="399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43991" y="444589"/>
            <a:ext cx="11228218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Самые популярные языки программирования:</a:t>
            </a:r>
          </a:p>
        </p:txBody>
      </p:sp>
      <p:pic>
        <p:nvPicPr>
          <p:cNvPr id="1026" name="Picture 2" descr="https://www.pvsm.ru/images/2019/11/01/populyarnye-yazyki-programmirovaniya-2019-ot-polzovatelei-hh-ru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4127" y="1407804"/>
            <a:ext cx="6424297" cy="493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apik.pro/uploads/posts/2022-01/1641330553_45-papik-pro-p-programmist-vektornii-risunok-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50" t="9045" r="18714" b="16791"/>
          <a:stretch/>
        </p:blipFill>
        <p:spPr bwMode="auto">
          <a:xfrm>
            <a:off x="5895251" y="2454362"/>
            <a:ext cx="2657929" cy="35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Требования по состоянию здоровья и медицинские </a:t>
            </a:r>
            <a:r>
              <a:rPr lang="ru-RU" sz="3600" b="0" strike="noStrike" spc="-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противопоказания</a:t>
            </a:r>
            <a:endParaRPr lang="ru-RU" sz="36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9666" y="2023672"/>
            <a:ext cx="8763934" cy="401748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1800" b="1" strike="noStrike" spc="-1" dirty="0">
                <a:latin typeface="+mj-lt"/>
              </a:rPr>
              <a:t>Недопустимы: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Times New Roman" panose="02020603050405020304" pitchFamily="18" charset="0"/>
              <a:buChar char="-"/>
            </a:pPr>
            <a:r>
              <a:rPr lang="ru-RU" sz="1800" b="0" strike="noStrike" spc="-1" dirty="0" smtClean="0">
                <a:latin typeface="+mj-lt"/>
              </a:rPr>
              <a:t>Заболевания </a:t>
            </a:r>
            <a:r>
              <a:rPr lang="ru-RU" sz="1800" b="0" strike="noStrike" spc="-1" dirty="0">
                <a:latin typeface="+mj-lt"/>
              </a:rPr>
              <a:t>опорно-двигательного </a:t>
            </a:r>
            <a:r>
              <a:rPr lang="ru-RU" sz="1800" b="0" strike="noStrike" spc="-1" dirty="0" smtClean="0">
                <a:latin typeface="+mj-lt"/>
              </a:rPr>
              <a:t>аппарата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Times New Roman" panose="02020603050405020304" pitchFamily="18" charset="0"/>
              <a:buChar char="-"/>
            </a:pPr>
            <a:r>
              <a:rPr lang="ru-RU" sz="1800" b="0" strike="noStrike" spc="-1" dirty="0" smtClean="0">
                <a:latin typeface="+mj-lt"/>
              </a:rPr>
              <a:t>Проблемы </a:t>
            </a:r>
            <a:r>
              <a:rPr lang="ru-RU" sz="1800" b="0" strike="noStrike" spc="-1" dirty="0">
                <a:latin typeface="+mj-lt"/>
              </a:rPr>
              <a:t>с нервной </a:t>
            </a:r>
            <a:r>
              <a:rPr lang="ru-RU" sz="1800" b="0" strike="noStrike" spc="-1" dirty="0" smtClean="0">
                <a:latin typeface="+mj-lt"/>
              </a:rPr>
              <a:t>системой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Times New Roman" panose="02020603050405020304" pitchFamily="18" charset="0"/>
              <a:buChar char="-"/>
            </a:pPr>
            <a:r>
              <a:rPr lang="ru-RU" sz="1800" b="0" strike="noStrike" spc="-1" dirty="0" smtClean="0">
                <a:latin typeface="+mj-lt"/>
              </a:rPr>
              <a:t>Заболевания </a:t>
            </a:r>
            <a:r>
              <a:rPr lang="ru-RU" sz="1800" b="0" strike="noStrike" spc="-1" dirty="0">
                <a:latin typeface="+mj-lt"/>
              </a:rPr>
              <a:t>органов зрения и </a:t>
            </a:r>
            <a:r>
              <a:rPr lang="ru-RU" sz="1800" b="0" strike="noStrike" spc="-1" dirty="0" smtClean="0">
                <a:latin typeface="+mj-lt"/>
              </a:rPr>
              <a:t>иммунной</a:t>
            </a:r>
            <a:endParaRPr lang="en-US" sz="1800" b="0" strike="noStrike" spc="-1" dirty="0" smtClean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</a:pPr>
            <a:r>
              <a:rPr lang="ru-RU" sz="1800" b="0" strike="noStrike" spc="-1" dirty="0" smtClean="0">
                <a:latin typeface="+mj-lt"/>
              </a:rPr>
              <a:t>системы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Times New Roman" panose="02020603050405020304" pitchFamily="18" charset="0"/>
              <a:buChar char="-"/>
            </a:pPr>
            <a:r>
              <a:rPr lang="ru-RU" sz="1800" b="0" strike="noStrike" spc="-1" dirty="0" smtClean="0">
                <a:latin typeface="+mj-lt"/>
              </a:rPr>
              <a:t>Психические расстройства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Times New Roman" panose="02020603050405020304" pitchFamily="18" charset="0"/>
              <a:buChar char="-"/>
            </a:pPr>
            <a:r>
              <a:rPr lang="ru-RU" sz="1800" b="0" strike="noStrike" spc="-1" dirty="0" smtClean="0">
                <a:latin typeface="+mj-lt"/>
              </a:rPr>
              <a:t>Нарушение </a:t>
            </a:r>
            <a:r>
              <a:rPr lang="ru-RU" sz="1800" b="0" strike="noStrike" spc="-1" dirty="0">
                <a:latin typeface="+mj-lt"/>
              </a:rPr>
              <a:t>функций щитовидной </a:t>
            </a:r>
            <a:r>
              <a:rPr lang="ru-RU" sz="1800" b="0" strike="noStrike" spc="-1" dirty="0" smtClean="0">
                <a:latin typeface="+mj-lt"/>
              </a:rPr>
              <a:t>железы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Times New Roman" panose="02020603050405020304" pitchFamily="18" charset="0"/>
              <a:buChar char="-"/>
            </a:pPr>
            <a:r>
              <a:rPr lang="ru-RU" spc="-1" dirty="0">
                <a:latin typeface="+mj-lt"/>
              </a:rPr>
              <a:t>С</a:t>
            </a:r>
            <a:r>
              <a:rPr lang="ru-RU" sz="1800" b="0" strike="noStrike" spc="-1" dirty="0" smtClean="0">
                <a:latin typeface="+mj-lt"/>
              </a:rPr>
              <a:t>ердечно-сосудистые заболевания</a:t>
            </a:r>
            <a:r>
              <a:rPr lang="en-US" sz="1800" b="0" strike="noStrike" spc="-1" dirty="0" smtClean="0">
                <a:latin typeface="+mj-lt"/>
              </a:rPr>
              <a:t>;</a:t>
            </a:r>
            <a:endParaRPr lang="ru-RU" sz="1800" b="0" strike="noStrike" spc="-1" dirty="0">
              <a:latin typeface="+mj-lt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Times New Roman" panose="02020603050405020304" pitchFamily="18" charset="0"/>
              <a:buChar char="-"/>
            </a:pPr>
            <a:r>
              <a:rPr lang="ru-RU" spc="-1" dirty="0">
                <a:latin typeface="+mj-lt"/>
              </a:rPr>
              <a:t>Б</a:t>
            </a:r>
            <a:r>
              <a:rPr lang="ru-RU" sz="1800" b="0" strike="noStrike" spc="-1" dirty="0" smtClean="0">
                <a:latin typeface="+mj-lt"/>
              </a:rPr>
              <a:t>олезни крови.</a:t>
            </a:r>
            <a:endParaRPr lang="ru-RU" sz="1800" b="0" strike="noStrike" spc="-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1800" b="0" strike="noStrike" spc="-1" dirty="0">
              <a:latin typeface="+mj-lt"/>
            </a:endParaRPr>
          </a:p>
        </p:txBody>
      </p:sp>
      <p:pic>
        <p:nvPicPr>
          <p:cNvPr id="6148" name="Picture 4" descr="https://stihi.ru/pics/2022/04/19/80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5769" y="2145730"/>
            <a:ext cx="3173429" cy="317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31340" y="609480"/>
            <a:ext cx="9245447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Условия </a:t>
            </a:r>
            <a:r>
              <a:rPr lang="ru-RU" sz="3600" b="0" strike="noStrike" spc="-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труда</a:t>
            </a:r>
            <a:endParaRPr lang="ru-RU" sz="3600" b="0" strike="noStrike" spc="-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1575582"/>
            <a:ext cx="8596440" cy="49001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 начале рабочего дня регулируется освещение помещения, положение стула и наклон экрана. Программист обязан проверить порядок подключения всех проводов к электросети и периферийных устройств, а также освободить рабочее место от посторонних предметов.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 течение рабочего дня необходимо соблюдать режим отдыха. Программист обязан строго соблюдать правила эксплуатации техники.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sz="18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В конце рабочего дня необходимо закрыть все программы, выключить технику и свет в помещении, а также закрыть окна.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194" name="Picture 2" descr="https://kartinkin.net/uploads/posts/2022-03/1647079086_72-kartinkin-net-p-ustavshii-chelovek-kartinki-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160" y="609480"/>
            <a:ext cx="3442958" cy="22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31340" y="1724975"/>
            <a:ext cx="6096000" cy="11798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pc="-1" dirty="0">
                <a:latin typeface="+mj-lt"/>
              </a:rPr>
              <a:t>Требования к охране труда для программистов</a:t>
            </a:r>
            <a:endParaRPr lang="en-US" spc="-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pc="-1" dirty="0">
                <a:latin typeface="+mj-lt"/>
              </a:rPr>
              <a:t>разработаны на основании этих факторов и</a:t>
            </a:r>
            <a:endParaRPr lang="en-US" spc="-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pc="-1" dirty="0">
                <a:latin typeface="+mj-lt"/>
              </a:rPr>
              <a:t>включают в себя </a:t>
            </a:r>
            <a:r>
              <a:rPr lang="ru-RU" spc="-1" dirty="0" smtClean="0">
                <a:latin typeface="+mj-lt"/>
              </a:rPr>
              <a:t>следующие</a:t>
            </a:r>
            <a:r>
              <a:rPr lang="en-US" spc="-1" dirty="0" smtClean="0">
                <a:latin typeface="+mj-lt"/>
              </a:rPr>
              <a:t>:</a:t>
            </a:r>
            <a:endParaRPr lang="en-US" spc="-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564</Words>
  <Application>Microsoft Office PowerPoint</Application>
  <PresentationFormat>Произвольный</PresentationFormat>
  <Paragraphs>100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Программист</dc:title>
  <dc:subject/>
  <dc:creator>Маслов В.А.</dc:creator>
  <dc:description/>
  <cp:lastModifiedBy>RePack by SPecialiST</cp:lastModifiedBy>
  <cp:revision>75</cp:revision>
  <dcterms:created xsi:type="dcterms:W3CDTF">2022-10-06T10:54:14Z</dcterms:created>
  <dcterms:modified xsi:type="dcterms:W3CDTF">2023-05-05T00:15:52Z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