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1" r:id="rId18"/>
    <p:sldId id="273" r:id="rId19"/>
    <p:sldId id="275" r:id="rId20"/>
    <p:sldId id="276" r:id="rId21"/>
    <p:sldId id="277" r:id="rId22"/>
    <p:sldId id="279" r:id="rId23"/>
    <p:sldId id="278" r:id="rId24"/>
    <p:sldId id="274" r:id="rId25"/>
    <p:sldId id="283" r:id="rId26"/>
    <p:sldId id="28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065"/>
    <a:srgbClr val="2D6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A4DCD-45E2-41BB-832B-BE77D070BF98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9E073-12D8-4E32-974D-3C36C3F65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9E073-12D8-4E32-974D-3C36C3F65BD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6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84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2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05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34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78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31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8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97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4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8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3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6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FE9AE6-6722-47DC-BBE6-11FBA06581D5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C273BC-C273-495C-8F4A-B3C396C1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02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4904" y="1153551"/>
            <a:ext cx="9186203" cy="291201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ru-RU" sz="9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9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</a:t>
            </a:r>
            <a:r>
              <a:rPr lang="ru-RU" sz="9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9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интернете»</a:t>
            </a:r>
            <a:endParaRPr lang="ru-RU" sz="9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62597" y="4370232"/>
            <a:ext cx="12192000" cy="1680841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подготовил:</a:t>
            </a:r>
          </a:p>
          <a:p>
            <a:r>
              <a:rPr lang="ru-RU" sz="3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1ПИб-02-1оп-22</a:t>
            </a:r>
            <a:endParaRPr lang="ru-RU" sz="3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Маслов Владислав Андреевич</a:t>
            </a:r>
            <a:endParaRPr lang="ru-RU" sz="3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s://cfah.org/wp-content/uploads/2020/07/CBD_Oil_for_Seiz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4094" y="1066690"/>
            <a:ext cx="8635566" cy="485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cfah.org/wp-content/uploads/2020/07/CBD_Oil_for_Seiz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80" y="1233806"/>
            <a:ext cx="8816535" cy="495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66697" y="581465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2.3 Как защитить аккаунт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102" y="2145310"/>
            <a:ext cx="7195820" cy="435133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>
                <a:solidFill>
                  <a:schemeClr val="bg1"/>
                </a:solidFill>
              </a:rPr>
              <a:t>Вход в квартиру мы защищаем дверью с замком. А вход в свой аккаунт — паролем. Как и замок на двери, пароль должен быть надёжным.</a:t>
            </a:r>
          </a:p>
          <a:p>
            <a:pPr marL="3690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Пароль должен </a:t>
            </a:r>
            <a:r>
              <a:rPr lang="ru-RU" dirty="0">
                <a:solidFill>
                  <a:schemeClr val="bg1"/>
                </a:solidFill>
              </a:rPr>
              <a:t>быть длинным, не меньше 8-10 символов. </a:t>
            </a: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ложным</a:t>
            </a:r>
            <a:r>
              <a:rPr lang="ru-RU" dirty="0">
                <a:solidFill>
                  <a:schemeClr val="bg1"/>
                </a:solidFill>
              </a:rPr>
              <a:t>, то есть содержать разные типы символов — цифры, большие и маленькие буквы, </a:t>
            </a:r>
            <a:r>
              <a:rPr lang="ru-RU" dirty="0" smtClean="0">
                <a:solidFill>
                  <a:schemeClr val="bg1"/>
                </a:solidFill>
              </a:rPr>
              <a:t>специальные знаки. Небанальным.</a:t>
            </a:r>
            <a:endParaRPr lang="ru-RU" dirty="0">
              <a:solidFill>
                <a:schemeClr val="bg1"/>
              </a:solidFill>
            </a:endParaRPr>
          </a:p>
          <a:p>
            <a:pPr marL="36900" indent="0">
              <a:buNone/>
            </a:pPr>
            <a:r>
              <a:rPr lang="ru-RU" dirty="0">
                <a:solidFill>
                  <a:schemeClr val="bg1"/>
                </a:solidFill>
              </a:rPr>
              <a:t>Не забывайте про </a:t>
            </a:r>
            <a:r>
              <a:rPr lang="ru-RU" dirty="0" err="1">
                <a:solidFill>
                  <a:schemeClr val="bg1"/>
                </a:solidFill>
              </a:rPr>
              <a:t>фишинг</a:t>
            </a:r>
            <a:r>
              <a:rPr lang="ru-RU" dirty="0">
                <a:solidFill>
                  <a:schemeClr val="bg1"/>
                </a:solidFill>
              </a:rPr>
              <a:t>. Чтобы не попасться на удочку мошенников-</a:t>
            </a:r>
            <a:r>
              <a:rPr lang="ru-RU" dirty="0" err="1">
                <a:solidFill>
                  <a:schemeClr val="bg1"/>
                </a:solidFill>
              </a:rPr>
              <a:t>фишеров</a:t>
            </a:r>
            <a:r>
              <a:rPr lang="ru-RU" dirty="0">
                <a:solidFill>
                  <a:schemeClr val="bg1"/>
                </a:solidFill>
              </a:rPr>
              <a:t>, проверяйте адреса страниц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2.4 Что делать, если вас взломали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1957" y="1969477"/>
            <a:ext cx="10515600" cy="4375052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Если вы ввели </a:t>
            </a:r>
            <a:r>
              <a:rPr lang="ru-RU" dirty="0">
                <a:solidFill>
                  <a:schemeClr val="bg1"/>
                </a:solidFill>
              </a:rPr>
              <a:t>логин и пароль от почты на каком-то сайте, а потом поняли, что он </a:t>
            </a:r>
            <a:r>
              <a:rPr lang="ru-RU" dirty="0" err="1" smtClean="0">
                <a:solidFill>
                  <a:schemeClr val="bg1"/>
                </a:solidFill>
              </a:rPr>
              <a:t>фишинговый</a:t>
            </a:r>
            <a:r>
              <a:rPr lang="ru-RU" dirty="0" smtClean="0">
                <a:solidFill>
                  <a:schemeClr val="bg1"/>
                </a:solidFill>
              </a:rPr>
              <a:t>, то они </a:t>
            </a:r>
            <a:r>
              <a:rPr lang="ru-RU" dirty="0">
                <a:solidFill>
                  <a:schemeClr val="bg1"/>
                </a:solidFill>
              </a:rPr>
              <a:t>попали к злоумышленникам, которые теперь могут использовать вашу почту как угодно. </a:t>
            </a:r>
            <a:r>
              <a:rPr lang="ru-RU" dirty="0" smtClean="0">
                <a:solidFill>
                  <a:schemeClr val="bg1"/>
                </a:solidFill>
              </a:rPr>
              <a:t>Необходимо не </a:t>
            </a:r>
            <a:r>
              <a:rPr lang="ru-RU" dirty="0">
                <a:solidFill>
                  <a:schemeClr val="bg1"/>
                </a:solidFill>
              </a:rPr>
              <a:t>волноваться </a:t>
            </a:r>
            <a:r>
              <a:rPr lang="ru-RU" dirty="0" smtClean="0">
                <a:solidFill>
                  <a:schemeClr val="bg1"/>
                </a:solidFill>
              </a:rPr>
              <a:t>и незамедлительно сменить </a:t>
            </a:r>
            <a:r>
              <a:rPr lang="ru-RU" dirty="0">
                <a:solidFill>
                  <a:schemeClr val="bg1"/>
                </a:solidFill>
              </a:rPr>
              <a:t>пароль. Если вы использовали его на нескольких сервисах — сменить и там тоже.</a:t>
            </a:r>
          </a:p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Привяжите </a:t>
            </a:r>
            <a:r>
              <a:rPr lang="ru-RU" dirty="0">
                <a:solidFill>
                  <a:schemeClr val="bg1"/>
                </a:solidFill>
              </a:rPr>
              <a:t>к своему аккаунту актуальный номер </a:t>
            </a:r>
            <a:r>
              <a:rPr lang="ru-RU" dirty="0" smtClean="0">
                <a:solidFill>
                  <a:schemeClr val="bg1"/>
                </a:solidFill>
              </a:rPr>
              <a:t>мобильного. </a:t>
            </a:r>
            <a:r>
              <a:rPr lang="ru-RU" dirty="0">
                <a:solidFill>
                  <a:schemeClr val="bg1"/>
                </a:solidFill>
              </a:rPr>
              <a:t>Это помешает мошенникам поменять ваш </a:t>
            </a:r>
            <a:r>
              <a:rPr lang="ru-RU" dirty="0" smtClean="0">
                <a:solidFill>
                  <a:schemeClr val="bg1"/>
                </a:solidFill>
              </a:rPr>
              <a:t>пароль.</a:t>
            </a:r>
          </a:p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Если с </a:t>
            </a:r>
            <a:r>
              <a:rPr lang="ru-RU" dirty="0">
                <a:solidFill>
                  <a:schemeClr val="bg1"/>
                </a:solidFill>
              </a:rPr>
              <a:t>вашей почты вдруг пачками посыпались странные </a:t>
            </a:r>
            <a:r>
              <a:rPr lang="ru-RU" dirty="0" smtClean="0">
                <a:solidFill>
                  <a:schemeClr val="bg1"/>
                </a:solidFill>
              </a:rPr>
              <a:t>письма или вы </a:t>
            </a:r>
            <a:r>
              <a:rPr lang="ru-RU" dirty="0">
                <a:solidFill>
                  <a:schemeClr val="bg1"/>
                </a:solidFill>
              </a:rPr>
              <a:t>заметили, что ваш ящик открывают с незнакомых </a:t>
            </a:r>
            <a:r>
              <a:rPr lang="ru-RU" dirty="0" smtClean="0">
                <a:solidFill>
                  <a:schemeClr val="bg1"/>
                </a:solidFill>
              </a:rPr>
              <a:t>компьютеров. Тут</a:t>
            </a:r>
            <a:r>
              <a:rPr lang="ru-RU" dirty="0">
                <a:solidFill>
                  <a:schemeClr val="bg1"/>
                </a:solidFill>
              </a:rPr>
              <a:t>, скорее всего, поработала вредоносная программа. А значит, сменой пароля и привязкой телефона уже не обойдёшься — нужно лечить компьютер. Скачайте антивирус и проверьте систему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3.2 Выманивание смс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9953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Самыми надёжными паролями считаются одноразовые коды. Чаще всего их отправляют по смс. Известный способ выманивания смс-кодов — представиться по телефону службой безопасности банка или платежного сервиса.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Никому не </a:t>
            </a:r>
            <a:r>
              <a:rPr lang="ru-RU" dirty="0">
                <a:solidFill>
                  <a:schemeClr val="bg1"/>
                </a:solidFill>
              </a:rPr>
              <a:t>сообщайте коды из смс, которые приходят вам от банков, платежных сервисов и мобильных операторов. Это касается также </a:t>
            </a:r>
            <a:r>
              <a:rPr lang="ru-RU" dirty="0" err="1">
                <a:solidFill>
                  <a:schemeClr val="bg1"/>
                </a:solidFill>
              </a:rPr>
              <a:t>пин</a:t>
            </a:r>
            <a:r>
              <a:rPr lang="ru-RU" dirty="0">
                <a:solidFill>
                  <a:schemeClr val="bg1"/>
                </a:solidFill>
              </a:rPr>
              <a:t>-кодов, многоразовых паролей и любых других данных, необходимых для платежа.  </a:t>
            </a:r>
          </a:p>
          <a:p>
            <a:r>
              <a:rPr lang="ru-RU" dirty="0">
                <a:solidFill>
                  <a:schemeClr val="bg1"/>
                </a:solidFill>
              </a:rPr>
              <a:t>После звонка обязательно свяжитесь с банком или платежным сервисом, расскажите о попытке выманить пароль и следуйте рекомендациям. Если нужно — </a:t>
            </a:r>
            <a:r>
              <a:rPr lang="ru-RU" dirty="0" err="1">
                <a:solidFill>
                  <a:schemeClr val="bg1"/>
                </a:solidFill>
              </a:rPr>
              <a:t>перевыпустите</a:t>
            </a:r>
            <a:r>
              <a:rPr lang="ru-RU" dirty="0">
                <a:solidFill>
                  <a:schemeClr val="bg1"/>
                </a:solidFill>
              </a:rPr>
              <a:t> карту, смените пароли, включите усиленную защиту счета. </a:t>
            </a:r>
          </a:p>
        </p:txBody>
      </p:sp>
    </p:spTree>
    <p:extLst>
      <p:ext uri="{BB962C8B-B14F-4D97-AF65-F5344CB8AC3E}">
        <p14:creationId xmlns:p14="http://schemas.microsoft.com/office/powerpoint/2010/main" val="30728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328" y="947225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3.3 Выманивание денег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0505" y="2264897"/>
            <a:ext cx="11099409" cy="3912065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sz="2400" dirty="0">
                <a:solidFill>
                  <a:schemeClr val="bg1"/>
                </a:solidFill>
              </a:rPr>
              <a:t>В интернете намного проще представиться </a:t>
            </a:r>
            <a:r>
              <a:rPr lang="ru-RU" sz="2400" dirty="0" smtClean="0">
                <a:solidFill>
                  <a:schemeClr val="bg1"/>
                </a:solidFill>
              </a:rPr>
              <a:t>кем-то. Достаточно </a:t>
            </a:r>
            <a:r>
              <a:rPr lang="ru-RU" sz="2400" dirty="0">
                <a:solidFill>
                  <a:schemeClr val="bg1"/>
                </a:solidFill>
              </a:rPr>
              <a:t>взломать аккаунт нужного человека или вслепую сыграть на родственных </a:t>
            </a:r>
            <a:r>
              <a:rPr lang="ru-RU" sz="2400" dirty="0" smtClean="0">
                <a:solidFill>
                  <a:schemeClr val="bg1"/>
                </a:solidFill>
              </a:rPr>
              <a:t>чувствах.</a:t>
            </a:r>
          </a:p>
          <a:p>
            <a:pPr marL="36513" indent="328613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Прежде </a:t>
            </a:r>
            <a:r>
              <a:rPr lang="ru-RU" sz="2400" dirty="0">
                <a:solidFill>
                  <a:schemeClr val="bg1"/>
                </a:solidFill>
              </a:rPr>
              <a:t>чем броситься выручать товарища, вспомните о том, что писать вам может вовсе и не он. Лучше всего сначала перезвонить человеку. Наверняка выяснится, что никакой беды нет, а просто взломали аккаунт. </a:t>
            </a:r>
            <a:r>
              <a:rPr lang="ru-RU" sz="2400" dirty="0" smtClean="0">
                <a:solidFill>
                  <a:schemeClr val="bg1"/>
                </a:solidFill>
              </a:rPr>
              <a:t>Или </a:t>
            </a:r>
            <a:r>
              <a:rPr lang="ru-RU" sz="2400" dirty="0">
                <a:solidFill>
                  <a:schemeClr val="bg1"/>
                </a:solidFill>
              </a:rPr>
              <a:t>задать в переписке какой-нибудь «контрольный» вопрос, на который мошенник не сможет </a:t>
            </a:r>
            <a:r>
              <a:rPr lang="ru-RU" sz="2400" dirty="0" smtClean="0">
                <a:solidFill>
                  <a:schemeClr val="bg1"/>
                </a:solidFill>
              </a:rPr>
              <a:t>ответить.</a:t>
            </a:r>
          </a:p>
          <a:p>
            <a:pPr marL="36513" indent="328613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З</a:t>
            </a:r>
            <a:r>
              <a:rPr lang="ru-RU" sz="2400" dirty="0" smtClean="0">
                <a:solidFill>
                  <a:schemeClr val="bg1"/>
                </a:solidFill>
              </a:rPr>
              <a:t>лоумышленник пишет </a:t>
            </a:r>
            <a:r>
              <a:rPr lang="ru-RU" sz="2400" dirty="0">
                <a:solidFill>
                  <a:schemeClr val="bg1"/>
                </a:solidFill>
              </a:rPr>
              <a:t>сообщения о помощи всем подряд — вдруг кто-нибудь поверит и откликнется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876886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3.4 «Официальные» письма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723" y="2222694"/>
            <a:ext cx="10493834" cy="4276579"/>
          </a:xfrm>
        </p:spPr>
        <p:txBody>
          <a:bodyPr>
            <a:normAutofit/>
          </a:bodyPr>
          <a:lstStyle/>
          <a:p>
            <a:r>
              <a:rPr lang="ru-RU" sz="2500" dirty="0">
                <a:solidFill>
                  <a:schemeClr val="bg1"/>
                </a:solidFill>
              </a:rPr>
              <a:t>Мошенники могут не только звонить, но и писать письма — причём от имени известных </a:t>
            </a:r>
            <a:r>
              <a:rPr lang="ru-RU" sz="2500" dirty="0" smtClean="0">
                <a:solidFill>
                  <a:schemeClr val="bg1"/>
                </a:solidFill>
              </a:rPr>
              <a:t>компаний.</a:t>
            </a:r>
            <a:r>
              <a:rPr lang="ru-RU" sz="2500" b="1" dirty="0">
                <a:solidFill>
                  <a:schemeClr val="bg1"/>
                </a:solidFill>
              </a:rPr>
              <a:t> </a:t>
            </a:r>
            <a:endParaRPr lang="ru-RU" sz="2500" dirty="0">
              <a:solidFill>
                <a:schemeClr val="bg1"/>
              </a:solidFill>
            </a:endParaRPr>
          </a:p>
          <a:p>
            <a:r>
              <a:rPr lang="ru-RU" sz="2500" dirty="0">
                <a:solidFill>
                  <a:schemeClr val="bg1"/>
                </a:solidFill>
              </a:rPr>
              <a:t>П</a:t>
            </a:r>
            <a:r>
              <a:rPr lang="ru-RU" sz="2500" dirty="0" smtClean="0">
                <a:solidFill>
                  <a:schemeClr val="bg1"/>
                </a:solidFill>
              </a:rPr>
              <a:t>латежные </a:t>
            </a:r>
            <a:r>
              <a:rPr lang="ru-RU" sz="2500" dirty="0">
                <a:solidFill>
                  <a:schemeClr val="bg1"/>
                </a:solidFill>
              </a:rPr>
              <a:t>не </a:t>
            </a:r>
            <a:r>
              <a:rPr lang="ru-RU" sz="2500" dirty="0">
                <a:solidFill>
                  <a:schemeClr val="bg1"/>
                </a:solidFill>
              </a:rPr>
              <a:t>спрашивают паролей и </a:t>
            </a:r>
            <a:r>
              <a:rPr lang="ru-RU" sz="2500" dirty="0" err="1">
                <a:solidFill>
                  <a:schemeClr val="bg1"/>
                </a:solidFill>
              </a:rPr>
              <a:t>пин</a:t>
            </a:r>
            <a:r>
              <a:rPr lang="ru-RU" sz="2500" dirty="0">
                <a:solidFill>
                  <a:schemeClr val="bg1"/>
                </a:solidFill>
              </a:rPr>
              <a:t>-кодов — ни по телефону, ни в письмах. Не переходите по ссылкам из таких писем — поддельные страницы могут не только воровать пароли, но и заражать компьютер вирусами. Если закралось подозрение, перезвоните по официальному телефону компании и уточните информацию по своему счету</a:t>
            </a:r>
            <a:r>
              <a:rPr lang="ru-RU" sz="2500" dirty="0" smtClean="0">
                <a:solidFill>
                  <a:schemeClr val="bg1"/>
                </a:solidFill>
              </a:rPr>
              <a:t>.</a:t>
            </a:r>
            <a:endParaRPr lang="ru-RU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3.5 Спам с выгодными предложениями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70698" cy="4715852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dirty="0">
                <a:solidFill>
                  <a:schemeClr val="bg1"/>
                </a:solidFill>
              </a:rPr>
              <a:t>Представьте, что вам на электронный ящик приходит письмо от заморского наследного </a:t>
            </a:r>
            <a:r>
              <a:rPr lang="ru-RU" dirty="0" smtClean="0">
                <a:solidFill>
                  <a:schemeClr val="bg1"/>
                </a:solidFill>
              </a:rPr>
              <a:t>принца.</a:t>
            </a:r>
            <a:endParaRPr lang="ru-RU" dirty="0">
              <a:solidFill>
                <a:schemeClr val="bg1"/>
              </a:solidFill>
            </a:endParaRPr>
          </a:p>
          <a:p>
            <a:pPr marL="36513" indent="328613">
              <a:buNone/>
            </a:pPr>
            <a:r>
              <a:rPr lang="ru-RU" dirty="0">
                <a:solidFill>
                  <a:schemeClr val="bg1"/>
                </a:solidFill>
              </a:rPr>
              <a:t>Он просит помощи в борьбе с родственниками, которые хотят оспорить его наследство, и обещает поделиться несметными богатствами своей династии. Нужно только помочь ему оплатить </a:t>
            </a:r>
            <a:r>
              <a:rPr lang="ru-RU" dirty="0" smtClean="0">
                <a:solidFill>
                  <a:schemeClr val="bg1"/>
                </a:solidFill>
              </a:rPr>
              <a:t>адвоката.</a:t>
            </a:r>
            <a:r>
              <a:rPr lang="ru-RU" dirty="0">
                <a:solidFill>
                  <a:schemeClr val="bg1"/>
                </a:solidFill>
              </a:rPr>
              <a:t> Принц пишет с ошибками, путает русские и английские слова — понятное дело, он же иностранец.</a:t>
            </a:r>
          </a:p>
          <a:p>
            <a:pPr marL="36513" indent="328613">
              <a:buNone/>
            </a:pPr>
            <a:r>
              <a:rPr lang="ru-RU" dirty="0">
                <a:solidFill>
                  <a:schemeClr val="bg1"/>
                </a:solidFill>
              </a:rPr>
              <a:t>Вообразить подобную ситуацию сложно. Еще сложнее — поверить в то, что кто-то сегодня на такое ведется. Но как ни странно, это </a:t>
            </a:r>
            <a:r>
              <a:rPr lang="ru-RU" dirty="0" smtClean="0">
                <a:solidFill>
                  <a:schemeClr val="bg1"/>
                </a:solidFill>
              </a:rPr>
              <a:t>работает.</a:t>
            </a:r>
          </a:p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>
                <a:solidFill>
                  <a:schemeClr val="bg1"/>
                </a:solidFill>
              </a:rPr>
              <a:t>стоит вступать с «благодетелями» в </a:t>
            </a:r>
            <a:r>
              <a:rPr lang="ru-RU" dirty="0" smtClean="0">
                <a:solidFill>
                  <a:schemeClr val="bg1"/>
                </a:solidFill>
              </a:rPr>
              <a:t>переписку. Лучше </a:t>
            </a:r>
            <a:r>
              <a:rPr lang="ru-RU" dirty="0">
                <a:solidFill>
                  <a:schemeClr val="bg1"/>
                </a:solidFill>
              </a:rPr>
              <a:t>помогите почтовому сервису и пометьте письмо как спам.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3.6 Поддельные магазины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10500360" cy="2521292"/>
          </a:xfrm>
        </p:spPr>
        <p:txBody>
          <a:bodyPr>
            <a:noAutofit/>
          </a:bodyPr>
          <a:lstStyle/>
          <a:p>
            <a:r>
              <a:rPr lang="ru-RU" sz="2200" dirty="0" smtClean="0">
                <a:solidFill>
                  <a:schemeClr val="bg1"/>
                </a:solidFill>
              </a:rPr>
              <a:t>Некоторые </a:t>
            </a:r>
            <a:r>
              <a:rPr lang="ru-RU" sz="2200" dirty="0">
                <a:solidFill>
                  <a:schemeClr val="bg1"/>
                </a:solidFill>
              </a:rPr>
              <a:t>маскируются под известные сайты, другие создаются с нуля. Как правило, это все сайты-однодневки. Схема работы у них примерно одинаковая: быстренько собрать как можно больше денег и тут же закрыться.</a:t>
            </a:r>
          </a:p>
          <a:p>
            <a:r>
              <a:rPr lang="ru-RU" sz="2200" dirty="0">
                <a:solidFill>
                  <a:schemeClr val="bg1"/>
                </a:solidFill>
              </a:rPr>
              <a:t>Один из последних хитов — мошеннические сайты по продаже авиабилетов. Цены на перелеты у них гораздо выгоднее, чем у конкурентов. Дизайн страниц может быть вполне аккуратным, оплата происходит как обычно. На почту даже присылают электронный билет. Но он ненастоящий, о чем многие путешественники узнают только в аэропорту</a:t>
            </a:r>
            <a:r>
              <a:rPr lang="ru-RU" sz="2200" dirty="0" smtClean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16386" name="Picture 2" descr="https://u.9111s.ru/uploads/201905/26/cdd730c06077332fa2b3cd362d6f34f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062" y="4791026"/>
            <a:ext cx="3460624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3.6 Поддельные магазины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61914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sz="2500" dirty="0" smtClean="0">
                <a:solidFill>
                  <a:schemeClr val="bg1"/>
                </a:solidFill>
              </a:rPr>
              <a:t>Скидки </a:t>
            </a:r>
            <a:r>
              <a:rPr lang="ru-RU" sz="2500" dirty="0">
                <a:solidFill>
                  <a:schemeClr val="bg1"/>
                </a:solidFill>
              </a:rPr>
              <a:t>и заманчивые </a:t>
            </a:r>
            <a:r>
              <a:rPr lang="ru-RU" sz="2500" dirty="0" smtClean="0">
                <a:solidFill>
                  <a:schemeClr val="bg1"/>
                </a:solidFill>
              </a:rPr>
              <a:t>предложения. </a:t>
            </a:r>
            <a:r>
              <a:rPr lang="ru-RU" sz="2500" dirty="0">
                <a:solidFill>
                  <a:schemeClr val="bg1"/>
                </a:solidFill>
              </a:rPr>
              <a:t>М</a:t>
            </a:r>
            <a:r>
              <a:rPr lang="ru-RU" sz="2500" dirty="0" smtClean="0">
                <a:solidFill>
                  <a:schemeClr val="bg1"/>
                </a:solidFill>
              </a:rPr>
              <a:t>огут </a:t>
            </a:r>
            <a:r>
              <a:rPr lang="ru-RU" sz="2500" dirty="0">
                <a:solidFill>
                  <a:schemeClr val="bg1"/>
                </a:solidFill>
              </a:rPr>
              <a:t>продавать что угодно — от нового телефона до мотоцикла. </a:t>
            </a:r>
            <a:r>
              <a:rPr lang="ru-RU" sz="2500" dirty="0" smtClean="0">
                <a:solidFill>
                  <a:schemeClr val="bg1"/>
                </a:solidFill>
              </a:rPr>
              <a:t>У </a:t>
            </a:r>
            <a:r>
              <a:rPr lang="ru-RU" sz="2500" dirty="0">
                <a:solidFill>
                  <a:schemeClr val="bg1"/>
                </a:solidFill>
              </a:rPr>
              <a:t>скидки может быть правдоподобное </a:t>
            </a:r>
            <a:r>
              <a:rPr lang="ru-RU" sz="2500" dirty="0" smtClean="0">
                <a:solidFill>
                  <a:schemeClr val="bg1"/>
                </a:solidFill>
              </a:rPr>
              <a:t>объяснение.</a:t>
            </a:r>
          </a:p>
          <a:p>
            <a:pPr marL="36513" indent="328613">
              <a:buNone/>
            </a:pPr>
            <a:r>
              <a:rPr lang="ru-RU" sz="2500" dirty="0" smtClean="0">
                <a:solidFill>
                  <a:schemeClr val="bg1"/>
                </a:solidFill>
              </a:rPr>
              <a:t>Перед </a:t>
            </a:r>
            <a:r>
              <a:rPr lang="ru-RU" sz="2500" dirty="0">
                <a:solidFill>
                  <a:schemeClr val="bg1"/>
                </a:solidFill>
              </a:rPr>
              <a:t>покупкой поищите в интернете отзывы о магазине или частном продавце. Если отзывов не нашлось или нашлись только жалобы, это подозрительно. </a:t>
            </a:r>
            <a:r>
              <a:rPr lang="ru-RU" sz="2500" dirty="0" smtClean="0">
                <a:solidFill>
                  <a:schemeClr val="bg1"/>
                </a:solidFill>
              </a:rPr>
              <a:t>Нормальные магазины зарегистрированы как юридические лица. Если </a:t>
            </a:r>
            <a:r>
              <a:rPr lang="ru-RU" sz="2500" dirty="0">
                <a:solidFill>
                  <a:schemeClr val="bg1"/>
                </a:solidFill>
              </a:rPr>
              <a:t>вы имеете дело с </a:t>
            </a:r>
            <a:r>
              <a:rPr lang="ru-RU" sz="2500" dirty="0" smtClean="0">
                <a:solidFill>
                  <a:schemeClr val="bg1"/>
                </a:solidFill>
              </a:rPr>
              <a:t>отдельным </a:t>
            </a:r>
            <a:r>
              <a:rPr lang="ru-RU" sz="2500" dirty="0">
                <a:solidFill>
                  <a:schemeClr val="bg1"/>
                </a:solidFill>
              </a:rPr>
              <a:t>человеком (частным продавцом), полезно набрать номер его карточки или кошелька в поиске — вдруг они уже светились в мошеннических историях</a:t>
            </a:r>
            <a:r>
              <a:rPr lang="ru-RU" sz="2500" dirty="0" smtClean="0">
                <a:solidFill>
                  <a:schemeClr val="bg1"/>
                </a:solidFill>
              </a:rPr>
              <a:t>.</a:t>
            </a:r>
            <a:endParaRPr lang="ru-RU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s://nzpr.ru/upload/iblock/11a/moshennik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075" y="5027944"/>
            <a:ext cx="3082925" cy="18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3.7 Выманивание телефонного номера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500" dirty="0">
                <a:solidFill>
                  <a:schemeClr val="bg1"/>
                </a:solidFill>
              </a:rPr>
              <a:t>Номер мобильного — это такие же важные данные, как банковский счёт или номер электронного кошелька. </a:t>
            </a:r>
            <a:r>
              <a:rPr lang="ru-RU" sz="2500" dirty="0" smtClean="0">
                <a:solidFill>
                  <a:schemeClr val="bg1"/>
                </a:solidFill>
              </a:rPr>
              <a:t>Если </a:t>
            </a:r>
            <a:r>
              <a:rPr lang="ru-RU" sz="2500" dirty="0">
                <a:solidFill>
                  <a:schemeClr val="bg1"/>
                </a:solidFill>
              </a:rPr>
              <a:t>вы заметили, что с балансом мобильного происходит неладное, проверьте, на какие услуги и рассылки вы подписаны. Это можно сделать в личном кабинете на сайте сотового оператора или в службе поддержки. Отписавшись от всего ненужного, можете заодно заблокировать подписку через </a:t>
            </a:r>
            <a:r>
              <a:rPr lang="ru-RU" sz="2500" dirty="0" smtClean="0">
                <a:solidFill>
                  <a:schemeClr val="bg1"/>
                </a:solidFill>
              </a:rPr>
              <a:t>смс.</a:t>
            </a:r>
          </a:p>
          <a:p>
            <a:pPr marL="36900" indent="0">
              <a:buNone/>
            </a:pPr>
            <a:r>
              <a:rPr lang="ru-RU" sz="2500" dirty="0">
                <a:solidFill>
                  <a:schemeClr val="bg1"/>
                </a:solidFill>
              </a:rPr>
              <a:t>С</a:t>
            </a:r>
            <a:r>
              <a:rPr lang="ru-RU" sz="2500" dirty="0" smtClean="0">
                <a:solidFill>
                  <a:schemeClr val="bg1"/>
                </a:solidFill>
              </a:rPr>
              <a:t>тарайтесь </a:t>
            </a:r>
            <a:r>
              <a:rPr lang="ru-RU" sz="2500" dirty="0">
                <a:solidFill>
                  <a:schemeClr val="bg1"/>
                </a:solidFill>
              </a:rPr>
              <a:t>пользоваться только легальными и проверенными сайтами</a:t>
            </a:r>
            <a:r>
              <a:rPr lang="ru-RU" sz="2500" dirty="0" smtClean="0">
                <a:solidFill>
                  <a:schemeClr val="bg1"/>
                </a:solidFill>
              </a:rPr>
              <a:t>.</a:t>
            </a:r>
            <a:endParaRPr lang="ru-RU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3.8 Работа, которой нет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Любое предложение о работе, когда деньги берут, а не дают, должно вас насторожить. Серьёзный работодатель не будет просить с вас первоначальный взнос, оплаты накладных расходов, справок и прочей чепухи.</a:t>
            </a:r>
          </a:p>
          <a:p>
            <a:r>
              <a:rPr lang="ru-RU" sz="2400" dirty="0">
                <a:solidFill>
                  <a:schemeClr val="bg1"/>
                </a:solidFill>
              </a:rPr>
              <a:t>Отделаться небольшой суммой — это ещё ничего. Некоторые мошенники могут и вас самого незаметно сделать сообщником.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Не </a:t>
            </a:r>
            <a:r>
              <a:rPr lang="ru-RU" sz="2400" dirty="0">
                <a:solidFill>
                  <a:schemeClr val="bg1"/>
                </a:solidFill>
              </a:rPr>
              <a:t>ленитесь проверять информацию о тех, кто предлагает удалённую работу, и не верьте в достойную зарплату за примитивный труд.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43386" y="143814"/>
            <a:ext cx="9601200" cy="1485900"/>
          </a:xfrm>
        </p:spPr>
        <p:txBody>
          <a:bodyPr/>
          <a:lstStyle/>
          <a:p>
            <a:pPr>
              <a:tabLst>
                <a:tab pos="717550" algn="l"/>
              </a:tabLst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редоносная программа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319" y="1629714"/>
            <a:ext cx="6390635" cy="48836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бывают </a:t>
            </a:r>
            <a:r>
              <a:rPr lang="ru-RU" sz="2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нужные </a:t>
            </a:r>
            <a:r>
              <a:rPr lang="ru-RU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полезные, а бывают — совсем наоборот. Есть, например, такие, которые мешают работе компьютера, стирают файлы, крадут личные данные и даже вымогают деньги. Они полезны только для своего хозяина, а вот всем остальным — жертвам — приносят вред. Поэтому их и называют вредоносными.</a:t>
            </a:r>
          </a:p>
          <a:p>
            <a:pPr marL="0" indent="0">
              <a:buNone/>
            </a:pPr>
            <a:r>
              <a:rPr lang="ru-RU" sz="2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Кто-то создаёт зловредные программы просто ради забавы. А кто-то — ради выгоды. Самая </a:t>
            </a:r>
            <a:r>
              <a:rPr lang="ru-RU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добыча злоумышленников — это, конечно, деньги. Украсть их можно </a:t>
            </a:r>
            <a:r>
              <a:rPr lang="ru-RU" sz="2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по-разному.</a:t>
            </a:r>
            <a:endParaRPr lang="en-US" sz="2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таких же программ мошенники охотятся за аккаунтами. Программа ворует логин и пароль пользователя, а потом рассылает спам от его имени. 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Кто и почему создает вредоносные программы - Anti-Malware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064" y="1629714"/>
            <a:ext cx="4521116" cy="448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3.9 Обман под видом </a:t>
            </a:r>
            <a:r>
              <a:rPr lang="ru-RU" dirty="0" smtClean="0">
                <a:solidFill>
                  <a:schemeClr val="bg1"/>
                </a:solidFill>
              </a:rPr>
              <a:t>благотворительности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899" y="1482724"/>
            <a:ext cx="11389555" cy="474926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Будьте осторожны не только с фондами, но и с объявлениями от отдельных людей. Всегда проверяйте указанные в них реквизиты по поиску. </a:t>
            </a:r>
            <a:r>
              <a:rPr lang="ru-RU" sz="2400" dirty="0" smtClean="0">
                <a:solidFill>
                  <a:schemeClr val="bg1"/>
                </a:solidFill>
              </a:rPr>
              <a:t>Полезно </a:t>
            </a:r>
            <a:r>
              <a:rPr lang="ru-RU" sz="2400" dirty="0">
                <a:solidFill>
                  <a:schemeClr val="bg1"/>
                </a:solidFill>
              </a:rPr>
              <a:t>также поискать разные варианты одного и того же объявления.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ru-RU" sz="2400" dirty="0" smtClean="0">
                <a:solidFill>
                  <a:schemeClr val="bg1"/>
                </a:solidFill>
              </a:rPr>
              <a:t>феристы могут брать </a:t>
            </a:r>
            <a:r>
              <a:rPr lang="ru-RU" sz="2400" dirty="0">
                <a:solidFill>
                  <a:schemeClr val="bg1"/>
                </a:solidFill>
              </a:rPr>
              <a:t>реальное объявление, но подменяют реквизиты на </a:t>
            </a:r>
            <a:r>
              <a:rPr lang="ru-RU" sz="2400" dirty="0" smtClean="0">
                <a:solidFill>
                  <a:schemeClr val="bg1"/>
                </a:solidFill>
              </a:rPr>
              <a:t>свои.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Не </a:t>
            </a:r>
            <a:r>
              <a:rPr lang="ru-RU" sz="2400" dirty="0">
                <a:solidFill>
                  <a:schemeClr val="bg1"/>
                </a:solidFill>
              </a:rPr>
              <a:t>стесняйтесь перезвонить человеку — узнать, правда ли нужна помощь. Во-первых, номер может быть недействительным, а значит, само объявление — мошенническим. Во-вторых, в разговоре легче раскусить обман — достаточно задать пару уточняющих вопросов: почему нужна именно такая сумма? Можно ли помочь </a:t>
            </a:r>
            <a:r>
              <a:rPr lang="ru-RU" sz="2400" dirty="0" smtClean="0">
                <a:solidFill>
                  <a:schemeClr val="bg1"/>
                </a:solidFill>
              </a:rPr>
              <a:t>нематериально?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Делиться </a:t>
            </a:r>
            <a:r>
              <a:rPr lang="ru-RU" sz="2400" dirty="0">
                <a:solidFill>
                  <a:schemeClr val="bg1"/>
                </a:solidFill>
              </a:rPr>
              <a:t>с друзьями таким устаревшим или фальшивым призывом о помощи, конечно, не стоит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764" y="168275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3.10 Что нужно знать о банковской карте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5927" y="1509981"/>
            <a:ext cx="6766559" cy="5047810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Н</a:t>
            </a:r>
            <a:r>
              <a:rPr lang="ru-RU" sz="2200" dirty="0" smtClean="0">
                <a:solidFill>
                  <a:schemeClr val="bg1"/>
                </a:solidFill>
              </a:rPr>
              <a:t>а </a:t>
            </a:r>
            <a:r>
              <a:rPr lang="ru-RU" sz="2200" dirty="0">
                <a:solidFill>
                  <a:schemeClr val="bg1"/>
                </a:solidFill>
              </a:rPr>
              <a:t>любой карточке есть имя-фамилия держателя и номер. В нем может быть 16, иногда 18 или 19 цифр. Ещё на лицевой стороне указан срок действия </a:t>
            </a:r>
            <a:r>
              <a:rPr lang="ru-RU" sz="2200" dirty="0" smtClean="0">
                <a:solidFill>
                  <a:schemeClr val="bg1"/>
                </a:solidFill>
              </a:rPr>
              <a:t>карты.</a:t>
            </a:r>
            <a:endParaRPr lang="ru-RU" sz="2200" dirty="0">
              <a:solidFill>
                <a:schemeClr val="bg1"/>
              </a:solidFill>
            </a:endParaRPr>
          </a:p>
          <a:p>
            <a:pPr marL="36513" indent="328613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Сообщайте номер карты </a:t>
            </a:r>
            <a:r>
              <a:rPr lang="ru-RU" sz="2200" dirty="0">
                <a:solidFill>
                  <a:schemeClr val="bg1"/>
                </a:solidFill>
              </a:rPr>
              <a:t>только тем, кому доверяете на все сто. И лучше передавать номер </a:t>
            </a:r>
            <a:r>
              <a:rPr lang="ru-RU" sz="2200" dirty="0" smtClean="0">
                <a:solidFill>
                  <a:schemeClr val="bg1"/>
                </a:solidFill>
              </a:rPr>
              <a:t>лично. </a:t>
            </a:r>
            <a:r>
              <a:rPr lang="ru-RU" sz="2200" dirty="0">
                <a:solidFill>
                  <a:schemeClr val="bg1"/>
                </a:solidFill>
              </a:rPr>
              <a:t>П</a:t>
            </a:r>
            <a:r>
              <a:rPr lang="ru-RU" sz="2200" dirty="0" smtClean="0">
                <a:solidFill>
                  <a:schemeClr val="bg1"/>
                </a:solidFill>
              </a:rPr>
              <a:t>исьмо </a:t>
            </a:r>
            <a:r>
              <a:rPr lang="ru-RU" sz="2200" dirty="0">
                <a:solidFill>
                  <a:schemeClr val="bg1"/>
                </a:solidFill>
              </a:rPr>
              <a:t>или сообщение с данными карты нужно удалить сразу после </a:t>
            </a:r>
            <a:r>
              <a:rPr lang="ru-RU" sz="2200" dirty="0" smtClean="0">
                <a:solidFill>
                  <a:schemeClr val="bg1"/>
                </a:solidFill>
              </a:rPr>
              <a:t>отправки. Злоумышленники в </a:t>
            </a:r>
            <a:r>
              <a:rPr lang="ru-RU" sz="2200" dirty="0">
                <a:solidFill>
                  <a:schemeClr val="bg1"/>
                </a:solidFill>
              </a:rPr>
              <a:t>первую очередь ищут в переписке пароли, номера счетов и банковских карт, копии паспортов и другую ценную информацию</a:t>
            </a:r>
            <a:r>
              <a:rPr lang="ru-RU" sz="2200" dirty="0" smtClean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AutoShape 2" descr="https://gbcdn.mrgcdn.ru/uploads/event/859/image/original-58b921144728019ed2a559bf5300cfa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1508" name="Picture 4" descr="https://bopc.by/images/%D0%B2%D0%B0%D0%B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18" y="2128960"/>
            <a:ext cx="4185903" cy="27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3.10 Что нужно знать о банковской карте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580049"/>
            <a:ext cx="10274905" cy="4553465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заветные цифры попадут к мошенникам, они смогут расплатиться вашими деньгами в каком-нибудь магазине, которому для оплаты достаточно номера карты. </a:t>
            </a:r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бычно </a:t>
            </a:r>
            <a:r>
              <a:rPr lang="ru-RU" dirty="0">
                <a:solidFill>
                  <a:schemeClr val="bg1"/>
                </a:solidFill>
              </a:rPr>
              <a:t>требуется ещё срок действия и секретный код с обратной стороны карточки. Называется он CVV или </a:t>
            </a:r>
            <a:r>
              <a:rPr lang="ru-RU" dirty="0" smtClean="0">
                <a:solidFill>
                  <a:schemeClr val="bg1"/>
                </a:solidFill>
              </a:rPr>
              <a:t>CVC. </a:t>
            </a:r>
            <a:r>
              <a:rPr lang="ru-RU" dirty="0">
                <a:solidFill>
                  <a:schemeClr val="bg1"/>
                </a:solidFill>
              </a:rPr>
              <a:t>Когда вы вводите его при покупке, то тем самым подтверждаете, что карточка у вас в руках. Запоминать </a:t>
            </a:r>
            <a:r>
              <a:rPr lang="ru-RU" dirty="0" smtClean="0">
                <a:solidFill>
                  <a:schemeClr val="bg1"/>
                </a:solidFill>
              </a:rPr>
              <a:t>CVV не </a:t>
            </a:r>
            <a:r>
              <a:rPr lang="ru-RU" dirty="0">
                <a:solidFill>
                  <a:schemeClr val="bg1"/>
                </a:solidFill>
              </a:rPr>
              <a:t>имеют права ни браузер, ни интернет-магазин. Его надо вводить на сайтах каждый раз заново. А передавать нельзя никогда и никому.</a:t>
            </a:r>
          </a:p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нать </a:t>
            </a:r>
            <a:r>
              <a:rPr lang="ru-RU" dirty="0" err="1">
                <a:solidFill>
                  <a:schemeClr val="bg1"/>
                </a:solidFill>
              </a:rPr>
              <a:t>пин</a:t>
            </a:r>
            <a:r>
              <a:rPr lang="ru-RU" dirty="0">
                <a:solidFill>
                  <a:schemeClr val="bg1"/>
                </a:solidFill>
              </a:rPr>
              <a:t>-код </a:t>
            </a:r>
            <a:r>
              <a:rPr lang="ru-RU" dirty="0" smtClean="0">
                <a:solidFill>
                  <a:schemeClr val="bg1"/>
                </a:solidFill>
              </a:rPr>
              <a:t>от карточки не </a:t>
            </a:r>
            <a:r>
              <a:rPr lang="ru-RU" dirty="0">
                <a:solidFill>
                  <a:schemeClr val="bg1"/>
                </a:solidFill>
              </a:rPr>
              <a:t>должен никто, кроме вас. Никогда не сообщайте его незнакомцам, даже если они представляются сотрудниками банка. И будьте аккуратны с банкоматами: </a:t>
            </a:r>
            <a:r>
              <a:rPr lang="ru-RU" dirty="0" smtClean="0">
                <a:solidFill>
                  <a:schemeClr val="bg1"/>
                </a:solidFill>
              </a:rPr>
              <a:t>могут быть </a:t>
            </a:r>
            <a:r>
              <a:rPr lang="ru-RU" dirty="0" smtClean="0">
                <a:solidFill>
                  <a:schemeClr val="bg1"/>
                </a:solidFill>
              </a:rPr>
              <a:t>установлены </a:t>
            </a:r>
            <a:r>
              <a:rPr lang="ru-RU" dirty="0">
                <a:solidFill>
                  <a:schemeClr val="bg1"/>
                </a:solidFill>
              </a:rPr>
              <a:t>на них накладные клавиатуры и другие устройства для кражи номера карты и </a:t>
            </a:r>
            <a:r>
              <a:rPr lang="ru-RU" dirty="0" err="1">
                <a:solidFill>
                  <a:schemeClr val="bg1"/>
                </a:solidFill>
              </a:rPr>
              <a:t>пина</a:t>
            </a:r>
            <a:r>
              <a:rPr lang="ru-RU" dirty="0">
                <a:solidFill>
                  <a:schemeClr val="bg1"/>
                </a:solidFill>
              </a:rPr>
              <a:t>. Старайтесь пользоваться теми, что стоят в отделениях банка. Если появляется хоть какое-то подозрение, лучше поискать другой банкомат.</a:t>
            </a:r>
          </a:p>
          <a:p>
            <a:pPr marL="36513" indent="328613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3.11 Безопасные покупки с онлайн-кошельком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145" y="1571624"/>
            <a:ext cx="10198411" cy="4646295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Главная </a:t>
            </a:r>
            <a:r>
              <a:rPr lang="ru-RU" sz="2200" dirty="0">
                <a:solidFill>
                  <a:schemeClr val="bg1"/>
                </a:solidFill>
              </a:rPr>
              <a:t>защита кошелька — это платежный пароль. Он дополняет пароль от вашего аккаунта на сайте, и без него с деньгами на счете ничего нельзя сделать. Лучше всего, если платежные пароли будут у вас одноразовыми. Сервис будет выдавать такие пароли перед каждой покупкой — например, присылать в смс или </a:t>
            </a:r>
            <a:r>
              <a:rPr lang="ru-RU" sz="2200" dirty="0" err="1">
                <a:solidFill>
                  <a:schemeClr val="bg1"/>
                </a:solidFill>
              </a:rPr>
              <a:t>генерить</a:t>
            </a:r>
            <a:r>
              <a:rPr lang="ru-RU" sz="2200" dirty="0">
                <a:solidFill>
                  <a:schemeClr val="bg1"/>
                </a:solidFill>
              </a:rPr>
              <a:t> в мобильном приложении, даже когда нет сотовой </a:t>
            </a:r>
            <a:r>
              <a:rPr lang="ru-RU" sz="2200" dirty="0" smtClean="0">
                <a:solidFill>
                  <a:schemeClr val="bg1"/>
                </a:solidFill>
              </a:rPr>
              <a:t>связи.</a:t>
            </a:r>
          </a:p>
          <a:p>
            <a:pPr marL="36513" indent="328613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Реквизиты </a:t>
            </a:r>
            <a:r>
              <a:rPr lang="ru-RU" sz="2200" dirty="0">
                <a:solidFill>
                  <a:schemeClr val="bg1"/>
                </a:solidFill>
              </a:rPr>
              <a:t>этой </a:t>
            </a:r>
            <a:r>
              <a:rPr lang="ru-RU" sz="2200" dirty="0" err="1">
                <a:solidFill>
                  <a:schemeClr val="bg1"/>
                </a:solidFill>
              </a:rPr>
              <a:t>Мастеркард</a:t>
            </a:r>
            <a:r>
              <a:rPr lang="ru-RU" sz="2200" dirty="0">
                <a:solidFill>
                  <a:schemeClr val="bg1"/>
                </a:solidFill>
              </a:rPr>
              <a:t> хитро защищены: часть хранится в личном кабинете на сайте, часть приходит владельцу в смс. Чтобы расплатиться, надо соединить эти две половинки. А если вы сами случайно отдадите данные виртуальной карточки какому-то подозрительному сайту, то сможете тут же её заблокировать и </a:t>
            </a:r>
            <a:r>
              <a:rPr lang="ru-RU" sz="2200" dirty="0" err="1">
                <a:solidFill>
                  <a:schemeClr val="bg1"/>
                </a:solidFill>
              </a:rPr>
              <a:t>перевыпустить</a:t>
            </a:r>
            <a:r>
              <a:rPr lang="ru-RU" sz="2200" dirty="0" smtClean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3.12 Если со счётом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825625"/>
            <a:ext cx="10440005" cy="4351338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Если у </a:t>
            </a:r>
            <a:r>
              <a:rPr lang="ru-RU" dirty="0">
                <a:solidFill>
                  <a:schemeClr val="bg1"/>
                </a:solidFill>
              </a:rPr>
              <a:t>вас её украли или вы по неосторожности ввели её данные на </a:t>
            </a:r>
            <a:r>
              <a:rPr lang="ru-RU" dirty="0" err="1">
                <a:solidFill>
                  <a:schemeClr val="bg1"/>
                </a:solidFill>
              </a:rPr>
              <a:t>фишинговом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сайте — </a:t>
            </a:r>
            <a:r>
              <a:rPr lang="ru-RU" dirty="0">
                <a:solidFill>
                  <a:schemeClr val="bg1"/>
                </a:solidFill>
              </a:rPr>
              <a:t>сразу звоните в банк и просите заблокировать карту.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ru-RU" dirty="0">
                <a:solidFill>
                  <a:schemeClr val="bg1"/>
                </a:solidFill>
              </a:rPr>
              <a:t>виртуальной картой проще — её вы можете заблокировать сами, в личном кабинете на сайте платежного сервиса, и тут же </a:t>
            </a:r>
            <a:r>
              <a:rPr lang="ru-RU" dirty="0" err="1">
                <a:solidFill>
                  <a:schemeClr val="bg1"/>
                </a:solidFill>
              </a:rPr>
              <a:t>перевыпустить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Электронные кошельки </a:t>
            </a:r>
            <a:r>
              <a:rPr lang="ru-RU" dirty="0">
                <a:solidFill>
                  <a:schemeClr val="bg1"/>
                </a:solidFill>
              </a:rPr>
              <a:t>и аккаунты в </a:t>
            </a:r>
            <a:r>
              <a:rPr lang="ru-RU" dirty="0" smtClean="0">
                <a:solidFill>
                  <a:schemeClr val="bg1"/>
                </a:solidFill>
              </a:rPr>
              <a:t>онлайн-банках не </a:t>
            </a:r>
            <a:r>
              <a:rPr lang="ru-RU" dirty="0">
                <a:solidFill>
                  <a:schemeClr val="bg1"/>
                </a:solidFill>
              </a:rPr>
              <a:t>всегда нужно блокировать немедленно. </a:t>
            </a:r>
            <a:r>
              <a:rPr lang="ru-RU" dirty="0" smtClean="0">
                <a:solidFill>
                  <a:schemeClr val="bg1"/>
                </a:solidFill>
              </a:rPr>
              <a:t>Чтобы </a:t>
            </a:r>
            <a:r>
              <a:rPr lang="ru-RU" dirty="0">
                <a:solidFill>
                  <a:schemeClr val="bg1"/>
                </a:solidFill>
              </a:rPr>
              <a:t>отрезать мошенникам доступ к средствам, придумайте новый пароль. А ещё лучше — перейдите на более надежные одноразовые пароли. И не забудьте проверить компьютер на вирусы — часто счета взламывают именно они.</a:t>
            </a:r>
          </a:p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Если деньги </a:t>
            </a:r>
            <a:r>
              <a:rPr lang="ru-RU" dirty="0">
                <a:solidFill>
                  <a:schemeClr val="bg1"/>
                </a:solidFill>
              </a:rPr>
              <a:t>со счета уже начали утекать, </a:t>
            </a:r>
            <a:r>
              <a:rPr lang="ru-RU" dirty="0" smtClean="0">
                <a:solidFill>
                  <a:schemeClr val="bg1"/>
                </a:solidFill>
              </a:rPr>
              <a:t>тогда не </a:t>
            </a:r>
            <a:r>
              <a:rPr lang="ru-RU" dirty="0">
                <a:solidFill>
                  <a:schemeClr val="bg1"/>
                </a:solidFill>
              </a:rPr>
              <a:t>теряя времени, обращайтесь в службу </a:t>
            </a:r>
            <a:r>
              <a:rPr lang="ru-RU" dirty="0" smtClean="0">
                <a:solidFill>
                  <a:schemeClr val="bg1"/>
                </a:solidFill>
              </a:rPr>
              <a:t>поддержки. Ваш </a:t>
            </a:r>
            <a:r>
              <a:rPr lang="ru-RU" dirty="0">
                <a:solidFill>
                  <a:schemeClr val="bg1"/>
                </a:solidFill>
              </a:rPr>
              <a:t>счет заблокируют и потом подскажут, как быть дальше — писать заявление на возврат средств или обращаться в полицию. Смогут ли вам вернуть деньги — зависит от разных </a:t>
            </a:r>
            <a:r>
              <a:rPr lang="ru-RU" dirty="0" smtClean="0">
                <a:solidFill>
                  <a:schemeClr val="bg1"/>
                </a:solidFill>
              </a:rPr>
              <a:t>условий.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3137096"/>
            <a:ext cx="10311618" cy="29120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z="10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10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3137096"/>
            <a:ext cx="10311618" cy="29120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z="10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ru-RU" sz="10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stavka-tsvety.ru/wp-content/uploads/2020/02/zas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050" y="398463"/>
            <a:ext cx="1902882" cy="190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2284" y="28135"/>
            <a:ext cx="9601200" cy="14859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 Типы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вредоносных программ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1350499"/>
            <a:ext cx="10065434" cy="535979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 у любых вредителей, у вредоносных программ есть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своя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способу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воздействия.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вредны сами по себе и готовы разрушать все, что попадется на пути. Некоторые же паразитируют на слабостях и ошибках других программ и операционных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систем.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пособу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распространения. Трояны не умеют множиться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самостоятельно: они маскируются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полезные программы и ждут, когда вы сами их загрузите.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Другое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дело — вирусы. Они не только вам навредят, но и разошлют самих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себя,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заразить кого-нибудь ещё.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времени срабатывания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Одни программы начинают вредительскую деятельность сразу же, как появляются на устройстве. А другие, притаившись, ждут особых условий. Классический пример — вирус «Чернобыль», который срабатывал только в годовщину чернобыльской аварии. Такие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вредонос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ные программы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замедленного действия называют логическими бомбами.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97730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1.3 Как защитить свой компьютер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0497" y="1623039"/>
            <a:ext cx="7020888" cy="511538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>
                <a:solidFill>
                  <a:schemeClr val="bg1"/>
                </a:solidFill>
              </a:rPr>
              <a:t>Болезнь проще предупредить, чем лечить. </a:t>
            </a:r>
            <a:r>
              <a:rPr lang="ru-RU" dirty="0" smtClean="0">
                <a:solidFill>
                  <a:schemeClr val="bg1"/>
                </a:solidFill>
              </a:rPr>
              <a:t>Лучшее </a:t>
            </a:r>
            <a:r>
              <a:rPr lang="ru-RU" dirty="0">
                <a:solidFill>
                  <a:schemeClr val="bg1"/>
                </a:solidFill>
              </a:rPr>
              <a:t>средство борьбы с троянами, вирусами и прочей нечистью — это </a:t>
            </a:r>
            <a:r>
              <a:rPr lang="ru-RU" dirty="0" smtClean="0">
                <a:solidFill>
                  <a:schemeClr val="bg1"/>
                </a:solidFill>
              </a:rPr>
              <a:t>профилактика.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ользуйтесь </a:t>
            </a:r>
            <a:r>
              <a:rPr lang="ru-RU" dirty="0">
                <a:solidFill>
                  <a:schemeClr val="bg1"/>
                </a:solidFill>
              </a:rPr>
              <a:t>только лицензионными программами и операционными системами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Антивирус должен быть легальным и обновлённым, иначе от него не будет никакого толку. Мошенники не дремлют и постоянно выдумывают новые вирусы. Если база антивируса будет устаревшей, он может просто не распознать новоиспечённого вредителя и доверчиво пропустит его на устройство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AutoShape 2" descr="https://center74.ru/image/cache/catalog/comp-repair/t/8/ge-catalog-comp-repair-virus-removal-1000x1000.jpg"/>
          <p:cNvSpPr>
            <a:spLocks noChangeAspect="1" noChangeArrowheads="1"/>
          </p:cNvSpPr>
          <p:nvPr/>
        </p:nvSpPr>
        <p:spPr bwMode="auto">
          <a:xfrm>
            <a:off x="155575" y="-144463"/>
            <a:ext cx="1088356" cy="10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center74.ru/image/cache/catalog/comp-repair/t/8/ge-catalog-comp-repair-virus-removal-1000x100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https://daynr.com/uploads/posts/2018-02/1518980558___vzlomana-nepristupnaya-zaschita_8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49" y="1951899"/>
            <a:ext cx="4250616" cy="28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920496" y="4002261"/>
            <a:ext cx="10518882" cy="22344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594886"/>
            <a:ext cx="5712088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1.4 Безопасный браузер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732450"/>
            <a:ext cx="10706119" cy="359920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Интернет — </a:t>
            </a:r>
            <a:r>
              <a:rPr lang="ru-RU" dirty="0">
                <a:solidFill>
                  <a:schemeClr val="bg1"/>
                </a:solidFill>
              </a:rPr>
              <a:t>это не только полезная информация, игры или общение, но и разные </a:t>
            </a:r>
            <a:r>
              <a:rPr lang="ru-RU" dirty="0" smtClean="0">
                <a:solidFill>
                  <a:schemeClr val="bg1"/>
                </a:solidFill>
              </a:rPr>
              <a:t>опасности.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Своевременное обновление</a:t>
            </a:r>
            <a:r>
              <a:rPr lang="ru-RU" dirty="0">
                <a:solidFill>
                  <a:schemeClr val="bg1"/>
                </a:solidFill>
              </a:rPr>
              <a:t>. Браузер нуждается в нем ничуть не меньше, чем другие программы. </a:t>
            </a:r>
            <a:r>
              <a:rPr lang="ru-RU" dirty="0" smtClean="0">
                <a:solidFill>
                  <a:schemeClr val="bg1"/>
                </a:solidFill>
              </a:rPr>
              <a:t>Новые </a:t>
            </a:r>
            <a:r>
              <a:rPr lang="ru-RU" dirty="0">
                <a:solidFill>
                  <a:schemeClr val="bg1"/>
                </a:solidFill>
              </a:rPr>
              <a:t>версии содержат меньше слабых мест и уязвимостей, а значит, ограничивают возможности </a:t>
            </a:r>
            <a:r>
              <a:rPr lang="ru-RU" dirty="0" err="1">
                <a:solidFill>
                  <a:schemeClr val="bg1"/>
                </a:solidFill>
              </a:rPr>
              <a:t>киберпреступников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егодня </a:t>
            </a:r>
            <a:r>
              <a:rPr lang="ru-RU" dirty="0">
                <a:solidFill>
                  <a:schemeClr val="bg1"/>
                </a:solidFill>
              </a:rPr>
              <a:t>в интернете не обойтись без дополнительных средств защиты. И в первую очередь — защиты от заражённых сайтов.</a:t>
            </a:r>
          </a:p>
          <a:p>
            <a:r>
              <a:rPr lang="ru-RU" dirty="0">
                <a:solidFill>
                  <a:schemeClr val="bg1"/>
                </a:solidFill>
              </a:rPr>
              <a:t>Современные браузеры умеют отличать опасные страницы от безопасных. </a:t>
            </a:r>
            <a:r>
              <a:rPr lang="ru-RU" dirty="0" err="1">
                <a:solidFill>
                  <a:schemeClr val="bg1"/>
                </a:solidFill>
              </a:rPr>
              <a:t>Яндекс.Браузер</a:t>
            </a:r>
            <a:r>
              <a:rPr lang="ru-RU" dirty="0">
                <a:solidFill>
                  <a:schemeClr val="bg1"/>
                </a:solidFill>
              </a:rPr>
              <a:t>, например, сверяет их по базе поиска Яндекса.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пользователь </a:t>
            </a:r>
            <a:r>
              <a:rPr lang="ru-RU" dirty="0" smtClean="0">
                <a:solidFill>
                  <a:schemeClr val="bg1"/>
                </a:solidFill>
              </a:rPr>
              <a:t>попробует </a:t>
            </a:r>
            <a:r>
              <a:rPr lang="ru-RU" dirty="0">
                <a:solidFill>
                  <a:schemeClr val="bg1"/>
                </a:solidFill>
              </a:rPr>
              <a:t>зайти на одну из таких страниц, то сразу увидит предупреждение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Picture 4" descr="https://kb.digital-detective.net/download/attachments/6488149/Browsers.png?version=1&amp;modificationDate=1498051227676&amp;api=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74" y="5612473"/>
            <a:ext cx="5191003" cy="99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0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1.5 Правила безопасного поведения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931134"/>
            <a:ext cx="7658687" cy="2204038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dirty="0">
                <a:solidFill>
                  <a:schemeClr val="bg1"/>
                </a:solidFill>
              </a:rPr>
              <a:t>Чтобы оставаться в интернете в безопасности, достаточно следовать нехитрым и с детства всем знакомым правилам: никогда не доверяйте незнакомцам и сохраняйте бдительность, даже если ничто не предвещает беды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jveter.ru/wp-content/uploads/2020/01/c08c359648029f3defe068833398a58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46" y="1509591"/>
            <a:ext cx="3250449" cy="227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838199" y="4135171"/>
            <a:ext cx="10909965" cy="24203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513" indent="328613">
              <a:buNone/>
            </a:pPr>
            <a:r>
              <a:rPr lang="ru-RU" dirty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лоумышленники очень </a:t>
            </a:r>
            <a:r>
              <a:rPr lang="ru-RU" dirty="0">
                <a:solidFill>
                  <a:schemeClr val="bg1"/>
                </a:solidFill>
              </a:rPr>
              <a:t>любят рассылать вирусы в виде файлов или ссылок. </a:t>
            </a:r>
            <a:r>
              <a:rPr lang="ru-RU" dirty="0" smtClean="0">
                <a:solidFill>
                  <a:schemeClr val="bg1"/>
                </a:solidFill>
              </a:rPr>
              <a:t>Даже </a:t>
            </a:r>
            <a:r>
              <a:rPr lang="ru-RU" dirty="0">
                <a:solidFill>
                  <a:schemeClr val="bg1"/>
                </a:solidFill>
              </a:rPr>
              <a:t>если письмо или сообщение пришло вам от друга, это не значит, что бояться </a:t>
            </a:r>
            <a:r>
              <a:rPr lang="ru-RU" dirty="0" smtClean="0">
                <a:solidFill>
                  <a:schemeClr val="bg1"/>
                </a:solidFill>
              </a:rPr>
              <a:t>нечего. </a:t>
            </a:r>
            <a:r>
              <a:rPr lang="ru-RU" dirty="0">
                <a:solidFill>
                  <a:schemeClr val="bg1"/>
                </a:solidFill>
              </a:rPr>
              <a:t>Когда стиль письма кажется вам неестественным или просьба о помощи — слишком внезапной, лучше связаться с человеком лично и уточнить, что он вам отправлял, а что — нет.  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2019god.me/wp-content/uploads/2018/04/seguridad-840x47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r="13575"/>
          <a:stretch/>
        </p:blipFill>
        <p:spPr bwMode="auto">
          <a:xfrm>
            <a:off x="9272368" y="980117"/>
            <a:ext cx="2730500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1597" y="577431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1.5 Правила безопасного поведения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2191"/>
            <a:ext cx="8839200" cy="462827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>
                <a:solidFill>
                  <a:schemeClr val="bg1"/>
                </a:solidFill>
              </a:rPr>
              <a:t>Теперь о личных данных. Их, конечно, могут воровать специальные программы, но иногда они попадают к мошенникам куда более банальными путями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Злоумышленники </a:t>
            </a:r>
            <a:r>
              <a:rPr lang="ru-RU" dirty="0">
                <a:solidFill>
                  <a:schemeClr val="bg1"/>
                </a:solidFill>
              </a:rPr>
              <a:t>могут выведать ваши интересы — и попробовать сыграть на ваших чувствах. Скажем, если вы увлекаетесь сноубордом, отправить вам вредоносную ссылку под видом рекламы нового спортивного магазина.</a:t>
            </a:r>
          </a:p>
          <a:p>
            <a:pPr marL="3690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Если вы </a:t>
            </a:r>
            <a:r>
              <a:rPr lang="ru-RU" dirty="0">
                <a:solidFill>
                  <a:schemeClr val="bg1"/>
                </a:solidFill>
              </a:rPr>
              <a:t>все-таки попались в ловушку и подцепили вирус. </a:t>
            </a:r>
            <a:r>
              <a:rPr lang="ru-RU" dirty="0" smtClean="0">
                <a:solidFill>
                  <a:schemeClr val="bg1"/>
                </a:solidFill>
              </a:rPr>
              <a:t>Нужно </a:t>
            </a:r>
            <a:r>
              <a:rPr lang="ru-RU" dirty="0">
                <a:solidFill>
                  <a:schemeClr val="bg1"/>
                </a:solidFill>
              </a:rPr>
              <a:t>иметь резервные копии всей важной информации. Их можно хранить на другом устройстве, на съёмном носителе или на облачном сервисе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marL="36900" indent="0">
              <a:buNone/>
            </a:pP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охраняйте </a:t>
            </a:r>
            <a:r>
              <a:rPr lang="ru-RU" dirty="0">
                <a:solidFill>
                  <a:schemeClr val="bg1"/>
                </a:solidFill>
              </a:rPr>
              <a:t>внимательность и осторожность — и никакие вредоносные программы будут вам не страшны.</a:t>
            </a:r>
          </a:p>
          <a:p>
            <a:pPr marL="3690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3690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10064" y="3291840"/>
            <a:ext cx="10936458" cy="29260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5125" indent="0">
              <a:buNone/>
              <a:tabLst>
                <a:tab pos="365125" algn="l"/>
              </a:tabLst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730931" y="581465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2.1 Что такое аккаунт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75" y="1721388"/>
            <a:ext cx="7886700" cy="4351338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dirty="0">
                <a:solidFill>
                  <a:schemeClr val="bg1"/>
                </a:solidFill>
              </a:rPr>
              <a:t>Чтобы переписываться по электронной почте, общаться в социальной сети или делать покупки в интернет-магазине, нужно сначала там </a:t>
            </a:r>
            <a:r>
              <a:rPr lang="ru-RU" dirty="0" smtClean="0">
                <a:solidFill>
                  <a:schemeClr val="bg1"/>
                </a:solidFill>
              </a:rPr>
              <a:t>зарегистрироваться (завести </a:t>
            </a:r>
            <a:r>
              <a:rPr lang="ru-RU" dirty="0">
                <a:solidFill>
                  <a:schemeClr val="bg1"/>
                </a:solidFill>
              </a:rPr>
              <a:t>учётную запись, или </a:t>
            </a:r>
            <a:r>
              <a:rPr lang="ru-RU" dirty="0" smtClean="0">
                <a:solidFill>
                  <a:schemeClr val="bg1"/>
                </a:solidFill>
              </a:rPr>
              <a:t>аккаунт).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 любого аккаунта есть логин и пароль. Логин — это имя пользователя в системе, а пароль — ключ, который открывает к ней </a:t>
            </a:r>
            <a:r>
              <a:rPr lang="ru-RU" dirty="0" smtClean="0">
                <a:solidFill>
                  <a:schemeClr val="bg1"/>
                </a:solidFill>
              </a:rPr>
              <a:t>доступ.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Чтобы </a:t>
            </a:r>
            <a:r>
              <a:rPr lang="ru-RU" dirty="0">
                <a:solidFill>
                  <a:schemeClr val="bg1"/>
                </a:solidFill>
              </a:rPr>
              <a:t>усилить защиту, сайт или сервис может требовать вместе с паролем что-то </a:t>
            </a:r>
            <a:r>
              <a:rPr lang="ru-RU" dirty="0" smtClean="0">
                <a:solidFill>
                  <a:schemeClr val="bg1"/>
                </a:solidFill>
              </a:rPr>
              <a:t>ещё.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Авторизация </a:t>
            </a:r>
            <a:r>
              <a:rPr lang="ru-RU" dirty="0">
                <a:solidFill>
                  <a:schemeClr val="bg1"/>
                </a:solidFill>
              </a:rPr>
              <a:t>с двойной защитой — паролем и одноразовым кодом — называется двухфакторной аутентификацией.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AutoShape 2" descr="https://it-tehnik.ru/wp-content/uploads/screen-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pic>
        <p:nvPicPr>
          <p:cNvPr id="7170" name="Picture 2" descr="https://astera.ru/wp-content/uploads/2021/12/email-leaked-password-sca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59" y="1690688"/>
            <a:ext cx="3523998" cy="29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7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unisite.org/assets/images/blog/3fdc6914fe49b29f37bd6b8e0efc02f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563" y="440788"/>
            <a:ext cx="6241366" cy="624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7723768" cy="97045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2.2 Как взламывают аккаунты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346809" cy="4351338"/>
          </a:xfrm>
        </p:spPr>
        <p:txBody>
          <a:bodyPr>
            <a:normAutofit/>
          </a:bodyPr>
          <a:lstStyle/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Способ 1. Метод перебора (</a:t>
            </a:r>
            <a:r>
              <a:rPr lang="ru-RU" dirty="0" err="1" smtClean="0">
                <a:solidFill>
                  <a:schemeClr val="bg1"/>
                </a:solidFill>
              </a:rPr>
              <a:t>брутфорс</a:t>
            </a:r>
            <a:r>
              <a:rPr lang="ru-RU" dirty="0" smtClean="0">
                <a:solidFill>
                  <a:schemeClr val="bg1"/>
                </a:solidFill>
              </a:rPr>
              <a:t>). В </a:t>
            </a:r>
            <a:r>
              <a:rPr lang="ru-RU" dirty="0">
                <a:solidFill>
                  <a:schemeClr val="bg1"/>
                </a:solidFill>
              </a:rPr>
              <a:t>этом мошенникам помогают </a:t>
            </a:r>
            <a:r>
              <a:rPr lang="ru-RU" dirty="0" smtClean="0">
                <a:solidFill>
                  <a:schemeClr val="bg1"/>
                </a:solidFill>
              </a:rPr>
              <a:t>программы-боты.</a:t>
            </a:r>
          </a:p>
          <a:p>
            <a:pPr marL="36513" indent="328613">
              <a:buNone/>
            </a:pPr>
            <a:r>
              <a:rPr lang="ru-RU" dirty="0" smtClean="0">
                <a:solidFill>
                  <a:schemeClr val="bg1"/>
                </a:solidFill>
              </a:rPr>
              <a:t>Способ 2. Перехватить пароль. </a:t>
            </a:r>
            <a:r>
              <a:rPr lang="ru-RU" dirty="0">
                <a:solidFill>
                  <a:schemeClr val="bg1"/>
                </a:solidFill>
              </a:rPr>
              <a:t>Для этого подходят, например, </a:t>
            </a:r>
            <a:r>
              <a:rPr lang="ru-RU" dirty="0" err="1">
                <a:solidFill>
                  <a:schemeClr val="bg1"/>
                </a:solidFill>
              </a:rPr>
              <a:t>вай</a:t>
            </a:r>
            <a:r>
              <a:rPr lang="ru-RU" dirty="0">
                <a:solidFill>
                  <a:schemeClr val="bg1"/>
                </a:solidFill>
              </a:rPr>
              <a:t>-фай сети в кафе или парках. Публичный </a:t>
            </a:r>
            <a:r>
              <a:rPr lang="ru-RU" dirty="0" err="1">
                <a:solidFill>
                  <a:schemeClr val="bg1"/>
                </a:solidFill>
              </a:rPr>
              <a:t>вай</a:t>
            </a:r>
            <a:r>
              <a:rPr lang="ru-RU" dirty="0">
                <a:solidFill>
                  <a:schemeClr val="bg1"/>
                </a:solidFill>
              </a:rPr>
              <a:t>-фай очень часто устроен так, что в нём ваши данные может увидеть любой, кто подключится к сети. А подключиться может кто угодно — в том числе и злоумышленник.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Способ 3. «Восстановление пароля» </a:t>
            </a:r>
            <a:r>
              <a:rPr lang="ru-RU" dirty="0">
                <a:solidFill>
                  <a:schemeClr val="bg1"/>
                </a:solidFill>
              </a:rPr>
              <a:t>вместо пользователей.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Способ 4. Пользователи сами </a:t>
            </a:r>
            <a:r>
              <a:rPr lang="ru-RU" dirty="0">
                <a:solidFill>
                  <a:schemeClr val="bg1"/>
                </a:solidFill>
              </a:rPr>
              <a:t>отдают им свои логины и пароли. </a:t>
            </a:r>
            <a:r>
              <a:rPr lang="ru-RU" dirty="0" smtClean="0">
                <a:solidFill>
                  <a:schemeClr val="bg1"/>
                </a:solidFill>
              </a:rPr>
              <a:t>Мошенники выдают себя </a:t>
            </a:r>
            <a:r>
              <a:rPr lang="ru-RU" dirty="0">
                <a:solidFill>
                  <a:schemeClr val="bg1"/>
                </a:solidFill>
              </a:rPr>
              <a:t>за какой-нибудь известный сервис или </a:t>
            </a:r>
            <a:r>
              <a:rPr lang="ru-RU" dirty="0" smtClean="0">
                <a:solidFill>
                  <a:schemeClr val="bg1"/>
                </a:solidFill>
              </a:rPr>
              <a:t>организацию (</a:t>
            </a:r>
            <a:r>
              <a:rPr lang="ru-RU" dirty="0" err="1" smtClean="0">
                <a:solidFill>
                  <a:schemeClr val="bg1"/>
                </a:solidFill>
              </a:rPr>
              <a:t>фишинг</a:t>
            </a:r>
            <a:r>
              <a:rPr lang="ru-RU" dirty="0" smtClean="0">
                <a:solidFill>
                  <a:schemeClr val="bg1"/>
                </a:solidFill>
              </a:rPr>
              <a:t>). Например, письмо </a:t>
            </a:r>
            <a:r>
              <a:rPr lang="ru-RU" dirty="0">
                <a:solidFill>
                  <a:schemeClr val="bg1"/>
                </a:solidFill>
              </a:rPr>
              <a:t>от имени </a:t>
            </a:r>
            <a:r>
              <a:rPr lang="ru-RU" dirty="0" smtClean="0">
                <a:solidFill>
                  <a:schemeClr val="bg1"/>
                </a:solidFill>
              </a:rPr>
              <a:t>банка, окошко </a:t>
            </a:r>
            <a:r>
              <a:rPr lang="ru-RU" dirty="0">
                <a:solidFill>
                  <a:schemeClr val="bg1"/>
                </a:solidFill>
              </a:rPr>
              <a:t>авторизации, нарисованное в стиле популярного </a:t>
            </a:r>
            <a:r>
              <a:rPr lang="ru-RU" dirty="0" smtClean="0">
                <a:solidFill>
                  <a:schemeClr val="bg1"/>
                </a:solidFill>
              </a:rPr>
              <a:t>сайта.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6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239</TotalTime>
  <Words>2214</Words>
  <Application>Microsoft Office PowerPoint</Application>
  <PresentationFormat>Широкоэкранный</PresentationFormat>
  <Paragraphs>98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Calisto MT</vt:lpstr>
      <vt:lpstr>Times New Roman</vt:lpstr>
      <vt:lpstr>Trebuchet MS</vt:lpstr>
      <vt:lpstr>Wingdings 2</vt:lpstr>
      <vt:lpstr>Сланец</vt:lpstr>
      <vt:lpstr>«Безопасность в интернете»</vt:lpstr>
      <vt:lpstr>1.1 Вредоносная программа</vt:lpstr>
      <vt:lpstr>1.2 Типы вредоносных программ</vt:lpstr>
      <vt:lpstr>1.3 Как защитить свой компьютер</vt:lpstr>
      <vt:lpstr>1.4 Безопасный браузер</vt:lpstr>
      <vt:lpstr>1.5 Правила безопасного поведения</vt:lpstr>
      <vt:lpstr>1.5 Правила безопасного поведения</vt:lpstr>
      <vt:lpstr>2.1 Что такое аккаунт</vt:lpstr>
      <vt:lpstr>2.2 Как взламывают аккаунты</vt:lpstr>
      <vt:lpstr>2.3 Как защитить аккаунт</vt:lpstr>
      <vt:lpstr>2.4 Что делать, если вас взломали</vt:lpstr>
      <vt:lpstr>3.2 Выманивание смс</vt:lpstr>
      <vt:lpstr>3.3 Выманивание денег</vt:lpstr>
      <vt:lpstr>3.4 «Официальные» письма</vt:lpstr>
      <vt:lpstr>3.5 Спам с выгодными предложениями</vt:lpstr>
      <vt:lpstr>3.6 Поддельные магазины</vt:lpstr>
      <vt:lpstr>3.6 Поддельные магазины</vt:lpstr>
      <vt:lpstr>3.7 Выманивание телефонного номера</vt:lpstr>
      <vt:lpstr>3.8 Работа, которой нет</vt:lpstr>
      <vt:lpstr>3.9 Обман под видом благотворительности</vt:lpstr>
      <vt:lpstr>3.10 Что нужно знать о банковской карте</vt:lpstr>
      <vt:lpstr>3.10 Что нужно знать о банковской карте</vt:lpstr>
      <vt:lpstr>3.11 Безопасные покупки с онлайн-кошельком</vt:lpstr>
      <vt:lpstr>3.12 Если со счётом проблемы</vt:lpstr>
      <vt:lpstr>Спасибо за внимание!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от stepik: Безопасность в интернете</dc:title>
  <dc:creator>student</dc:creator>
  <cp:lastModifiedBy>student</cp:lastModifiedBy>
  <cp:revision>83</cp:revision>
  <dcterms:created xsi:type="dcterms:W3CDTF">2022-11-24T09:01:56Z</dcterms:created>
  <dcterms:modified xsi:type="dcterms:W3CDTF">2022-12-13T17:45:04Z</dcterms:modified>
</cp:coreProperties>
</file>