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sldIdLst>
    <p:sldId id="256" r:id="rId2"/>
    <p:sldId id="268" r:id="rId3"/>
    <p:sldId id="269" r:id="rId4"/>
    <p:sldId id="257" r:id="rId5"/>
    <p:sldId id="258" r:id="rId6"/>
    <p:sldId id="271" r:id="rId7"/>
    <p:sldId id="273" r:id="rId8"/>
    <p:sldId id="274" r:id="rId9"/>
    <p:sldId id="259" r:id="rId10"/>
    <p:sldId id="266" r:id="rId11"/>
    <p:sldId id="260" r:id="rId12"/>
    <p:sldId id="286" r:id="rId13"/>
    <p:sldId id="287" r:id="rId14"/>
    <p:sldId id="288" r:id="rId15"/>
    <p:sldId id="289" r:id="rId16"/>
    <p:sldId id="290" r:id="rId17"/>
    <p:sldId id="291" r:id="rId18"/>
    <p:sldId id="261" r:id="rId19"/>
    <p:sldId id="263" r:id="rId20"/>
    <p:sldId id="267" r:id="rId21"/>
    <p:sldId id="265" r:id="rId22"/>
    <p:sldId id="264" r:id="rId23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>
      <p:cViewPr varScale="1">
        <p:scale>
          <a:sx n="92" d="100"/>
          <a:sy n="92" d="100"/>
        </p:scale>
        <p:origin x="-102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58CBFF4-961E-46AC-A65D-06668BA259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8EFC326-7A7B-4519-AFE8-2EF02736AD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DD2A13E-B464-4F27-9F46-E23744FB31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ECD058-A435-4373-9486-F3C87DED9B65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xmlns="" val="3542636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95D8FBBC-49BA-44FC-9401-9AA8BE06EB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xmlns="" id="{96A2AD48-EA90-4DDB-90E8-B10BCBB45E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xmlns="" id="{1A511C19-F76A-41E3-B9C9-042BD72C20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8B531A-78A8-4FBD-A014-BE3D0B00420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xmlns="" val="2883756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95D8FBBC-49BA-44FC-9401-9AA8BE06EB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xmlns="" id="{96A2AD48-EA90-4DDB-90E8-B10BCBB45E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xmlns="" id="{1A511C19-F76A-41E3-B9C9-042BD72C20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7150ED-5D9A-4F96-9C08-743EEE64A21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xmlns="" val="3602255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95D8FBBC-49BA-44FC-9401-9AA8BE06EB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xmlns="" id="{96A2AD48-EA90-4DDB-90E8-B10BCBB45E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xmlns="" id="{1A511C19-F76A-41E3-B9C9-042BD72C20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855B7F-B43C-4F5C-92DD-12723007E34C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xmlns="" val="2369677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95D8FBBC-49BA-44FC-9401-9AA8BE06EB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xmlns="" id="{96A2AD48-EA90-4DDB-90E8-B10BCBB45E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xmlns="" id="{1A511C19-F76A-41E3-B9C9-042BD72C20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93A425-35CB-497C-A3CC-E64B3B8BC754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xmlns="" val="1802625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95D8FBBC-49BA-44FC-9401-9AA8BE06EB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96A2AD48-EA90-4DDB-90E8-B10BCBB45E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xmlns="" id="{1A511C19-F76A-41E3-B9C9-042BD72C20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B3D076-B492-41D1-BD96-5A2CC539596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xmlns="" val="1732596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5D8FBBC-49BA-44FC-9401-9AA8BE06EB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6A2AD48-EA90-4DDB-90E8-B10BCBB45E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A511C19-F76A-41E3-B9C9-042BD72C20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A2CA64-88DB-4FA1-9911-11E26731AB95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xmlns="" val="914060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xmlns="" id="{95D8FBBC-49BA-44FC-9401-9AA8BE06EB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xmlns="" id="{96A2AD48-EA90-4DDB-90E8-B10BCBB45E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xmlns="" id="{1A511C19-F76A-41E3-B9C9-042BD72C20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38CF71-2F6A-476D-98A3-2A58CBEFBBE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xmlns="" val="3216455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xmlns="" id="{95D8FBBC-49BA-44FC-9401-9AA8BE06EB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xmlns="" id="{96A2AD48-EA90-4DDB-90E8-B10BCBB45E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xmlns="" id="{1A511C19-F76A-41E3-B9C9-042BD72C20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4BB21A-62B1-4E3E-9A72-7834E0F3046C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xmlns="" val="2120879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95D8FBBC-49BA-44FC-9401-9AA8BE06EB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96A2AD48-EA90-4DDB-90E8-B10BCBB45E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xmlns="" id="{1A511C19-F76A-41E3-B9C9-042BD72C20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04D38E-A314-49E7-A983-D7561C62FE1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xmlns="" val="2098230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95D8FBBC-49BA-44FC-9401-9AA8BE06EB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96A2AD48-EA90-4DDB-90E8-B10BCBB45E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xmlns="" id="{1A511C19-F76A-41E3-B9C9-042BD72C20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16ECDF-5925-4253-B9C6-AC48E2F9DD7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xmlns="" val="887631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1510" name="Rectangle 6">
            <a:extLst>
              <a:ext uri="{FF2B5EF4-FFF2-40B4-BE49-F238E27FC236}">
                <a16:creationId xmlns:a16="http://schemas.microsoft.com/office/drawing/2014/main" xmlns="" id="{95D8FBBC-49BA-44FC-9401-9AA8BE06EBC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1511" name="Rectangle 7">
            <a:extLst>
              <a:ext uri="{FF2B5EF4-FFF2-40B4-BE49-F238E27FC236}">
                <a16:creationId xmlns:a16="http://schemas.microsoft.com/office/drawing/2014/main" xmlns="" id="{96A2AD48-EA90-4DDB-90E8-B10BCBB45E5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1512" name="Rectangle 8">
            <a:extLst>
              <a:ext uri="{FF2B5EF4-FFF2-40B4-BE49-F238E27FC236}">
                <a16:creationId xmlns:a16="http://schemas.microsoft.com/office/drawing/2014/main" xmlns="" id="{1A511C19-F76A-41E3-B9C9-042BD72C203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CD62AC8-F1BB-41C1-A3D8-D0C9F0CFAA4E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/>
      <p:bldP spid="21507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50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>
                          <p:stCondLst>
                            <p:cond delay="0"/>
                          </p:stCondLst>
                        </p:cTn>
                        <p:tgtEl>
                          <p:spTgt spid="2150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50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>
                          <p:stCondLst>
                            <p:cond delay="0"/>
                          </p:stCondLst>
                        </p:cTn>
                        <p:tgtEl>
                          <p:spTgt spid="2150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50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>
                          <p:stCondLst>
                            <p:cond delay="0"/>
                          </p:stCondLst>
                        </p:cTn>
                        <p:tgtEl>
                          <p:spTgt spid="2150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50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>
                          <p:stCondLst>
                            <p:cond delay="0"/>
                          </p:stCondLst>
                        </p:cTn>
                        <p:tgtEl>
                          <p:spTgt spid="2150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50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>
                          <p:stCondLst>
                            <p:cond delay="0"/>
                          </p:stCondLst>
                        </p:cTn>
                        <p:tgtEl>
                          <p:spTgt spid="2150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ru-RU" altLang="ru-RU" sz="4300" b="1" dirty="0" smtClean="0"/>
              <a:t>Архивация </a:t>
            </a:r>
            <a:r>
              <a:rPr lang="ru-RU" altLang="ru-RU" sz="4300" b="1" dirty="0" smtClean="0"/>
              <a:t>файлов</a:t>
            </a:r>
          </a:p>
        </p:txBody>
      </p:sp>
      <p:sp>
        <p:nvSpPr>
          <p:cNvPr id="3075" name="Нижний колонтитул 4"/>
          <p:cNvSpPr txBox="1">
            <a:spLocks/>
          </p:cNvSpPr>
          <p:nvPr/>
        </p:nvSpPr>
        <p:spPr bwMode="auto">
          <a:xfrm>
            <a:off x="6732588" y="0"/>
            <a:ext cx="2411412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ru-RU" altLang="ru-RU" sz="1800">
                <a:solidFill>
                  <a:srgbClr val="000000"/>
                </a:solidFill>
                <a:latin typeface="Arial" panose="020B0604020202020204" pitchFamily="34" charset="0"/>
              </a:rPr>
              <a:t>Презентация 10-13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400" b="1" smtClean="0"/>
              <a:t>Алгоритмы </a:t>
            </a:r>
            <a:br>
              <a:rPr lang="ru-RU" altLang="ru-RU" sz="3400" b="1" smtClean="0"/>
            </a:br>
            <a:r>
              <a:rPr lang="ru-RU" altLang="ru-RU" sz="3400" b="1" smtClean="0"/>
              <a:t>и методы архивации</a:t>
            </a:r>
            <a:r>
              <a:rPr lang="ru-RU" altLang="ru-RU" sz="3400" smtClean="0"/>
              <a:t>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905000"/>
            <a:ext cx="8062912" cy="4116388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ru-RU" altLang="ru-RU" sz="2400" b="1" i="1" smtClean="0">
                <a:solidFill>
                  <a:schemeClr val="accent1"/>
                </a:solidFill>
              </a:rPr>
              <a:t>Например</a:t>
            </a:r>
            <a:r>
              <a:rPr lang="ru-RU" altLang="ru-RU" sz="2400" smtClean="0"/>
              <a:t>, в тексте подряд идут 10 пробелов, которые кодируются 10-тью байтами. При архивации они заменяются 3-мя байтами (первый байт – кодирует заменяемый символ; второй байт – специальный байт "флажка" архивации, который указывает на необходимость развернуть первый  байт в последовательность байтов; третий байт указывает количество повторяющихся байтов).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P spid="512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905000"/>
            <a:ext cx="8424862" cy="40386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ru-RU" altLang="ru-RU" sz="2400" b="1" smtClean="0">
                <a:solidFill>
                  <a:schemeClr val="hlink"/>
                </a:solidFill>
              </a:rPr>
              <a:t>2.</a:t>
            </a:r>
            <a:r>
              <a:rPr lang="ru-RU" altLang="ru-RU" sz="2400" smtClean="0"/>
              <a:t> Алгоритм кодирования одинаковых последовательностей символов (LZW, назван по фамилиям авторов Якоб Лемпель, Абрахам Зив и Терри Велч) кодирует повторяющиеся фрагменты (слова, "узоры") определенным кодом (последовательностью бит) и при их повторном появлении заменяет ссылкой на первичный код, хранящийся в специально создаваемой таблице (словаре).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ru-RU" altLang="ru-RU" sz="3400" b="1" smtClean="0"/>
              <a:t>Алгоритмы </a:t>
            </a:r>
            <a:br>
              <a:rPr lang="ru-RU" altLang="ru-RU" sz="3400" b="1" smtClean="0"/>
            </a:br>
            <a:r>
              <a:rPr lang="ru-RU" altLang="ru-RU" sz="3400" b="1" smtClean="0"/>
              <a:t>и методы архивации</a:t>
            </a:r>
            <a:r>
              <a:rPr lang="ru-RU" altLang="ru-RU" sz="340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оловок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200" b="1" smtClean="0"/>
              <a:t>Сжатие с потерями</a:t>
            </a:r>
            <a:endParaRPr lang="ru-RU" altLang="ru-RU" sz="3200" smtClean="0"/>
          </a:p>
        </p:txBody>
      </p:sp>
      <p:sp>
        <p:nvSpPr>
          <p:cNvPr id="16387" name="Объект 2"/>
          <p:cNvSpPr>
            <a:spLocks noGrp="1" noChangeArrowheads="1"/>
          </p:cNvSpPr>
          <p:nvPr>
            <p:ph idx="1"/>
          </p:nvPr>
        </p:nvSpPr>
        <p:spPr>
          <a:xfrm>
            <a:off x="566738" y="1752600"/>
            <a:ext cx="8253412" cy="42672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ru-RU" altLang="ru-RU" sz="2400" smtClean="0"/>
              <a:t>С появлением средств оцифровки изображений появилась существенная проблема: в фотоизображениях практически не встречались точно повторяющиеся последовательности точек. С учетом роста частоты дискретизации и небольшой емкости носителей, это затрудняло их обработку и применение. Фактически средний жесткий диск мог хранить только 45–50 изображений высокого качества.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головок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200" b="1" smtClean="0"/>
              <a:t>Сжатие с потерями</a:t>
            </a:r>
            <a:endParaRPr lang="ru-RU" altLang="ru-RU" sz="3200" smtClean="0"/>
          </a:p>
        </p:txBody>
      </p:sp>
      <p:sp>
        <p:nvSpPr>
          <p:cNvPr id="17411" name="Объект 2"/>
          <p:cNvSpPr>
            <a:spLocks noGrp="1" noChangeArrowheads="1"/>
          </p:cNvSpPr>
          <p:nvPr>
            <p:ph idx="1"/>
          </p:nvPr>
        </p:nvSpPr>
        <p:spPr>
          <a:xfrm>
            <a:off x="566738" y="1752600"/>
            <a:ext cx="8469312" cy="42672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ru-RU" altLang="ru-RU" sz="2400" smtClean="0"/>
              <a:t>Для решения этой проблемы группой специалистов был разработан специальный формат и способ сжатия, получивши  название </a:t>
            </a:r>
            <a:r>
              <a:rPr lang="ru-RU" altLang="ru-RU" sz="2400" b="1" smtClean="0"/>
              <a:t>JPEG</a:t>
            </a:r>
            <a:r>
              <a:rPr lang="ru-RU" altLang="ru-RU" sz="2400" smtClean="0"/>
              <a:t> (</a:t>
            </a:r>
            <a:r>
              <a:rPr lang="ru-RU" altLang="ru-RU" sz="2400" b="1" i="1" smtClean="0"/>
              <a:t>J</a:t>
            </a:r>
            <a:r>
              <a:rPr lang="ru-RU" altLang="ru-RU" sz="2400" i="1" smtClean="0"/>
              <a:t>oint </a:t>
            </a:r>
            <a:r>
              <a:rPr lang="ru-RU" altLang="ru-RU" sz="2400" b="1" i="1" smtClean="0"/>
              <a:t>P</a:t>
            </a:r>
            <a:r>
              <a:rPr lang="ru-RU" altLang="ru-RU" sz="2400" i="1" smtClean="0"/>
              <a:t>hotographic </a:t>
            </a:r>
            <a:r>
              <a:rPr lang="ru-RU" altLang="ru-RU" sz="2400" b="1" i="1" smtClean="0"/>
              <a:t>E</a:t>
            </a:r>
            <a:r>
              <a:rPr lang="ru-RU" altLang="ru-RU" sz="2400" i="1" smtClean="0"/>
              <a:t>xpert </a:t>
            </a:r>
            <a:r>
              <a:rPr lang="ru-RU" altLang="ru-RU" sz="2400" b="1" i="1" smtClean="0"/>
              <a:t>G</a:t>
            </a:r>
            <a:r>
              <a:rPr lang="ru-RU" altLang="ru-RU" sz="2400" i="1" smtClean="0"/>
              <a:t>roup</a:t>
            </a:r>
            <a:r>
              <a:rPr lang="ru-RU" altLang="ru-RU" sz="2400" smtClean="0"/>
              <a:t>, объединенная группа экспертов-фотографов). Алгоритм сжатия, предложенный ими, подразумевал </a:t>
            </a:r>
            <a:r>
              <a:rPr lang="ru-RU" altLang="ru-RU" sz="2400" b="1" smtClean="0"/>
              <a:t>сжатие с потерей качества</a:t>
            </a:r>
            <a:r>
              <a:rPr lang="ru-RU" altLang="ru-RU" sz="2400" smtClean="0"/>
              <a:t>. Его достоинством было то, что «силу» сжатия можно было указывать изначально и таким образом находить компромисс между качеством и объемом изображения. Первый стандарт этого алгоритма был принят в 1991 году.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Заголовок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200" b="1" smtClean="0"/>
              <a:t>Сжатие с потерями</a:t>
            </a:r>
            <a:endParaRPr lang="ru-RU" altLang="ru-RU" sz="3200" smtClean="0"/>
          </a:p>
        </p:txBody>
      </p:sp>
      <p:sp>
        <p:nvSpPr>
          <p:cNvPr id="18435" name="Объект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ru-RU" altLang="ru-RU" sz="2400" smtClean="0"/>
              <a:t>Следующим шагом стала разработка группы методов, предназначенных для сжатия потоковых данных (видео и аудио). Существенной особенностью этих данных является их очень большой объем и постепенное изменение (из-за высокой частоты между двумя соседними кадрами, как правило, разница невелика). Сжатый видео- и/или аудиопоток характеризуется чаще всего общим показателем </a:t>
            </a:r>
            <a:r>
              <a:rPr lang="ru-RU" altLang="ru-RU" sz="2400" b="1" smtClean="0"/>
              <a:t>битрейтом</a:t>
            </a:r>
            <a:r>
              <a:rPr lang="ru-RU" altLang="ru-RU" sz="2400" smtClean="0"/>
              <a:t> (</a:t>
            </a:r>
            <a:r>
              <a:rPr lang="ru-RU" altLang="ru-RU" sz="2400" i="1" smtClean="0"/>
              <a:t>bit rate</a:t>
            </a:r>
            <a:r>
              <a:rPr lang="ru-RU" altLang="ru-RU" sz="2400" smtClean="0"/>
              <a:t> — битовая скорость) — количеством битов на одну секунду использования, которое получается после упаковки.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Заголовок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200" b="1" smtClean="0"/>
              <a:t>Сжатие с потерями</a:t>
            </a:r>
            <a:endParaRPr lang="ru-RU" altLang="ru-RU" sz="3200" smtClean="0"/>
          </a:p>
        </p:txBody>
      </p:sp>
      <p:sp>
        <p:nvSpPr>
          <p:cNvPr id="19459" name="Объект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ru-RU" altLang="ru-RU" sz="2400" smtClean="0"/>
              <a:t>Первым был разработан и принят в 1992 году стандарт MPEG-1, включавший в себя способ сжатия видео в поток до 1,5 Мбит, аудио в поток 64, 128 или 192 Кбит/с на канал, а также алгоритмы синхронизации. Стандарт описывал не алгоритмы, а формат получающегося битового потока. Это позволило в дальнейшем разработать множество реализаций алгоритмов кодирования и декодирования. Стандарт применялся для создания видео и CD.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Заголовок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200" b="1" smtClean="0"/>
              <a:t>Сжатие с потерями</a:t>
            </a:r>
            <a:endParaRPr lang="ru-RU" altLang="ru-RU" sz="3200" smtClean="0"/>
          </a:p>
        </p:txBody>
      </p:sp>
      <p:sp>
        <p:nvSpPr>
          <p:cNvPr id="20483" name="Объект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ru-RU" altLang="ru-RU" sz="2400" smtClean="0"/>
              <a:t>Особенную популярность завоевала реализация MPEG-1 для упаковки звука. Применяется для этого стандарт </a:t>
            </a:r>
            <a:r>
              <a:rPr lang="ru-RU" altLang="ru-RU" sz="2400" b="1" smtClean="0"/>
              <a:t>MPEG-1 Layer 3</a:t>
            </a:r>
            <a:r>
              <a:rPr lang="ru-RU" altLang="ru-RU" sz="2400" smtClean="0"/>
              <a:t> (сокращенно названный </a:t>
            </a:r>
            <a:r>
              <a:rPr lang="ru-RU" altLang="ru-RU" sz="2400" b="1" smtClean="0"/>
              <a:t>MP3</a:t>
            </a:r>
            <a:r>
              <a:rPr lang="ru-RU" altLang="ru-RU" sz="2400" smtClean="0"/>
              <a:t>). При сжатии этим методом используется сжатие с потерей информации. Причем учитывается особенность слухового восприятия: если рядом расположены две частоты, то более громкая «перекрывает» более тихую. Таким образом, ее можно сгладить без ощутимой потери качества звука.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Заголовок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200" b="1" smtClean="0"/>
              <a:t>Сжатие с потерями</a:t>
            </a:r>
            <a:endParaRPr lang="ru-RU" altLang="ru-RU" sz="3200" smtClean="0"/>
          </a:p>
        </p:txBody>
      </p:sp>
      <p:sp>
        <p:nvSpPr>
          <p:cNvPr id="21507" name="Объект 4"/>
          <p:cNvSpPr>
            <a:spLocks noGrp="1" noChangeArrowheads="1"/>
          </p:cNvSpPr>
          <p:nvPr>
            <p:ph idx="1"/>
          </p:nvPr>
        </p:nvSpPr>
        <p:spPr>
          <a:xfrm>
            <a:off x="574675" y="1700213"/>
            <a:ext cx="8469313" cy="42672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ru-RU" altLang="ru-RU" sz="2400" smtClean="0"/>
              <a:t>Следующим шагом была разработка и принятие в 1995 году стандарта MPEG-2, предусматривающего работу с более качественным видеопотоком, скорость которого могла изменяться от 3 до 10 Мбит/с. Эта группа методов применяется при создании DVD-дисков.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ru-RU" altLang="ru-RU" sz="2400" smtClean="0"/>
              <a:t>Группа стандартов, получившая позднее название </a:t>
            </a:r>
            <a:r>
              <a:rPr lang="ru-RU" altLang="ru-RU" sz="2400" b="1" smtClean="0"/>
              <a:t>MPEG-4</a:t>
            </a:r>
            <a:r>
              <a:rPr lang="ru-RU" altLang="ru-RU" sz="2400" smtClean="0"/>
              <a:t>, изначально проектировалась для работы с очень низкими потоками, но в дальнейшем претерпела много изменений. В основном эти изменения касались введения интеллектуальных методов — например, описания параметров отображения лиц или синтеза речи.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altLang="ru-RU" sz="2700" smtClean="0"/>
              <a:t>Существуют различные методы архивации файлов (</a:t>
            </a:r>
            <a:r>
              <a:rPr lang="en-US" altLang="ru-RU" sz="2700" smtClean="0"/>
              <a:t>ZIP</a:t>
            </a:r>
            <a:r>
              <a:rPr lang="ru-RU" altLang="ru-RU" sz="2700" smtClean="0"/>
              <a:t>, </a:t>
            </a:r>
            <a:r>
              <a:rPr lang="en-US" altLang="ru-RU" sz="2700" smtClean="0"/>
              <a:t>RAR</a:t>
            </a:r>
            <a:r>
              <a:rPr lang="ru-RU" altLang="ru-RU" sz="2700" smtClean="0"/>
              <a:t>, </a:t>
            </a:r>
            <a:r>
              <a:rPr lang="en-US" altLang="ru-RU" sz="2700" smtClean="0"/>
              <a:t>ARJ</a:t>
            </a:r>
            <a:r>
              <a:rPr lang="ru-RU" altLang="ru-RU" sz="2700" smtClean="0"/>
              <a:t> и др.), которые используют различные алгоритмы архивации и различаются степенью сжатия файлов, скоростью выполнения и другими параметрами.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altLang="ru-RU" sz="2700" smtClean="0"/>
              <a:t>Лучше всего сжимаются текстовые и графические файлы и практически не сжимаются файлы архивов.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91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400" b="1" smtClean="0"/>
              <a:t>Параметры архивации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916113"/>
            <a:ext cx="8820150" cy="4321175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ru-RU" altLang="ru-RU" sz="2400" b="1" smtClean="0">
                <a:solidFill>
                  <a:schemeClr val="tx2"/>
                </a:solidFill>
              </a:rPr>
              <a:t>1.</a:t>
            </a:r>
            <a:r>
              <a:rPr lang="ru-RU" altLang="ru-RU" sz="2400" smtClean="0"/>
              <a:t> </a:t>
            </a:r>
            <a:r>
              <a:rPr lang="ru-RU" altLang="ru-RU" sz="2400" i="1" smtClean="0">
                <a:solidFill>
                  <a:schemeClr val="hlink"/>
                </a:solidFill>
              </a:rPr>
              <a:t>Многотомные архивы</a:t>
            </a:r>
            <a:r>
              <a:rPr lang="ru-RU" altLang="ru-RU" sz="2400" smtClean="0"/>
              <a:t>, т.е. архивы, состоящие из нескольких частей (используются для сохранения большого архива на нескольких дисках). Первый том архива имеет обычное расширение rar, а расширения последующих томов нумеруются как r00, r01, r02 и т.д.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ru-RU" altLang="ru-RU" sz="2400" b="1" smtClean="0">
                <a:solidFill>
                  <a:schemeClr val="tx2"/>
                </a:solidFill>
              </a:rPr>
              <a:t>2.</a:t>
            </a:r>
            <a:r>
              <a:rPr lang="ru-RU" altLang="ru-RU" sz="2400" smtClean="0"/>
              <a:t> </a:t>
            </a:r>
            <a:r>
              <a:rPr lang="ru-RU" altLang="ru-RU" sz="2400" i="1" smtClean="0">
                <a:solidFill>
                  <a:schemeClr val="hlink"/>
                </a:solidFill>
              </a:rPr>
              <a:t>Непрерывные архивы</a:t>
            </a:r>
            <a:r>
              <a:rPr lang="ru-RU" altLang="ru-RU" sz="2400" smtClean="0"/>
              <a:t> (максимальная степень сжатия).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Прямоугольник 4"/>
          <p:cNvSpPr>
            <a:spLocks noChangeArrowheads="1"/>
          </p:cNvSpPr>
          <p:nvPr/>
        </p:nvSpPr>
        <p:spPr bwMode="auto">
          <a:xfrm>
            <a:off x="331788" y="1844675"/>
            <a:ext cx="8247062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4572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tabLst>
                <a:tab pos="4572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tabLst>
                <a:tab pos="4572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tabLst>
                <a:tab pos="4572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tabLst>
                <a:tab pos="4572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ru-RU" altLang="ru-RU" sz="2800">
                <a:solidFill>
                  <a:srgbClr val="000000"/>
                </a:solidFill>
                <a:cs typeface="Times New Roman" panose="02020603050405020304" pitchFamily="18" charset="0"/>
              </a:rPr>
              <a:t>Сжатие данных это процесс, обеспечивающий уменьшение объема данных. </a:t>
            </a:r>
          </a:p>
        </p:txBody>
      </p:sp>
      <p:sp>
        <p:nvSpPr>
          <p:cNvPr id="4099" name="TextBox 5"/>
          <p:cNvSpPr txBox="1">
            <a:spLocks noChangeArrowheads="1"/>
          </p:cNvSpPr>
          <p:nvPr/>
        </p:nvSpPr>
        <p:spPr bwMode="auto">
          <a:xfrm>
            <a:off x="331788" y="3429000"/>
            <a:ext cx="8488362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ru-RU" altLang="ru-RU" sz="2400"/>
              <a:t>Способы сжатия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ru-RU" altLang="ru-RU" sz="2400"/>
              <a:t> Изменение содержания данных (уменьшение избыточности данных)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ru-RU" altLang="ru-RU" sz="2400"/>
              <a:t> Изменение структуры данных (эффективное кодирование)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ru-RU" altLang="ru-RU" sz="2400"/>
              <a:t> Изменение содержания  и структуры данных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400" b="1" smtClean="0"/>
              <a:t>Параметры архивации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989138"/>
            <a:ext cx="8820150" cy="424815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ru-RU" altLang="ru-RU" sz="2400" b="1" smtClean="0">
                <a:solidFill>
                  <a:schemeClr val="tx2"/>
                </a:solidFill>
              </a:rPr>
              <a:t>3.</a:t>
            </a:r>
            <a:r>
              <a:rPr lang="ru-RU" altLang="ru-RU" sz="2400" smtClean="0"/>
              <a:t> </a:t>
            </a:r>
            <a:r>
              <a:rPr lang="ru-RU" altLang="ru-RU" sz="2400" i="1" smtClean="0">
                <a:solidFill>
                  <a:schemeClr val="hlink"/>
                </a:solidFill>
              </a:rPr>
              <a:t>Самораспаковывающиеся</a:t>
            </a:r>
            <a:r>
              <a:rPr lang="ru-RU" altLang="ru-RU" sz="2400" smtClean="0">
                <a:solidFill>
                  <a:schemeClr val="hlink"/>
                </a:solidFill>
              </a:rPr>
              <a:t> архивы</a:t>
            </a:r>
            <a:r>
              <a:rPr lang="ru-RU" altLang="ru-RU" sz="2400" smtClean="0"/>
              <a:t> (SFX, от англ. SelF-eXtracting). Для разархивации такого архива не нужна специальная программа, достаточно запустить файл архива на выполнение, т.к. он является исполняемым файлом и имеет расширение exe.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ru-RU" altLang="ru-RU" sz="2400" b="1" smtClean="0">
                <a:solidFill>
                  <a:schemeClr val="tx2"/>
                </a:solidFill>
              </a:rPr>
              <a:t>4.</a:t>
            </a:r>
            <a:r>
              <a:rPr lang="ru-RU" altLang="ru-RU" sz="2400" smtClean="0"/>
              <a:t> Архивы, созданные с использованием метода </a:t>
            </a:r>
            <a:r>
              <a:rPr lang="ru-RU" altLang="ru-RU" sz="2400" i="1" smtClean="0">
                <a:solidFill>
                  <a:schemeClr val="hlink"/>
                </a:solidFill>
              </a:rPr>
              <a:t>мультимедиа-сжатие</a:t>
            </a:r>
            <a:r>
              <a:rPr lang="ru-RU" altLang="ru-RU" sz="2400" smtClean="0"/>
              <a:t> (на 30% более высокая степень сжатия, чем при обычном).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400" b="1" smtClean="0"/>
              <a:t>Методы архивации</a:t>
            </a:r>
            <a:r>
              <a:rPr lang="ru-RU" altLang="ru-RU" smtClean="0"/>
              <a:t>: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752600"/>
            <a:ext cx="8713788" cy="4267200"/>
          </a:xfrm>
        </p:spPr>
        <p:txBody>
          <a:bodyPr/>
          <a:lstStyle/>
          <a:p>
            <a:pPr marL="354013" indent="-354013" eaLnBrk="1" hangingPunct="1"/>
            <a:r>
              <a:rPr lang="ru-RU" altLang="ru-RU" sz="2300" smtClean="0"/>
              <a:t>Без сжатия (просто помещает файлы в архив без их упаковки).</a:t>
            </a:r>
          </a:p>
          <a:p>
            <a:pPr marL="354013" indent="-354013" eaLnBrk="1" hangingPunct="1"/>
            <a:r>
              <a:rPr lang="ru-RU" altLang="ru-RU" sz="2300" smtClean="0"/>
              <a:t>Скоростной (сжимает плохо, но очень быстро).</a:t>
            </a:r>
          </a:p>
          <a:p>
            <a:pPr marL="354013" indent="-354013" eaLnBrk="1" hangingPunct="1"/>
            <a:r>
              <a:rPr lang="ru-RU" altLang="ru-RU" sz="2300" smtClean="0"/>
              <a:t>Быстрый.</a:t>
            </a:r>
          </a:p>
          <a:p>
            <a:pPr marL="354013" indent="-354013" eaLnBrk="1" hangingPunct="1"/>
            <a:r>
              <a:rPr lang="ru-RU" altLang="ru-RU" sz="2300" smtClean="0"/>
              <a:t>Обычный (используется для создания резервных копий данных).</a:t>
            </a:r>
          </a:p>
          <a:p>
            <a:pPr marL="354013" indent="-354013" eaLnBrk="1" hangingPunct="1"/>
            <a:r>
              <a:rPr lang="ru-RU" altLang="ru-RU" sz="2300" smtClean="0"/>
              <a:t>Хороший.</a:t>
            </a:r>
          </a:p>
          <a:p>
            <a:pPr marL="354013" indent="-354013" eaLnBrk="1" hangingPunct="1"/>
            <a:r>
              <a:rPr lang="ru-RU" altLang="ru-RU" sz="2300" smtClean="0"/>
              <a:t>Максимальный (обеспечивает наиболее высокую степень сжатия, но с наименьшей скоростью, используется для передачи по компьютерным сетям или для долговременного хранения).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2355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326437" cy="42672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ru-RU" altLang="ru-RU" sz="2700" smtClean="0">
                <a:solidFill>
                  <a:schemeClr val="tx2"/>
                </a:solidFill>
              </a:rPr>
              <a:t>При создании нового архива нужно задать:</a:t>
            </a:r>
          </a:p>
          <a:p>
            <a:pPr marL="0" indent="0" eaLnBrk="1" hangingPunct="1"/>
            <a:r>
              <a:rPr lang="ru-RU" altLang="ru-RU" sz="2700" smtClean="0"/>
              <a:t> имя архивного файла и его место хранения на диске;</a:t>
            </a:r>
          </a:p>
          <a:p>
            <a:pPr marL="0" indent="0" eaLnBrk="1" hangingPunct="1"/>
            <a:r>
              <a:rPr lang="ru-RU" altLang="ru-RU" sz="2700" i="1" smtClean="0"/>
              <a:t> </a:t>
            </a:r>
            <a:r>
              <a:rPr lang="ru-RU" altLang="ru-RU" sz="2700" smtClean="0"/>
              <a:t>формат архивации (</a:t>
            </a:r>
            <a:r>
              <a:rPr lang="en-US" altLang="ru-RU" sz="2700" smtClean="0"/>
              <a:t>RAR</a:t>
            </a:r>
            <a:r>
              <a:rPr lang="ru-RU" altLang="ru-RU" sz="2700" smtClean="0"/>
              <a:t>, </a:t>
            </a:r>
            <a:r>
              <a:rPr lang="en-US" altLang="ru-RU" sz="2700" smtClean="0"/>
              <a:t>ZIP</a:t>
            </a:r>
            <a:r>
              <a:rPr lang="ru-RU" altLang="ru-RU" sz="2700" smtClean="0"/>
              <a:t> или др.);</a:t>
            </a:r>
          </a:p>
          <a:p>
            <a:pPr marL="0" indent="0" eaLnBrk="1" hangingPunct="1"/>
            <a:r>
              <a:rPr lang="ru-RU" altLang="ru-RU" sz="2700" smtClean="0"/>
              <a:t> параметры архивирования.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Заголовок 1"/>
          <p:cNvSpPr txBox="1">
            <a:spLocks/>
          </p:cNvSpPr>
          <p:nvPr/>
        </p:nvSpPr>
        <p:spPr bwMode="auto">
          <a:xfrm>
            <a:off x="735013" y="571500"/>
            <a:ext cx="7215187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304925" indent="-3952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93863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93913" indent="-398463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ru-RU" altLang="ru-RU" sz="2400">
                <a:solidFill>
                  <a:srgbClr val="000000"/>
                </a:solidFill>
                <a:cs typeface="Times New Roman" panose="02020603050405020304" pitchFamily="18" charset="0"/>
              </a:rPr>
              <a:t>Цели сжатия данных – экономия ресурсов при хранении или передаче данных</a:t>
            </a:r>
            <a:endParaRPr lang="ru-RU" altLang="ru-RU" sz="2000">
              <a:solidFill>
                <a:schemeClr val="tx2"/>
              </a:solidFill>
            </a:endParaRPr>
          </a:p>
        </p:txBody>
      </p:sp>
      <p:sp>
        <p:nvSpPr>
          <p:cNvPr id="7" name="Куб 6">
            <a:extLst>
              <a:ext uri="{FF2B5EF4-FFF2-40B4-BE49-F238E27FC236}">
                <a16:creationId xmlns:a16="http://schemas.microsoft.com/office/drawing/2014/main" xmlns="" id="{213CDE96-999D-462A-B13D-4EE4F9DFD138}"/>
              </a:ext>
            </a:extLst>
          </p:cNvPr>
          <p:cNvSpPr/>
          <p:nvPr/>
        </p:nvSpPr>
        <p:spPr>
          <a:xfrm>
            <a:off x="6040438" y="3883025"/>
            <a:ext cx="1857375" cy="11430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ru-RU"/>
          </a:p>
        </p:txBody>
      </p:sp>
      <p:grpSp>
        <p:nvGrpSpPr>
          <p:cNvPr id="5124" name="Группа 7"/>
          <p:cNvGrpSpPr>
            <a:grpSpLocks/>
          </p:cNvGrpSpPr>
          <p:nvPr/>
        </p:nvGrpSpPr>
        <p:grpSpPr bwMode="auto">
          <a:xfrm>
            <a:off x="735013" y="1789113"/>
            <a:ext cx="7974012" cy="3133725"/>
            <a:chOff x="357158" y="3192613"/>
            <a:chExt cx="7975358" cy="3132768"/>
          </a:xfrm>
        </p:grpSpPr>
        <p:sp>
          <p:nvSpPr>
            <p:cNvPr id="9" name="Куб 8">
              <a:extLst>
                <a:ext uri="{FF2B5EF4-FFF2-40B4-BE49-F238E27FC236}">
                  <a16:creationId xmlns:a16="http://schemas.microsoft.com/office/drawing/2014/main" xmlns="" id="{2772C279-6553-4D18-ACCD-070D12A50AFB}"/>
                </a:ext>
              </a:extLst>
            </p:cNvPr>
            <p:cNvSpPr/>
            <p:nvPr/>
          </p:nvSpPr>
          <p:spPr>
            <a:xfrm>
              <a:off x="357158" y="4143235"/>
              <a:ext cx="1857689" cy="1142651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ru-RU"/>
            </a:p>
          </p:txBody>
        </p:sp>
        <p:sp>
          <p:nvSpPr>
            <p:cNvPr id="5127" name="TextBox 9"/>
            <p:cNvSpPr txBox="1">
              <a:spLocks noChangeArrowheads="1"/>
            </p:cNvSpPr>
            <p:nvPr/>
          </p:nvSpPr>
          <p:spPr bwMode="auto">
            <a:xfrm>
              <a:off x="428596" y="4572008"/>
              <a:ext cx="1571636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ru-RU" altLang="ru-RU"/>
                <a:t>Исходные данные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C4696A0B-1F01-4230-80DB-7740D2BCFDFA}"/>
                </a:ext>
              </a:extLst>
            </p:cNvPr>
            <p:cNvSpPr txBox="1"/>
            <p:nvPr/>
          </p:nvSpPr>
          <p:spPr>
            <a:xfrm>
              <a:off x="5663479" y="5741359"/>
              <a:ext cx="2151425" cy="58402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ru-RU" sz="1600" spc="-100" dirty="0"/>
                <a:t>Восстановленные данные</a:t>
              </a:r>
            </a:p>
          </p:txBody>
        </p:sp>
        <p:sp>
          <p:nvSpPr>
            <p:cNvPr id="12" name="Куб 11">
              <a:extLst>
                <a:ext uri="{FF2B5EF4-FFF2-40B4-BE49-F238E27FC236}">
                  <a16:creationId xmlns:a16="http://schemas.microsoft.com/office/drawing/2014/main" xmlns="" id="{E481B28D-CE74-40F7-B7AF-64EA75562B7E}"/>
                </a:ext>
              </a:extLst>
            </p:cNvPr>
            <p:cNvSpPr/>
            <p:nvPr/>
          </p:nvSpPr>
          <p:spPr>
            <a:xfrm>
              <a:off x="3429489" y="4500314"/>
              <a:ext cx="785946" cy="428494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ru-RU"/>
            </a:p>
          </p:txBody>
        </p:sp>
        <p:sp>
          <p:nvSpPr>
            <p:cNvPr id="13" name="Штриховая стрелка вправо 10">
              <a:extLst>
                <a:ext uri="{FF2B5EF4-FFF2-40B4-BE49-F238E27FC236}">
                  <a16:creationId xmlns:a16="http://schemas.microsoft.com/office/drawing/2014/main" xmlns="" id="{0EF11B9A-F0BA-4997-95E2-188402024FB1}"/>
                </a:ext>
              </a:extLst>
            </p:cNvPr>
            <p:cNvSpPr/>
            <p:nvPr/>
          </p:nvSpPr>
          <p:spPr>
            <a:xfrm>
              <a:off x="2286296" y="4500314"/>
              <a:ext cx="1000294" cy="357078"/>
            </a:xfrm>
            <a:prstGeom prst="strip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ru-RU"/>
            </a:p>
          </p:txBody>
        </p:sp>
        <p:sp>
          <p:nvSpPr>
            <p:cNvPr id="14" name="Штриховая стрелка вправо 11">
              <a:extLst>
                <a:ext uri="{FF2B5EF4-FFF2-40B4-BE49-F238E27FC236}">
                  <a16:creationId xmlns:a16="http://schemas.microsoft.com/office/drawing/2014/main" xmlns="" id="{69D90A60-3D07-4E25-A976-649DB95C43AE}"/>
                </a:ext>
              </a:extLst>
            </p:cNvPr>
            <p:cNvSpPr/>
            <p:nvPr/>
          </p:nvSpPr>
          <p:spPr>
            <a:xfrm rot="1753794">
              <a:off x="4274181" y="5076400"/>
              <a:ext cx="1570303" cy="357079"/>
            </a:xfrm>
            <a:prstGeom prst="strip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ru-RU"/>
            </a:p>
          </p:txBody>
        </p:sp>
        <p:sp>
          <p:nvSpPr>
            <p:cNvPr id="15" name="Штриховая стрелка вправо 12">
              <a:extLst>
                <a:ext uri="{FF2B5EF4-FFF2-40B4-BE49-F238E27FC236}">
                  <a16:creationId xmlns:a16="http://schemas.microsoft.com/office/drawing/2014/main" xmlns="" id="{E1BEADCA-5F6D-4032-B35A-6FC55A7A42E8}"/>
                </a:ext>
              </a:extLst>
            </p:cNvPr>
            <p:cNvSpPr/>
            <p:nvPr/>
          </p:nvSpPr>
          <p:spPr>
            <a:xfrm rot="20016992">
              <a:off x="4305936" y="4144822"/>
              <a:ext cx="1571890" cy="357078"/>
            </a:xfrm>
            <a:prstGeom prst="strip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ru-RU"/>
            </a:p>
          </p:txBody>
        </p:sp>
        <p:sp>
          <p:nvSpPr>
            <p:cNvPr id="16" name="Куб 15">
              <a:extLst>
                <a:ext uri="{FF2B5EF4-FFF2-40B4-BE49-F238E27FC236}">
                  <a16:creationId xmlns:a16="http://schemas.microsoft.com/office/drawing/2014/main" xmlns="" id="{BB6A6926-84AB-4240-9E47-6F91D2273089}"/>
                </a:ext>
              </a:extLst>
            </p:cNvPr>
            <p:cNvSpPr/>
            <p:nvPr/>
          </p:nvSpPr>
          <p:spPr>
            <a:xfrm>
              <a:off x="5928635" y="3571909"/>
              <a:ext cx="785946" cy="428494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ru-RU"/>
            </a:p>
          </p:txBody>
        </p:sp>
        <p:sp>
          <p:nvSpPr>
            <p:cNvPr id="5134" name="TextBox 16"/>
            <p:cNvSpPr txBox="1">
              <a:spLocks noChangeArrowheads="1"/>
            </p:cNvSpPr>
            <p:nvPr/>
          </p:nvSpPr>
          <p:spPr bwMode="auto">
            <a:xfrm>
              <a:off x="5874949" y="3192613"/>
              <a:ext cx="217911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ru-RU" altLang="ru-RU"/>
                <a:t>Новый формат</a:t>
              </a:r>
            </a:p>
          </p:txBody>
        </p:sp>
        <p:sp>
          <p:nvSpPr>
            <p:cNvPr id="5135" name="TextBox 17"/>
            <p:cNvSpPr txBox="1">
              <a:spLocks noChangeArrowheads="1"/>
            </p:cNvSpPr>
            <p:nvPr/>
          </p:nvSpPr>
          <p:spPr bwMode="auto">
            <a:xfrm>
              <a:off x="5903624" y="4925681"/>
              <a:ext cx="242889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ru-RU" altLang="ru-RU"/>
                <a:t>Исходный  формат</a:t>
              </a:r>
            </a:p>
          </p:txBody>
        </p:sp>
        <p:sp>
          <p:nvSpPr>
            <p:cNvPr id="5136" name="TextBox 18"/>
            <p:cNvSpPr txBox="1">
              <a:spLocks noChangeArrowheads="1"/>
            </p:cNvSpPr>
            <p:nvPr/>
          </p:nvSpPr>
          <p:spPr bwMode="auto">
            <a:xfrm>
              <a:off x="3357554" y="3714752"/>
              <a:ext cx="140879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ru-RU" altLang="ru-RU"/>
                <a:t>Сжатые данные</a:t>
              </a:r>
            </a:p>
          </p:txBody>
        </p:sp>
      </p:grpSp>
      <p:sp>
        <p:nvSpPr>
          <p:cNvPr id="5125" name="Заголовок 1"/>
          <p:cNvSpPr txBox="1">
            <a:spLocks noChangeArrowheads="1"/>
          </p:cNvSpPr>
          <p:nvPr/>
        </p:nvSpPr>
        <p:spPr bwMode="auto">
          <a:xfrm>
            <a:off x="395288" y="5175250"/>
            <a:ext cx="83534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ru-RU" altLang="ru-RU" sz="2400">
                <a:solidFill>
                  <a:srgbClr val="000000"/>
                </a:solidFill>
                <a:cs typeface="Times New Roman" panose="02020603050405020304" pitchFamily="18" charset="0"/>
              </a:rPr>
              <a:t>Архивация данных – сжатие с возможностью полного восстановления данных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ru-RU" altLang="ru-RU" sz="2700" b="1" smtClean="0">
                <a:solidFill>
                  <a:schemeClr val="hlink"/>
                </a:solidFill>
              </a:rPr>
              <a:t>Архивация</a:t>
            </a:r>
            <a:r>
              <a:rPr lang="ru-RU" altLang="ru-RU" sz="2700" smtClean="0"/>
              <a:t> – процесс, при котором файлы сжимаются без потери информации. 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ru-RU" altLang="ru-RU" sz="2700" smtClean="0"/>
              <a:t>При </a:t>
            </a:r>
            <a:r>
              <a:rPr lang="ru-RU" altLang="ru-RU" sz="2700" b="1" smtClean="0">
                <a:solidFill>
                  <a:schemeClr val="hlink"/>
                </a:solidFill>
              </a:rPr>
              <a:t>разархивации</a:t>
            </a:r>
            <a:r>
              <a:rPr lang="ru-RU" altLang="ru-RU" sz="2700" smtClean="0"/>
              <a:t> данные и программы восстанавливаются в исходном виде.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ru-RU" altLang="ru-RU" sz="2700" b="1" smtClean="0">
                <a:solidFill>
                  <a:schemeClr val="hlink"/>
                </a:solidFill>
              </a:rPr>
              <a:t>Архиватор</a:t>
            </a:r>
            <a:r>
              <a:rPr lang="ru-RU" altLang="ru-RU" sz="2700" b="1" smtClean="0"/>
              <a:t> </a:t>
            </a:r>
            <a:r>
              <a:rPr lang="ru-RU" altLang="ru-RU" sz="2700" smtClean="0"/>
              <a:t>– программа, выполняющая сжатие (архивирование) файлов для более компактного хранения во внешней памяти и восстановление (разархивирование) сжатых файлов в первоначальном состоянии.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>
            <a:extLst>
              <a:ext uri="{FF2B5EF4-FFF2-40B4-BE49-F238E27FC236}">
                <a16:creationId xmlns:a16="http://schemas.microsoft.com/office/drawing/2014/main" xmlns="" id="{5316F3D1-87B9-4F25-B2FF-B405DC824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24025"/>
            <a:ext cx="8229600" cy="4441825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ru-RU" sz="2200" b="1" dirty="0"/>
              <a:t>Коэффициент сжатия</a:t>
            </a:r>
            <a:r>
              <a:rPr lang="ru-RU" sz="2200" dirty="0"/>
              <a:t> – это величина для обозначения эффективности метода сжатия, равная отношению количества информации до и после сжатия.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ru-RU" sz="2400" dirty="0"/>
          </a:p>
        </p:txBody>
      </p:sp>
      <p:grpSp>
        <p:nvGrpSpPr>
          <p:cNvPr id="8195" name="Группа 10"/>
          <p:cNvGrpSpPr>
            <a:grpSpLocks/>
          </p:cNvGrpSpPr>
          <p:nvPr/>
        </p:nvGrpSpPr>
        <p:grpSpPr bwMode="auto">
          <a:xfrm>
            <a:off x="1428750" y="3300413"/>
            <a:ext cx="7258050" cy="2528887"/>
            <a:chOff x="1428726" y="3300441"/>
            <a:chExt cx="6000794" cy="2528933"/>
          </a:xfrm>
        </p:grpSpPr>
        <p:sp>
          <p:nvSpPr>
            <p:cNvPr id="4" name="Куб 3">
              <a:extLst>
                <a:ext uri="{FF2B5EF4-FFF2-40B4-BE49-F238E27FC236}">
                  <a16:creationId xmlns:a16="http://schemas.microsoft.com/office/drawing/2014/main" xmlns="" id="{1A7F82CD-80A8-4FED-95C2-BC701D9542E6}"/>
                </a:ext>
              </a:extLst>
            </p:cNvPr>
            <p:cNvSpPr/>
            <p:nvPr/>
          </p:nvSpPr>
          <p:spPr>
            <a:xfrm>
              <a:off x="1428726" y="4000541"/>
              <a:ext cx="1857202" cy="1143021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ru-RU"/>
            </a:p>
          </p:txBody>
        </p:sp>
        <p:sp>
          <p:nvSpPr>
            <p:cNvPr id="5" name="Куб 4">
              <a:extLst>
                <a:ext uri="{FF2B5EF4-FFF2-40B4-BE49-F238E27FC236}">
                  <a16:creationId xmlns:a16="http://schemas.microsoft.com/office/drawing/2014/main" xmlns="" id="{358D7308-6BB3-4AB7-941D-F7D13B6C688C}"/>
                </a:ext>
              </a:extLst>
            </p:cNvPr>
            <p:cNvSpPr/>
            <p:nvPr/>
          </p:nvSpPr>
          <p:spPr>
            <a:xfrm>
              <a:off x="4786126" y="4357735"/>
              <a:ext cx="1214072" cy="571510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ru-RU"/>
            </a:p>
          </p:txBody>
        </p:sp>
        <p:sp>
          <p:nvSpPr>
            <p:cNvPr id="8198" name="TextBox 5"/>
            <p:cNvSpPr txBox="1">
              <a:spLocks noChangeArrowheads="1"/>
            </p:cNvSpPr>
            <p:nvPr/>
          </p:nvSpPr>
          <p:spPr bwMode="auto">
            <a:xfrm>
              <a:off x="1470022" y="4372905"/>
              <a:ext cx="127711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ru-RU" altLang="ru-RU" b="1"/>
                <a:t>Исходные данные</a:t>
              </a:r>
            </a:p>
          </p:txBody>
        </p:sp>
        <p:sp>
          <p:nvSpPr>
            <p:cNvPr id="8199" name="TextBox 6"/>
            <p:cNvSpPr txBox="1">
              <a:spLocks noChangeArrowheads="1"/>
            </p:cNvSpPr>
            <p:nvPr/>
          </p:nvSpPr>
          <p:spPr bwMode="auto">
            <a:xfrm>
              <a:off x="4786314" y="4372905"/>
              <a:ext cx="107157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ru-RU" altLang="ru-RU" b="1"/>
                <a:t>Сжатые </a:t>
              </a:r>
            </a:p>
            <a:p>
              <a:pPr eaLnBrk="1" hangingPunct="1"/>
              <a:r>
                <a:rPr lang="ru-RU" altLang="ru-RU" b="1"/>
                <a:t>данные</a:t>
              </a:r>
            </a:p>
          </p:txBody>
        </p:sp>
        <p:sp>
          <p:nvSpPr>
            <p:cNvPr id="8200" name="TextBox 7"/>
            <p:cNvSpPr txBox="1">
              <a:spLocks noChangeArrowheads="1"/>
            </p:cNvSpPr>
            <p:nvPr/>
          </p:nvSpPr>
          <p:spPr bwMode="auto">
            <a:xfrm>
              <a:off x="1428726" y="5429264"/>
              <a:ext cx="236064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ru-RU" altLang="ru-RU" sz="2000"/>
                <a:t>Размер файла 2МБ</a:t>
              </a:r>
            </a:p>
          </p:txBody>
        </p:sp>
        <p:sp>
          <p:nvSpPr>
            <p:cNvPr id="8201" name="TextBox 8"/>
            <p:cNvSpPr txBox="1">
              <a:spLocks noChangeArrowheads="1"/>
            </p:cNvSpPr>
            <p:nvPr/>
          </p:nvSpPr>
          <p:spPr bwMode="auto">
            <a:xfrm>
              <a:off x="4786314" y="5429264"/>
              <a:ext cx="264320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ru-RU" altLang="ru-RU" sz="2000"/>
                <a:t>Размер файла 512 КБ</a:t>
              </a:r>
            </a:p>
          </p:txBody>
        </p:sp>
        <p:sp>
          <p:nvSpPr>
            <p:cNvPr id="8202" name="TextBox 9"/>
            <p:cNvSpPr txBox="1">
              <a:spLocks noChangeArrowheads="1"/>
            </p:cNvSpPr>
            <p:nvPr/>
          </p:nvSpPr>
          <p:spPr bwMode="auto">
            <a:xfrm>
              <a:off x="1714480" y="3300441"/>
              <a:ext cx="571504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ru-RU" altLang="ru-RU" sz="2400"/>
                <a:t>К</a:t>
              </a:r>
              <a:r>
                <a:rPr lang="ru-RU" altLang="ru-RU" sz="2400" i="1"/>
                <a:t>сж</a:t>
              </a:r>
              <a:r>
                <a:rPr lang="ru-RU" altLang="ru-RU" sz="2400"/>
                <a:t> = 2 МБ </a:t>
              </a:r>
              <a:r>
                <a:rPr lang="en-US" altLang="ru-RU" sz="2400"/>
                <a:t>/ 0,5 </a:t>
              </a:r>
              <a:r>
                <a:rPr lang="ru-RU" altLang="ru-RU" sz="2400"/>
                <a:t>МБ = 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Заголовок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73075"/>
          </a:xfrm>
        </p:spPr>
        <p:txBody>
          <a:bodyPr/>
          <a:lstStyle/>
          <a:p>
            <a:r>
              <a:rPr lang="ru-RU" altLang="ru-RU" sz="2800" b="1" smtClean="0"/>
              <a:t>Сжатие с потерями</a:t>
            </a:r>
          </a:p>
        </p:txBody>
      </p:sp>
      <p:graphicFrame>
        <p:nvGraphicFramePr>
          <p:cNvPr id="4" name="Содержимое 3">
            <a:extLst>
              <a:ext uri="{FF2B5EF4-FFF2-40B4-BE49-F238E27FC236}">
                <a16:creationId xmlns:a16="http://schemas.microsoft.com/office/drawing/2014/main" xmlns="" id="{C79E5025-FFB9-4C3E-9052-FE63F539ECE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28625" y="1036638"/>
          <a:ext cx="8229600" cy="17383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40431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Тип данных</a:t>
                      </a:r>
                    </a:p>
                  </a:txBody>
                  <a:tcPr marT="45745" marB="4574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Тип файла после сжатия</a:t>
                      </a:r>
                    </a:p>
                  </a:txBody>
                  <a:tcPr marT="45745" marB="4574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Степень</a:t>
                      </a:r>
                      <a:r>
                        <a:rPr lang="ru-RU" sz="1800" baseline="0" dirty="0"/>
                        <a:t> сжатия</a:t>
                      </a:r>
                      <a:endParaRPr lang="ru-RU" sz="1800" dirty="0"/>
                    </a:p>
                  </a:txBody>
                  <a:tcPr marT="45745" marB="4574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596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Графика</a:t>
                      </a:r>
                    </a:p>
                  </a:txBody>
                  <a:tcPr marT="45745" marB="4574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.JPG</a:t>
                      </a:r>
                      <a:endParaRPr lang="ru-RU" sz="1800" dirty="0"/>
                    </a:p>
                  </a:txBody>
                  <a:tcPr marT="45745" marB="45745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 </a:t>
                      </a:r>
                    </a:p>
                    <a:p>
                      <a:pPr algn="ctr"/>
                      <a:r>
                        <a:rPr lang="ru-RU" sz="1800" dirty="0"/>
                        <a:t>до 99%</a:t>
                      </a:r>
                    </a:p>
                  </a:txBody>
                  <a:tcPr marT="45745" marB="4574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596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Видео</a:t>
                      </a:r>
                    </a:p>
                  </a:txBody>
                  <a:tcPr marT="45745" marB="4574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.MPG</a:t>
                      </a:r>
                      <a:endParaRPr lang="ru-RU" sz="1800" dirty="0"/>
                    </a:p>
                  </a:txBody>
                  <a:tcPr marT="45745" marB="45745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596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Звук</a:t>
                      </a:r>
                    </a:p>
                  </a:txBody>
                  <a:tcPr marT="45745" marB="4574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.MP3</a:t>
                      </a:r>
                      <a:endParaRPr lang="ru-RU" sz="1800" dirty="0"/>
                    </a:p>
                  </a:txBody>
                  <a:tcPr marT="45745" marB="45745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xmlns="" id="{48814D61-3698-4EBF-AF47-36B682772A29}"/>
              </a:ext>
            </a:extLst>
          </p:cNvPr>
          <p:cNvGraphicFramePr>
            <a:graphicFrameLocks noGrp="1"/>
          </p:cNvGraphicFramePr>
          <p:nvPr/>
        </p:nvGraphicFramePr>
        <p:xfrm>
          <a:off x="428625" y="3857625"/>
          <a:ext cx="8429625" cy="16811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98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336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860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83574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Тип данных</a:t>
                      </a:r>
                    </a:p>
                  </a:txBody>
                  <a:tcPr marL="91439" marR="91439" marT="45733" marB="4573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Тип файла после сжатия</a:t>
                      </a:r>
                    </a:p>
                  </a:txBody>
                  <a:tcPr marL="91439" marR="91439" marT="45733" marB="4573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Степень сжатия</a:t>
                      </a:r>
                    </a:p>
                  </a:txBody>
                  <a:tcPr marL="91439" marR="91439" marT="45733" marB="4573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5863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Графика</a:t>
                      </a:r>
                    </a:p>
                  </a:txBody>
                  <a:tcPr marL="91439" marR="91439" marT="45733" marB="4573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.GIF   .TIF   .PCX</a:t>
                      </a:r>
                      <a:endParaRPr lang="ru-RU" sz="1800" dirty="0"/>
                    </a:p>
                  </a:txBody>
                  <a:tcPr marL="91439" marR="91439" marT="45733" marB="45733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ru-RU" sz="1800" dirty="0"/>
                    </a:p>
                    <a:p>
                      <a:pPr algn="ctr"/>
                      <a:r>
                        <a:rPr lang="ru-RU" sz="1800" dirty="0"/>
                        <a:t>До 50%</a:t>
                      </a:r>
                    </a:p>
                  </a:txBody>
                  <a:tcPr marL="91439" marR="91439" marT="45733" marB="4573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5863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Видео</a:t>
                      </a:r>
                    </a:p>
                  </a:txBody>
                  <a:tcPr marL="91439" marR="91439" marT="45733" marB="4573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.AVI</a:t>
                      </a:r>
                      <a:endParaRPr lang="ru-RU" sz="1800" dirty="0"/>
                    </a:p>
                  </a:txBody>
                  <a:tcPr marL="91439" marR="91439" marT="45733" marB="45733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5863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Любой тип </a:t>
                      </a:r>
                    </a:p>
                  </a:txBody>
                  <a:tcPr marL="91439" marR="91439" marT="45733" marB="4573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.ZIP   .ARJ   .RAR   .LZH</a:t>
                      </a:r>
                      <a:r>
                        <a:rPr lang="en-US" sz="1800" baseline="0" dirty="0"/>
                        <a:t> </a:t>
                      </a:r>
                      <a:endParaRPr lang="ru-RU" sz="1800" dirty="0"/>
                    </a:p>
                  </a:txBody>
                  <a:tcPr marL="91439" marR="91439" marT="45733" marB="45733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7" name="Заголовок 1">
            <a:extLst>
              <a:ext uri="{FF2B5EF4-FFF2-40B4-BE49-F238E27FC236}">
                <a16:creationId xmlns:a16="http://schemas.microsoft.com/office/drawing/2014/main" xmlns="" id="{86D166E8-E5B6-40BD-888B-E26D2B466A50}"/>
              </a:ext>
            </a:extLst>
          </p:cNvPr>
          <p:cNvSpPr txBox="1">
            <a:spLocks/>
          </p:cNvSpPr>
          <p:nvPr/>
        </p:nvSpPr>
        <p:spPr>
          <a:xfrm>
            <a:off x="500063" y="3214688"/>
            <a:ext cx="8229600" cy="473075"/>
          </a:xfrm>
          <a:prstGeom prst="rect">
            <a:avLst/>
          </a:prstGeom>
        </p:spPr>
        <p:txBody>
          <a:bodyPr anchor="ctr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2800" b="1" dirty="0">
                <a:latin typeface="+mj-lt"/>
                <a:ea typeface="+mj-ea"/>
                <a:cs typeface="+mj-cs"/>
              </a:rPr>
              <a:t>Сжатие без потерь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200" smtClean="0"/>
              <a:t>Алгоритмы сжатия символьных данных</a:t>
            </a:r>
          </a:p>
        </p:txBody>
      </p:sp>
      <p:sp>
        <p:nvSpPr>
          <p:cNvPr id="11267" name="Содержимое 2"/>
          <p:cNvSpPr>
            <a:spLocks noGrp="1" noChangeArrowheads="1"/>
          </p:cNvSpPr>
          <p:nvPr>
            <p:ph idx="1"/>
          </p:nvPr>
        </p:nvSpPr>
        <p:spPr>
          <a:xfrm>
            <a:off x="428625" y="1916113"/>
            <a:ext cx="8464550" cy="4156075"/>
          </a:xfrm>
        </p:spPr>
        <p:txBody>
          <a:bodyPr/>
          <a:lstStyle/>
          <a:p>
            <a:r>
              <a:rPr lang="ru-RU" altLang="ru-RU" sz="2400" b="1" smtClean="0"/>
              <a:t>Статистические методы</a:t>
            </a:r>
            <a:r>
              <a:rPr lang="ru-RU" altLang="ru-RU" sz="2400" smtClean="0"/>
              <a:t> – это методы сжатия, основанные на статистической обработке текста</a:t>
            </a:r>
            <a:r>
              <a:rPr lang="en-US" altLang="ru-RU" sz="2400" smtClean="0"/>
              <a:t>.</a:t>
            </a:r>
            <a:endParaRPr lang="ru-RU" altLang="ru-RU" sz="2400" smtClean="0"/>
          </a:p>
          <a:p>
            <a:r>
              <a:rPr lang="ru-RU" altLang="ru-RU" sz="2400" b="1" smtClean="0"/>
              <a:t>Словарное сжатие</a:t>
            </a:r>
            <a:r>
              <a:rPr lang="ru-RU" altLang="ru-RU" sz="2400" smtClean="0"/>
              <a:t> – это методы сжатия, основанные на построении внутреннего словаря</a:t>
            </a:r>
            <a:r>
              <a:rPr lang="en-US" altLang="ru-RU" sz="2400" smtClean="0"/>
              <a:t>.</a:t>
            </a:r>
            <a:r>
              <a:rPr lang="ru-RU" altLang="ru-RU" sz="2400" smtClean="0"/>
              <a:t>	</a:t>
            </a:r>
          </a:p>
          <a:p>
            <a:endParaRPr lang="ru-RU" altLang="ru-RU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400" b="1" smtClean="0"/>
              <a:t>Алгоритмы </a:t>
            </a:r>
            <a:br>
              <a:rPr lang="ru-RU" altLang="ru-RU" sz="3400" b="1" smtClean="0"/>
            </a:br>
            <a:r>
              <a:rPr lang="ru-RU" altLang="ru-RU" sz="3400" b="1" smtClean="0"/>
              <a:t>и методы архивации</a:t>
            </a:r>
            <a:r>
              <a:rPr lang="ru-RU" altLang="ru-RU" sz="3400" smtClean="0"/>
              <a:t>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905000"/>
            <a:ext cx="8062912" cy="4116388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ru-RU" altLang="ru-RU" sz="2400" b="1" smtClean="0">
                <a:solidFill>
                  <a:schemeClr val="hlink"/>
                </a:solidFill>
              </a:rPr>
              <a:t>1.</a:t>
            </a:r>
            <a:r>
              <a:rPr lang="ru-RU" altLang="ru-RU" sz="2400" smtClean="0"/>
              <a:t> Алгоритм сжатия данных (</a:t>
            </a:r>
            <a:r>
              <a:rPr lang="en-US" altLang="ru-RU" sz="2400" smtClean="0"/>
              <a:t>RLE</a:t>
            </a:r>
            <a:r>
              <a:rPr lang="ru-RU" altLang="ru-RU" sz="2400" smtClean="0"/>
              <a:t>) основан на замене повторяющихся битов (в тексте может иметься последовательность одинаковых символов, в графическом файле – закрашенная одним цветом область и т.д.). При применении этого алгоритма вместо последовательности одинаковых по цвету пикселей в строке изображения записывается цвет и количество его повторений. Такой подход используется при хранении изображений в формате BMP.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P spid="5123" grpId="0" build="p"/>
    </p:bldLst>
  </p:timing>
</p:sld>
</file>

<file path=ppt/theme/theme1.xml><?xml version="1.0" encoding="utf-8"?>
<a:theme xmlns:a="http://schemas.openxmlformats.org/drawingml/2006/main" name="Профиль">
  <a:themeElements>
    <a:clrScheme name="Профиль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Профиль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Профиль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офиль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офиль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офиль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офиль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офиль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офиль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рофиль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рофиль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11</TotalTime>
  <Words>1112</Words>
  <Application>Microsoft Office PowerPoint</Application>
  <PresentationFormat>Экран (4:3)</PresentationFormat>
  <Paragraphs>89</Paragraphs>
  <Slides>22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Профиль</vt:lpstr>
      <vt:lpstr>Архивация файлов</vt:lpstr>
      <vt:lpstr>Слайд 2</vt:lpstr>
      <vt:lpstr>Слайд 3</vt:lpstr>
      <vt:lpstr>Слайд 4</vt:lpstr>
      <vt:lpstr>Слайд 5</vt:lpstr>
      <vt:lpstr>Слайд 6</vt:lpstr>
      <vt:lpstr>Сжатие с потерями</vt:lpstr>
      <vt:lpstr>Алгоритмы сжатия символьных данных</vt:lpstr>
      <vt:lpstr>Алгоритмы  и методы архивации </vt:lpstr>
      <vt:lpstr>Алгоритмы  и методы архивации </vt:lpstr>
      <vt:lpstr>Алгоритмы  и методы архивации </vt:lpstr>
      <vt:lpstr>Сжатие с потерями</vt:lpstr>
      <vt:lpstr>Сжатие с потерями</vt:lpstr>
      <vt:lpstr>Сжатие с потерями</vt:lpstr>
      <vt:lpstr>Сжатие с потерями</vt:lpstr>
      <vt:lpstr>Сжатие с потерями</vt:lpstr>
      <vt:lpstr>Сжатие с потерями</vt:lpstr>
      <vt:lpstr>Слайд 18</vt:lpstr>
      <vt:lpstr>Параметры архивации</vt:lpstr>
      <vt:lpstr>Параметры архивации</vt:lpstr>
      <vt:lpstr>Методы архивации:</vt:lpstr>
      <vt:lpstr>Слайд 22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Tatiana</dc:creator>
  <cp:lastModifiedBy>Mikhail</cp:lastModifiedBy>
  <cp:revision>66</cp:revision>
  <dcterms:created xsi:type="dcterms:W3CDTF">2007-10-25T04:15:44Z</dcterms:created>
  <dcterms:modified xsi:type="dcterms:W3CDTF">2022-03-26T10:07:21Z</dcterms:modified>
</cp:coreProperties>
</file>