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4" r:id="rId9"/>
    <p:sldId id="295" r:id="rId10"/>
    <p:sldId id="296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35577-AE66-4691-885B-83FD67F439DE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8232-84FF-41AC-B27E-B37C80AB2F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Сжатие информации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Слайд-лекция</a:t>
            </a:r>
            <a:br>
              <a:rPr lang="ru-RU" dirty="0" smtClean="0"/>
            </a:br>
            <a:r>
              <a:rPr lang="ru-RU" dirty="0" smtClean="0"/>
              <a:t>Дисциплина «Теория информации»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40295" y="1"/>
            <a:ext cx="92842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Сжатие с потерями</a:t>
            </a:r>
            <a:endParaRPr lang="en-US" b="1" dirty="0"/>
          </a:p>
        </p:txBody>
      </p:sp>
      <p:sp>
        <p:nvSpPr>
          <p:cNvPr id="3074" name="AutoShape 2" descr="https://i.ytimg.com/vi/IbxTg8S-W5s/hqdefault_927266.jpg?sqp=-oaymwEcCNACELwBSFXyq4qpAw4IARUAAIhCGAFwAcABBg==&amp;rs=AOn4CLAM7-j5VGaDNLXRrO_ZH4O9zgtBB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https://i.ytimg.com/vi/IbxTg8S-W5s/hqdefault_927266.jpg?sqp=-oaymwEcCNACELwBSFXyq4qpAw4IARUAAIhCGAFwAcABBg==&amp;rs=AOn4CLAM7-j5VGaDNLXRrO_ZH4O9zgtBB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286000"/>
            <a:ext cx="551497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52400" y="838200"/>
            <a:ext cx="8763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b="1" dirty="0" smtClean="0">
                <a:latin typeface="+mj-lt"/>
                <a:ea typeface="+mj-ea"/>
                <a:cs typeface="+mj-cs"/>
              </a:rPr>
              <a:t>Аналогово-цифровое преобразование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4400" b="1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400" dirty="0" smtClean="0">
                <a:latin typeface="+mj-lt"/>
                <a:ea typeface="+mj-ea"/>
                <a:cs typeface="+mj-cs"/>
              </a:rPr>
              <a:t>Аналогово-цифровое преобразование также может быть отнесено к сжатию с потерями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Сжатие без потерь</a:t>
            </a:r>
            <a:endParaRPr lang="en-US" b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399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991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60198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Нет избыточности – нет сжатия</a:t>
            </a:r>
          </a:p>
          <a:p>
            <a:r>
              <a:rPr lang="ru-RU" dirty="0" smtClean="0"/>
              <a:t>Можно использовать оптимальные коды, например код Хаффмана </a:t>
            </a:r>
          </a:p>
          <a:p>
            <a:r>
              <a:rPr lang="ru-RU" dirty="0" smtClean="0"/>
              <a:t>Статистические параметры источника информации могут быть неизвестны заранее</a:t>
            </a:r>
          </a:p>
          <a:p>
            <a:r>
              <a:rPr lang="ru-RU" dirty="0" smtClean="0"/>
              <a:t>В этом случае оптимальный код также нельзя построить заранее</a:t>
            </a:r>
          </a:p>
          <a:p>
            <a:r>
              <a:rPr lang="ru-RU" dirty="0" smtClean="0"/>
              <a:t>Параметры источника можно оценить путем наблюдения, но это ведет к задержке кодирования и может потребовать увеличение памяти кодера</a:t>
            </a:r>
          </a:p>
          <a:p>
            <a:r>
              <a:rPr lang="ru-RU" dirty="0" smtClean="0"/>
              <a:t>Код можно адаптировать в процессе сжатия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792162"/>
          </a:xfrm>
        </p:spPr>
        <p:txBody>
          <a:bodyPr/>
          <a:lstStyle/>
          <a:p>
            <a:r>
              <a:rPr lang="ru-RU" b="1" dirty="0" smtClean="0"/>
              <a:t>Кодирование повторов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257800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Кодирование повторов (</a:t>
            </a:r>
            <a:r>
              <a:rPr lang="en-US" dirty="0" smtClean="0"/>
              <a:t>run-length encoding, RLE</a:t>
            </a:r>
            <a:r>
              <a:rPr lang="ru-RU" dirty="0" smtClean="0"/>
              <a:t>)</a:t>
            </a:r>
            <a:r>
              <a:rPr lang="en-US" dirty="0" smtClean="0"/>
              <a:t> – </a:t>
            </a:r>
            <a:r>
              <a:rPr lang="ru-RU" dirty="0" smtClean="0"/>
              <a:t>элементарный метод сжатия без потерь, при котором повторы символов кодируются числом повторов.</a:t>
            </a: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Пример</a:t>
            </a:r>
          </a:p>
          <a:p>
            <a:pPr>
              <a:buNone/>
            </a:pPr>
            <a:r>
              <a:rPr lang="ru-RU" dirty="0" smtClean="0"/>
              <a:t>Первичный алфавит – заглавные латинские буквы, </a:t>
            </a:r>
          </a:p>
          <a:p>
            <a:pPr>
              <a:buNone/>
            </a:pPr>
            <a:r>
              <a:rPr lang="ru-RU" dirty="0" smtClean="0"/>
              <a:t>вторичный – заглавные латинские буквы и арабские цифры.</a:t>
            </a:r>
          </a:p>
          <a:p>
            <a:pPr>
              <a:buNone/>
            </a:pPr>
            <a:r>
              <a:rPr lang="ru-RU" dirty="0" smtClean="0"/>
              <a:t>Вход: </a:t>
            </a:r>
            <a:r>
              <a:rPr lang="en-US" dirty="0" smtClean="0"/>
              <a:t>   KNN NAA ANL LLL </a:t>
            </a:r>
            <a:r>
              <a:rPr lang="en-US" dirty="0" err="1" smtClean="0"/>
              <a:t>LLL</a:t>
            </a:r>
            <a:r>
              <a:rPr lang="en-US" dirty="0" smtClean="0"/>
              <a:t> </a:t>
            </a:r>
            <a:r>
              <a:rPr lang="en-US" dirty="0" err="1" smtClean="0"/>
              <a:t>LLL</a:t>
            </a:r>
            <a:r>
              <a:rPr lang="en-US" dirty="0" smtClean="0"/>
              <a:t> WWW</a:t>
            </a:r>
          </a:p>
          <a:p>
            <a:pPr>
              <a:buNone/>
            </a:pPr>
            <a:r>
              <a:rPr lang="ru-RU" dirty="0" smtClean="0"/>
              <a:t>Выход: </a:t>
            </a:r>
            <a:r>
              <a:rPr lang="en-US" dirty="0" smtClean="0"/>
              <a:t>1K 3N 3A 1N 10L 3W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324600"/>
          </a:xfrm>
        </p:spPr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Пример</a:t>
            </a:r>
          </a:p>
          <a:p>
            <a:pPr>
              <a:buNone/>
            </a:pPr>
            <a:r>
              <a:rPr lang="ru-RU" dirty="0" smtClean="0"/>
              <a:t>Первичный и вторичный алфавит – заглавные латинские буквы и арабские цифры</a:t>
            </a:r>
          </a:p>
          <a:p>
            <a:pPr>
              <a:buNone/>
            </a:pPr>
            <a:r>
              <a:rPr lang="ru-RU" dirty="0" smtClean="0"/>
              <a:t>Вход: </a:t>
            </a:r>
            <a:r>
              <a:rPr lang="en-US" dirty="0" smtClean="0"/>
              <a:t>  </a:t>
            </a:r>
            <a:r>
              <a:rPr lang="ru-RU" dirty="0" smtClean="0"/>
              <a:t> </a:t>
            </a:r>
            <a:r>
              <a:rPr lang="en-US" dirty="0" smtClean="0"/>
              <a:t>6</a:t>
            </a:r>
            <a:r>
              <a:rPr lang="ru-RU" dirty="0" smtClean="0"/>
              <a:t>ХХ ХХХ Х</a:t>
            </a:r>
            <a:r>
              <a:rPr lang="en-US" dirty="0" smtClean="0"/>
              <a:t>LU UTT TT8 8GJ J00</a:t>
            </a:r>
          </a:p>
          <a:p>
            <a:pPr>
              <a:buNone/>
            </a:pPr>
            <a:r>
              <a:rPr lang="ru-RU" dirty="0" smtClean="0"/>
              <a:t>Выход: </a:t>
            </a:r>
            <a:r>
              <a:rPr lang="ru-RU" dirty="0" smtClean="0">
                <a:solidFill>
                  <a:srgbClr val="FF0000"/>
                </a:solidFill>
              </a:rPr>
              <a:t>16 6Х </a:t>
            </a:r>
            <a:r>
              <a:rPr lang="en-US" dirty="0" smtClean="0"/>
              <a:t>1L 2U 4T </a:t>
            </a:r>
            <a:r>
              <a:rPr lang="en-US" dirty="0" smtClean="0">
                <a:solidFill>
                  <a:srgbClr val="FF0000"/>
                </a:solidFill>
              </a:rPr>
              <a:t>28 1G </a:t>
            </a:r>
            <a:r>
              <a:rPr lang="en-US" dirty="0" smtClean="0"/>
              <a:t>2J 20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</a:t>
            </a:r>
            <a:r>
              <a:rPr lang="en-US" dirty="0" smtClean="0">
                <a:solidFill>
                  <a:srgbClr val="FF0000"/>
                </a:solidFill>
              </a:rPr>
              <a:t>166X</a:t>
            </a:r>
            <a:r>
              <a:rPr lang="en-US" dirty="0" smtClean="0"/>
              <a:t> 1L 2U 4T </a:t>
            </a:r>
            <a:r>
              <a:rPr lang="en-US" dirty="0" smtClean="0">
                <a:solidFill>
                  <a:srgbClr val="FF0000"/>
                </a:solidFill>
              </a:rPr>
              <a:t>281G</a:t>
            </a:r>
            <a:r>
              <a:rPr lang="en-US" dirty="0" smtClean="0"/>
              <a:t> 2J 20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Неоднозначность! Что делать?</a:t>
            </a:r>
          </a:p>
          <a:p>
            <a:pPr>
              <a:buNone/>
            </a:pPr>
            <a:r>
              <a:rPr lang="ru-RU" dirty="0" smtClean="0"/>
              <a:t>Чтобы последовательность была декодируемой, достаточно, чтобы кодовые слова имели фиксированную длину или соблюдался принцип префиксности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/>
              <a:t>Решение на основе фиксированной длины кодового слова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Кодовое слово состоит из одной буквы и цифры.</a:t>
            </a:r>
            <a:endParaRPr lang="en-US" sz="31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5791200"/>
            <a:ext cx="8229600" cy="868363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В этом коде есть очевидная </a:t>
            </a:r>
            <a:r>
              <a:rPr lang="ru-RU" dirty="0" err="1" smtClean="0"/>
              <a:t>неоптимальность</a:t>
            </a:r>
            <a:r>
              <a:rPr lang="ru-RU" dirty="0" smtClean="0"/>
              <a:t>. Можете ли вы её найти?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1524000"/>
            <a:ext cx="4176713" cy="4229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688" y="685800"/>
            <a:ext cx="5429512" cy="5544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220" y="2057400"/>
            <a:ext cx="828956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План лекции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Понятие сжатия информации</a:t>
            </a:r>
          </a:p>
          <a:p>
            <a:r>
              <a:rPr lang="ru-RU" dirty="0" smtClean="0"/>
              <a:t>Сжатие с потерями</a:t>
            </a:r>
          </a:p>
          <a:p>
            <a:r>
              <a:rPr lang="ru-RU" dirty="0" smtClean="0"/>
              <a:t>Сжатие без потерь</a:t>
            </a:r>
          </a:p>
          <a:p>
            <a:r>
              <a:rPr lang="ru-RU" dirty="0" smtClean="0"/>
              <a:t>Алгоритмы сжатия</a:t>
            </a:r>
          </a:p>
          <a:p>
            <a:pPr lvl="1"/>
            <a:r>
              <a:rPr lang="en-US" dirty="0" smtClean="0"/>
              <a:t>LZ77</a:t>
            </a:r>
          </a:p>
          <a:p>
            <a:pPr lvl="1"/>
            <a:r>
              <a:rPr lang="en-US" dirty="0" smtClean="0"/>
              <a:t>LZ78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/>
          <a:lstStyle/>
          <a:p>
            <a:r>
              <a:rPr lang="ru-RU" dirty="0" smtClean="0"/>
              <a:t>Решение на основе фиксированной длины кодового слова неоптимально, если есть длинные цепочки повторов.</a:t>
            </a:r>
          </a:p>
          <a:p>
            <a:pPr>
              <a:buNone/>
            </a:pPr>
            <a:endParaRPr lang="ru-RU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Пример</a:t>
            </a:r>
          </a:p>
          <a:p>
            <a:pPr>
              <a:buNone/>
            </a:pPr>
            <a:r>
              <a:rPr lang="ru-RU" dirty="0" smtClean="0"/>
              <a:t>Вход: 666 666 666 66Т ТТТ ТТТ Т00</a:t>
            </a:r>
          </a:p>
          <a:p>
            <a:pPr>
              <a:buNone/>
            </a:pPr>
            <a:r>
              <a:rPr lang="ru-RU" dirty="0" smtClean="0"/>
              <a:t>Выход: </a:t>
            </a:r>
            <a:r>
              <a:rPr lang="ru-RU" dirty="0" smtClean="0">
                <a:solidFill>
                  <a:srgbClr val="FF0000"/>
                </a:solidFill>
              </a:rPr>
              <a:t>06 16 </a:t>
            </a:r>
            <a:r>
              <a:rPr lang="ru-RU" dirty="0" smtClean="0"/>
              <a:t>8Т 20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Решение на основе принципа префиксности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Отделим счетчик повторов точкой. </a:t>
            </a:r>
          </a:p>
          <a:p>
            <a:endParaRPr lang="ru-RU" dirty="0"/>
          </a:p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Пример</a:t>
            </a:r>
          </a:p>
          <a:p>
            <a:pPr>
              <a:buNone/>
            </a:pPr>
            <a:r>
              <a:rPr lang="ru-RU" dirty="0" smtClean="0"/>
              <a:t>Вход: 666 666 666 66Т ТТТ ТТТ Т00</a:t>
            </a:r>
          </a:p>
          <a:p>
            <a:pPr>
              <a:buNone/>
            </a:pPr>
            <a:r>
              <a:rPr lang="ru-RU" dirty="0" smtClean="0"/>
              <a:t>Выход: 11.6.8.Т 2.0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 smtClean="0"/>
              <a:t>Недостаток: нужен символ-разделитель.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80" y="609600"/>
            <a:ext cx="911444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507" y="381000"/>
            <a:ext cx="8750093" cy="615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209" y="533400"/>
            <a:ext cx="8980208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486400"/>
          </a:xfrm>
        </p:spPr>
        <p:txBody>
          <a:bodyPr/>
          <a:lstStyle/>
          <a:p>
            <a:r>
              <a:rPr lang="ru-RU" dirty="0" smtClean="0"/>
              <a:t>Дан алфавит А, В, С </a:t>
            </a:r>
            <a:r>
              <a:rPr lang="ru-RU" dirty="0" err="1" smtClean="0"/>
              <a:t>с</a:t>
            </a:r>
            <a:r>
              <a:rPr lang="ru-RU" dirty="0" smtClean="0"/>
              <a:t> вероятностями 0,5; 0,25; и 0,25.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Какой полуинтервал соответствует сообщению АСВ по правилам арифметического кодирования? </a:t>
            </a:r>
          </a:p>
          <a:p>
            <a:pPr>
              <a:buNone/>
            </a:pP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Подсказка:</a:t>
            </a:r>
          </a:p>
          <a:p>
            <a:pPr>
              <a:buNone/>
            </a:pPr>
            <a:r>
              <a:rPr lang="ru-RU" dirty="0" smtClean="0"/>
              <a:t>Вычисления проще производить в двоичной</a:t>
            </a:r>
          </a:p>
          <a:p>
            <a:pPr>
              <a:buNone/>
            </a:pPr>
            <a:r>
              <a:rPr lang="ru-RU" dirty="0" smtClean="0"/>
              <a:t>системе счисления</a:t>
            </a:r>
            <a:endParaRPr lang="ru-RU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0385" y="152400"/>
            <a:ext cx="8263228" cy="655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Словарные методы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0" y="1828800"/>
            <a:ext cx="8915400" cy="5257800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ru-RU" dirty="0" smtClean="0"/>
              <a:t>Словарные методы сжатия используют словарь строк символов и при кодировании входной последовательности заменяют эти строки ссылками на словарь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Словарь обычно составляется из самой входной последовательности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Алгоритмы сжатия информации</a:t>
            </a:r>
            <a:br>
              <a:rPr lang="ru-RU" dirty="0" smtClean="0"/>
            </a:b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LZ77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181600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Алгоритм Лемпеля-Зива 1977 г. использует в качестве словаря строку последних закодированных (в декодере) символов.</a:t>
            </a:r>
          </a:p>
          <a:p>
            <a:r>
              <a:rPr lang="ru-RU" dirty="0" smtClean="0"/>
              <a:t>Кодер </a:t>
            </a:r>
            <a:r>
              <a:rPr lang="en-US" dirty="0" smtClean="0"/>
              <a:t>LZ77 </a:t>
            </a:r>
            <a:r>
              <a:rPr lang="ru-RU" dirty="0" smtClean="0"/>
              <a:t>работает с буфером, разделенным на две части:</a:t>
            </a:r>
          </a:p>
          <a:p>
            <a:pPr lvl="1"/>
            <a:r>
              <a:rPr lang="ru-RU" dirty="0" smtClean="0"/>
              <a:t>Уже закодированные символы</a:t>
            </a:r>
          </a:p>
          <a:p>
            <a:pPr lvl="1"/>
            <a:r>
              <a:rPr lang="ru-RU" dirty="0" smtClean="0"/>
              <a:t>Символы, которые предстоит закодировать</a:t>
            </a:r>
          </a:p>
          <a:p>
            <a:r>
              <a:rPr lang="ru-RU" dirty="0"/>
              <a:t> </a:t>
            </a:r>
            <a:r>
              <a:rPr lang="ru-RU" dirty="0" smtClean="0"/>
              <a:t>Буфер является скользящим окном, через которое алгоритм работает со входной последовательностью</a:t>
            </a:r>
          </a:p>
          <a:p>
            <a:r>
              <a:rPr lang="ru-RU" dirty="0" smtClean="0"/>
              <a:t>Окно передвигается вперед по мере кодирования последовательности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LZ77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562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Одним из основных понятий является воспроизводимое расширение (</a:t>
            </a:r>
            <a:r>
              <a:rPr lang="en-US" dirty="0" smtClean="0"/>
              <a:t>reproducible extension</a:t>
            </a:r>
            <a:r>
              <a:rPr lang="ru-RU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Определение</a:t>
            </a:r>
          </a:p>
          <a:p>
            <a:pPr>
              <a:buNone/>
            </a:pPr>
            <a:r>
              <a:rPr lang="ru-RU" dirty="0" smtClean="0"/>
              <a:t>Воспроизводимое расширение (</a:t>
            </a:r>
            <a:r>
              <a:rPr lang="en-US" dirty="0" smtClean="0"/>
              <a:t>RE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 алгоритме </a:t>
            </a:r>
            <a:r>
              <a:rPr lang="en-US" dirty="0" smtClean="0"/>
              <a:t>LZ77</a:t>
            </a:r>
            <a:r>
              <a:rPr lang="ru-RU" dirty="0" smtClean="0"/>
              <a:t> – это строка символов максимальной длины, которая начинается в первой части буфера и совпадает с префиксом второй части буфера</a:t>
            </a:r>
          </a:p>
          <a:p>
            <a:pPr>
              <a:buNone/>
            </a:pPr>
            <a:r>
              <a:rPr lang="ru-RU" dirty="0" smtClean="0"/>
              <a:t>Максимальная длина </a:t>
            </a:r>
            <a:r>
              <a:rPr lang="en-US" dirty="0" smtClean="0"/>
              <a:t>RE</a:t>
            </a:r>
            <a:r>
              <a:rPr lang="ru-RU" dirty="0" smtClean="0"/>
              <a:t> равна длине второй части буфера минус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Сжатие информации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Цель сжатия информации является уменьшение ее объема</a:t>
            </a:r>
          </a:p>
          <a:p>
            <a:r>
              <a:rPr lang="ru-RU" dirty="0" smtClean="0"/>
              <a:t>Сжатие без потерь полностью обратимо. Действует за счет уменьшения избыточности</a:t>
            </a:r>
          </a:p>
          <a:p>
            <a:r>
              <a:rPr lang="ru-RU" dirty="0" smtClean="0"/>
              <a:t>Сжатие с потерями необратимо. Действует за счет уменьшения избыточности и отбрасывания части информации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954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LZ77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2133600"/>
            <a:ext cx="8610600" cy="4419600"/>
          </a:xfrm>
        </p:spPr>
        <p:txBody>
          <a:bodyPr/>
          <a:lstStyle/>
          <a:p>
            <a:r>
              <a:rPr lang="ru-RU" dirty="0" smtClean="0"/>
              <a:t>Кодовое слово в </a:t>
            </a:r>
            <a:r>
              <a:rPr lang="en-US" dirty="0" smtClean="0"/>
              <a:t>LZ77</a:t>
            </a:r>
            <a:r>
              <a:rPr lang="ru-RU" dirty="0" smtClean="0"/>
              <a:t> состоит из трех частей:</a:t>
            </a:r>
          </a:p>
          <a:p>
            <a:pPr lvl="1"/>
            <a:r>
              <a:rPr lang="ru-RU" dirty="0" smtClean="0"/>
              <a:t>Индекс начала </a:t>
            </a:r>
            <a:r>
              <a:rPr lang="en-US" dirty="0" smtClean="0"/>
              <a:t>RE (</a:t>
            </a:r>
            <a:r>
              <a:rPr lang="ru-RU" dirty="0" smtClean="0"/>
              <a:t>0, если </a:t>
            </a:r>
            <a:r>
              <a:rPr lang="en-US" dirty="0" smtClean="0"/>
              <a:t>RE</a:t>
            </a:r>
            <a:r>
              <a:rPr lang="ru-RU" dirty="0" smtClean="0"/>
              <a:t> не найдено</a:t>
            </a:r>
            <a:r>
              <a:rPr lang="en-US" dirty="0" smtClean="0"/>
              <a:t>)</a:t>
            </a:r>
          </a:p>
          <a:p>
            <a:pPr lvl="1"/>
            <a:r>
              <a:rPr lang="ru-RU" dirty="0" smtClean="0"/>
              <a:t>Длина </a:t>
            </a:r>
            <a:r>
              <a:rPr lang="en-US" dirty="0" smtClean="0"/>
              <a:t>RE</a:t>
            </a:r>
            <a:r>
              <a:rPr lang="ru-RU" dirty="0" smtClean="0"/>
              <a:t> (0, если </a:t>
            </a:r>
            <a:r>
              <a:rPr lang="en-US" dirty="0" smtClean="0"/>
              <a:t>RE</a:t>
            </a:r>
            <a:r>
              <a:rPr lang="ru-RU" dirty="0" smtClean="0"/>
              <a:t> не найдено)</a:t>
            </a:r>
            <a:endParaRPr lang="en-US" dirty="0" smtClean="0"/>
          </a:p>
          <a:p>
            <a:pPr lvl="1"/>
            <a:r>
              <a:rPr lang="ru-RU" dirty="0" smtClean="0"/>
              <a:t>Символ, следующий за </a:t>
            </a:r>
            <a:r>
              <a:rPr lang="en-US" dirty="0" smtClean="0"/>
              <a:t>RE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8739205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LZ77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Задача</a:t>
            </a:r>
          </a:p>
          <a:p>
            <a:pPr>
              <a:buNone/>
            </a:pPr>
            <a:r>
              <a:rPr lang="ru-RU" dirty="0" smtClean="0"/>
              <a:t>Дан буфер </a:t>
            </a:r>
            <a:r>
              <a:rPr lang="en-US" dirty="0" smtClean="0"/>
              <a:t>LZ77</a:t>
            </a:r>
            <a:r>
              <a:rPr lang="ru-RU" dirty="0" smtClean="0"/>
              <a:t>: АВВАА</a:t>
            </a:r>
            <a:r>
              <a:rPr lang="en-US" dirty="0" smtClean="0"/>
              <a:t>|</a:t>
            </a:r>
            <a:r>
              <a:rPr lang="ru-RU" dirty="0" smtClean="0"/>
              <a:t>ВВАСС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Найдите воспроизводимое расширение.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676400" cy="868362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LZ77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2060"/>
                </a:solidFill>
              </a:rPr>
              <a:t>Задача</a:t>
            </a:r>
          </a:p>
          <a:p>
            <a:pPr>
              <a:buNone/>
            </a:pPr>
            <a:r>
              <a:rPr lang="ru-RU" dirty="0" smtClean="0"/>
              <a:t>Дан буфер </a:t>
            </a:r>
            <a:r>
              <a:rPr lang="en-US" dirty="0" smtClean="0"/>
              <a:t>LZ77</a:t>
            </a:r>
            <a:r>
              <a:rPr lang="ru-RU" dirty="0" smtClean="0"/>
              <a:t>: АВВАА</a:t>
            </a:r>
            <a:r>
              <a:rPr lang="en-US" dirty="0" smtClean="0"/>
              <a:t>|</a:t>
            </a:r>
            <a:r>
              <a:rPr lang="ru-RU" dirty="0" smtClean="0"/>
              <a:t>ВВАСС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Найдите воспроизводимое расширение</a:t>
            </a:r>
          </a:p>
          <a:p>
            <a:pPr>
              <a:buNone/>
            </a:pPr>
            <a:r>
              <a:rPr lang="ru-RU" dirty="0" smtClean="0"/>
              <a:t>Ответ: ВВА (А</a:t>
            </a:r>
            <a:r>
              <a:rPr lang="ru-RU" b="1" dirty="0" smtClean="0"/>
              <a:t>ВВА</a:t>
            </a:r>
            <a:r>
              <a:rPr lang="ru-RU" dirty="0" smtClean="0"/>
              <a:t>А</a:t>
            </a:r>
            <a:r>
              <a:rPr lang="en-US" dirty="0" smtClean="0"/>
              <a:t>|</a:t>
            </a:r>
            <a:r>
              <a:rPr lang="ru-RU" i="1" dirty="0" smtClean="0"/>
              <a:t>ВВА</a:t>
            </a:r>
            <a:r>
              <a:rPr lang="ru-RU" dirty="0" smtClean="0"/>
              <a:t>СС)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95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LZ7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5181600"/>
          </a:xfrm>
        </p:spPr>
        <p:txBody>
          <a:bodyPr/>
          <a:lstStyle/>
          <a:p>
            <a:r>
              <a:rPr lang="ru-RU" dirty="0" smtClean="0"/>
              <a:t>Алгоритм Лемпеля-Зева 1978 г. строит словарь на основе последних закодированных (в кодере) или раскодированных (в декодере) символов</a:t>
            </a:r>
          </a:p>
          <a:p>
            <a:r>
              <a:rPr lang="en-US" dirty="0" smtClean="0"/>
              <a:t>LZ7</a:t>
            </a:r>
            <a:r>
              <a:rPr lang="ru-RU" dirty="0" smtClean="0"/>
              <a:t>8 разбивает строку на слова</a:t>
            </a:r>
          </a:p>
          <a:p>
            <a:r>
              <a:rPr lang="ru-RU" dirty="0" smtClean="0"/>
              <a:t>Новые слова включаются в словарь, пока он не заполнен</a:t>
            </a:r>
          </a:p>
          <a:p>
            <a:r>
              <a:rPr lang="ru-RU" dirty="0" smtClean="0"/>
              <a:t>Периодически словарь очищается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95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LZ7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ru-RU" dirty="0" smtClean="0"/>
              <a:t>Слово в </a:t>
            </a:r>
            <a:r>
              <a:rPr lang="en-US" dirty="0" smtClean="0"/>
              <a:t>LZ7</a:t>
            </a:r>
            <a:r>
              <a:rPr lang="ru-RU" dirty="0" smtClean="0"/>
              <a:t>8 – строка минимальной длины, которой нет в словаре</a:t>
            </a:r>
          </a:p>
          <a:p>
            <a:r>
              <a:rPr lang="ru-RU" dirty="0" smtClean="0"/>
              <a:t>Словарь начинается с пустой строки </a:t>
            </a:r>
            <a:r>
              <a:rPr lang="el-GR" dirty="0" smtClean="0"/>
              <a:t>λ</a:t>
            </a:r>
            <a:r>
              <a:rPr lang="ru-RU" dirty="0" smtClean="0"/>
              <a:t> (она имеет индекс 0)</a:t>
            </a:r>
          </a:p>
          <a:p>
            <a:r>
              <a:rPr lang="ru-RU" dirty="0" smtClean="0"/>
              <a:t>В результате каждое слово состоит из (возможно, пустой) строки, которая уже есть в словаре, и еще одного символа 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0713"/>
            <a:ext cx="8864044" cy="653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371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LZ78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Дана строка </a:t>
            </a:r>
            <a:r>
              <a:rPr lang="en-US" dirty="0" smtClean="0"/>
              <a:t>ABC BAA BAB ACB</a:t>
            </a:r>
          </a:p>
          <a:p>
            <a:pPr>
              <a:buNone/>
            </a:pPr>
            <a:r>
              <a:rPr lang="ru-RU" dirty="0" smtClean="0">
                <a:solidFill>
                  <a:srgbClr val="FF0000"/>
                </a:solidFill>
              </a:rPr>
              <a:t>Попробуйте разбить строку на слова и составить словарь </a:t>
            </a:r>
            <a:r>
              <a:rPr lang="en-US" dirty="0" smtClean="0">
                <a:solidFill>
                  <a:srgbClr val="FF0000"/>
                </a:solidFill>
              </a:rPr>
              <a:t>LZ78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662" y="228600"/>
            <a:ext cx="8792737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2192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LZ78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Кодовое слово в </a:t>
            </a:r>
            <a:r>
              <a:rPr lang="en-US" dirty="0" smtClean="0"/>
              <a:t>LZ78</a:t>
            </a:r>
            <a:r>
              <a:rPr lang="ru-RU" dirty="0" smtClean="0"/>
              <a:t> состоит из двух частей:</a:t>
            </a:r>
          </a:p>
          <a:p>
            <a:pPr lvl="1"/>
            <a:r>
              <a:rPr lang="ru-RU" dirty="0" smtClean="0"/>
              <a:t>Индекс в словаре, по которому находится начало слова</a:t>
            </a:r>
          </a:p>
          <a:p>
            <a:pPr lvl="1"/>
            <a:r>
              <a:rPr lang="ru-RU" dirty="0" smtClean="0"/>
              <a:t>Последний символ слова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Коэффициент сжатия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2978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274490"/>
            <a:ext cx="8903494" cy="6354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2209800"/>
            <a:ext cx="4495800" cy="1981200"/>
          </a:xfrm>
        </p:spPr>
        <p:txBody>
          <a:bodyPr/>
          <a:lstStyle/>
          <a:p>
            <a:pPr algn="ctr">
              <a:buNone/>
            </a:pPr>
            <a:r>
              <a:rPr lang="ru-RU" b="1" dirty="0" smtClean="0"/>
              <a:t>Лекция закончена</a:t>
            </a:r>
          </a:p>
          <a:p>
            <a:pPr algn="ctr">
              <a:buNone/>
            </a:pPr>
            <a:r>
              <a:rPr lang="ru-RU" b="1" dirty="0" smtClean="0"/>
              <a:t>Благодарю за внимание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Сжатие с потерями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Чаще всего применяется для звука, изображений, видео</a:t>
            </a:r>
          </a:p>
          <a:p>
            <a:r>
              <a:rPr lang="ru-RU" dirty="0" smtClean="0"/>
              <a:t>Отбрасывается информация, которая считается не важной в данной ситуации или не может быть воспринята</a:t>
            </a:r>
          </a:p>
          <a:p>
            <a:r>
              <a:rPr lang="ru-RU" dirty="0" smtClean="0"/>
              <a:t>Алгоритмы, как правило, не универсальны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838200"/>
            <a:ext cx="876437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153400" cy="868362"/>
          </a:xfrm>
        </p:spPr>
        <p:txBody>
          <a:bodyPr/>
          <a:lstStyle/>
          <a:p>
            <a:r>
              <a:rPr lang="ru-RU" b="1" dirty="0" smtClean="0"/>
              <a:t>Округление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85000" lnSpcReduction="10000"/>
          </a:bodyPr>
          <a:lstStyle/>
          <a:p>
            <a:r>
              <a:rPr lang="ru-RU" dirty="0" smtClean="0"/>
              <a:t>Округление чисел – простейший пример сжатия с потерями</a:t>
            </a:r>
          </a:p>
          <a:p>
            <a:r>
              <a:rPr lang="ru-RU" dirty="0" smtClean="0"/>
              <a:t>Согласно СТ СЭВ 543 – 77 «Числа. Правила записи и округления», числа округляются к ближайшему числу, имеющему требуемое число значащих цифр. Значения, лежащие посередине, округляются в сторону от нуля.</a:t>
            </a:r>
          </a:p>
          <a:p>
            <a:pPr>
              <a:buNone/>
            </a:pPr>
            <a:r>
              <a:rPr lang="ru-RU" dirty="0" smtClean="0"/>
              <a:t>Определение</a:t>
            </a:r>
          </a:p>
          <a:p>
            <a:pPr>
              <a:buNone/>
            </a:pPr>
            <a:r>
              <a:rPr lang="ru-RU" dirty="0" smtClean="0"/>
              <a:t>Значащие цифры данного числа – это все цифры от первой слева, не равной нулю, до последней записанной цифры справа. При этом нули, следующие из множителя </a:t>
            </a: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ru-RU" dirty="0" smtClean="0"/>
              <a:t>не учитываются.</a:t>
            </a:r>
            <a:r>
              <a:rPr lang="en-US" dirty="0" smtClean="0"/>
              <a:t>   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4483100" y="3187700"/>
          <a:ext cx="177800" cy="482600"/>
        </p:xfrm>
        <a:graphic>
          <a:graphicData uri="http://schemas.openxmlformats.org/presentationml/2006/ole">
            <p:oleObj spid="_x0000_s4097" name="Формула" r:id="rId3" imgW="177480" imgH="482400" progId="Equation.3">
              <p:embed/>
            </p:oleObj>
          </a:graphicData>
        </a:graphic>
      </p:graphicFrame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800600" y="5431972"/>
          <a:ext cx="609600" cy="740228"/>
        </p:xfrm>
        <a:graphic>
          <a:graphicData uri="http://schemas.openxmlformats.org/presentationml/2006/ole">
            <p:oleObj spid="_x0000_s4098" name="Формула" r:id="rId4" imgW="17748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25195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33737"/>
            <a:ext cx="8839199" cy="659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821</Words>
  <Application>Microsoft Office PowerPoint</Application>
  <PresentationFormat>Экран (4:3)</PresentationFormat>
  <Paragraphs>116</Paragraphs>
  <Slides>41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41</vt:i4>
      </vt:variant>
    </vt:vector>
  </HeadingPairs>
  <TitlesOfParts>
    <vt:vector size="44" baseType="lpstr">
      <vt:lpstr>Тема Office</vt:lpstr>
      <vt:lpstr>Формула</vt:lpstr>
      <vt:lpstr>Microsoft Equation 3.0</vt:lpstr>
      <vt:lpstr>Сжатие информации</vt:lpstr>
      <vt:lpstr>План лекции</vt:lpstr>
      <vt:lpstr>Сжатие информации</vt:lpstr>
      <vt:lpstr>Коэффициент сжатия</vt:lpstr>
      <vt:lpstr>Сжатие с потерями</vt:lpstr>
      <vt:lpstr>Слайд 6</vt:lpstr>
      <vt:lpstr>Округление </vt:lpstr>
      <vt:lpstr>Слайд 8</vt:lpstr>
      <vt:lpstr>Слайд 9</vt:lpstr>
      <vt:lpstr>Слайд 10</vt:lpstr>
      <vt:lpstr>Сжатие с потерями</vt:lpstr>
      <vt:lpstr>Сжатие без потерь</vt:lpstr>
      <vt:lpstr>Слайд 13</vt:lpstr>
      <vt:lpstr>Слайд 14</vt:lpstr>
      <vt:lpstr>Кодирование повторов</vt:lpstr>
      <vt:lpstr>Слайд 16</vt:lpstr>
      <vt:lpstr>Решение на основе фиксированной длины кодового слова Кодовое слово состоит из одной буквы и цифры.</vt:lpstr>
      <vt:lpstr>Слайд 18</vt:lpstr>
      <vt:lpstr>Слайд 19</vt:lpstr>
      <vt:lpstr>Слайд 20</vt:lpstr>
      <vt:lpstr>Решение на основе принципа префиксности</vt:lpstr>
      <vt:lpstr>Слайд 22</vt:lpstr>
      <vt:lpstr>Слайд 23</vt:lpstr>
      <vt:lpstr>Слайд 24</vt:lpstr>
      <vt:lpstr>Слайд 25</vt:lpstr>
      <vt:lpstr>Слайд 26</vt:lpstr>
      <vt:lpstr>Словарные методы</vt:lpstr>
      <vt:lpstr>Алгоритмы сжатия информации LZ77</vt:lpstr>
      <vt:lpstr>LZ77</vt:lpstr>
      <vt:lpstr>LZ77</vt:lpstr>
      <vt:lpstr>Слайд 31</vt:lpstr>
      <vt:lpstr>LZ77</vt:lpstr>
      <vt:lpstr>LZ77</vt:lpstr>
      <vt:lpstr>LZ78</vt:lpstr>
      <vt:lpstr>LZ78</vt:lpstr>
      <vt:lpstr>Слайд 36</vt:lpstr>
      <vt:lpstr>LZ78</vt:lpstr>
      <vt:lpstr>Слайд 38</vt:lpstr>
      <vt:lpstr>LZ78</vt:lpstr>
      <vt:lpstr>Слайд 40</vt:lpstr>
      <vt:lpstr>Слайд 41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Сжатие информации</dc:title>
  <dc:creator>Mikhail</dc:creator>
  <cp:lastModifiedBy>Mikhail</cp:lastModifiedBy>
  <cp:revision>56</cp:revision>
  <dcterms:created xsi:type="dcterms:W3CDTF">2022-03-21T20:11:37Z</dcterms:created>
  <dcterms:modified xsi:type="dcterms:W3CDTF">2022-03-26T01:11:25Z</dcterms:modified>
</cp:coreProperties>
</file>