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</p:sldMasterIdLst>
  <p:sldIdLst>
    <p:sldId id="256" r:id="rId2"/>
    <p:sldId id="266" r:id="rId3"/>
    <p:sldId id="257" r:id="rId4"/>
    <p:sldId id="259" r:id="rId5"/>
    <p:sldId id="260" r:id="rId6"/>
    <p:sldId id="263" r:id="rId7"/>
    <p:sldId id="261" r:id="rId8"/>
    <p:sldId id="267" r:id="rId9"/>
    <p:sldId id="268" r:id="rId10"/>
    <p:sldId id="262" r:id="rId11"/>
    <p:sldId id="264" r:id="rId12"/>
    <p:sldId id="265" r:id="rId13"/>
    <p:sldId id="269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A3FE"/>
    <a:srgbClr val="826CFC"/>
    <a:srgbClr val="F07C98"/>
    <a:srgbClr val="1A2581"/>
    <a:srgbClr val="64BFC7"/>
    <a:srgbClr val="FCE5EA"/>
    <a:srgbClr val="0B3B5F"/>
    <a:srgbClr val="FED14A"/>
    <a:srgbClr val="FDD248"/>
    <a:srgbClr val="FFD1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68ABF4-F81F-4A01-9A09-A8B7D136ED2A}" v="155" dt="2023-10-27T01:30:37.403"/>
    <p1510:client id="{65650505-8B24-42CD-9F35-6482DB15B77A}" v="445" dt="2023-10-27T02:13:36.734"/>
    <p1510:client id="{A2BFF1F2-7A7A-44D6-AD83-4DF5E33243D0}" v="1286" dt="2023-10-27T04:11:19.533"/>
    <p1510:client id="{DCD941DF-4856-4A37-9BA2-3D6C61701F2D}" v="76" dt="2023-10-27T01:37:24.270"/>
    <p1510:client id="{DF0CF0C0-EB4B-45D7-9B3D-4F25833B1EF2}" v="411" dt="2023-10-27T01:17:00.3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102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611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016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370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89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584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31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619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244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9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00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973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62" r:id="rId6"/>
    <p:sldLayoutId id="2147483667" r:id="rId7"/>
    <p:sldLayoutId id="2147483663" r:id="rId8"/>
    <p:sldLayoutId id="2147483664" r:id="rId9"/>
    <p:sldLayoutId id="2147483665" r:id="rId10"/>
    <p:sldLayoutId id="2147483666" r:id="rId11"/>
    <p:sldLayoutId id="214748366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rgbClr val="263238"/>
                </a:solidFill>
                <a:latin typeface="Bookman Old Style"/>
                <a:ea typeface="+mj-lt"/>
                <a:cs typeface="+mj-lt"/>
              </a:rPr>
              <a:t>Теории способностей. Способности и задатки. Классификация способностей.</a:t>
            </a:r>
            <a:endParaRPr lang="ru-RU" sz="3000" dirty="0">
              <a:solidFill>
                <a:srgbClr val="263238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444317"/>
            <a:ext cx="9144000" cy="951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1400" cap="none" dirty="0">
                <a:solidFill>
                  <a:srgbClr val="263238"/>
                </a:solidFill>
                <a:latin typeface="Bookman Old Style"/>
              </a:rPr>
              <a:t>Подготовил:</a:t>
            </a:r>
          </a:p>
          <a:p>
            <a:pPr algn="ctr">
              <a:lnSpc>
                <a:spcPct val="90000"/>
              </a:lnSpc>
            </a:pPr>
            <a:r>
              <a:rPr lang="ru-RU" sz="1400" cap="none" dirty="0">
                <a:solidFill>
                  <a:srgbClr val="263238"/>
                </a:solidFill>
                <a:latin typeface="Bookman Old Style"/>
              </a:rPr>
              <a:t>Маслов Владислав Андреевич</a:t>
            </a:r>
            <a:endParaRPr lang="ru-RU" sz="1400">
              <a:solidFill>
                <a:srgbClr val="263238"/>
              </a:solidFill>
              <a:latin typeface="Bookman Old Style"/>
            </a:endParaRPr>
          </a:p>
          <a:p>
            <a:pPr algn="ctr">
              <a:lnSpc>
                <a:spcPct val="90000"/>
              </a:lnSpc>
            </a:pPr>
            <a:r>
              <a:rPr lang="ru-RU" sz="1400" cap="none" dirty="0">
                <a:solidFill>
                  <a:srgbClr val="263238"/>
                </a:solidFill>
                <a:latin typeface="Bookman Old Style"/>
              </a:rPr>
              <a:t>1ПИб-02-1оп-22</a:t>
            </a:r>
          </a:p>
        </p:txBody>
      </p:sp>
      <p:pic>
        <p:nvPicPr>
          <p:cNvPr id="6" name="Рисунок 5" descr="Изображение выглядит как одежда, мебель, стол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C377013E-B089-EA15-4C9C-A841C2D3A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54" b="3929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14" y="765764"/>
            <a:ext cx="5440970" cy="180052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FD8597"/>
                </a:solidFill>
                <a:latin typeface="Bookman Old Style"/>
              </a:rPr>
              <a:t>Теория </a:t>
            </a:r>
            <a:r>
              <a:rPr lang="ru-RU" sz="2800" b="1" dirty="0">
                <a:solidFill>
                  <a:srgbClr val="826CFC"/>
                </a:solidFill>
                <a:latin typeface="Bookman Old Style"/>
              </a:rPr>
              <a:t>Б.М. Теплова</a:t>
            </a:r>
            <a:br>
              <a:rPr lang="ru-RU" sz="2800" b="1" dirty="0">
                <a:latin typeface="Bookman Old Style"/>
              </a:rPr>
            </a:br>
            <a:r>
              <a:rPr lang="ru-RU" sz="2000" dirty="0">
                <a:latin typeface="Bookman Old Style"/>
              </a:rPr>
              <a:t>(«Способности и одаренность», 1961 г.)</a:t>
            </a:r>
            <a:endParaRPr lang="ru-RU">
              <a:latin typeface="Bookman Old Style"/>
            </a:endParaRP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623381"/>
            <a:ext cx="3964007" cy="355358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FD8990"/>
                </a:solidFill>
                <a:latin typeface="Bookman Old Style"/>
                <a:cs typeface="Times New Roman"/>
              </a:rPr>
              <a:t>Способности</a:t>
            </a:r>
            <a:r>
              <a:rPr lang="ru-RU" sz="1400" dirty="0">
                <a:latin typeface="Bookman Old Style"/>
                <a:cs typeface="Times New Roman"/>
              </a:rPr>
              <a:t> – индивидуально-психологические особенности, </a:t>
            </a:r>
            <a:r>
              <a:rPr lang="ru-RU" sz="1400" dirty="0">
                <a:solidFill>
                  <a:srgbClr val="826CFC"/>
                </a:solidFill>
                <a:latin typeface="Bookman Old Style"/>
                <a:cs typeface="Times New Roman"/>
              </a:rPr>
              <a:t>отличающие одного человека от другого</a:t>
            </a:r>
            <a:r>
              <a:rPr lang="ru-RU" sz="1400" dirty="0">
                <a:latin typeface="Bookman Old Style"/>
                <a:cs typeface="Times New Roman"/>
              </a:rPr>
              <a:t>.</a:t>
            </a:r>
            <a:endParaRPr lang="ru-RU" sz="1400">
              <a:latin typeface="Bookman Old Style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latin typeface="Bookman Old Style"/>
                <a:cs typeface="Times New Roman"/>
              </a:rPr>
              <a:t>От способностей </a:t>
            </a:r>
            <a:r>
              <a:rPr lang="ru-RU" sz="1400" dirty="0">
                <a:solidFill>
                  <a:srgbClr val="826CFC"/>
                </a:solidFill>
                <a:latin typeface="Bookman Old Style"/>
                <a:cs typeface="Times New Roman"/>
              </a:rPr>
              <a:t>зависит успешность выполнения деятельности</a:t>
            </a:r>
            <a:r>
              <a:rPr lang="ru-RU" sz="1400" dirty="0">
                <a:latin typeface="Bookman Old Style"/>
                <a:cs typeface="Times New Roman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FD8597"/>
                </a:solidFill>
                <a:latin typeface="Bookman Old Style"/>
                <a:cs typeface="Times New Roman"/>
              </a:rPr>
              <a:t>Не сводятся к имеющимся знаниям, умениям и навыкам</a:t>
            </a:r>
            <a:r>
              <a:rPr lang="ru-RU" sz="1400" dirty="0">
                <a:latin typeface="Bookman Old Style"/>
                <a:cs typeface="Times New Roman"/>
              </a:rPr>
              <a:t>, но могут объяснить легкость и быстроту их приобретения.</a:t>
            </a:r>
            <a:endParaRPr lang="ru-RU" sz="1400">
              <a:latin typeface="Bookman Old Style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826CFC"/>
                </a:solidFill>
                <a:latin typeface="Bookman Old Style"/>
                <a:cs typeface="Times New Roman"/>
              </a:rPr>
              <a:t>Способности развиваются</a:t>
            </a:r>
            <a:r>
              <a:rPr lang="ru-RU" sz="1400" dirty="0">
                <a:latin typeface="Bookman Old Style"/>
                <a:cs typeface="Times New Roman"/>
              </a:rPr>
              <a:t> в процессе деятельности.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rgbClr val="FD8597"/>
                </a:solidFill>
                <a:latin typeface="Bookman Old Style"/>
                <a:cs typeface="Times New Roman"/>
              </a:rPr>
              <a:t>Основа для формирования способностей</a:t>
            </a:r>
            <a:r>
              <a:rPr lang="ru-RU" sz="1400" dirty="0">
                <a:latin typeface="Bookman Old Style"/>
                <a:cs typeface="Times New Roman"/>
              </a:rPr>
              <a:t> = </a:t>
            </a:r>
            <a:r>
              <a:rPr lang="ru-RU" sz="1400" dirty="0">
                <a:solidFill>
                  <a:srgbClr val="826CFC"/>
                </a:solidFill>
                <a:latin typeface="Bookman Old Style"/>
                <a:cs typeface="Times New Roman"/>
              </a:rPr>
              <a:t>задатки</a:t>
            </a:r>
            <a:r>
              <a:rPr lang="ru-RU" sz="1400" dirty="0">
                <a:latin typeface="Bookman Old Style"/>
                <a:cs typeface="Times New Roman"/>
              </a:rPr>
              <a:t> или анатомо-физиологические особенности.</a:t>
            </a:r>
            <a:endParaRPr lang="ru-RU" sz="1400">
              <a:latin typeface="Bookman Old Style"/>
            </a:endParaRPr>
          </a:p>
        </p:txBody>
      </p:sp>
      <p:pic>
        <p:nvPicPr>
          <p:cNvPr id="6" name="Рисунок 5" descr="Изображение выглядит как мультфильм, графическая вставка, искусств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B0A5FFF4-724A-F268-12D7-F02CE628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99" y="2092209"/>
            <a:ext cx="4555728" cy="407841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ультфильм, графическая вставка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836A5536-587F-17D7-2C9D-DF739681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36" y="619007"/>
            <a:ext cx="1409875" cy="20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99389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14" y="1358430"/>
            <a:ext cx="5440970" cy="972675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FD8597"/>
                </a:solidFill>
                <a:latin typeface="Bookman Old Style"/>
              </a:rPr>
              <a:t>Теория</a:t>
            </a:r>
            <a:r>
              <a:rPr lang="ru-RU" sz="2800" b="1" dirty="0">
                <a:solidFill>
                  <a:srgbClr val="4C243A"/>
                </a:solidFill>
                <a:latin typeface="Bookman Old Style"/>
              </a:rPr>
              <a:t> </a:t>
            </a:r>
            <a:r>
              <a:rPr lang="ru-RU" sz="2800" b="1" dirty="0">
                <a:solidFill>
                  <a:srgbClr val="826CFC"/>
                </a:solidFill>
                <a:latin typeface="Bookman Old Style"/>
              </a:rPr>
              <a:t>С.Л. Рубинштейна</a:t>
            </a:r>
            <a:br>
              <a:rPr lang="ru-RU" sz="2000" dirty="0">
                <a:solidFill>
                  <a:srgbClr val="826CFC"/>
                </a:solidFill>
                <a:latin typeface="Bookman Old Style"/>
              </a:rPr>
            </a:br>
            <a:r>
              <a:rPr lang="ru-RU" sz="1500" dirty="0">
                <a:latin typeface="Bookman Old Style"/>
              </a:rPr>
              <a:t>(«Основы общей психологии», 1940 г.)</a:t>
            </a:r>
          </a:p>
          <a:p>
            <a:pPr algn="ctr"/>
            <a:endParaRPr lang="ru-RU" sz="2000" dirty="0">
              <a:latin typeface="Bookman Old Style"/>
            </a:endParaRP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378789"/>
            <a:ext cx="3964007" cy="379817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dirty="0">
                <a:latin typeface="Bookman Old Style"/>
                <a:ea typeface="+mn-lt"/>
                <a:cs typeface="Times New Roman"/>
              </a:rPr>
              <a:t>Общий принцип развития способностей – </a:t>
            </a:r>
            <a:r>
              <a:rPr lang="ru-RU" sz="1400" dirty="0">
                <a:solidFill>
                  <a:srgbClr val="826CFC"/>
                </a:solidFill>
                <a:latin typeface="Bookman Old Style"/>
                <a:ea typeface="+mn-lt"/>
                <a:cs typeface="Times New Roman"/>
              </a:rPr>
              <a:t>движение по спирали</a:t>
            </a:r>
            <a:r>
              <a:rPr lang="ru-RU" sz="1400" dirty="0">
                <a:latin typeface="Bookman Old Style"/>
                <a:ea typeface="+mn-lt"/>
                <a:cs typeface="Times New Roman"/>
              </a:rPr>
              <a:t>.</a:t>
            </a:r>
            <a:endParaRPr lang="ru-RU" dirty="0">
              <a:latin typeface="Bookman Old Style"/>
              <a:ea typeface="+mn-lt"/>
              <a:cs typeface="Times New Roman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latin typeface="Bookman Old Style"/>
                <a:ea typeface="+mn-lt"/>
                <a:cs typeface="Times New Roman"/>
              </a:rPr>
              <a:t>Способности </a:t>
            </a:r>
            <a:r>
              <a:rPr lang="ru-RU" sz="1400" dirty="0">
                <a:solidFill>
                  <a:srgbClr val="FD8597"/>
                </a:solidFill>
                <a:latin typeface="Bookman Old Style"/>
                <a:ea typeface="+mn-lt"/>
                <a:cs typeface="Times New Roman"/>
              </a:rPr>
              <a:t>несводимы к знаниям, умениям и навыкам</a:t>
            </a:r>
            <a:r>
              <a:rPr lang="ru-RU" sz="1400" dirty="0">
                <a:latin typeface="Bookman Old Style"/>
                <a:ea typeface="+mn-lt"/>
                <a:cs typeface="Times New Roman"/>
              </a:rPr>
              <a:t>.</a:t>
            </a:r>
            <a:endParaRPr lang="ru-RU">
              <a:latin typeface="Bookman Old Style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latin typeface="Bookman Old Style"/>
                <a:ea typeface="+mn-lt"/>
                <a:cs typeface="Times New Roman"/>
              </a:rPr>
              <a:t>В состав способности должны входить определенные операции, или способы действия, с помощью которых осуществляется соответствующая деятельность.</a:t>
            </a:r>
            <a:endParaRPr lang="ru-RU" dirty="0">
              <a:latin typeface="Bookman Old Style"/>
            </a:endParaRPr>
          </a:p>
          <a:p>
            <a:pPr>
              <a:lnSpc>
                <a:spcPct val="90000"/>
              </a:lnSpc>
            </a:pPr>
            <a:r>
              <a:rPr lang="ru-RU" sz="1400" dirty="0">
                <a:latin typeface="Bookman Old Style"/>
                <a:ea typeface="+mn-lt"/>
                <a:cs typeface="Times New Roman"/>
              </a:rPr>
              <a:t>Общая одаренность проявляется внутри тех или иных специальных способностей, определяет комплексные свойства личности.</a:t>
            </a:r>
            <a:endParaRPr lang="ru-RU" dirty="0">
              <a:latin typeface="Bookman Old Style"/>
            </a:endParaRPr>
          </a:p>
        </p:txBody>
      </p:sp>
      <p:pic>
        <p:nvPicPr>
          <p:cNvPr id="6" name="Рисунок 5" descr="Изображение выглядит как мультфильм, графическая вставка, искусств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B0A5FFF4-724A-F268-12D7-F02CE628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99" y="2092209"/>
            <a:ext cx="4555728" cy="407841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ультфильм, графическая вставка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836A5536-587F-17D7-2C9D-DF739681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36" y="619007"/>
            <a:ext cx="1409875" cy="20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3857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15">
            <a:extLst>
              <a:ext uri="{FF2B5EF4-FFF2-40B4-BE49-F238E27FC236}">
                <a16:creationId xmlns:a16="http://schemas.microsoft.com/office/drawing/2014/main" id="{5EF17487-C386-4F99-B5EB-4FD3DF42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A0DE92DF-4769-4DE9-93FD-EE3127185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0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714" y="765764"/>
            <a:ext cx="5440970" cy="1800526"/>
          </a:xfrm>
        </p:spPr>
        <p:txBody>
          <a:bodyPr>
            <a:normAutofit/>
          </a:bodyPr>
          <a:lstStyle/>
          <a:p>
            <a:pPr algn="ctr"/>
            <a:r>
              <a:rPr lang="ru-RU" sz="2800" b="1" dirty="0">
                <a:solidFill>
                  <a:srgbClr val="FD8597"/>
                </a:solidFill>
                <a:latin typeface="Bookman Old Style"/>
              </a:rPr>
              <a:t>Теория</a:t>
            </a:r>
            <a:r>
              <a:rPr lang="ru-RU" sz="2800" b="1" dirty="0">
                <a:solidFill>
                  <a:srgbClr val="4C243A"/>
                </a:solidFill>
                <a:latin typeface="Bookman Old Style"/>
              </a:rPr>
              <a:t> </a:t>
            </a:r>
            <a:r>
              <a:rPr lang="ru-RU" sz="2800" b="1" dirty="0">
                <a:solidFill>
                  <a:srgbClr val="826CFC"/>
                </a:solidFill>
                <a:latin typeface="Bookman Old Style"/>
              </a:rPr>
              <a:t>Л.С. Выготского</a:t>
            </a:r>
          </a:p>
        </p:txBody>
      </p:sp>
      <p:sp>
        <p:nvSpPr>
          <p:cNvPr id="3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6824" y="2378789"/>
            <a:ext cx="3964007" cy="3798173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ru-RU" sz="1400" dirty="0">
                <a:solidFill>
                  <a:srgbClr val="FD8597"/>
                </a:solidFill>
                <a:latin typeface="Bookman Old Style"/>
                <a:ea typeface="+mn-lt"/>
                <a:cs typeface="+mn-lt"/>
              </a:rPr>
              <a:t>Способности</a:t>
            </a:r>
            <a:r>
              <a:rPr lang="ru-RU" sz="1400" dirty="0">
                <a:latin typeface="Bookman Old Style"/>
                <a:ea typeface="+mn-lt"/>
                <a:cs typeface="+mn-lt"/>
              </a:rPr>
              <a:t> – фактически отдельные, но находящиеся в неразрывной взаимосвязи высшие психические функции.</a:t>
            </a:r>
            <a:endParaRPr lang="ru-RU" dirty="0">
              <a:latin typeface="Bookman Old Style"/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FD8597"/>
                </a:solidFill>
                <a:latin typeface="Bookman Old Style"/>
                <a:ea typeface="+mn-lt"/>
                <a:cs typeface="+mn-lt"/>
              </a:rPr>
              <a:t>Способности</a:t>
            </a:r>
            <a:r>
              <a:rPr lang="ru-RU" sz="1400" dirty="0">
                <a:latin typeface="Bookman Old Style"/>
                <a:ea typeface="+mn-lt"/>
                <a:cs typeface="+mn-lt"/>
              </a:rPr>
              <a:t> – существующие в культуре способы взаимодействия с действительностью.</a:t>
            </a:r>
            <a:endParaRPr lang="ru-RU">
              <a:latin typeface="Bookman Old Style"/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826CFC"/>
                </a:solidFill>
                <a:latin typeface="Bookman Old Style"/>
                <a:ea typeface="+mn-lt"/>
                <a:cs typeface="+mn-lt"/>
              </a:rPr>
              <a:t>Развитие способностей:</a:t>
            </a:r>
            <a:r>
              <a:rPr lang="ru-RU" sz="1400" dirty="0">
                <a:latin typeface="Bookman Old Style"/>
                <a:ea typeface="+mn-lt"/>
                <a:cs typeface="+mn-lt"/>
              </a:rPr>
              <a:t> подчинено закономерностям целостного развития сознания и анализируется в контексте целого;</a:t>
            </a:r>
            <a:endParaRPr lang="ru-RU" dirty="0">
              <a:latin typeface="Bookman Old Style"/>
              <a:ea typeface="+mn-lt"/>
              <a:cs typeface="+mn-lt"/>
            </a:endParaRPr>
          </a:p>
          <a:p>
            <a:r>
              <a:rPr lang="ru-RU" sz="1400" dirty="0">
                <a:solidFill>
                  <a:srgbClr val="826CFC"/>
                </a:solidFill>
                <a:latin typeface="Bookman Old Style"/>
                <a:ea typeface="+mn-lt"/>
                <a:cs typeface="+mn-lt"/>
              </a:rPr>
              <a:t>Развитие способностей</a:t>
            </a:r>
            <a:r>
              <a:rPr lang="ru-RU" sz="1400" dirty="0">
                <a:latin typeface="Bookman Old Style"/>
                <a:ea typeface="+mn-lt"/>
                <a:cs typeface="+mn-lt"/>
              </a:rPr>
              <a:t> является нелинейным интегративным образованием существующих в культуре способов человеческого познания (в центре - слово).</a:t>
            </a:r>
            <a:endParaRPr lang="ru-RU">
              <a:latin typeface="Bookman Old Style"/>
            </a:endParaRPr>
          </a:p>
          <a:p>
            <a:pPr>
              <a:lnSpc>
                <a:spcPct val="90000"/>
              </a:lnSpc>
            </a:pPr>
            <a:endParaRPr lang="ru-RU" sz="1400" dirty="0">
              <a:latin typeface="Bookman Old Style"/>
              <a:cs typeface="Times New Roman"/>
            </a:endParaRPr>
          </a:p>
        </p:txBody>
      </p:sp>
      <p:pic>
        <p:nvPicPr>
          <p:cNvPr id="6" name="Рисунок 5" descr="Изображение выглядит как мультфильм, графическая вставка, искусство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B0A5FFF4-724A-F268-12D7-F02CE6286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099" y="2092209"/>
            <a:ext cx="4555728" cy="4078412"/>
          </a:xfrm>
          <a:prstGeom prst="rect">
            <a:avLst/>
          </a:prstGeom>
        </p:spPr>
      </p:pic>
      <p:pic>
        <p:nvPicPr>
          <p:cNvPr id="11" name="Рисунок 10" descr="Изображение выглядит как мультфильм, графическая вставка, иллюстрация, искусство&#10;&#10;Автоматически созданное описание">
            <a:extLst>
              <a:ext uri="{FF2B5EF4-FFF2-40B4-BE49-F238E27FC236}">
                <a16:creationId xmlns:a16="http://schemas.microsoft.com/office/drawing/2014/main" id="{836A5536-587F-17D7-2C9D-DF7396817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6436" y="619007"/>
            <a:ext cx="1409875" cy="200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35800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93D702E-F4E0-47FC-A74C-ECD9647A8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3851974"/>
            <a:ext cx="9144000" cy="1152663"/>
          </a:xfrm>
        </p:spPr>
        <p:txBody>
          <a:bodyPr>
            <a:normAutofit/>
          </a:bodyPr>
          <a:lstStyle/>
          <a:p>
            <a:pPr algn="ctr"/>
            <a:r>
              <a:rPr lang="ru-RU" sz="3000" b="1" dirty="0">
                <a:solidFill>
                  <a:srgbClr val="263238"/>
                </a:solidFill>
                <a:latin typeface="Bookman Old Style"/>
              </a:rPr>
              <a:t>Благодарю за внимание!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444317"/>
            <a:ext cx="9144000" cy="9515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ru-RU" sz="1400" cap="none" dirty="0">
                <a:solidFill>
                  <a:srgbClr val="263238"/>
                </a:solidFill>
                <a:latin typeface="Bookman Old Style"/>
              </a:rPr>
              <a:t>Будьте способными!</a:t>
            </a:r>
          </a:p>
        </p:txBody>
      </p:sp>
      <p:pic>
        <p:nvPicPr>
          <p:cNvPr id="6" name="Рисунок 5" descr="Изображение выглядит как одежда, мебель, стол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C377013E-B089-EA15-4C9C-A841C2D3AD4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354" b="39293"/>
          <a:stretch/>
        </p:blipFill>
        <p:spPr>
          <a:xfrm>
            <a:off x="838201" y="10"/>
            <a:ext cx="10484412" cy="3811394"/>
          </a:xfrm>
          <a:custGeom>
            <a:avLst/>
            <a:gdLst/>
            <a:ahLst/>
            <a:cxnLst/>
            <a:rect l="l" t="t" r="r" b="b"/>
            <a:pathLst>
              <a:path w="10484412" h="3811404">
                <a:moveTo>
                  <a:pt x="0" y="3811403"/>
                </a:moveTo>
                <a:lnTo>
                  <a:pt x="10484412" y="3811403"/>
                </a:lnTo>
                <a:lnTo>
                  <a:pt x="10484412" y="3811404"/>
                </a:lnTo>
                <a:lnTo>
                  <a:pt x="0" y="3811404"/>
                </a:lnTo>
                <a:close/>
                <a:moveTo>
                  <a:pt x="181717" y="0"/>
                </a:moveTo>
                <a:lnTo>
                  <a:pt x="10224015" y="0"/>
                </a:lnTo>
                <a:cubicBezTo>
                  <a:pt x="10261561" y="45054"/>
                  <a:pt x="10301611" y="85103"/>
                  <a:pt x="10369193" y="110134"/>
                </a:cubicBezTo>
                <a:cubicBezTo>
                  <a:pt x="10321635" y="167704"/>
                  <a:pt x="10236530" y="182722"/>
                  <a:pt x="10173954" y="222771"/>
                </a:cubicBezTo>
                <a:cubicBezTo>
                  <a:pt x="10168948" y="255310"/>
                  <a:pt x="10269071" y="245298"/>
                  <a:pt x="10241537" y="317887"/>
                </a:cubicBezTo>
                <a:cubicBezTo>
                  <a:pt x="10206494" y="418008"/>
                  <a:pt x="10241537" y="528142"/>
                  <a:pt x="10071328" y="573196"/>
                </a:cubicBezTo>
                <a:cubicBezTo>
                  <a:pt x="10023770" y="668312"/>
                  <a:pt x="10008751" y="820997"/>
                  <a:pt x="10113880" y="913610"/>
                </a:cubicBezTo>
                <a:cubicBezTo>
                  <a:pt x="10271573" y="1048774"/>
                  <a:pt x="10244040" y="1138885"/>
                  <a:pt x="10036285" y="1216478"/>
                </a:cubicBezTo>
                <a:cubicBezTo>
                  <a:pt x="10011255" y="1226491"/>
                  <a:pt x="9978715" y="1231497"/>
                  <a:pt x="9966200" y="1256528"/>
                </a:cubicBezTo>
                <a:cubicBezTo>
                  <a:pt x="9986224" y="1289067"/>
                  <a:pt x="10031280" y="1281557"/>
                  <a:pt x="10063819" y="1289067"/>
                </a:cubicBezTo>
                <a:cubicBezTo>
                  <a:pt x="10211500" y="1324110"/>
                  <a:pt x="10214003" y="1324110"/>
                  <a:pt x="10176457" y="1441752"/>
                </a:cubicBezTo>
                <a:cubicBezTo>
                  <a:pt x="10163942" y="1476795"/>
                  <a:pt x="10188972" y="1491813"/>
                  <a:pt x="10211500" y="1511838"/>
                </a:cubicBezTo>
                <a:cubicBezTo>
                  <a:pt x="10296604" y="1591936"/>
                  <a:pt x="10296604" y="1594439"/>
                  <a:pt x="10206494" y="1664523"/>
                </a:cubicBezTo>
                <a:cubicBezTo>
                  <a:pt x="10181463" y="1684547"/>
                  <a:pt x="10163942" y="1704572"/>
                  <a:pt x="10151426" y="1732106"/>
                </a:cubicBezTo>
                <a:cubicBezTo>
                  <a:pt x="10128899" y="1782166"/>
                  <a:pt x="10128899" y="1822216"/>
                  <a:pt x="10208996" y="1847246"/>
                </a:cubicBezTo>
                <a:cubicBezTo>
                  <a:pt x="10266568" y="1864767"/>
                  <a:pt x="10296604" y="1884791"/>
                  <a:pt x="10299107" y="1939858"/>
                </a:cubicBezTo>
                <a:cubicBezTo>
                  <a:pt x="10299107" y="1987416"/>
                  <a:pt x="10306617" y="2017452"/>
                  <a:pt x="10244040" y="2037477"/>
                </a:cubicBezTo>
                <a:cubicBezTo>
                  <a:pt x="10193979" y="2054998"/>
                  <a:pt x="10178960" y="2090041"/>
                  <a:pt x="10183966" y="2130089"/>
                </a:cubicBezTo>
                <a:cubicBezTo>
                  <a:pt x="10193979" y="2230211"/>
                  <a:pt x="10126396" y="2287781"/>
                  <a:pt x="10013758" y="2335339"/>
                </a:cubicBezTo>
                <a:cubicBezTo>
                  <a:pt x="9908629" y="2377890"/>
                  <a:pt x="9813513" y="2437963"/>
                  <a:pt x="9715893" y="2493030"/>
                </a:cubicBezTo>
                <a:cubicBezTo>
                  <a:pt x="9605758" y="2553103"/>
                  <a:pt x="9480605" y="2590649"/>
                  <a:pt x="9347942" y="2623189"/>
                </a:cubicBezTo>
                <a:cubicBezTo>
                  <a:pt x="9370469" y="2665740"/>
                  <a:pt x="9453071" y="2640710"/>
                  <a:pt x="9460580" y="2700783"/>
                </a:cubicBezTo>
                <a:cubicBezTo>
                  <a:pt x="9255329" y="2753346"/>
                  <a:pt x="9060089" y="2833444"/>
                  <a:pt x="8827305" y="2855971"/>
                </a:cubicBezTo>
                <a:cubicBezTo>
                  <a:pt x="9015035" y="2843456"/>
                  <a:pt x="9182740" y="2908535"/>
                  <a:pt x="9360458" y="2926056"/>
                </a:cubicBezTo>
                <a:cubicBezTo>
                  <a:pt x="9377980" y="2961099"/>
                  <a:pt x="9337930" y="2951087"/>
                  <a:pt x="9322912" y="2958595"/>
                </a:cubicBezTo>
                <a:cubicBezTo>
                  <a:pt x="9307893" y="2963602"/>
                  <a:pt x="9287869" y="2966105"/>
                  <a:pt x="9285366" y="2991135"/>
                </a:cubicBezTo>
                <a:cubicBezTo>
                  <a:pt x="9370469" y="3023675"/>
                  <a:pt x="9478102" y="2998644"/>
                  <a:pt x="9565709" y="3033687"/>
                </a:cubicBezTo>
                <a:cubicBezTo>
                  <a:pt x="9543182" y="3083748"/>
                  <a:pt x="9468090" y="3056214"/>
                  <a:pt x="9435550" y="3096263"/>
                </a:cubicBezTo>
                <a:cubicBezTo>
                  <a:pt x="9518151" y="3101269"/>
                  <a:pt x="9593243" y="3103772"/>
                  <a:pt x="9668335" y="3113784"/>
                </a:cubicBezTo>
                <a:cubicBezTo>
                  <a:pt x="9725905" y="3121294"/>
                  <a:pt x="9740924" y="3163845"/>
                  <a:pt x="9700875" y="3193882"/>
                </a:cubicBezTo>
                <a:cubicBezTo>
                  <a:pt x="9665832" y="3221415"/>
                  <a:pt x="9613268" y="3223918"/>
                  <a:pt x="9565709" y="3236434"/>
                </a:cubicBezTo>
                <a:cubicBezTo>
                  <a:pt x="9232801" y="3319034"/>
                  <a:pt x="8882372" y="3351573"/>
                  <a:pt x="8529440" y="3364088"/>
                </a:cubicBezTo>
                <a:cubicBezTo>
                  <a:pt x="7961245" y="3386616"/>
                  <a:pt x="7393049" y="3394125"/>
                  <a:pt x="6827357" y="3419155"/>
                </a:cubicBezTo>
                <a:cubicBezTo>
                  <a:pt x="6481933" y="3434173"/>
                  <a:pt x="6136510" y="3456701"/>
                  <a:pt x="5788584" y="3456701"/>
                </a:cubicBezTo>
                <a:cubicBezTo>
                  <a:pt x="5415628" y="3456701"/>
                  <a:pt x="5042671" y="3464210"/>
                  <a:pt x="4669714" y="3411646"/>
                </a:cubicBezTo>
                <a:cubicBezTo>
                  <a:pt x="4479481" y="3384113"/>
                  <a:pt x="4279236" y="3396628"/>
                  <a:pt x="4086500" y="3376603"/>
                </a:cubicBezTo>
                <a:cubicBezTo>
                  <a:pt x="3793641" y="3346568"/>
                  <a:pt x="3500782" y="3306518"/>
                  <a:pt x="3210426" y="3256458"/>
                </a:cubicBezTo>
                <a:cubicBezTo>
                  <a:pt x="3117813" y="3241439"/>
                  <a:pt x="3007678" y="3231428"/>
                  <a:pt x="2937592" y="3166348"/>
                </a:cubicBezTo>
                <a:cubicBezTo>
                  <a:pt x="2824954" y="3211403"/>
                  <a:pt x="2757372" y="3131305"/>
                  <a:pt x="2669765" y="3106275"/>
                </a:cubicBezTo>
                <a:cubicBezTo>
                  <a:pt x="2634722" y="3096263"/>
                  <a:pt x="2592169" y="3081245"/>
                  <a:pt x="2597176" y="3048705"/>
                </a:cubicBezTo>
                <a:cubicBezTo>
                  <a:pt x="2604685" y="3006154"/>
                  <a:pt x="2654746" y="2978620"/>
                  <a:pt x="2702304" y="2986130"/>
                </a:cubicBezTo>
                <a:cubicBezTo>
                  <a:pt x="2849986" y="3011160"/>
                  <a:pt x="2985150" y="2948584"/>
                  <a:pt x="3137838" y="2956093"/>
                </a:cubicBezTo>
                <a:cubicBezTo>
                  <a:pt x="3005175" y="2933565"/>
                  <a:pt x="2872513" y="2908535"/>
                  <a:pt x="2739850" y="2886007"/>
                </a:cubicBezTo>
                <a:cubicBezTo>
                  <a:pt x="2940095" y="2863480"/>
                  <a:pt x="3132831" y="2896020"/>
                  <a:pt x="3328071" y="2913541"/>
                </a:cubicBezTo>
                <a:cubicBezTo>
                  <a:pt x="3390647" y="2921050"/>
                  <a:pt x="3485763" y="2968608"/>
                  <a:pt x="3503285" y="2898523"/>
                </a:cubicBezTo>
                <a:cubicBezTo>
                  <a:pt x="3513297" y="2850965"/>
                  <a:pt x="3410671" y="2850965"/>
                  <a:pt x="3350598" y="2838450"/>
                </a:cubicBezTo>
                <a:cubicBezTo>
                  <a:pt x="3090279" y="2785886"/>
                  <a:pt x="2824954" y="2758353"/>
                  <a:pt x="2562133" y="2725813"/>
                </a:cubicBezTo>
                <a:cubicBezTo>
                  <a:pt x="2537102" y="2723310"/>
                  <a:pt x="2504562" y="2725813"/>
                  <a:pt x="2487041" y="2715801"/>
                </a:cubicBezTo>
                <a:cubicBezTo>
                  <a:pt x="2354378" y="2633200"/>
                  <a:pt x="2184170" y="2608170"/>
                  <a:pt x="1998943" y="2548097"/>
                </a:cubicBezTo>
                <a:cubicBezTo>
                  <a:pt x="2116587" y="2515558"/>
                  <a:pt x="2196685" y="2575630"/>
                  <a:pt x="2294304" y="2560612"/>
                </a:cubicBezTo>
                <a:cubicBezTo>
                  <a:pt x="2196685" y="2498036"/>
                  <a:pt x="2079041" y="2488024"/>
                  <a:pt x="1978918" y="2455485"/>
                </a:cubicBezTo>
                <a:cubicBezTo>
                  <a:pt x="1906330" y="2430454"/>
                  <a:pt x="1635999" y="2357866"/>
                  <a:pt x="1595950" y="2335339"/>
                </a:cubicBezTo>
                <a:cubicBezTo>
                  <a:pt x="1473299" y="2267756"/>
                  <a:pt x="1315606" y="2237720"/>
                  <a:pt x="1215483" y="2145108"/>
                </a:cubicBezTo>
                <a:cubicBezTo>
                  <a:pt x="1145398" y="2080028"/>
                  <a:pt x="1025251" y="2095047"/>
                  <a:pt x="942649" y="2049992"/>
                </a:cubicBezTo>
                <a:cubicBezTo>
                  <a:pt x="912613" y="2004937"/>
                  <a:pt x="972686" y="1994925"/>
                  <a:pt x="992711" y="1969894"/>
                </a:cubicBezTo>
                <a:cubicBezTo>
                  <a:pt x="1020244" y="1939858"/>
                  <a:pt x="972686" y="1922337"/>
                  <a:pt x="960170" y="1884791"/>
                </a:cubicBezTo>
                <a:cubicBezTo>
                  <a:pt x="1117863" y="1922337"/>
                  <a:pt x="1268048" y="1944864"/>
                  <a:pt x="1448268" y="1957380"/>
                </a:cubicBezTo>
                <a:cubicBezTo>
                  <a:pt x="1390698" y="1897306"/>
                  <a:pt x="1318109" y="1927343"/>
                  <a:pt x="1270551" y="1904815"/>
                </a:cubicBezTo>
                <a:cubicBezTo>
                  <a:pt x="1238011" y="1889797"/>
                  <a:pt x="1190453" y="1884791"/>
                  <a:pt x="1200466" y="1849749"/>
                </a:cubicBezTo>
                <a:cubicBezTo>
                  <a:pt x="1207974" y="1822216"/>
                  <a:pt x="1248023" y="1824718"/>
                  <a:pt x="1278060" y="1827221"/>
                </a:cubicBezTo>
                <a:cubicBezTo>
                  <a:pt x="1393201" y="1834730"/>
                  <a:pt x="1503336" y="1834730"/>
                  <a:pt x="1615974" y="1764645"/>
                </a:cubicBezTo>
                <a:cubicBezTo>
                  <a:pt x="1338134" y="1669530"/>
                  <a:pt x="1015238" y="1717087"/>
                  <a:pt x="767434" y="1576917"/>
                </a:cubicBezTo>
                <a:cubicBezTo>
                  <a:pt x="802477" y="1531862"/>
                  <a:pt x="852539" y="1554390"/>
                  <a:pt x="890085" y="1559396"/>
                </a:cubicBezTo>
                <a:cubicBezTo>
                  <a:pt x="1132882" y="1591936"/>
                  <a:pt x="2003949" y="1514341"/>
                  <a:pt x="2129102" y="1556893"/>
                </a:cubicBezTo>
                <a:cubicBezTo>
                  <a:pt x="2204195" y="1584426"/>
                  <a:pt x="2286796" y="1594439"/>
                  <a:pt x="2369396" y="1576917"/>
                </a:cubicBezTo>
                <a:cubicBezTo>
                  <a:pt x="2469519" y="1554390"/>
                  <a:pt x="1881298" y="1519347"/>
                  <a:pt x="1746133" y="1421728"/>
                </a:cubicBezTo>
                <a:cubicBezTo>
                  <a:pt x="1678551" y="1374170"/>
                  <a:pt x="1082821" y="1146394"/>
                  <a:pt x="819999" y="1083817"/>
                </a:cubicBezTo>
                <a:cubicBezTo>
                  <a:pt x="857545" y="1041266"/>
                  <a:pt x="952662" y="1066296"/>
                  <a:pt x="940146" y="993707"/>
                </a:cubicBezTo>
                <a:cubicBezTo>
                  <a:pt x="794969" y="956162"/>
                  <a:pt x="627263" y="961168"/>
                  <a:pt x="459558" y="903598"/>
                </a:cubicBezTo>
                <a:cubicBezTo>
                  <a:pt x="537153" y="858543"/>
                  <a:pt x="622257" y="883573"/>
                  <a:pt x="699852" y="868556"/>
                </a:cubicBezTo>
                <a:cubicBezTo>
                  <a:pt x="657300" y="813489"/>
                  <a:pt x="582208" y="823500"/>
                  <a:pt x="522134" y="813489"/>
                </a:cubicBezTo>
                <a:cubicBezTo>
                  <a:pt x="464564" y="803476"/>
                  <a:pt x="349423" y="708360"/>
                  <a:pt x="374453" y="713367"/>
                </a:cubicBezTo>
                <a:cubicBezTo>
                  <a:pt x="607238" y="750912"/>
                  <a:pt x="842526" y="735895"/>
                  <a:pt x="1075312" y="773440"/>
                </a:cubicBezTo>
                <a:cubicBezTo>
                  <a:pt x="1152907" y="785955"/>
                  <a:pt x="1238011" y="810986"/>
                  <a:pt x="1275557" y="728385"/>
                </a:cubicBezTo>
                <a:cubicBezTo>
                  <a:pt x="1285569" y="703355"/>
                  <a:pt x="1278060" y="695846"/>
                  <a:pt x="1385692" y="725882"/>
                </a:cubicBezTo>
                <a:cubicBezTo>
                  <a:pt x="1425741" y="738397"/>
                  <a:pt x="1483311" y="750912"/>
                  <a:pt x="1525863" y="718373"/>
                </a:cubicBezTo>
                <a:cubicBezTo>
                  <a:pt x="1498330" y="678325"/>
                  <a:pt x="1445765" y="690839"/>
                  <a:pt x="1408219" y="680828"/>
                </a:cubicBezTo>
                <a:cubicBezTo>
                  <a:pt x="1305594" y="653294"/>
                  <a:pt x="922624" y="548166"/>
                  <a:pt x="825005" y="518129"/>
                </a:cubicBezTo>
                <a:cubicBezTo>
                  <a:pt x="619754" y="453051"/>
                  <a:pt x="492098" y="475578"/>
                  <a:pt x="286846" y="405492"/>
                </a:cubicBezTo>
                <a:cubicBezTo>
                  <a:pt x="356932" y="407995"/>
                  <a:pt x="336907" y="380462"/>
                  <a:pt x="406993" y="380462"/>
                </a:cubicBezTo>
                <a:cubicBezTo>
                  <a:pt x="437030" y="380462"/>
                  <a:pt x="472073" y="372954"/>
                  <a:pt x="472073" y="342917"/>
                </a:cubicBezTo>
                <a:cubicBezTo>
                  <a:pt x="472073" y="315384"/>
                  <a:pt x="104123" y="170207"/>
                  <a:pt x="156686" y="155188"/>
                </a:cubicBezTo>
                <a:cubicBezTo>
                  <a:pt x="301865" y="115140"/>
                  <a:pt x="667312" y="227777"/>
                  <a:pt x="579705" y="175213"/>
                </a:cubicBezTo>
                <a:cubicBezTo>
                  <a:pt x="447042" y="92613"/>
                  <a:pt x="427018" y="77594"/>
                  <a:pt x="326895" y="67583"/>
                </a:cubicBezTo>
                <a:cubicBezTo>
                  <a:pt x="296858" y="62576"/>
                  <a:pt x="244294" y="35043"/>
                  <a:pt x="18171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5296415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9869CF1C-0222-4483-A81A-DBC2FA6B8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EAA5883B-EF52-493B-B73D-3BBA20632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зарисовка, рисунок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F900F896-8865-812D-F06A-3798AEDB0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715"/>
          <a:stretch/>
        </p:blipFill>
        <p:spPr>
          <a:xfrm>
            <a:off x="-1" y="9417"/>
            <a:ext cx="7438031" cy="6857990"/>
          </a:xfrm>
          <a:prstGeom prst="rect">
            <a:avLst/>
          </a:prstGeom>
        </p:spPr>
      </p:pic>
      <p:sp useBgFill="1">
        <p:nvSpPr>
          <p:cNvPr id="62" name="Freeform: Shape 53">
            <a:extLst>
              <a:ext uri="{FF2B5EF4-FFF2-40B4-BE49-F238E27FC236}">
                <a16:creationId xmlns:a16="http://schemas.microsoft.com/office/drawing/2014/main" id="{398F60F9-95A7-4375-8DED-A1545CFE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765" y="-87727"/>
            <a:ext cx="5675315" cy="7212844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97664-14AF-CE9F-9799-9181EE87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80" y="1201003"/>
            <a:ext cx="5752530" cy="1018556"/>
          </a:xfrm>
        </p:spPr>
        <p:txBody>
          <a:bodyPr anchor="b">
            <a:normAutofit/>
          </a:bodyPr>
          <a:lstStyle/>
          <a:p>
            <a:r>
              <a:rPr lang="ru-RU" b="1" dirty="0">
                <a:latin typeface="Bookman Old Style"/>
              </a:rPr>
              <a:t>А вы</a:t>
            </a:r>
            <a:r>
              <a:rPr lang="ru-RU" b="1" dirty="0">
                <a:solidFill>
                  <a:schemeClr val="accent1"/>
                </a:solidFill>
                <a:latin typeface="Bookman Old Style"/>
              </a:rPr>
              <a:t> знаете</a:t>
            </a:r>
            <a:r>
              <a:rPr lang="ru-RU" b="1" dirty="0">
                <a:latin typeface="Bookman Old Style"/>
              </a:rPr>
              <a:t>!?</a:t>
            </a:r>
          </a:p>
        </p:txBody>
      </p:sp>
      <p:pic>
        <p:nvPicPr>
          <p:cNvPr id="7" name="Рисунок 6" descr="Изображение выглядит как палец, кожа, гвоздь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67782FAB-8B9B-0251-8719-5310C78F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52" r="2" b="17878"/>
          <a:stretch/>
        </p:blipFill>
        <p:spPr>
          <a:xfrm>
            <a:off x="7537714" y="2"/>
            <a:ext cx="4654287" cy="222134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1CFD6EF-3BE5-6A72-F2FF-57D7D3B0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2419766"/>
            <a:ext cx="4631412" cy="347160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 dirty="0">
                <a:latin typeface="Bookman Old Style"/>
                <a:ea typeface="+mn-lt"/>
                <a:cs typeface="+mn-lt"/>
              </a:rPr>
              <a:t>У</a:t>
            </a:r>
            <a:r>
              <a:rPr lang="ru-RU" sz="1700" dirty="0">
                <a:solidFill>
                  <a:srgbClr val="FFFFFF"/>
                </a:solidFill>
                <a:latin typeface="Bookman Old Style"/>
                <a:ea typeface="+mn-lt"/>
                <a:cs typeface="+mn-lt"/>
              </a:rPr>
              <a:t> каждого человека </a:t>
            </a:r>
            <a:r>
              <a:rPr lang="ru-RU" sz="1700" dirty="0">
                <a:solidFill>
                  <a:schemeClr val="accent1"/>
                </a:solidFill>
                <a:latin typeface="Bookman Old Style"/>
                <a:ea typeface="+mn-lt"/>
                <a:cs typeface="+mn-lt"/>
              </a:rPr>
              <a:t>способности индивидуальны</a:t>
            </a:r>
            <a:r>
              <a:rPr lang="ru-RU" sz="1700" dirty="0">
                <a:solidFill>
                  <a:srgbClr val="FFFFFF"/>
                </a:solidFill>
                <a:latin typeface="Bookman Old Style"/>
                <a:ea typeface="+mn-lt"/>
                <a:cs typeface="+mn-lt"/>
              </a:rPr>
              <a:t>, это делает каждого из нас </a:t>
            </a:r>
            <a:r>
              <a:rPr lang="ru-RU" sz="1700" dirty="0">
                <a:solidFill>
                  <a:srgbClr val="826CFC"/>
                </a:solidFill>
                <a:latin typeface="Bookman Old Style"/>
                <a:ea typeface="+mn-lt"/>
                <a:cs typeface="+mn-lt"/>
              </a:rPr>
              <a:t>уникальным</a:t>
            </a:r>
            <a:r>
              <a:rPr lang="ru-RU" sz="1700" dirty="0">
                <a:latin typeface="Bookman Old Style"/>
                <a:ea typeface="+mn-lt"/>
                <a:cs typeface="+mn-lt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700" dirty="0">
                <a:solidFill>
                  <a:srgbClr val="FFFFFF"/>
                </a:solidFill>
                <a:latin typeface="Bookman Old Style"/>
                <a:ea typeface="+mn-lt"/>
                <a:cs typeface="+mn-lt"/>
              </a:rPr>
              <a:t>Зависят ли </a:t>
            </a:r>
            <a:r>
              <a:rPr lang="ru-RU" sz="1700" dirty="0">
                <a:solidFill>
                  <a:srgbClr val="F07C98"/>
                </a:solidFill>
                <a:latin typeface="Bookman Old Style"/>
                <a:ea typeface="+mn-lt"/>
                <a:cs typeface="+mn-lt"/>
              </a:rPr>
              <a:t>способности</a:t>
            </a:r>
            <a:r>
              <a:rPr lang="ru-RU" sz="1700" dirty="0">
                <a:solidFill>
                  <a:srgbClr val="FFFFFF"/>
                </a:solidFill>
                <a:latin typeface="Bookman Old Style"/>
                <a:ea typeface="+mn-lt"/>
                <a:cs typeface="+mn-lt"/>
              </a:rPr>
              <a:t> человека от </a:t>
            </a:r>
            <a:r>
              <a:rPr lang="ru-RU" sz="1700" dirty="0">
                <a:solidFill>
                  <a:srgbClr val="F07C98"/>
                </a:solidFill>
                <a:latin typeface="Bookman Old Style"/>
                <a:ea typeface="+mn-lt"/>
                <a:cs typeface="+mn-lt"/>
              </a:rPr>
              <a:t>величины его </a:t>
            </a:r>
            <a:r>
              <a:rPr lang="ru-RU" sz="1700" dirty="0">
                <a:solidFill>
                  <a:srgbClr val="826CFC"/>
                </a:solidFill>
                <a:latin typeface="Bookman Old Style"/>
                <a:ea typeface="+mn-lt"/>
                <a:cs typeface="+mn-lt"/>
              </a:rPr>
              <a:t>мозга</a:t>
            </a:r>
            <a:r>
              <a:rPr lang="ru-RU" sz="1700" dirty="0">
                <a:solidFill>
                  <a:srgbClr val="FFFFFF"/>
                </a:solidFill>
                <a:latin typeface="Bookman Old Style"/>
                <a:ea typeface="+mn-lt"/>
                <a:cs typeface="+mn-lt"/>
              </a:rPr>
              <a:t>?!</a:t>
            </a:r>
            <a:endParaRPr lang="ru-RU" dirty="0">
              <a:latin typeface="Bookman Old Style"/>
            </a:endParaRPr>
          </a:p>
          <a:p>
            <a:pPr>
              <a:lnSpc>
                <a:spcPct val="90000"/>
              </a:lnSpc>
            </a:pPr>
            <a:r>
              <a:rPr lang="ru-RU" sz="1500" dirty="0">
                <a:solidFill>
                  <a:srgbClr val="FFFFFF"/>
                </a:solidFill>
                <a:latin typeface="Bookman Old Style"/>
                <a:cs typeface="Calibri"/>
              </a:rPr>
              <a:t>Способности необходимо использовать и </a:t>
            </a:r>
            <a:r>
              <a:rPr lang="ru-RU" sz="1500" dirty="0">
                <a:solidFill>
                  <a:srgbClr val="826CFC"/>
                </a:solidFill>
                <a:latin typeface="Bookman Old Style"/>
                <a:cs typeface="Calibri"/>
              </a:rPr>
              <a:t>развивать</a:t>
            </a:r>
            <a:r>
              <a:rPr lang="ru-RU" sz="1500" dirty="0">
                <a:solidFill>
                  <a:srgbClr val="FFFFFF"/>
                </a:solidFill>
                <a:latin typeface="Bookman Old Style"/>
                <a:cs typeface="Calibri"/>
              </a:rPr>
              <a:t>, иначе они </a:t>
            </a:r>
            <a:r>
              <a:rPr lang="ru-RU" sz="1500" dirty="0">
                <a:solidFill>
                  <a:srgbClr val="F07C98"/>
                </a:solidFill>
                <a:latin typeface="Bookman Old Style"/>
                <a:cs typeface="Calibri"/>
              </a:rPr>
              <a:t>ослабеют</a:t>
            </a:r>
            <a:r>
              <a:rPr lang="ru-RU" sz="1500" dirty="0">
                <a:solidFill>
                  <a:srgbClr val="FFFFFF"/>
                </a:solidFill>
                <a:latin typeface="Bookman Old Style"/>
                <a:cs typeface="Calibri"/>
              </a:rPr>
              <a:t> и </a:t>
            </a:r>
            <a:r>
              <a:rPr lang="ru-RU" sz="1500" dirty="0">
                <a:solidFill>
                  <a:srgbClr val="F07C98"/>
                </a:solidFill>
                <a:latin typeface="Bookman Old Style"/>
                <a:cs typeface="Calibri"/>
              </a:rPr>
              <a:t>утратятся</a:t>
            </a:r>
            <a:r>
              <a:rPr lang="ru-RU" sz="1500" dirty="0">
                <a:solidFill>
                  <a:srgbClr val="FFFFFF"/>
                </a:solidFill>
                <a:latin typeface="Bookman Old Style"/>
                <a:cs typeface="Calibri"/>
              </a:rPr>
              <a:t>.</a:t>
            </a:r>
          </a:p>
          <a:p>
            <a:pPr>
              <a:lnSpc>
                <a:spcPct val="90000"/>
              </a:lnSpc>
            </a:pPr>
            <a:r>
              <a:rPr lang="ru-RU" sz="1500" dirty="0">
                <a:solidFill>
                  <a:srgbClr val="F07C98"/>
                </a:solidFill>
                <a:latin typeface="Bookman Old Style"/>
                <a:cs typeface="Calibri"/>
              </a:rPr>
              <a:t>Уровень развития</a:t>
            </a:r>
            <a:r>
              <a:rPr lang="ru-RU" sz="1500" dirty="0">
                <a:solidFill>
                  <a:srgbClr val="FFFFFF"/>
                </a:solidFill>
                <a:latin typeface="Bookman Old Style"/>
                <a:cs typeface="Calibri"/>
              </a:rPr>
              <a:t> способностей напрямую влияет на </a:t>
            </a:r>
            <a:r>
              <a:rPr lang="ru-RU" sz="1500" dirty="0">
                <a:solidFill>
                  <a:srgbClr val="826CFC"/>
                </a:solidFill>
                <a:latin typeface="Bookman Old Style"/>
                <a:cs typeface="Calibri"/>
              </a:rPr>
              <a:t>успешность</a:t>
            </a:r>
            <a:r>
              <a:rPr lang="ru-RU" sz="1500" dirty="0">
                <a:solidFill>
                  <a:srgbClr val="FFFFFF"/>
                </a:solidFill>
                <a:latin typeface="Bookman Old Style"/>
                <a:cs typeface="Calibri"/>
              </a:rPr>
              <a:t> человека.</a:t>
            </a:r>
          </a:p>
          <a:p>
            <a:pPr>
              <a:lnSpc>
                <a:spcPct val="90000"/>
              </a:lnSpc>
            </a:pPr>
            <a:endParaRPr lang="ru-RU" sz="1700" dirty="0">
              <a:solidFill>
                <a:srgbClr val="FFFFFF"/>
              </a:solidFill>
              <a:latin typeface="Bookman Old Style"/>
              <a:cs typeface="Calibri"/>
            </a:endParaRPr>
          </a:p>
          <a:p>
            <a:pPr>
              <a:lnSpc>
                <a:spcPct val="90000"/>
              </a:lnSpc>
            </a:pPr>
            <a:endParaRPr lang="ru-RU" sz="1700" dirty="0">
              <a:latin typeface="Bookman Old Style"/>
              <a:cs typeface="Calibri"/>
            </a:endParaRPr>
          </a:p>
          <a:p>
            <a:pPr>
              <a:lnSpc>
                <a:spcPct val="90000"/>
              </a:lnSpc>
            </a:pPr>
            <a:endParaRPr lang="ru-RU" sz="1700" dirty="0">
              <a:latin typeface="Bookman Old Style"/>
              <a:cs typeface="Calibri"/>
            </a:endParaRPr>
          </a:p>
          <a:p>
            <a:pPr>
              <a:lnSpc>
                <a:spcPct val="90000"/>
              </a:lnSpc>
            </a:pPr>
            <a:endParaRPr lang="ru-RU" sz="1700" dirty="0">
              <a:latin typeface="Bookman Old Style"/>
              <a:cs typeface="Calibri"/>
            </a:endParaRPr>
          </a:p>
          <a:p>
            <a:pPr>
              <a:lnSpc>
                <a:spcPct val="90000"/>
              </a:lnSpc>
            </a:pPr>
            <a:endParaRPr lang="ru-RU" sz="1700" dirty="0">
              <a:latin typeface="Bookman Old Style"/>
              <a:cs typeface="Calibri"/>
            </a:endParaRPr>
          </a:p>
        </p:txBody>
      </p:sp>
      <p:pic>
        <p:nvPicPr>
          <p:cNvPr id="6" name="Рисунок 5" descr="Изображение выглядит как зарисовка, Человеческое лицо, мальчи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6FE948C-39F3-47A4-B680-133684547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1" r="5986" b="-3"/>
          <a:stretch/>
        </p:blipFill>
        <p:spPr>
          <a:xfrm>
            <a:off x="7537716" y="2310357"/>
            <a:ext cx="4654285" cy="2234862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иллюстрация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E26E789-68CD-7206-53B5-677ED4417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0" b="1576"/>
          <a:stretch/>
        </p:blipFill>
        <p:spPr>
          <a:xfrm>
            <a:off x="7537716" y="4636656"/>
            <a:ext cx="4654284" cy="2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4061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49">
            <a:extLst>
              <a:ext uri="{FF2B5EF4-FFF2-40B4-BE49-F238E27FC236}">
                <a16:creationId xmlns:a16="http://schemas.microsoft.com/office/drawing/2014/main" id="{9869CF1C-0222-4483-A81A-DBC2FA6B8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51">
            <a:extLst>
              <a:ext uri="{FF2B5EF4-FFF2-40B4-BE49-F238E27FC236}">
                <a16:creationId xmlns:a16="http://schemas.microsoft.com/office/drawing/2014/main" id="{EAA5883B-EF52-493B-B73D-3BBA20632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Рисунок 9" descr="Изображение выглядит как зарисовка, рисунок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F900F896-8865-812D-F06A-3798AEDB0F3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715"/>
          <a:stretch/>
        </p:blipFill>
        <p:spPr>
          <a:xfrm>
            <a:off x="-1" y="9417"/>
            <a:ext cx="7438031" cy="6857990"/>
          </a:xfrm>
          <a:prstGeom prst="rect">
            <a:avLst/>
          </a:prstGeom>
        </p:spPr>
      </p:pic>
      <p:sp useBgFill="1">
        <p:nvSpPr>
          <p:cNvPr id="62" name="Freeform: Shape 53">
            <a:extLst>
              <a:ext uri="{FF2B5EF4-FFF2-40B4-BE49-F238E27FC236}">
                <a16:creationId xmlns:a16="http://schemas.microsoft.com/office/drawing/2014/main" id="{398F60F9-95A7-4375-8DED-A1545CFE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765" y="-87727"/>
            <a:ext cx="5675315" cy="7212844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997664-14AF-CE9F-9799-9181EE87E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80" y="1201003"/>
            <a:ext cx="5752530" cy="1310185"/>
          </a:xfrm>
        </p:spPr>
        <p:txBody>
          <a:bodyPr anchor="b">
            <a:normAutofit/>
          </a:bodyPr>
          <a:lstStyle/>
          <a:p>
            <a:r>
              <a:rPr lang="ru-RU" b="1" dirty="0">
                <a:solidFill>
                  <a:schemeClr val="accent1"/>
                </a:solidFill>
                <a:latin typeface="Bookman Old Style"/>
              </a:rPr>
              <a:t>Способности</a:t>
            </a:r>
            <a:r>
              <a:rPr lang="ru-RU" b="1" dirty="0">
                <a:latin typeface="Bookman Old Style"/>
              </a:rPr>
              <a:t> и задатки.</a:t>
            </a:r>
          </a:p>
        </p:txBody>
      </p:sp>
      <p:pic>
        <p:nvPicPr>
          <p:cNvPr id="7" name="Рисунок 6" descr="Изображение выглядит как палец, кожа, гвоздь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67782FAB-8B9B-0251-8719-5310C78F88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52" r="2" b="17878"/>
          <a:stretch/>
        </p:blipFill>
        <p:spPr>
          <a:xfrm>
            <a:off x="7537714" y="2"/>
            <a:ext cx="4654287" cy="222134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B1CFD6EF-3BE5-6A72-F2FF-57D7D3B05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2711395"/>
            <a:ext cx="4349190" cy="2276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700" b="1" u="sng" dirty="0">
                <a:solidFill>
                  <a:schemeClr val="accent1"/>
                </a:solidFill>
                <a:latin typeface="Bookman Old Style"/>
                <a:ea typeface="+mn-lt"/>
                <a:cs typeface="+mn-lt"/>
              </a:rPr>
              <a:t>Способности</a:t>
            </a:r>
            <a:r>
              <a:rPr lang="ru-RU" sz="1700" dirty="0">
                <a:latin typeface="Bookman Old Style"/>
                <a:ea typeface="+mn-lt"/>
                <a:cs typeface="+mn-lt"/>
              </a:rPr>
              <a:t> – это индивидуальные свойства личности, являющиеся субъективными условиями успешного осуществления определённого рода деятельности.</a:t>
            </a:r>
          </a:p>
          <a:p>
            <a:pPr>
              <a:lnSpc>
                <a:spcPct val="90000"/>
              </a:lnSpc>
            </a:pPr>
            <a:r>
              <a:rPr lang="ru-RU" sz="1700" dirty="0">
                <a:solidFill>
                  <a:schemeClr val="accent1"/>
                </a:solidFill>
                <a:latin typeface="Bookman Old Style"/>
              </a:rPr>
              <a:t>Способности</a:t>
            </a:r>
            <a:r>
              <a:rPr lang="ru-RU" sz="1700" dirty="0">
                <a:latin typeface="Bookman Old Style"/>
              </a:rPr>
              <a:t> </a:t>
            </a:r>
            <a:r>
              <a:rPr lang="ru-RU" sz="1700" u="sng" dirty="0">
                <a:latin typeface="Bookman Old Style"/>
              </a:rPr>
              <a:t>не</a:t>
            </a:r>
            <a:r>
              <a:rPr lang="ru-RU" sz="1700" dirty="0">
                <a:latin typeface="Bookman Old Style"/>
              </a:rPr>
              <a:t> сводятся к знаниям и умениям.</a:t>
            </a:r>
          </a:p>
          <a:p>
            <a:pPr>
              <a:lnSpc>
                <a:spcPct val="90000"/>
              </a:lnSpc>
            </a:pPr>
            <a:endParaRPr lang="ru-RU" sz="1700">
              <a:latin typeface="Bookman Old Style"/>
            </a:endParaRPr>
          </a:p>
        </p:txBody>
      </p:sp>
      <p:pic>
        <p:nvPicPr>
          <p:cNvPr id="6" name="Рисунок 5" descr="Изображение выглядит как зарисовка, Человеческое лицо, мальчи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06FE948C-39F3-47A4-B680-133684547A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1" r="5986" b="-3"/>
          <a:stretch/>
        </p:blipFill>
        <p:spPr>
          <a:xfrm>
            <a:off x="7537716" y="2310357"/>
            <a:ext cx="4654285" cy="2234862"/>
          </a:xfrm>
          <a:prstGeom prst="rect">
            <a:avLst/>
          </a:prstGeom>
        </p:spPr>
      </p:pic>
      <p:pic>
        <p:nvPicPr>
          <p:cNvPr id="8" name="Рисунок 7" descr="Изображение выглядит как зарисовка, рисунок, иллюстрация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DE26E789-68CD-7206-53B5-677ED44177D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0" b="1576"/>
          <a:stretch/>
        </p:blipFill>
        <p:spPr>
          <a:xfrm>
            <a:off x="7537716" y="4636656"/>
            <a:ext cx="4654284" cy="2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20008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869CF1C-0222-4483-A81A-DBC2FA6B8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AA5883B-EF52-493B-B73D-3BBA20632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Рисунок 6" descr="Изображение выглядит как зарисовка, рисунок, графическая вставка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E50B8EA9-EC87-4CFB-B8BE-E0F7FD8C3B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2" b="11715"/>
          <a:stretch/>
        </p:blipFill>
        <p:spPr>
          <a:xfrm>
            <a:off x="-1" y="10"/>
            <a:ext cx="7438031" cy="6857990"/>
          </a:xfrm>
          <a:prstGeom prst="rect">
            <a:avLst/>
          </a:prstGeom>
        </p:spPr>
      </p:pic>
      <p:sp useBgFill="1">
        <p:nvSpPr>
          <p:cNvPr id="23" name="Freeform: Shape 22">
            <a:extLst>
              <a:ext uri="{FF2B5EF4-FFF2-40B4-BE49-F238E27FC236}">
                <a16:creationId xmlns:a16="http://schemas.microsoft.com/office/drawing/2014/main" id="{398F60F9-95A7-4375-8DED-A1545CFE2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768765" y="-87727"/>
            <a:ext cx="5675315" cy="7212844"/>
          </a:xfrm>
          <a:custGeom>
            <a:avLst/>
            <a:gdLst>
              <a:gd name="connsiteX0" fmla="*/ 0 w 3850317"/>
              <a:gd name="connsiteY0" fmla="*/ 0 h 5978116"/>
              <a:gd name="connsiteX1" fmla="*/ 3850317 w 3850317"/>
              <a:gd name="connsiteY1" fmla="*/ 0 h 5978116"/>
              <a:gd name="connsiteX2" fmla="*/ 3840373 w 3850317"/>
              <a:gd name="connsiteY2" fmla="*/ 258313 h 5978116"/>
              <a:gd name="connsiteX3" fmla="*/ 3755448 w 3850317"/>
              <a:gd name="connsiteY3" fmla="*/ 1537847 h 5978116"/>
              <a:gd name="connsiteX4" fmla="*/ 3150490 w 3850317"/>
              <a:gd name="connsiteY4" fmla="*/ 3989537 h 5978116"/>
              <a:gd name="connsiteX5" fmla="*/ 3089544 w 3850317"/>
              <a:gd name="connsiteY5" fmla="*/ 3606200 h 5978116"/>
              <a:gd name="connsiteX6" fmla="*/ 2922635 w 3850317"/>
              <a:gd name="connsiteY6" fmla="*/ 4519351 h 5978116"/>
              <a:gd name="connsiteX7" fmla="*/ 2904628 w 3850317"/>
              <a:gd name="connsiteY7" fmla="*/ 4466023 h 5978116"/>
              <a:gd name="connsiteX8" fmla="*/ 2825329 w 3850317"/>
              <a:gd name="connsiteY8" fmla="*/ 4562983 h 5978116"/>
              <a:gd name="connsiteX9" fmla="*/ 2695127 w 3850317"/>
              <a:gd name="connsiteY9" fmla="*/ 4973329 h 5978116"/>
              <a:gd name="connsiteX10" fmla="*/ 2501208 w 3850317"/>
              <a:gd name="connsiteY10" fmla="*/ 4457366 h 5978116"/>
              <a:gd name="connsiteX11" fmla="*/ 2209291 w 3850317"/>
              <a:gd name="connsiteY11" fmla="*/ 5028388 h 5978116"/>
              <a:gd name="connsiteX12" fmla="*/ 2135532 w 3850317"/>
              <a:gd name="connsiteY12" fmla="*/ 5321344 h 5978116"/>
              <a:gd name="connsiteX13" fmla="*/ 2009139 w 3850317"/>
              <a:gd name="connsiteY13" fmla="*/ 4714655 h 5978116"/>
              <a:gd name="connsiteX14" fmla="*/ 1918759 w 3850317"/>
              <a:gd name="connsiteY14" fmla="*/ 4486454 h 5978116"/>
              <a:gd name="connsiteX15" fmla="*/ 1800676 w 3850317"/>
              <a:gd name="connsiteY15" fmla="*/ 4608346 h 5978116"/>
              <a:gd name="connsiteX16" fmla="*/ 1614721 w 3850317"/>
              <a:gd name="connsiteY16" fmla="*/ 5319612 h 5978116"/>
              <a:gd name="connsiteX17" fmla="*/ 1530921 w 3850317"/>
              <a:gd name="connsiteY17" fmla="*/ 5433540 h 5978116"/>
              <a:gd name="connsiteX18" fmla="*/ 1569705 w 3850317"/>
              <a:gd name="connsiteY18" fmla="*/ 4803650 h 5978116"/>
              <a:gd name="connsiteX19" fmla="*/ 1517416 w 3850317"/>
              <a:gd name="connsiteY19" fmla="*/ 4640204 h 5978116"/>
              <a:gd name="connsiteX20" fmla="*/ 1425997 w 3850317"/>
              <a:gd name="connsiteY20" fmla="*/ 4800187 h 5978116"/>
              <a:gd name="connsiteX21" fmla="*/ 1348083 w 3850317"/>
              <a:gd name="connsiteY21" fmla="*/ 5363245 h 5978116"/>
              <a:gd name="connsiteX22" fmla="*/ 1200566 w 3850317"/>
              <a:gd name="connsiteY22" fmla="*/ 5526691 h 5978116"/>
              <a:gd name="connsiteX23" fmla="*/ 1027770 w 3850317"/>
              <a:gd name="connsiteY23" fmla="*/ 5803718 h 5978116"/>
              <a:gd name="connsiteX24" fmla="*/ 892373 w 3850317"/>
              <a:gd name="connsiteY24" fmla="*/ 5604950 h 5978116"/>
              <a:gd name="connsiteX25" fmla="*/ 681487 w 3850317"/>
              <a:gd name="connsiteY25" fmla="*/ 5914528 h 5978116"/>
              <a:gd name="connsiteX26" fmla="*/ 414155 w 3850317"/>
              <a:gd name="connsiteY26" fmla="*/ 5817569 h 5978116"/>
              <a:gd name="connsiteX27" fmla="*/ 360135 w 3850317"/>
              <a:gd name="connsiteY27" fmla="*/ 5287062 h 5978116"/>
              <a:gd name="connsiteX28" fmla="*/ 281875 w 3850317"/>
              <a:gd name="connsiteY28" fmla="*/ 4677256 h 5978116"/>
              <a:gd name="connsiteX29" fmla="*/ 237897 w 3850317"/>
              <a:gd name="connsiteY29" fmla="*/ 4207696 h 5978116"/>
              <a:gd name="connsiteX30" fmla="*/ 145093 w 3850317"/>
              <a:gd name="connsiteY30" fmla="*/ 3878379 h 5978116"/>
              <a:gd name="connsiteX31" fmla="*/ 72373 w 3850317"/>
              <a:gd name="connsiteY31" fmla="*/ 2447189 h 5978116"/>
              <a:gd name="connsiteX32" fmla="*/ 0 w 3850317"/>
              <a:gd name="connsiteY32" fmla="*/ 0 h 59781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3850317" h="5978116">
                <a:moveTo>
                  <a:pt x="0" y="0"/>
                </a:moveTo>
                <a:lnTo>
                  <a:pt x="3850317" y="0"/>
                </a:lnTo>
                <a:lnTo>
                  <a:pt x="3840373" y="258313"/>
                </a:lnTo>
                <a:cubicBezTo>
                  <a:pt x="3816350" y="852957"/>
                  <a:pt x="3786959" y="1372106"/>
                  <a:pt x="3755448" y="1537847"/>
                </a:cubicBezTo>
                <a:cubicBezTo>
                  <a:pt x="3300085" y="3936555"/>
                  <a:pt x="3150490" y="3989537"/>
                  <a:pt x="3150490" y="3989537"/>
                </a:cubicBezTo>
                <a:cubicBezTo>
                  <a:pt x="3150490" y="3989537"/>
                  <a:pt x="3124172" y="3732940"/>
                  <a:pt x="3089544" y="3606200"/>
                </a:cubicBezTo>
                <a:cubicBezTo>
                  <a:pt x="3082618" y="3784537"/>
                  <a:pt x="2946529" y="4491302"/>
                  <a:pt x="2922635" y="4519351"/>
                </a:cubicBezTo>
                <a:cubicBezTo>
                  <a:pt x="2916749" y="4502729"/>
                  <a:pt x="2910515" y="4484030"/>
                  <a:pt x="2904628" y="4466023"/>
                </a:cubicBezTo>
                <a:cubicBezTo>
                  <a:pt x="2884890" y="4501344"/>
                  <a:pt x="2859958" y="4534241"/>
                  <a:pt x="2825329" y="4562983"/>
                </a:cubicBezTo>
                <a:cubicBezTo>
                  <a:pt x="2706208" y="4662020"/>
                  <a:pt x="2743260" y="4833430"/>
                  <a:pt x="2695127" y="4973329"/>
                </a:cubicBezTo>
                <a:cubicBezTo>
                  <a:pt x="2446495" y="4877408"/>
                  <a:pt x="2545186" y="4641589"/>
                  <a:pt x="2501208" y="4457366"/>
                </a:cubicBezTo>
                <a:cubicBezTo>
                  <a:pt x="2341225" y="4936277"/>
                  <a:pt x="2267120" y="4837932"/>
                  <a:pt x="2209291" y="5028388"/>
                </a:cubicBezTo>
                <a:cubicBezTo>
                  <a:pt x="2137610" y="5264900"/>
                  <a:pt x="2135532" y="5321344"/>
                  <a:pt x="2135532" y="5321344"/>
                </a:cubicBezTo>
                <a:cubicBezTo>
                  <a:pt x="2004983" y="5137467"/>
                  <a:pt x="2054502" y="4933506"/>
                  <a:pt x="2009139" y="4714655"/>
                </a:cubicBezTo>
                <a:cubicBezTo>
                  <a:pt x="1956503" y="4642281"/>
                  <a:pt x="1932264" y="4565753"/>
                  <a:pt x="1918759" y="4486454"/>
                </a:cubicBezTo>
                <a:cubicBezTo>
                  <a:pt x="1889671" y="4439359"/>
                  <a:pt x="1848463" y="4656479"/>
                  <a:pt x="1800676" y="4608346"/>
                </a:cubicBezTo>
                <a:cubicBezTo>
                  <a:pt x="1760507" y="4832391"/>
                  <a:pt x="1681208" y="5047087"/>
                  <a:pt x="1614721" y="5319612"/>
                </a:cubicBezTo>
                <a:cubicBezTo>
                  <a:pt x="1580786" y="5457780"/>
                  <a:pt x="1530574" y="5446352"/>
                  <a:pt x="1530921" y="5433540"/>
                </a:cubicBezTo>
                <a:cubicBezTo>
                  <a:pt x="1532998" y="5109418"/>
                  <a:pt x="1600177" y="5128464"/>
                  <a:pt x="1569705" y="4803650"/>
                </a:cubicBezTo>
                <a:cubicBezTo>
                  <a:pt x="1566242" y="4746167"/>
                  <a:pt x="1596022" y="4651631"/>
                  <a:pt x="1517416" y="4640204"/>
                </a:cubicBezTo>
                <a:cubicBezTo>
                  <a:pt x="1415608" y="4628430"/>
                  <a:pt x="1436385" y="4747898"/>
                  <a:pt x="1425997" y="4800187"/>
                </a:cubicBezTo>
                <a:cubicBezTo>
                  <a:pt x="1389291" y="5009342"/>
                  <a:pt x="1370938" y="5149241"/>
                  <a:pt x="1348083" y="5363245"/>
                </a:cubicBezTo>
                <a:cubicBezTo>
                  <a:pt x="1336655" y="5453625"/>
                  <a:pt x="1352931" y="5563743"/>
                  <a:pt x="1200566" y="5526691"/>
                </a:cubicBezTo>
                <a:cubicBezTo>
                  <a:pt x="1051664" y="5551623"/>
                  <a:pt x="1099105" y="5719570"/>
                  <a:pt x="1027770" y="5803718"/>
                </a:cubicBezTo>
                <a:cubicBezTo>
                  <a:pt x="945009" y="5758701"/>
                  <a:pt x="1003184" y="5640964"/>
                  <a:pt x="892373" y="5604950"/>
                </a:cubicBezTo>
                <a:cubicBezTo>
                  <a:pt x="925963" y="5772552"/>
                  <a:pt x="680448" y="5747619"/>
                  <a:pt x="681487" y="5914528"/>
                </a:cubicBezTo>
                <a:cubicBezTo>
                  <a:pt x="534662" y="6049233"/>
                  <a:pt x="467137" y="5947425"/>
                  <a:pt x="414155" y="5817569"/>
                </a:cubicBezTo>
                <a:cubicBezTo>
                  <a:pt x="348015" y="5648929"/>
                  <a:pt x="370177" y="5468515"/>
                  <a:pt x="360135" y="5287062"/>
                </a:cubicBezTo>
                <a:cubicBezTo>
                  <a:pt x="338319" y="5059207"/>
                  <a:pt x="278758" y="4907881"/>
                  <a:pt x="281875" y="4677256"/>
                </a:cubicBezTo>
                <a:cubicBezTo>
                  <a:pt x="237204" y="4527316"/>
                  <a:pt x="250017" y="4367332"/>
                  <a:pt x="237897" y="4207696"/>
                </a:cubicBezTo>
                <a:cubicBezTo>
                  <a:pt x="210194" y="3969452"/>
                  <a:pt x="176258" y="4119047"/>
                  <a:pt x="145093" y="3878379"/>
                </a:cubicBezTo>
                <a:cubicBezTo>
                  <a:pt x="114274" y="3641175"/>
                  <a:pt x="72720" y="2448920"/>
                  <a:pt x="72373" y="2447189"/>
                </a:cubicBezTo>
                <a:cubicBezTo>
                  <a:pt x="72720" y="2447189"/>
                  <a:pt x="12120" y="1233809"/>
                  <a:pt x="0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6980" y="1201003"/>
            <a:ext cx="5752530" cy="1310185"/>
          </a:xfrm>
        </p:spPr>
        <p:txBody>
          <a:bodyPr anchor="b">
            <a:normAutofit/>
          </a:bodyPr>
          <a:lstStyle/>
          <a:p>
            <a:r>
              <a:rPr lang="ru-RU" b="1" dirty="0">
                <a:latin typeface="Bookman Old Style"/>
              </a:rPr>
              <a:t>Способности и</a:t>
            </a:r>
            <a:r>
              <a:rPr lang="ru-RU" b="1" dirty="0">
                <a:solidFill>
                  <a:schemeClr val="accent1"/>
                </a:solidFill>
                <a:latin typeface="Bookman Old Style"/>
              </a:rPr>
              <a:t> задатки.</a:t>
            </a:r>
            <a:endParaRPr lang="ru-RU" dirty="0">
              <a:solidFill>
                <a:schemeClr val="accent1"/>
              </a:solidFill>
              <a:latin typeface="Bookman Old Style"/>
            </a:endParaRPr>
          </a:p>
        </p:txBody>
      </p:sp>
      <p:pic>
        <p:nvPicPr>
          <p:cNvPr id="5" name="Рисунок 4" descr="Изображение выглядит как палец, кожа, гвоздь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2C4F722D-68D4-7DDE-7BDE-D1B6863BE1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452" r="2" b="17878"/>
          <a:stretch/>
        </p:blipFill>
        <p:spPr>
          <a:xfrm>
            <a:off x="7537714" y="2"/>
            <a:ext cx="4654287" cy="2221343"/>
          </a:xfrm>
          <a:prstGeom prst="rect">
            <a:avLst/>
          </a:prstGeom>
        </p:spPr>
      </p:pic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980" y="2711395"/>
            <a:ext cx="4349190" cy="227686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ru-RU" sz="1400" dirty="0">
                <a:latin typeface="Bookman Old Style"/>
              </a:rPr>
              <a:t>Человек рождается, не имея определённых способностей к конкретной деятельности. У него есть только </a:t>
            </a:r>
            <a:r>
              <a:rPr lang="ru-RU" sz="1400" b="1" dirty="0">
                <a:solidFill>
                  <a:schemeClr val="accent1"/>
                </a:solidFill>
                <a:latin typeface="Bookman Old Style"/>
              </a:rPr>
              <a:t>задатки</a:t>
            </a:r>
            <a:r>
              <a:rPr lang="ru-RU" sz="1400" dirty="0">
                <a:latin typeface="Bookman Old Style"/>
              </a:rPr>
              <a:t> – потенциальные возможности человека.</a:t>
            </a:r>
          </a:p>
          <a:p>
            <a:pPr>
              <a:lnSpc>
                <a:spcPct val="90000"/>
              </a:lnSpc>
            </a:pPr>
            <a:r>
              <a:rPr lang="ru-RU" sz="1400" b="1" dirty="0">
                <a:solidFill>
                  <a:schemeClr val="accent1"/>
                </a:solidFill>
                <a:latin typeface="Bookman Old Style"/>
              </a:rPr>
              <a:t>Задатки</a:t>
            </a:r>
            <a:r>
              <a:rPr lang="ru-RU" sz="1400" dirty="0">
                <a:latin typeface="Bookman Old Style"/>
              </a:rPr>
              <a:t> – присущие человеку </a:t>
            </a:r>
            <a:r>
              <a:rPr lang="ru-RU" sz="1400" u="sng" dirty="0">
                <a:latin typeface="Bookman Old Style"/>
              </a:rPr>
              <a:t>с рождения</a:t>
            </a:r>
            <a:r>
              <a:rPr lang="ru-RU" sz="1400" dirty="0">
                <a:latin typeface="Bookman Old Style"/>
              </a:rPr>
              <a:t> физические качества, особенности строения мозга и нервной системы.</a:t>
            </a:r>
          </a:p>
          <a:p>
            <a:pPr>
              <a:lnSpc>
                <a:spcPct val="90000"/>
              </a:lnSpc>
            </a:pPr>
            <a:r>
              <a:rPr lang="ru-RU" sz="1400" dirty="0">
                <a:solidFill>
                  <a:schemeClr val="accent1"/>
                </a:solidFill>
                <a:latin typeface="Bookman Old Style"/>
              </a:rPr>
              <a:t>Задатки</a:t>
            </a:r>
            <a:r>
              <a:rPr lang="ru-RU" sz="1400" dirty="0">
                <a:latin typeface="Bookman Old Style"/>
              </a:rPr>
              <a:t> можно считать природной основой развития способностей.</a:t>
            </a:r>
          </a:p>
        </p:txBody>
      </p:sp>
      <p:pic>
        <p:nvPicPr>
          <p:cNvPr id="8" name="Рисунок 7" descr="Изображение выглядит как зарисовка, Человеческое лицо, мальчик, иллюстрация&#10;&#10;Автоматически созданное описание">
            <a:extLst>
              <a:ext uri="{FF2B5EF4-FFF2-40B4-BE49-F238E27FC236}">
                <a16:creationId xmlns:a16="http://schemas.microsoft.com/office/drawing/2014/main" id="{786E8A41-50DC-7753-A5F3-D2225BE92ED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461" r="5986" b="-3"/>
          <a:stretch/>
        </p:blipFill>
        <p:spPr>
          <a:xfrm>
            <a:off x="7537716" y="2310357"/>
            <a:ext cx="4654285" cy="2234862"/>
          </a:xfrm>
          <a:prstGeom prst="rect">
            <a:avLst/>
          </a:prstGeom>
        </p:spPr>
      </p:pic>
      <p:pic>
        <p:nvPicPr>
          <p:cNvPr id="9" name="Рисунок 8" descr="Изображение выглядит как зарисовка, рисунок, иллюстрация, Штриховая графика&#10;&#10;Автоматически созданное описание">
            <a:extLst>
              <a:ext uri="{FF2B5EF4-FFF2-40B4-BE49-F238E27FC236}">
                <a16:creationId xmlns:a16="http://schemas.microsoft.com/office/drawing/2014/main" id="{996A529E-0BA0-C104-B9AC-DB0BDD426A7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970" b="1576"/>
          <a:stretch/>
        </p:blipFill>
        <p:spPr>
          <a:xfrm>
            <a:off x="7537716" y="4636656"/>
            <a:ext cx="4654284" cy="2221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4761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29215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1">
              <a:lumMod val="8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Объект 9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A145B230-FE8E-6EA8-40E6-E2CCB041CE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5284" y="1906161"/>
            <a:ext cx="4770563" cy="4567658"/>
          </a:xfrm>
          <a:prstGeom prst="rect">
            <a:avLst/>
          </a:prstGeom>
        </p:spPr>
      </p:pic>
      <p:pic>
        <p:nvPicPr>
          <p:cNvPr id="3" name="Рисунок 2" descr="Изображение выглядит как одежда, мебель, стол, человек&#10;&#10;Автоматически созданное описание">
            <a:extLst>
              <a:ext uri="{FF2B5EF4-FFF2-40B4-BE49-F238E27FC236}">
                <a16:creationId xmlns:a16="http://schemas.microsoft.com/office/drawing/2014/main" id="{37775BE7-58E4-B97B-97D8-FE23F75D5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756" y="1369650"/>
            <a:ext cx="5302014" cy="5283198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623" y="910233"/>
            <a:ext cx="4979072" cy="7289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100" b="1" i="1" err="1">
                <a:solidFill>
                  <a:schemeClr val="bg1"/>
                </a:solidFill>
                <a:highlight>
                  <a:srgbClr val="000000"/>
                </a:highlight>
                <a:latin typeface="Bookman Old Style"/>
              </a:rPr>
              <a:t>способностей</a:t>
            </a:r>
            <a:endParaRPr lang="en-US" sz="4100" b="1" i="1">
              <a:solidFill>
                <a:schemeClr val="bg1"/>
              </a:solidFill>
              <a:highlight>
                <a:srgbClr val="000000"/>
              </a:highlight>
              <a:latin typeface="Bookman Old Style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4DB172-3504-1EB9-0D58-BF85EFC4B418}"/>
              </a:ext>
            </a:extLst>
          </p:cNvPr>
          <p:cNvSpPr txBox="1"/>
          <p:nvPr/>
        </p:nvSpPr>
        <p:spPr>
          <a:xfrm>
            <a:off x="1349158" y="434959"/>
            <a:ext cx="5687717" cy="7232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100" b="1" i="1" dirty="0" err="1">
                <a:solidFill>
                  <a:srgbClr val="FFFFFF"/>
                </a:solidFill>
                <a:highlight>
                  <a:srgbClr val="F07C98"/>
                </a:highlight>
                <a:latin typeface="Bookman Old Style"/>
              </a:rPr>
              <a:t>Классификация</a:t>
            </a:r>
          </a:p>
        </p:txBody>
      </p:sp>
    </p:spTree>
    <p:extLst>
      <p:ext uri="{BB962C8B-B14F-4D97-AF65-F5344CB8AC3E}">
        <p14:creationId xmlns:p14="http://schemas.microsoft.com/office/powerpoint/2010/main" val="33912346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941" y="261644"/>
            <a:ext cx="9151525" cy="1363191"/>
          </a:xfrm>
        </p:spPr>
        <p:txBody>
          <a:bodyPr/>
          <a:lstStyle/>
          <a:p>
            <a:r>
              <a:rPr lang="ru-RU" b="1" dirty="0">
                <a:solidFill>
                  <a:schemeClr val="accent1"/>
                </a:solidFill>
                <a:latin typeface="Bookman Old Style"/>
              </a:rPr>
              <a:t>Уровни</a:t>
            </a:r>
            <a:r>
              <a:rPr lang="ru-RU" b="1" dirty="0">
                <a:solidFill>
                  <a:srgbClr val="F07C98"/>
                </a:solidFill>
                <a:latin typeface="Bookman Old Style"/>
              </a:rPr>
              <a:t> развития</a:t>
            </a:r>
            <a:r>
              <a:rPr lang="ru-RU" b="1" dirty="0">
                <a:latin typeface="Bookman Old Style"/>
              </a:rPr>
              <a:t> </a:t>
            </a:r>
            <a:r>
              <a:rPr lang="ru-RU" b="1" dirty="0">
                <a:solidFill>
                  <a:srgbClr val="826CFC"/>
                </a:solidFill>
                <a:latin typeface="Bookman Old Style"/>
              </a:rPr>
              <a:t>способностей.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374" y="2537823"/>
            <a:ext cx="9590315" cy="28270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4500" b="1" dirty="0">
                <a:solidFill>
                  <a:srgbClr val="0B3B5F"/>
                </a:solidFill>
                <a:highlight>
                  <a:srgbClr val="64BFC7"/>
                </a:highlight>
              </a:rPr>
              <a:t>Репродуктивный </a:t>
            </a:r>
            <a:r>
              <a:rPr lang="ru-RU" sz="4500" b="1" dirty="0">
                <a:solidFill>
                  <a:srgbClr val="64BFC7"/>
                </a:solidFill>
                <a:highlight>
                  <a:srgbClr val="0B3B5F"/>
                </a:highlight>
              </a:rPr>
              <a:t> </a:t>
            </a:r>
            <a:r>
              <a:rPr lang="ru-RU" sz="4500" b="1" dirty="0">
                <a:solidFill>
                  <a:srgbClr val="F07C98"/>
                </a:solidFill>
                <a:highlight>
                  <a:srgbClr val="FCE5EA"/>
                </a:highlight>
              </a:rPr>
              <a:t> Творческий</a:t>
            </a:r>
          </a:p>
        </p:txBody>
      </p:sp>
      <p:pic>
        <p:nvPicPr>
          <p:cNvPr id="4" name="Рисунок 3" descr="Изображение выглядит как графическая вставка, иллюстрация, Аним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976C5DE-E201-5C47-6B4B-8BD7DE84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075" y="3398618"/>
            <a:ext cx="4107273" cy="3034175"/>
          </a:xfrm>
          <a:prstGeom prst="rect">
            <a:avLst/>
          </a:prstGeom>
        </p:spPr>
      </p:pic>
      <p:pic>
        <p:nvPicPr>
          <p:cNvPr id="6" name="Рисунок 5" descr="Изображение выглядит как мультфильм, иллюстрация, графическая вставка, графический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9C87FFB-4F10-D2BA-5286-D657966965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140" y="3400749"/>
            <a:ext cx="4427125" cy="308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017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иллюстрация, Аним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976C5DE-E201-5C47-6B4B-8BD7DE84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22" y="2457877"/>
            <a:ext cx="4107273" cy="30341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052" y="308682"/>
            <a:ext cx="9255006" cy="1363191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  <a:latin typeface="Bookman Old Style"/>
              </a:rPr>
              <a:t>Теория </a:t>
            </a:r>
            <a:r>
              <a:rPr lang="ru-RU" sz="3100" b="1" dirty="0">
                <a:solidFill>
                  <a:srgbClr val="1A2581"/>
                </a:solidFill>
                <a:latin typeface="Bookman Old Style"/>
              </a:rPr>
              <a:t>наследственности</a:t>
            </a:r>
            <a:r>
              <a:rPr lang="ru-RU" sz="3100" b="1" dirty="0">
                <a:solidFill>
                  <a:srgbClr val="1B9B85"/>
                </a:solidFill>
                <a:latin typeface="Bookman Old Style"/>
              </a:rPr>
              <a:t> </a:t>
            </a:r>
            <a:r>
              <a:rPr lang="ru-RU" sz="3100" b="1" dirty="0">
                <a:solidFill>
                  <a:srgbClr val="9BA4F8"/>
                </a:solidFill>
                <a:latin typeface="Bookman Old Style"/>
              </a:rPr>
              <a:t>способностей</a:t>
            </a:r>
            <a:r>
              <a:rPr lang="ru-RU" sz="3100" b="1" dirty="0">
                <a:solidFill>
                  <a:srgbClr val="9CA3FE"/>
                </a:solidFill>
                <a:latin typeface="Bookman Old Style"/>
              </a:rPr>
              <a:t>.</a:t>
            </a:r>
            <a:endParaRPr lang="ru-RU" sz="3100" dirty="0">
              <a:solidFill>
                <a:srgbClr val="9CA3FE"/>
              </a:solidFill>
              <a:latin typeface="Bookman Old Style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75" y="2537823"/>
            <a:ext cx="6217759" cy="3438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700" dirty="0">
                <a:solidFill>
                  <a:srgbClr val="F07C98"/>
                </a:solidFill>
                <a:latin typeface="Bookman Old Style"/>
              </a:rPr>
              <a:t>Платон</a:t>
            </a:r>
            <a:r>
              <a:rPr lang="ru-RU" sz="1700" dirty="0">
                <a:latin typeface="Bookman Old Style"/>
              </a:rPr>
              <a:t> утверждал, что способности имеют </a:t>
            </a:r>
            <a:r>
              <a:rPr lang="ru-RU" sz="1700" dirty="0">
                <a:solidFill>
                  <a:srgbClr val="826CFC"/>
                </a:solidFill>
                <a:latin typeface="Bookman Old Style"/>
              </a:rPr>
              <a:t>биологическое происхождение</a:t>
            </a:r>
            <a:r>
              <a:rPr lang="ru-RU" sz="1700" dirty="0">
                <a:latin typeface="Bookman Old Style"/>
              </a:rPr>
              <a:t> - от того, какие черты унаследованы от рождения.</a:t>
            </a:r>
            <a:endParaRPr lang="ru-RU" dirty="0">
              <a:latin typeface="Bookman Old Style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F07C98"/>
                </a:solidFill>
                <a:latin typeface="Bookman Old Style"/>
              </a:rPr>
              <a:t>Обучение и воспитание</a:t>
            </a:r>
            <a:r>
              <a:rPr lang="ru-RU" sz="1700" dirty="0">
                <a:latin typeface="Bookman Old Style"/>
              </a:rPr>
              <a:t> могут лишь </a:t>
            </a:r>
            <a:r>
              <a:rPr lang="ru-RU" sz="1700" dirty="0">
                <a:solidFill>
                  <a:srgbClr val="826CFC"/>
                </a:solidFill>
                <a:latin typeface="Bookman Old Style"/>
              </a:rPr>
              <a:t>изменять скорость</a:t>
            </a:r>
            <a:r>
              <a:rPr lang="ru-RU" sz="1700" dirty="0">
                <a:latin typeface="Bookman Old Style"/>
              </a:rPr>
              <a:t> их появления, но они всегда проявятся тем или иным образом.</a:t>
            </a:r>
            <a:endParaRPr lang="ru-RU" dirty="0">
              <a:latin typeface="Bookman Old Style"/>
            </a:endParaRPr>
          </a:p>
          <a:p>
            <a:pPr marL="0" indent="0">
              <a:buNone/>
            </a:pPr>
            <a:r>
              <a:rPr lang="ru-RU" sz="1700" dirty="0">
                <a:latin typeface="Bookman Old Style"/>
              </a:rPr>
              <a:t>Подход к наследственной природе способностей нашел отражение во взглядах, связывающих </a:t>
            </a:r>
            <a:r>
              <a:rPr lang="ru-RU" sz="1700" dirty="0">
                <a:solidFill>
                  <a:srgbClr val="826CFC"/>
                </a:solidFill>
                <a:latin typeface="Bookman Old Style"/>
              </a:rPr>
              <a:t>способности человека с величиной его мозга.</a:t>
            </a:r>
            <a:r>
              <a:rPr lang="ru-RU" sz="1700" dirty="0">
                <a:latin typeface="Bookman Old Style"/>
              </a:rPr>
              <a:t> </a:t>
            </a:r>
            <a:r>
              <a:rPr lang="ru-RU" sz="1700" dirty="0">
                <a:solidFill>
                  <a:srgbClr val="F07C98"/>
                </a:solidFill>
                <a:latin typeface="Bookman Old Style"/>
              </a:rPr>
              <a:t>Но эти исследования не подтвердились.</a:t>
            </a:r>
            <a:endParaRPr lang="ru-RU">
              <a:solidFill>
                <a:srgbClr val="F07C98"/>
              </a:solidFill>
              <a:latin typeface="Bookman Old Style"/>
            </a:endParaRPr>
          </a:p>
          <a:p>
            <a:pPr marL="0" indent="0">
              <a:buNone/>
            </a:pPr>
            <a:endParaRPr lang="ru-RU" sz="1700" dirty="0">
              <a:latin typeface="Bookman Old Style"/>
            </a:endParaRPr>
          </a:p>
          <a:p>
            <a:pPr marL="0" indent="0">
              <a:buNone/>
            </a:pPr>
            <a:endParaRPr lang="ru-RU" sz="1700" dirty="0"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240084751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иллюстрация, Аним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976C5DE-E201-5C47-6B4B-8BD7DE84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22" y="2457877"/>
            <a:ext cx="4107273" cy="30341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052" y="308682"/>
            <a:ext cx="9255006" cy="1363191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  <a:latin typeface="Bookman Old Style"/>
              </a:rPr>
              <a:t>Теория </a:t>
            </a:r>
            <a:r>
              <a:rPr lang="ru-RU" sz="3100" b="1" dirty="0">
                <a:solidFill>
                  <a:srgbClr val="1A2581"/>
                </a:solidFill>
                <a:latin typeface="Bookman Old Style"/>
              </a:rPr>
              <a:t>приобретенных</a:t>
            </a:r>
            <a:r>
              <a:rPr lang="ru-RU" sz="3100" b="1" dirty="0">
                <a:solidFill>
                  <a:srgbClr val="1B9B85"/>
                </a:solidFill>
                <a:latin typeface="Bookman Old Style"/>
              </a:rPr>
              <a:t> </a:t>
            </a:r>
            <a:r>
              <a:rPr lang="ru-RU" sz="3100" b="1" dirty="0">
                <a:solidFill>
                  <a:srgbClr val="9BA4F8"/>
                </a:solidFill>
                <a:latin typeface="Bookman Old Style"/>
              </a:rPr>
              <a:t>способностей</a:t>
            </a:r>
            <a:r>
              <a:rPr lang="ru-RU" sz="3100" b="1" dirty="0">
                <a:solidFill>
                  <a:srgbClr val="9CA3FE"/>
                </a:solidFill>
                <a:latin typeface="Bookman Old Style"/>
              </a:rPr>
              <a:t>.</a:t>
            </a:r>
            <a:endParaRPr lang="ru-RU" sz="3100" dirty="0">
              <a:solidFill>
                <a:srgbClr val="9CA3FE"/>
              </a:solidFill>
              <a:latin typeface="Bookman Old Style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75" y="2537823"/>
            <a:ext cx="6217759" cy="343850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Bookman Old Style"/>
              </a:rPr>
              <a:t>Теория связывает способности исключительно со </a:t>
            </a:r>
            <a:r>
              <a:rPr lang="ru-RU" sz="1700" dirty="0">
                <a:solidFill>
                  <a:srgbClr val="F07C98"/>
                </a:solidFill>
                <a:latin typeface="Bookman Old Style"/>
              </a:rPr>
              <a:t>средой и воспитанием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. Еще в XVIII в. К.А. Гельвеции заявил</a:t>
            </a:r>
            <a:r>
              <a:rPr lang="ru-RU" sz="1700" dirty="0">
                <a:latin typeface="Bookman Old Style"/>
              </a:rPr>
              <a:t>, что </a:t>
            </a:r>
            <a:r>
              <a:rPr lang="ru-RU" sz="1700" dirty="0">
                <a:solidFill>
                  <a:srgbClr val="826CFC"/>
                </a:solidFill>
                <a:latin typeface="Bookman Old Style"/>
              </a:rPr>
              <a:t>с помощью специального воспитания можно сформировать гениальность</a:t>
            </a:r>
            <a:r>
              <a:rPr lang="ru-RU" sz="1700" dirty="0">
                <a:latin typeface="Bookman Old Style"/>
              </a:rPr>
              <a:t>.</a:t>
            </a:r>
          </a:p>
          <a:p>
            <a:pPr marL="0" indent="0">
              <a:buNone/>
            </a:pPr>
            <a:r>
              <a:rPr lang="ru-RU" sz="1700" dirty="0">
                <a:solidFill>
                  <a:srgbClr val="F07C98"/>
                </a:solidFill>
                <a:latin typeface="Bookman Old Style"/>
              </a:rPr>
              <a:t>Способности определяются приобретенными свойствами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 и</a:t>
            </a:r>
            <a:r>
              <a:rPr lang="ru-RU" sz="1700" dirty="0">
                <a:latin typeface="Bookman Old Style"/>
              </a:rPr>
              <a:t>, в частности тем, какая подпрограмма и программа интеллектуальной деятельности были сформированы у человека в детстве и в последующей жизни.</a:t>
            </a:r>
          </a:p>
          <a:p>
            <a:pPr marL="0" indent="0">
              <a:buNone/>
            </a:pPr>
            <a:r>
              <a:rPr lang="ru-RU" sz="1700" dirty="0">
                <a:latin typeface="Bookman Old Style"/>
              </a:rPr>
              <a:t>Вторым фактором способностей У. Эшби считает </a:t>
            </a:r>
            <a:r>
              <a:rPr lang="ru-RU" sz="1700" dirty="0">
                <a:solidFill>
                  <a:srgbClr val="F07C98"/>
                </a:solidFill>
                <a:latin typeface="Bookman Old Style"/>
              </a:rPr>
              <a:t>работоспособность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.</a:t>
            </a:r>
            <a:r>
              <a:rPr lang="ru-RU" sz="1700" dirty="0">
                <a:latin typeface="Bookman Old Style"/>
              </a:rPr>
              <a:t> 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Однако, </a:t>
            </a:r>
            <a:r>
              <a:rPr lang="ru-RU" sz="1700" dirty="0">
                <a:solidFill>
                  <a:srgbClr val="826CFC"/>
                </a:solidFill>
                <a:latin typeface="Bookman Old Style"/>
              </a:rPr>
              <a:t>природные предпосылки способностей нельзя отрицать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. В ряде профессий они имеют особо важное значение.</a:t>
            </a:r>
          </a:p>
          <a:p>
            <a:pPr marL="0" indent="0">
              <a:buNone/>
            </a:pPr>
            <a:endParaRPr lang="ru-RU" sz="1700" dirty="0">
              <a:solidFill>
                <a:srgbClr val="000000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65577691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графическая вставка, иллюстрация, Анимация, мультфильм&#10;&#10;Автоматически созданное описание">
            <a:extLst>
              <a:ext uri="{FF2B5EF4-FFF2-40B4-BE49-F238E27FC236}">
                <a16:creationId xmlns:a16="http://schemas.microsoft.com/office/drawing/2014/main" id="{2976C5DE-E201-5C47-6B4B-8BD7DE84C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6778" y="2194470"/>
            <a:ext cx="4107273" cy="3034175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E83648-26CF-2568-E063-A57F199E0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052" y="308682"/>
            <a:ext cx="9255006" cy="1363191"/>
          </a:xfrm>
        </p:spPr>
        <p:txBody>
          <a:bodyPr>
            <a:normAutofit/>
          </a:bodyPr>
          <a:lstStyle/>
          <a:p>
            <a:r>
              <a:rPr lang="ru-RU" sz="3100" b="1" dirty="0">
                <a:solidFill>
                  <a:schemeClr val="accent1"/>
                </a:solidFill>
                <a:latin typeface="Bookman Old Style"/>
              </a:rPr>
              <a:t>Теория: </a:t>
            </a:r>
            <a:r>
              <a:rPr lang="ru-RU" sz="3100" b="1" dirty="0">
                <a:solidFill>
                  <a:srgbClr val="1A2581"/>
                </a:solidFill>
                <a:latin typeface="Bookman Old Style"/>
              </a:rPr>
              <a:t>приобретенное</a:t>
            </a:r>
            <a:r>
              <a:rPr lang="ru-RU" sz="3100" b="1" dirty="0">
                <a:solidFill>
                  <a:srgbClr val="1B9B85"/>
                </a:solidFill>
                <a:latin typeface="Bookman Old Style"/>
              </a:rPr>
              <a:t> и природное </a:t>
            </a:r>
            <a:r>
              <a:rPr lang="ru-RU" sz="3100" b="1" dirty="0">
                <a:solidFill>
                  <a:srgbClr val="9CA3FE"/>
                </a:solidFill>
                <a:latin typeface="Bookman Old Style"/>
              </a:rPr>
              <a:t>в</a:t>
            </a:r>
            <a:r>
              <a:rPr lang="ru-RU" sz="3100" b="1" dirty="0">
                <a:solidFill>
                  <a:srgbClr val="1B9B85"/>
                </a:solidFill>
                <a:latin typeface="Bookman Old Style"/>
              </a:rPr>
              <a:t> </a:t>
            </a:r>
            <a:r>
              <a:rPr lang="ru-RU" sz="3100" b="1" dirty="0">
                <a:solidFill>
                  <a:srgbClr val="9BA4F8"/>
                </a:solidFill>
                <a:latin typeface="Bookman Old Style"/>
              </a:rPr>
              <a:t>способностях</a:t>
            </a:r>
            <a:r>
              <a:rPr lang="ru-RU" sz="3100" b="1" dirty="0">
                <a:solidFill>
                  <a:srgbClr val="826CFC"/>
                </a:solidFill>
                <a:latin typeface="Bookman Old Style"/>
              </a:rPr>
              <a:t>.</a:t>
            </a:r>
            <a:endParaRPr lang="ru-RU" sz="3100" dirty="0">
              <a:solidFill>
                <a:srgbClr val="826CFC"/>
              </a:solidFill>
              <a:latin typeface="Bookman Old Style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620293-15F2-6ADE-56AB-063570E9C0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1375" y="2537823"/>
            <a:ext cx="5474575" cy="343850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Bookman Old Style"/>
              </a:rPr>
              <a:t>Эта концепция </a:t>
            </a:r>
            <a:r>
              <a:rPr lang="ru-RU" sz="1700" dirty="0">
                <a:solidFill>
                  <a:srgbClr val="F07C98"/>
                </a:solidFill>
                <a:latin typeface="Bookman Old Style"/>
              </a:rPr>
              <a:t>подтверждается практикой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 и специальными исследованиями.</a:t>
            </a:r>
            <a:endParaRPr lang="ru-RU" dirty="0">
              <a:solidFill>
                <a:srgbClr val="000000"/>
              </a:solidFill>
              <a:latin typeface="Bookman Old Style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Bookman Old Style"/>
              </a:rPr>
              <a:t>Способности разделяются на </a:t>
            </a:r>
            <a:r>
              <a:rPr lang="ru-RU" sz="1700" dirty="0">
                <a:solidFill>
                  <a:srgbClr val="F07C98"/>
                </a:solidFill>
                <a:latin typeface="Bookman Old Style"/>
              </a:rPr>
              <a:t>природные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 и </a:t>
            </a:r>
            <a:r>
              <a:rPr lang="ru-RU" sz="1700" dirty="0">
                <a:solidFill>
                  <a:srgbClr val="F07C98"/>
                </a:solidFill>
                <a:latin typeface="Bookman Old Style"/>
              </a:rPr>
              <a:t>приобретенные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, а также могут образовывать </a:t>
            </a:r>
            <a:r>
              <a:rPr lang="ru-RU" sz="1700" dirty="0">
                <a:solidFill>
                  <a:srgbClr val="826CFC"/>
                </a:solidFill>
                <a:latin typeface="Bookman Old Style"/>
              </a:rPr>
              <a:t>неразделимое единство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.</a:t>
            </a:r>
            <a:endParaRPr lang="ru-RU" dirty="0">
              <a:solidFill>
                <a:srgbClr val="000000"/>
              </a:solidFill>
              <a:latin typeface="Bookman Old Style"/>
            </a:endParaRPr>
          </a:p>
          <a:p>
            <a:pPr marL="0" indent="0">
              <a:buNone/>
            </a:pPr>
            <a:r>
              <a:rPr lang="ru-RU" sz="1700" dirty="0">
                <a:solidFill>
                  <a:srgbClr val="000000"/>
                </a:solidFill>
                <a:latin typeface="Bookman Old Style"/>
              </a:rPr>
              <a:t>Наследственными могут быть </a:t>
            </a:r>
            <a:r>
              <a:rPr lang="ru-RU" sz="1700" dirty="0">
                <a:solidFill>
                  <a:srgbClr val="F07C98"/>
                </a:solidFill>
                <a:latin typeface="Bookman Old Style"/>
              </a:rPr>
              <a:t>не сами психические способности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, а лишь </a:t>
            </a:r>
            <a:r>
              <a:rPr lang="ru-RU" sz="1700" dirty="0">
                <a:solidFill>
                  <a:srgbClr val="826CFC"/>
                </a:solidFill>
                <a:latin typeface="Bookman Old Style"/>
              </a:rPr>
              <a:t>органические предпосылки их развития</a:t>
            </a:r>
            <a:r>
              <a:rPr lang="ru-RU" sz="1700" dirty="0">
                <a:solidFill>
                  <a:srgbClr val="000000"/>
                </a:solidFill>
                <a:latin typeface="Bookman Old Style"/>
              </a:rPr>
              <a:t>.</a:t>
            </a:r>
            <a:endParaRPr lang="ru-RU">
              <a:latin typeface="Bookman Old Style"/>
            </a:endParaRPr>
          </a:p>
          <a:p>
            <a:pPr marL="0" indent="0">
              <a:buNone/>
            </a:pPr>
            <a:endParaRPr lang="ru-RU" sz="1700" dirty="0">
              <a:solidFill>
                <a:srgbClr val="000000"/>
              </a:solidFill>
              <a:latin typeface="Bookman Old Style"/>
            </a:endParaRPr>
          </a:p>
        </p:txBody>
      </p:sp>
    </p:spTree>
    <p:extLst>
      <p:ext uri="{BB962C8B-B14F-4D97-AF65-F5344CB8AC3E}">
        <p14:creationId xmlns:p14="http://schemas.microsoft.com/office/powerpoint/2010/main" val="346761784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BrushVTI">
  <a:themeElements>
    <a:clrScheme name="Custom 17">
      <a:dk1>
        <a:sysClr val="windowText" lastClr="000000"/>
      </a:dk1>
      <a:lt1>
        <a:sysClr val="window" lastClr="FFFFFF"/>
      </a:lt1>
      <a:dk2>
        <a:srgbClr val="57495C"/>
      </a:dk2>
      <a:lt2>
        <a:srgbClr val="E7E6E6"/>
      </a:lt2>
      <a:accent1>
        <a:srgbClr val="F07C98"/>
      </a:accent1>
      <a:accent2>
        <a:srgbClr val="A6778D"/>
      </a:accent2>
      <a:accent3>
        <a:srgbClr val="768BA6"/>
      </a:accent3>
      <a:accent4>
        <a:srgbClr val="E8908B"/>
      </a:accent4>
      <a:accent5>
        <a:srgbClr val="C47A93"/>
      </a:accent5>
      <a:accent6>
        <a:srgbClr val="70A8DB"/>
      </a:accent6>
      <a:hlink>
        <a:srgbClr val="EB8067"/>
      </a:hlink>
      <a:folHlink>
        <a:srgbClr val="7BC7C0"/>
      </a:folHlink>
    </a:clrScheme>
    <a:fontScheme name="Custom 3">
      <a:majorFont>
        <a:latin typeface="Century Gothic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BrushVTI</vt:lpstr>
      <vt:lpstr>Теории способностей. Способности и задатки. Классификация способностей.</vt:lpstr>
      <vt:lpstr>А вы знаете!?</vt:lpstr>
      <vt:lpstr>Способности и задатки.</vt:lpstr>
      <vt:lpstr>Способности и задатки.</vt:lpstr>
      <vt:lpstr>способностей</vt:lpstr>
      <vt:lpstr>Уровни развития способностей.</vt:lpstr>
      <vt:lpstr>Теория наследственности способностей.</vt:lpstr>
      <vt:lpstr>Теория приобретенных способностей.</vt:lpstr>
      <vt:lpstr>Теория: приобретенное и природное в способностях.</vt:lpstr>
      <vt:lpstr>Теория Б.М. Теплова («Способности и одаренность», 1961 г.)</vt:lpstr>
      <vt:lpstr>Теория С.Л. Рубинштейна («Основы общей психологии», 1940 г.) </vt:lpstr>
      <vt:lpstr>Теория Л.С. Выготского</vt:lpstr>
      <vt:lpstr>Благодарю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1058</cp:revision>
  <dcterms:created xsi:type="dcterms:W3CDTF">2023-10-27T00:41:37Z</dcterms:created>
  <dcterms:modified xsi:type="dcterms:W3CDTF">2023-10-27T04:11:25Z</dcterms:modified>
</cp:coreProperties>
</file>