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66" r:id="rId3"/>
    <p:sldId id="257" r:id="rId4"/>
    <p:sldId id="259" r:id="rId5"/>
    <p:sldId id="260" r:id="rId6"/>
    <p:sldId id="263" r:id="rId7"/>
    <p:sldId id="261" r:id="rId8"/>
    <p:sldId id="267" r:id="rId9"/>
    <p:sldId id="268" r:id="rId10"/>
    <p:sldId id="262" r:id="rId11"/>
    <p:sldId id="264" r:id="rId12"/>
    <p:sldId id="265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A3FE"/>
    <a:srgbClr val="826CFC"/>
    <a:srgbClr val="F07C98"/>
    <a:srgbClr val="1A2581"/>
    <a:srgbClr val="64BFC7"/>
    <a:srgbClr val="FCE5EA"/>
    <a:srgbClr val="0B3B5F"/>
    <a:srgbClr val="FED14A"/>
    <a:srgbClr val="FDD248"/>
    <a:srgbClr val="FFD1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68ABF4-F81F-4A01-9A09-A8B7D136ED2A}" v="155" dt="2023-10-27T01:30:37.403"/>
    <p1510:client id="{65650505-8B24-42CD-9F35-6482DB15B77A}" v="445" dt="2023-10-27T02:13:36.734"/>
    <p1510:client id="{A2BFF1F2-7A7A-44D6-AD83-4DF5E33243D0}" v="1235" dt="2023-10-27T04:06:10.257"/>
    <p1510:client id="{DCD941DF-4856-4A37-9BA2-3D6C61701F2D}" v="76" dt="2023-10-27T01:37:24.270"/>
    <p1510:client id="{DF0CF0C0-EB4B-45D7-9B3D-4F25833B1EF2}" v="411" dt="2023-10-27T01:17:00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02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11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01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7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8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8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1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19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4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0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7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2" r:id="rId6"/>
    <p:sldLayoutId id="2147483667" r:id="rId7"/>
    <p:sldLayoutId id="2147483663" r:id="rId8"/>
    <p:sldLayoutId id="2147483664" r:id="rId9"/>
    <p:sldLayoutId id="2147483665" r:id="rId10"/>
    <p:sldLayoutId id="2147483666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3851974"/>
            <a:ext cx="9144000" cy="1152663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solidFill>
                  <a:srgbClr val="263238"/>
                </a:solidFill>
                <a:latin typeface="Bookman Old Style"/>
                <a:ea typeface="+mj-lt"/>
                <a:cs typeface="+mj-lt"/>
              </a:rPr>
              <a:t>Теории способностей. Способности и задатки. Классификация способностей.</a:t>
            </a:r>
            <a:endParaRPr lang="ru-RU" sz="3000" dirty="0">
              <a:solidFill>
                <a:srgbClr val="263238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444317"/>
            <a:ext cx="9144000" cy="951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1400" cap="none" dirty="0">
                <a:solidFill>
                  <a:srgbClr val="263238"/>
                </a:solidFill>
              </a:rPr>
              <a:t>Подготовил:</a:t>
            </a:r>
          </a:p>
          <a:p>
            <a:pPr algn="ctr">
              <a:lnSpc>
                <a:spcPct val="90000"/>
              </a:lnSpc>
            </a:pPr>
            <a:r>
              <a:rPr lang="ru-RU" sz="1400" cap="none" dirty="0">
                <a:solidFill>
                  <a:srgbClr val="263238"/>
                </a:solidFill>
              </a:rPr>
              <a:t>Маслов Владислав Андреевич</a:t>
            </a:r>
            <a:endParaRPr lang="ru-RU" sz="1400">
              <a:solidFill>
                <a:srgbClr val="263238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ru-RU" sz="1400" cap="none" dirty="0">
                <a:solidFill>
                  <a:srgbClr val="263238"/>
                </a:solidFill>
              </a:rPr>
              <a:t>1ПИб-02-1оп-22</a:t>
            </a:r>
          </a:p>
        </p:txBody>
      </p:sp>
      <p:pic>
        <p:nvPicPr>
          <p:cNvPr id="6" name="Рисунок 5" descr="Изображение выглядит как одежда, мебель, стол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C377013E-B089-EA15-4C9C-A841C2D3AD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54" b="39293"/>
          <a:stretch/>
        </p:blipFill>
        <p:spPr>
          <a:xfrm>
            <a:off x="838201" y="10"/>
            <a:ext cx="10484412" cy="3811394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5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17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83648-26CF-2568-E063-A57F199E0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714" y="765764"/>
            <a:ext cx="5440970" cy="1800526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FD8597"/>
                </a:solidFill>
              </a:rPr>
              <a:t>Теория </a:t>
            </a:r>
            <a:r>
              <a:rPr lang="ru-RU" sz="2800" b="1" dirty="0">
                <a:solidFill>
                  <a:srgbClr val="826CFC"/>
                </a:solidFill>
              </a:rPr>
              <a:t>Б.М. Теплова</a:t>
            </a:r>
            <a:br>
              <a:rPr lang="ru-RU" sz="2800" b="1" dirty="0"/>
            </a:br>
            <a:r>
              <a:rPr lang="ru-RU" sz="2000" dirty="0"/>
              <a:t>(«Способности и одаренность», 1961 г.)</a:t>
            </a:r>
            <a:endParaRPr lang="ru-RU"/>
          </a:p>
        </p:txBody>
      </p:sp>
      <p:sp>
        <p:nvSpPr>
          <p:cNvPr id="33" name="Объект 2">
            <a:extLst>
              <a:ext uri="{FF2B5EF4-FFF2-40B4-BE49-F238E27FC236}">
                <a16:creationId xmlns:a16="http://schemas.microsoft.com/office/drawing/2014/main" id="{91620293-15F2-6ADE-56AB-063570E9C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824" y="2623381"/>
            <a:ext cx="3964007" cy="35535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1400" dirty="0">
                <a:solidFill>
                  <a:srgbClr val="FD8990"/>
                </a:solidFill>
                <a:latin typeface="Century Gothic"/>
                <a:cs typeface="Times New Roman"/>
              </a:rPr>
              <a:t>Способности</a:t>
            </a:r>
            <a:r>
              <a:rPr lang="ru-RU" sz="1400" dirty="0">
                <a:latin typeface="Century Gothic"/>
                <a:cs typeface="Times New Roman"/>
              </a:rPr>
              <a:t> – индивидуально-психологические особенности, </a:t>
            </a:r>
            <a:r>
              <a:rPr lang="ru-RU" sz="1400" dirty="0">
                <a:solidFill>
                  <a:srgbClr val="826CFC"/>
                </a:solidFill>
                <a:latin typeface="Century Gothic"/>
                <a:cs typeface="Times New Roman"/>
              </a:rPr>
              <a:t>отличающие одного человека от другого</a:t>
            </a:r>
            <a:r>
              <a:rPr lang="ru-RU" sz="1400" dirty="0">
                <a:latin typeface="Century Gothic"/>
                <a:cs typeface="Times New Roman"/>
              </a:rPr>
              <a:t>.</a:t>
            </a:r>
            <a:endParaRPr lang="ru-RU" sz="1400" dirty="0"/>
          </a:p>
          <a:p>
            <a:pPr>
              <a:lnSpc>
                <a:spcPct val="90000"/>
              </a:lnSpc>
            </a:pPr>
            <a:r>
              <a:rPr lang="ru-RU" sz="1400" dirty="0">
                <a:latin typeface="Century Gothic"/>
                <a:cs typeface="Times New Roman"/>
              </a:rPr>
              <a:t>От способностей </a:t>
            </a:r>
            <a:r>
              <a:rPr lang="ru-RU" sz="1400" dirty="0">
                <a:solidFill>
                  <a:srgbClr val="826CFC"/>
                </a:solidFill>
                <a:latin typeface="Century Gothic"/>
                <a:cs typeface="Times New Roman"/>
              </a:rPr>
              <a:t>зависит успешность выполнения деятельности</a:t>
            </a:r>
            <a:r>
              <a:rPr lang="ru-RU" sz="1400" dirty="0">
                <a:latin typeface="Century Gothic"/>
                <a:cs typeface="Times New Roman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ru-RU" sz="1400" dirty="0">
                <a:solidFill>
                  <a:srgbClr val="FD8597"/>
                </a:solidFill>
                <a:latin typeface="Century Gothic"/>
                <a:cs typeface="Times New Roman"/>
              </a:rPr>
              <a:t>Не сводятся к имеющимся знаниям, умениям и навыкам</a:t>
            </a:r>
            <a:r>
              <a:rPr lang="ru-RU" sz="1400" dirty="0">
                <a:latin typeface="Century Gothic"/>
                <a:cs typeface="Times New Roman"/>
              </a:rPr>
              <a:t>, но могут объяснить легкость и быстроту их приобретения.</a:t>
            </a:r>
            <a:endParaRPr lang="ru-RU" sz="1400" dirty="0"/>
          </a:p>
          <a:p>
            <a:pPr>
              <a:lnSpc>
                <a:spcPct val="90000"/>
              </a:lnSpc>
            </a:pPr>
            <a:r>
              <a:rPr lang="ru-RU" sz="1400" dirty="0">
                <a:solidFill>
                  <a:srgbClr val="826CFC"/>
                </a:solidFill>
                <a:latin typeface="Century Gothic"/>
                <a:cs typeface="Times New Roman"/>
              </a:rPr>
              <a:t>Способности развиваются</a:t>
            </a:r>
            <a:r>
              <a:rPr lang="ru-RU" sz="1400" dirty="0">
                <a:latin typeface="Century Gothic"/>
                <a:cs typeface="Times New Roman"/>
              </a:rPr>
              <a:t> в процессе деятельности.</a:t>
            </a:r>
          </a:p>
          <a:p>
            <a:pPr>
              <a:lnSpc>
                <a:spcPct val="90000"/>
              </a:lnSpc>
            </a:pPr>
            <a:r>
              <a:rPr lang="ru-RU" sz="1400" dirty="0">
                <a:solidFill>
                  <a:srgbClr val="FD8597"/>
                </a:solidFill>
                <a:latin typeface="Century Gothic"/>
                <a:cs typeface="Times New Roman"/>
              </a:rPr>
              <a:t>Основа для формирования способностей</a:t>
            </a:r>
            <a:r>
              <a:rPr lang="ru-RU" sz="1400" dirty="0">
                <a:latin typeface="Century Gothic"/>
                <a:cs typeface="Times New Roman"/>
              </a:rPr>
              <a:t> = </a:t>
            </a:r>
            <a:r>
              <a:rPr lang="ru-RU" sz="1400" dirty="0">
                <a:solidFill>
                  <a:srgbClr val="826CFC"/>
                </a:solidFill>
                <a:latin typeface="Century Gothic"/>
                <a:cs typeface="Times New Roman"/>
              </a:rPr>
              <a:t>задатки</a:t>
            </a:r>
            <a:r>
              <a:rPr lang="ru-RU" sz="1400" dirty="0">
                <a:latin typeface="Century Gothic"/>
                <a:cs typeface="Times New Roman"/>
              </a:rPr>
              <a:t> или анатомо-физиологические особенности.</a:t>
            </a:r>
            <a:endParaRPr lang="ru-RU" sz="1400"/>
          </a:p>
        </p:txBody>
      </p:sp>
      <p:pic>
        <p:nvPicPr>
          <p:cNvPr id="6" name="Рисунок 5" descr="Изображение выглядит как мультфильм, графическая вставка, искусство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B0A5FFF4-724A-F268-12D7-F02CE6286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099" y="2092209"/>
            <a:ext cx="4555728" cy="4078412"/>
          </a:xfrm>
          <a:prstGeom prst="rect">
            <a:avLst/>
          </a:prstGeom>
        </p:spPr>
      </p:pic>
      <p:pic>
        <p:nvPicPr>
          <p:cNvPr id="11" name="Рисунок 10" descr="Изображение выглядит как мультфильм, графическая вставка, иллюстрация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836A5536-587F-17D7-2C9D-DF7396817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436" y="619007"/>
            <a:ext cx="1409875" cy="200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9389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5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17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83648-26CF-2568-E063-A57F199E0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714" y="1358430"/>
            <a:ext cx="5440970" cy="972675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FD8597"/>
                </a:solidFill>
              </a:rPr>
              <a:t>Теория</a:t>
            </a:r>
            <a:r>
              <a:rPr lang="ru-RU" sz="2800" b="1" dirty="0">
                <a:solidFill>
                  <a:srgbClr val="4C243A"/>
                </a:solidFill>
              </a:rPr>
              <a:t> </a:t>
            </a:r>
            <a:r>
              <a:rPr lang="ru-RU" sz="2800" b="1" dirty="0">
                <a:solidFill>
                  <a:srgbClr val="826CFC"/>
                </a:solidFill>
              </a:rPr>
              <a:t>С.Л. Рубинштейна</a:t>
            </a:r>
            <a:br>
              <a:rPr lang="ru-RU" sz="2000" dirty="0">
                <a:solidFill>
                  <a:srgbClr val="826CFC"/>
                </a:solidFill>
              </a:rPr>
            </a:br>
            <a:r>
              <a:rPr lang="ru-RU" sz="1500" dirty="0"/>
              <a:t>(«Основы общей психологии», 1940 г.)</a:t>
            </a:r>
          </a:p>
          <a:p>
            <a:pPr algn="ctr"/>
            <a:endParaRPr lang="ru-RU" sz="2000" dirty="0"/>
          </a:p>
        </p:txBody>
      </p:sp>
      <p:sp>
        <p:nvSpPr>
          <p:cNvPr id="33" name="Объект 2">
            <a:extLst>
              <a:ext uri="{FF2B5EF4-FFF2-40B4-BE49-F238E27FC236}">
                <a16:creationId xmlns:a16="http://schemas.microsoft.com/office/drawing/2014/main" id="{91620293-15F2-6ADE-56AB-063570E9C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824" y="2378789"/>
            <a:ext cx="3964007" cy="37981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1400" dirty="0">
                <a:ea typeface="+mn-lt"/>
                <a:cs typeface="Times New Roman"/>
              </a:rPr>
              <a:t>Общий принцип развития способностей – </a:t>
            </a:r>
            <a:r>
              <a:rPr lang="ru-RU" sz="1400" dirty="0">
                <a:solidFill>
                  <a:srgbClr val="826CFC"/>
                </a:solidFill>
                <a:ea typeface="+mn-lt"/>
                <a:cs typeface="Times New Roman"/>
              </a:rPr>
              <a:t>движение по спирали</a:t>
            </a:r>
            <a:r>
              <a:rPr lang="ru-RU" sz="1400" dirty="0">
                <a:ea typeface="+mn-lt"/>
                <a:cs typeface="Times New Roman"/>
              </a:rPr>
              <a:t>.</a:t>
            </a:r>
            <a:endParaRPr lang="ru-RU" dirty="0">
              <a:ea typeface="+mn-lt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ru-RU" sz="1400" dirty="0">
                <a:ea typeface="+mn-lt"/>
                <a:cs typeface="Times New Roman"/>
              </a:rPr>
              <a:t>Способности </a:t>
            </a:r>
            <a:r>
              <a:rPr lang="ru-RU" sz="1400" dirty="0">
                <a:solidFill>
                  <a:srgbClr val="FD8597"/>
                </a:solidFill>
                <a:ea typeface="+mn-lt"/>
                <a:cs typeface="Times New Roman"/>
              </a:rPr>
              <a:t>несводимы к знаниям, умениям и навыкам</a:t>
            </a:r>
            <a:r>
              <a:rPr lang="ru-RU" sz="1400" dirty="0">
                <a:ea typeface="+mn-lt"/>
                <a:cs typeface="Times New Roman"/>
              </a:rPr>
              <a:t>.</a:t>
            </a:r>
            <a:endParaRPr lang="ru-RU"/>
          </a:p>
          <a:p>
            <a:pPr>
              <a:lnSpc>
                <a:spcPct val="90000"/>
              </a:lnSpc>
            </a:pPr>
            <a:r>
              <a:rPr lang="ru-RU" sz="1400" dirty="0">
                <a:ea typeface="+mn-lt"/>
                <a:cs typeface="Times New Roman"/>
              </a:rPr>
              <a:t>В состав способности должны входить определенные операции, или способы действия, с помощью которых осуществляется соответствующая деятельность.</a:t>
            </a:r>
            <a:endParaRPr lang="ru-RU" dirty="0"/>
          </a:p>
          <a:p>
            <a:pPr>
              <a:lnSpc>
                <a:spcPct val="90000"/>
              </a:lnSpc>
            </a:pPr>
            <a:r>
              <a:rPr lang="ru-RU" sz="1400" dirty="0">
                <a:ea typeface="+mn-lt"/>
                <a:cs typeface="Times New Roman"/>
              </a:rPr>
              <a:t>Общая одаренность проявляется внутри тех или иных специальных способностей, определяет комплексные свойства личности.</a:t>
            </a:r>
            <a:endParaRPr lang="ru-RU" dirty="0"/>
          </a:p>
        </p:txBody>
      </p:sp>
      <p:pic>
        <p:nvPicPr>
          <p:cNvPr id="6" name="Рисунок 5" descr="Изображение выглядит как мультфильм, графическая вставка, искусство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B0A5FFF4-724A-F268-12D7-F02CE6286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099" y="2092209"/>
            <a:ext cx="4555728" cy="4078412"/>
          </a:xfrm>
          <a:prstGeom prst="rect">
            <a:avLst/>
          </a:prstGeom>
        </p:spPr>
      </p:pic>
      <p:pic>
        <p:nvPicPr>
          <p:cNvPr id="11" name="Рисунок 10" descr="Изображение выглядит как мультфильм, графическая вставка, иллюстрация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836A5536-587F-17D7-2C9D-DF7396817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436" y="619007"/>
            <a:ext cx="1409875" cy="200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3857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5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17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83648-26CF-2568-E063-A57F199E0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714" y="765764"/>
            <a:ext cx="5440970" cy="1800526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FD8597"/>
                </a:solidFill>
              </a:rPr>
              <a:t>Теория</a:t>
            </a:r>
            <a:r>
              <a:rPr lang="ru-RU" sz="2800" b="1" dirty="0">
                <a:solidFill>
                  <a:srgbClr val="4C243A"/>
                </a:solidFill>
              </a:rPr>
              <a:t> </a:t>
            </a:r>
            <a:r>
              <a:rPr lang="ru-RU" sz="2800" b="1" dirty="0">
                <a:solidFill>
                  <a:srgbClr val="826CFC"/>
                </a:solidFill>
              </a:rPr>
              <a:t>Л.С. Выготского</a:t>
            </a:r>
          </a:p>
        </p:txBody>
      </p:sp>
      <p:sp>
        <p:nvSpPr>
          <p:cNvPr id="33" name="Объект 2">
            <a:extLst>
              <a:ext uri="{FF2B5EF4-FFF2-40B4-BE49-F238E27FC236}">
                <a16:creationId xmlns:a16="http://schemas.microsoft.com/office/drawing/2014/main" id="{91620293-15F2-6ADE-56AB-063570E9C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824" y="2378789"/>
            <a:ext cx="3964007" cy="379817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sz="1400" dirty="0">
                <a:solidFill>
                  <a:srgbClr val="FD8597"/>
                </a:solidFill>
                <a:ea typeface="+mn-lt"/>
                <a:cs typeface="+mn-lt"/>
              </a:rPr>
              <a:t>Способности</a:t>
            </a:r>
            <a:r>
              <a:rPr lang="ru-RU" sz="1400" dirty="0">
                <a:ea typeface="+mn-lt"/>
                <a:cs typeface="+mn-lt"/>
              </a:rPr>
              <a:t> – фактически отдельные, но находящиеся в неразрывной взаимосвязи высшие психические функции.</a:t>
            </a:r>
            <a:endParaRPr lang="ru-RU" dirty="0">
              <a:ea typeface="+mn-lt"/>
              <a:cs typeface="+mn-lt"/>
            </a:endParaRPr>
          </a:p>
          <a:p>
            <a:r>
              <a:rPr lang="ru-RU" sz="1400" dirty="0">
                <a:solidFill>
                  <a:srgbClr val="FD8597"/>
                </a:solidFill>
                <a:ea typeface="+mn-lt"/>
                <a:cs typeface="+mn-lt"/>
              </a:rPr>
              <a:t>Способности</a:t>
            </a:r>
            <a:r>
              <a:rPr lang="ru-RU" sz="1400" dirty="0">
                <a:ea typeface="+mn-lt"/>
                <a:cs typeface="+mn-lt"/>
              </a:rPr>
              <a:t> – существующие в культуре способы взаимодействия с действительностью.</a:t>
            </a:r>
            <a:endParaRPr lang="ru-RU">
              <a:ea typeface="+mn-lt"/>
              <a:cs typeface="+mn-lt"/>
            </a:endParaRPr>
          </a:p>
          <a:p>
            <a:r>
              <a:rPr lang="ru-RU" sz="1400" dirty="0">
                <a:solidFill>
                  <a:srgbClr val="826CFC"/>
                </a:solidFill>
                <a:ea typeface="+mn-lt"/>
                <a:cs typeface="+mn-lt"/>
              </a:rPr>
              <a:t>Развитие способностей:</a:t>
            </a:r>
            <a:r>
              <a:rPr lang="ru-RU" sz="1400" dirty="0">
                <a:ea typeface="+mn-lt"/>
                <a:cs typeface="+mn-lt"/>
              </a:rPr>
              <a:t> подчинено закономерностям целостного развития сознания и анализируется в контексте целого;</a:t>
            </a:r>
            <a:endParaRPr lang="ru-RU" dirty="0">
              <a:ea typeface="+mn-lt"/>
              <a:cs typeface="+mn-lt"/>
            </a:endParaRPr>
          </a:p>
          <a:p>
            <a:r>
              <a:rPr lang="ru-RU" sz="1400" dirty="0">
                <a:solidFill>
                  <a:srgbClr val="826CFC"/>
                </a:solidFill>
                <a:ea typeface="+mn-lt"/>
                <a:cs typeface="+mn-lt"/>
              </a:rPr>
              <a:t>Развитие способностей</a:t>
            </a:r>
            <a:r>
              <a:rPr lang="ru-RU" sz="1400" dirty="0">
                <a:ea typeface="+mn-lt"/>
                <a:cs typeface="+mn-lt"/>
              </a:rPr>
              <a:t> является нелинейным интегративным образованием существующих в культуре способов человеческого познания (в центре - слово).</a:t>
            </a:r>
            <a:endParaRPr lang="ru-RU"/>
          </a:p>
          <a:p>
            <a:pPr>
              <a:lnSpc>
                <a:spcPct val="90000"/>
              </a:lnSpc>
            </a:pPr>
            <a:endParaRPr lang="ru-RU" sz="1400" dirty="0">
              <a:cs typeface="Times New Roman"/>
            </a:endParaRPr>
          </a:p>
        </p:txBody>
      </p:sp>
      <p:pic>
        <p:nvPicPr>
          <p:cNvPr id="6" name="Рисунок 5" descr="Изображение выглядит как мультфильм, графическая вставка, искусство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B0A5FFF4-724A-F268-12D7-F02CE6286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099" y="2092209"/>
            <a:ext cx="4555728" cy="4078412"/>
          </a:xfrm>
          <a:prstGeom prst="rect">
            <a:avLst/>
          </a:prstGeom>
        </p:spPr>
      </p:pic>
      <p:pic>
        <p:nvPicPr>
          <p:cNvPr id="11" name="Рисунок 10" descr="Изображение выглядит как мультфильм, графическая вставка, иллюстрация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836A5536-587F-17D7-2C9D-DF7396817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436" y="619007"/>
            <a:ext cx="1409875" cy="200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5800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3851974"/>
            <a:ext cx="9144000" cy="1152663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solidFill>
                  <a:srgbClr val="263238"/>
                </a:solidFill>
                <a:latin typeface="Bookman Old Style"/>
              </a:rPr>
              <a:t>Благодарю за внимание!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444317"/>
            <a:ext cx="9144000" cy="951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1400" cap="none" dirty="0">
                <a:solidFill>
                  <a:srgbClr val="263238"/>
                </a:solidFill>
              </a:rPr>
              <a:t>Будьте способными!</a:t>
            </a:r>
          </a:p>
        </p:txBody>
      </p:sp>
      <p:pic>
        <p:nvPicPr>
          <p:cNvPr id="6" name="Рисунок 5" descr="Изображение выглядит как одежда, мебель, стол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C377013E-B089-EA15-4C9C-A841C2D3AD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54" b="39293"/>
          <a:stretch/>
        </p:blipFill>
        <p:spPr>
          <a:xfrm>
            <a:off x="838201" y="10"/>
            <a:ext cx="10484412" cy="3811394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296415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49">
            <a:extLst>
              <a:ext uri="{FF2B5EF4-FFF2-40B4-BE49-F238E27FC236}">
                <a16:creationId xmlns:a16="http://schemas.microsoft.com/office/drawing/2014/main" id="{9869CF1C-0222-4483-A81A-DBC2FA6B8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51">
            <a:extLst>
              <a:ext uri="{FF2B5EF4-FFF2-40B4-BE49-F238E27FC236}">
                <a16:creationId xmlns:a16="http://schemas.microsoft.com/office/drawing/2014/main" id="{EAA5883B-EF52-493B-B73D-3BBA20632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Рисунок 9" descr="Изображение выглядит как зарисовка, рисунок, графическая вставка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F900F896-8865-812D-F06A-3798AEDB0F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1715"/>
          <a:stretch/>
        </p:blipFill>
        <p:spPr>
          <a:xfrm>
            <a:off x="-1" y="9417"/>
            <a:ext cx="7438031" cy="6857990"/>
          </a:xfrm>
          <a:prstGeom prst="rect">
            <a:avLst/>
          </a:prstGeom>
        </p:spPr>
      </p:pic>
      <p:sp useBgFill="1">
        <p:nvSpPr>
          <p:cNvPr id="62" name="Freeform: Shape 53">
            <a:extLst>
              <a:ext uri="{FF2B5EF4-FFF2-40B4-BE49-F238E27FC236}">
                <a16:creationId xmlns:a16="http://schemas.microsoft.com/office/drawing/2014/main" id="{398F60F9-95A7-4375-8DED-A1545CFE2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68765" y="-87727"/>
            <a:ext cx="5675315" cy="7212844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997664-14AF-CE9F-9799-9181EE87E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980" y="1201003"/>
            <a:ext cx="5752530" cy="1018556"/>
          </a:xfrm>
        </p:spPr>
        <p:txBody>
          <a:bodyPr anchor="b">
            <a:normAutofit/>
          </a:bodyPr>
          <a:lstStyle/>
          <a:p>
            <a:r>
              <a:rPr lang="ru-RU" b="1" dirty="0"/>
              <a:t>А вы</a:t>
            </a:r>
            <a:r>
              <a:rPr lang="ru-RU" b="1" dirty="0">
                <a:solidFill>
                  <a:schemeClr val="accent1"/>
                </a:solidFill>
              </a:rPr>
              <a:t> знаете</a:t>
            </a:r>
            <a:r>
              <a:rPr lang="ru-RU" b="1" dirty="0"/>
              <a:t>!?</a:t>
            </a:r>
          </a:p>
        </p:txBody>
      </p:sp>
      <p:pic>
        <p:nvPicPr>
          <p:cNvPr id="7" name="Рисунок 6" descr="Изображение выглядит как палец, кожа, гвоздь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67782FAB-8B9B-0251-8719-5310C78F88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52" r="2" b="17878"/>
          <a:stretch/>
        </p:blipFill>
        <p:spPr>
          <a:xfrm>
            <a:off x="7537714" y="2"/>
            <a:ext cx="4654287" cy="2221343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B1CFD6EF-3BE5-6A72-F2FF-57D7D3B0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980" y="2419766"/>
            <a:ext cx="4631412" cy="347160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1700" dirty="0">
                <a:ea typeface="+mn-lt"/>
                <a:cs typeface="+mn-lt"/>
              </a:rPr>
              <a:t>У</a:t>
            </a:r>
            <a:r>
              <a:rPr lang="ru-RU" sz="1700" dirty="0">
                <a:solidFill>
                  <a:srgbClr val="FFFFFF"/>
                </a:solidFill>
                <a:ea typeface="+mn-lt"/>
                <a:cs typeface="+mn-lt"/>
              </a:rPr>
              <a:t> каждого человека </a:t>
            </a:r>
            <a:r>
              <a:rPr lang="ru-RU" sz="1700" dirty="0">
                <a:solidFill>
                  <a:schemeClr val="accent1"/>
                </a:solidFill>
                <a:ea typeface="+mn-lt"/>
                <a:cs typeface="+mn-lt"/>
              </a:rPr>
              <a:t>способности индивидуальны</a:t>
            </a:r>
            <a:r>
              <a:rPr lang="ru-RU" sz="1700" dirty="0">
                <a:solidFill>
                  <a:srgbClr val="FFFFFF"/>
                </a:solidFill>
                <a:ea typeface="+mn-lt"/>
                <a:cs typeface="+mn-lt"/>
              </a:rPr>
              <a:t>, это делает каждого из нас </a:t>
            </a:r>
            <a:r>
              <a:rPr lang="ru-RU" sz="1700" dirty="0">
                <a:solidFill>
                  <a:srgbClr val="826CFC"/>
                </a:solidFill>
                <a:ea typeface="+mn-lt"/>
                <a:cs typeface="+mn-lt"/>
              </a:rPr>
              <a:t>уникальным</a:t>
            </a:r>
            <a:r>
              <a:rPr lang="ru-RU" sz="1700" dirty="0">
                <a:ea typeface="+mn-lt"/>
                <a:cs typeface="+mn-lt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ru-RU" sz="1700" dirty="0">
                <a:solidFill>
                  <a:srgbClr val="FFFFFF"/>
                </a:solidFill>
                <a:ea typeface="+mn-lt"/>
                <a:cs typeface="+mn-lt"/>
              </a:rPr>
              <a:t>Зависят ли </a:t>
            </a:r>
            <a:r>
              <a:rPr lang="ru-RU" sz="1700" dirty="0">
                <a:solidFill>
                  <a:srgbClr val="F07C98"/>
                </a:solidFill>
                <a:ea typeface="+mn-lt"/>
                <a:cs typeface="+mn-lt"/>
              </a:rPr>
              <a:t>способности</a:t>
            </a:r>
            <a:r>
              <a:rPr lang="ru-RU" sz="1700" dirty="0">
                <a:solidFill>
                  <a:srgbClr val="FFFFFF"/>
                </a:solidFill>
                <a:ea typeface="+mn-lt"/>
                <a:cs typeface="+mn-lt"/>
              </a:rPr>
              <a:t> человека от </a:t>
            </a:r>
            <a:r>
              <a:rPr lang="ru-RU" sz="1700" dirty="0">
                <a:solidFill>
                  <a:srgbClr val="F07C98"/>
                </a:solidFill>
                <a:ea typeface="+mn-lt"/>
                <a:cs typeface="+mn-lt"/>
              </a:rPr>
              <a:t>величины его </a:t>
            </a:r>
            <a:r>
              <a:rPr lang="ru-RU" sz="1700" dirty="0">
                <a:solidFill>
                  <a:srgbClr val="826CFC"/>
                </a:solidFill>
                <a:ea typeface="+mn-lt"/>
                <a:cs typeface="+mn-lt"/>
              </a:rPr>
              <a:t>мозга</a:t>
            </a:r>
            <a:r>
              <a:rPr lang="ru-RU" sz="1700" dirty="0">
                <a:solidFill>
                  <a:srgbClr val="FFFFFF"/>
                </a:solidFill>
                <a:latin typeface="Calibri"/>
                <a:ea typeface="+mn-lt"/>
                <a:cs typeface="+mn-lt"/>
              </a:rPr>
              <a:t>?!</a:t>
            </a:r>
            <a:endParaRPr lang="ru-RU" dirty="0">
              <a:latin typeface="Calibri"/>
            </a:endParaRPr>
          </a:p>
          <a:p>
            <a:pPr>
              <a:lnSpc>
                <a:spcPct val="90000"/>
              </a:lnSpc>
            </a:pPr>
            <a:r>
              <a:rPr lang="ru-RU" sz="1500" dirty="0">
                <a:solidFill>
                  <a:srgbClr val="FFFFFF"/>
                </a:solidFill>
                <a:latin typeface="Century Gothic"/>
                <a:cs typeface="Calibri"/>
              </a:rPr>
              <a:t>Способности необходимо использовать и </a:t>
            </a:r>
            <a:r>
              <a:rPr lang="ru-RU" sz="1500" dirty="0">
                <a:solidFill>
                  <a:srgbClr val="826CFC"/>
                </a:solidFill>
                <a:latin typeface="Century Gothic"/>
                <a:cs typeface="Calibri"/>
              </a:rPr>
              <a:t>развивать</a:t>
            </a:r>
            <a:r>
              <a:rPr lang="ru-RU" sz="1500" dirty="0">
                <a:solidFill>
                  <a:srgbClr val="FFFFFF"/>
                </a:solidFill>
                <a:latin typeface="Century Gothic"/>
                <a:cs typeface="Calibri"/>
              </a:rPr>
              <a:t>, иначе они </a:t>
            </a:r>
            <a:r>
              <a:rPr lang="ru-RU" sz="1500" dirty="0">
                <a:solidFill>
                  <a:srgbClr val="F07C98"/>
                </a:solidFill>
                <a:latin typeface="Century Gothic"/>
                <a:cs typeface="Calibri"/>
              </a:rPr>
              <a:t>ослабеют</a:t>
            </a:r>
            <a:r>
              <a:rPr lang="ru-RU" sz="1500" dirty="0">
                <a:solidFill>
                  <a:srgbClr val="FFFFFF"/>
                </a:solidFill>
                <a:latin typeface="Century Gothic"/>
                <a:cs typeface="Calibri"/>
              </a:rPr>
              <a:t> и </a:t>
            </a:r>
            <a:r>
              <a:rPr lang="ru-RU" sz="1500" dirty="0">
                <a:solidFill>
                  <a:srgbClr val="F07C98"/>
                </a:solidFill>
                <a:latin typeface="Century Gothic"/>
                <a:cs typeface="Calibri"/>
              </a:rPr>
              <a:t>утратятся</a:t>
            </a:r>
            <a:r>
              <a:rPr lang="ru-RU" sz="1500" dirty="0">
                <a:solidFill>
                  <a:srgbClr val="FFFFFF"/>
                </a:solidFill>
                <a:latin typeface="Century Gothic"/>
                <a:cs typeface="Calibri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ru-RU" sz="1500" dirty="0">
                <a:solidFill>
                  <a:srgbClr val="F07C98"/>
                </a:solidFill>
                <a:latin typeface="Century Gothic"/>
                <a:cs typeface="Calibri"/>
              </a:rPr>
              <a:t>Уровень развития</a:t>
            </a:r>
            <a:r>
              <a:rPr lang="ru-RU" sz="1500" dirty="0">
                <a:solidFill>
                  <a:srgbClr val="FFFFFF"/>
                </a:solidFill>
                <a:latin typeface="Century Gothic"/>
                <a:cs typeface="Calibri"/>
              </a:rPr>
              <a:t> способностей напрямую влияет на </a:t>
            </a:r>
            <a:r>
              <a:rPr lang="ru-RU" sz="1500" dirty="0">
                <a:solidFill>
                  <a:srgbClr val="826CFC"/>
                </a:solidFill>
                <a:latin typeface="Century Gothic"/>
                <a:cs typeface="Calibri"/>
              </a:rPr>
              <a:t>успешность</a:t>
            </a:r>
            <a:r>
              <a:rPr lang="ru-RU" sz="1500" dirty="0">
                <a:solidFill>
                  <a:srgbClr val="FFFFFF"/>
                </a:solidFill>
                <a:latin typeface="Century Gothic"/>
                <a:cs typeface="Calibri"/>
              </a:rPr>
              <a:t> человека.</a:t>
            </a:r>
          </a:p>
          <a:p>
            <a:pPr>
              <a:lnSpc>
                <a:spcPct val="90000"/>
              </a:lnSpc>
            </a:pPr>
            <a:endParaRPr lang="ru-RU" sz="1700" dirty="0">
              <a:solidFill>
                <a:srgbClr val="FFFFFF"/>
              </a:solidFill>
              <a:latin typeface="Century Gothic"/>
              <a:cs typeface="Calibri"/>
            </a:endParaRPr>
          </a:p>
          <a:p>
            <a:pPr>
              <a:lnSpc>
                <a:spcPct val="90000"/>
              </a:lnSpc>
            </a:pPr>
            <a:endParaRPr lang="ru-RU" sz="1700" dirty="0">
              <a:latin typeface="Century Gothic"/>
              <a:cs typeface="Calibri"/>
            </a:endParaRPr>
          </a:p>
          <a:p>
            <a:pPr>
              <a:lnSpc>
                <a:spcPct val="90000"/>
              </a:lnSpc>
            </a:pPr>
            <a:endParaRPr lang="ru-RU" sz="17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ru-RU" sz="1700" dirty="0">
              <a:latin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ru-RU" sz="1700" dirty="0">
              <a:latin typeface="Century Gothic"/>
              <a:cs typeface="Calibri"/>
            </a:endParaRPr>
          </a:p>
        </p:txBody>
      </p:sp>
      <p:pic>
        <p:nvPicPr>
          <p:cNvPr id="6" name="Рисунок 5" descr="Изображение выглядит как зарисовка, Человеческое лицо, мальчик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06FE948C-39F3-47A4-B680-133684547A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61" r="5986" b="-3"/>
          <a:stretch/>
        </p:blipFill>
        <p:spPr>
          <a:xfrm>
            <a:off x="7537716" y="2310357"/>
            <a:ext cx="4654285" cy="2234862"/>
          </a:xfrm>
          <a:prstGeom prst="rect">
            <a:avLst/>
          </a:prstGeom>
        </p:spPr>
      </p:pic>
      <p:pic>
        <p:nvPicPr>
          <p:cNvPr id="8" name="Рисунок 7" descr="Изображение выглядит как зарисовка, рисунок, иллюстрация, Штрихов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DE26E789-68CD-7206-53B5-677ED44177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970" b="1576"/>
          <a:stretch/>
        </p:blipFill>
        <p:spPr>
          <a:xfrm>
            <a:off x="7537716" y="4636656"/>
            <a:ext cx="4654284" cy="222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06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49">
            <a:extLst>
              <a:ext uri="{FF2B5EF4-FFF2-40B4-BE49-F238E27FC236}">
                <a16:creationId xmlns:a16="http://schemas.microsoft.com/office/drawing/2014/main" id="{9869CF1C-0222-4483-A81A-DBC2FA6B8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51">
            <a:extLst>
              <a:ext uri="{FF2B5EF4-FFF2-40B4-BE49-F238E27FC236}">
                <a16:creationId xmlns:a16="http://schemas.microsoft.com/office/drawing/2014/main" id="{EAA5883B-EF52-493B-B73D-3BBA20632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Рисунок 9" descr="Изображение выглядит как зарисовка, рисунок, графическая вставка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F900F896-8865-812D-F06A-3798AEDB0F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1715"/>
          <a:stretch/>
        </p:blipFill>
        <p:spPr>
          <a:xfrm>
            <a:off x="-1" y="9417"/>
            <a:ext cx="7438031" cy="6857990"/>
          </a:xfrm>
          <a:prstGeom prst="rect">
            <a:avLst/>
          </a:prstGeom>
        </p:spPr>
      </p:pic>
      <p:sp useBgFill="1">
        <p:nvSpPr>
          <p:cNvPr id="62" name="Freeform: Shape 53">
            <a:extLst>
              <a:ext uri="{FF2B5EF4-FFF2-40B4-BE49-F238E27FC236}">
                <a16:creationId xmlns:a16="http://schemas.microsoft.com/office/drawing/2014/main" id="{398F60F9-95A7-4375-8DED-A1545CFE2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68765" y="-87727"/>
            <a:ext cx="5675315" cy="7212844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997664-14AF-CE9F-9799-9181EE87E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980" y="1201003"/>
            <a:ext cx="5752530" cy="1310185"/>
          </a:xfrm>
        </p:spPr>
        <p:txBody>
          <a:bodyPr anchor="b"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Способности</a:t>
            </a:r>
            <a:r>
              <a:rPr lang="ru-RU" b="1" dirty="0"/>
              <a:t> и задатки.</a:t>
            </a:r>
          </a:p>
        </p:txBody>
      </p:sp>
      <p:pic>
        <p:nvPicPr>
          <p:cNvPr id="7" name="Рисунок 6" descr="Изображение выглядит как палец, кожа, гвоздь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67782FAB-8B9B-0251-8719-5310C78F88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52" r="2" b="17878"/>
          <a:stretch/>
        </p:blipFill>
        <p:spPr>
          <a:xfrm>
            <a:off x="7537714" y="2"/>
            <a:ext cx="4654287" cy="2221343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B1CFD6EF-3BE5-6A72-F2FF-57D7D3B0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980" y="2711395"/>
            <a:ext cx="4349190" cy="227686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1700" b="1" u="sng" dirty="0">
                <a:solidFill>
                  <a:schemeClr val="accent1"/>
                </a:solidFill>
                <a:ea typeface="+mn-lt"/>
                <a:cs typeface="+mn-lt"/>
              </a:rPr>
              <a:t>Способности</a:t>
            </a:r>
            <a:r>
              <a:rPr lang="ru-RU" sz="1700" dirty="0">
                <a:ea typeface="+mn-lt"/>
                <a:cs typeface="+mn-lt"/>
              </a:rPr>
              <a:t> – это индивидуальные свойства личности, являющиеся субъективными условиями успешного осуществления определённого рода деятельности.</a:t>
            </a:r>
          </a:p>
          <a:p>
            <a:pPr>
              <a:lnSpc>
                <a:spcPct val="90000"/>
              </a:lnSpc>
            </a:pPr>
            <a:r>
              <a:rPr lang="ru-RU" sz="1700" dirty="0">
                <a:solidFill>
                  <a:schemeClr val="accent1"/>
                </a:solidFill>
              </a:rPr>
              <a:t>Способности</a:t>
            </a:r>
            <a:r>
              <a:rPr lang="ru-RU" sz="1700" dirty="0"/>
              <a:t> </a:t>
            </a:r>
            <a:r>
              <a:rPr lang="ru-RU" sz="1700" u="sng" dirty="0"/>
              <a:t>не</a:t>
            </a:r>
            <a:r>
              <a:rPr lang="ru-RU" sz="1700" dirty="0"/>
              <a:t> сводятся к знаниям и умениям.</a:t>
            </a:r>
          </a:p>
          <a:p>
            <a:pPr>
              <a:lnSpc>
                <a:spcPct val="90000"/>
              </a:lnSpc>
            </a:pPr>
            <a:endParaRPr lang="ru-RU" sz="1700"/>
          </a:p>
        </p:txBody>
      </p:sp>
      <p:pic>
        <p:nvPicPr>
          <p:cNvPr id="6" name="Рисунок 5" descr="Изображение выглядит как зарисовка, Человеческое лицо, мальчик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06FE948C-39F3-47A4-B680-133684547A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61" r="5986" b="-3"/>
          <a:stretch/>
        </p:blipFill>
        <p:spPr>
          <a:xfrm>
            <a:off x="7537716" y="2310357"/>
            <a:ext cx="4654285" cy="2234862"/>
          </a:xfrm>
          <a:prstGeom prst="rect">
            <a:avLst/>
          </a:prstGeom>
        </p:spPr>
      </p:pic>
      <p:pic>
        <p:nvPicPr>
          <p:cNvPr id="8" name="Рисунок 7" descr="Изображение выглядит как зарисовка, рисунок, иллюстрация, Штрихов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DE26E789-68CD-7206-53B5-677ED44177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970" b="1576"/>
          <a:stretch/>
        </p:blipFill>
        <p:spPr>
          <a:xfrm>
            <a:off x="7537716" y="4636656"/>
            <a:ext cx="4654284" cy="222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00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869CF1C-0222-4483-A81A-DBC2FA6B8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A5883B-EF52-493B-B73D-3BBA20632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 descr="Изображение выглядит как зарисовка, рисунок, графическая вставка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E50B8EA9-EC87-4CFB-B8BE-E0F7FD8C3B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1715"/>
          <a:stretch/>
        </p:blipFill>
        <p:spPr>
          <a:xfrm>
            <a:off x="-1" y="10"/>
            <a:ext cx="7438031" cy="6857990"/>
          </a:xfrm>
          <a:prstGeom prst="rect">
            <a:avLst/>
          </a:prstGeom>
        </p:spPr>
      </p:pic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398F60F9-95A7-4375-8DED-A1545CFE2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68765" y="-87727"/>
            <a:ext cx="5675315" cy="7212844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83648-26CF-2568-E063-A57F199E0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980" y="1201003"/>
            <a:ext cx="5752530" cy="1310185"/>
          </a:xfrm>
        </p:spPr>
        <p:txBody>
          <a:bodyPr anchor="b">
            <a:normAutofit/>
          </a:bodyPr>
          <a:lstStyle/>
          <a:p>
            <a:r>
              <a:rPr lang="ru-RU" b="1" dirty="0"/>
              <a:t>Способности и</a:t>
            </a:r>
            <a:r>
              <a:rPr lang="ru-RU" b="1" dirty="0">
                <a:solidFill>
                  <a:schemeClr val="accent1"/>
                </a:solidFill>
              </a:rPr>
              <a:t> задатки.</a:t>
            </a:r>
            <a:endParaRPr lang="ru-RU" dirty="0">
              <a:solidFill>
                <a:schemeClr val="accent1"/>
              </a:solidFill>
            </a:endParaRPr>
          </a:p>
        </p:txBody>
      </p:sp>
      <p:pic>
        <p:nvPicPr>
          <p:cNvPr id="5" name="Рисунок 4" descr="Изображение выглядит как палец, кожа, гвоздь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2C4F722D-68D4-7DDE-7BDE-D1B6863BE1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52" r="2" b="17878"/>
          <a:stretch/>
        </p:blipFill>
        <p:spPr>
          <a:xfrm>
            <a:off x="7537714" y="2"/>
            <a:ext cx="4654287" cy="2221343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91620293-15F2-6ADE-56AB-063570E9C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980" y="2711395"/>
            <a:ext cx="4349190" cy="227686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1400" dirty="0"/>
              <a:t>Человек рождается, не имея определённых способностей к конкретной деятельности. У него есть только </a:t>
            </a:r>
            <a:r>
              <a:rPr lang="ru-RU" sz="1400" b="1" dirty="0">
                <a:solidFill>
                  <a:schemeClr val="accent1"/>
                </a:solidFill>
              </a:rPr>
              <a:t>задатки</a:t>
            </a:r>
            <a:r>
              <a:rPr lang="ru-RU" sz="1400" dirty="0"/>
              <a:t> – потенциальные возможности человека.</a:t>
            </a:r>
          </a:p>
          <a:p>
            <a:pPr>
              <a:lnSpc>
                <a:spcPct val="90000"/>
              </a:lnSpc>
            </a:pPr>
            <a:r>
              <a:rPr lang="ru-RU" sz="1400" b="1" dirty="0">
                <a:solidFill>
                  <a:schemeClr val="accent1"/>
                </a:solidFill>
              </a:rPr>
              <a:t>Задатки</a:t>
            </a:r>
            <a:r>
              <a:rPr lang="ru-RU" sz="1400" dirty="0"/>
              <a:t> – присущие человеку </a:t>
            </a:r>
            <a:r>
              <a:rPr lang="ru-RU" sz="1400" u="sng" dirty="0"/>
              <a:t>с рождения</a:t>
            </a:r>
            <a:r>
              <a:rPr lang="ru-RU" sz="1400" dirty="0"/>
              <a:t> физические качества, особенности строения мозга и нервной системы.</a:t>
            </a:r>
          </a:p>
          <a:p>
            <a:pPr>
              <a:lnSpc>
                <a:spcPct val="90000"/>
              </a:lnSpc>
            </a:pPr>
            <a:r>
              <a:rPr lang="ru-RU" sz="1400" dirty="0">
                <a:solidFill>
                  <a:schemeClr val="accent1"/>
                </a:solidFill>
              </a:rPr>
              <a:t>Задатки</a:t>
            </a:r>
            <a:r>
              <a:rPr lang="ru-RU" sz="1400" dirty="0"/>
              <a:t> можно считать природной основой развития способностей.</a:t>
            </a:r>
          </a:p>
        </p:txBody>
      </p:sp>
      <p:pic>
        <p:nvPicPr>
          <p:cNvPr id="8" name="Рисунок 7" descr="Изображение выглядит как зарисовка, Человеческое лицо, мальчик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786E8A41-50DC-7753-A5F3-D2225BE92E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61" r="5986" b="-3"/>
          <a:stretch/>
        </p:blipFill>
        <p:spPr>
          <a:xfrm>
            <a:off x="7537716" y="2310357"/>
            <a:ext cx="4654285" cy="2234862"/>
          </a:xfrm>
          <a:prstGeom prst="rect">
            <a:avLst/>
          </a:prstGeom>
        </p:spPr>
      </p:pic>
      <p:pic>
        <p:nvPicPr>
          <p:cNvPr id="9" name="Рисунок 8" descr="Изображение выглядит как зарисовка, рисунок, иллюстрация, Штрихов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996A529E-0BA0-C104-B9AC-DB0BDD426A7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970" b="1576"/>
          <a:stretch/>
        </p:blipFill>
        <p:spPr>
          <a:xfrm>
            <a:off x="7537716" y="4636656"/>
            <a:ext cx="4654284" cy="222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76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29215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Объект 9" descr="Изображение выглядит как текст, снимок экрана, Шрифт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A145B230-FE8E-6EA8-40E6-E2CCB041C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284" y="1906161"/>
            <a:ext cx="4770563" cy="4567658"/>
          </a:xfrm>
          <a:prstGeom prst="rect">
            <a:avLst/>
          </a:prstGeom>
        </p:spPr>
      </p:pic>
      <p:pic>
        <p:nvPicPr>
          <p:cNvPr id="3" name="Рисунок 2" descr="Изображение выглядит как одежда, мебель, стол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37775BE7-58E4-B97B-97D8-FE23F75D5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56" y="1369650"/>
            <a:ext cx="5302014" cy="528319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83648-26CF-2568-E063-A57F199E0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9409" y="892090"/>
            <a:ext cx="4979072" cy="7289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b="1" i="1" err="1">
                <a:solidFill>
                  <a:schemeClr val="bg1"/>
                </a:solidFill>
                <a:highlight>
                  <a:srgbClr val="000000"/>
                </a:highlight>
              </a:rPr>
              <a:t>способностей</a:t>
            </a:r>
            <a:endParaRPr lang="en-US" sz="4100" b="1" i="1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4DB172-3504-1EB9-0D58-BF85EFC4B418}"/>
              </a:ext>
            </a:extLst>
          </p:cNvPr>
          <p:cNvSpPr txBox="1"/>
          <p:nvPr/>
        </p:nvSpPr>
        <p:spPr>
          <a:xfrm>
            <a:off x="1657587" y="444030"/>
            <a:ext cx="5687717" cy="7232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100" b="1" i="1" dirty="0" err="1">
                <a:solidFill>
                  <a:srgbClr val="FFFFFF"/>
                </a:solidFill>
                <a:highlight>
                  <a:srgbClr val="F07C98"/>
                </a:highlight>
              </a:rPr>
              <a:t>Классификация</a:t>
            </a:r>
          </a:p>
        </p:txBody>
      </p:sp>
    </p:spTree>
    <p:extLst>
      <p:ext uri="{BB962C8B-B14F-4D97-AF65-F5344CB8AC3E}">
        <p14:creationId xmlns:p14="http://schemas.microsoft.com/office/powerpoint/2010/main" val="33912346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83648-26CF-2568-E063-A57F199E0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941" y="261644"/>
            <a:ext cx="9151525" cy="1363191"/>
          </a:xfrm>
        </p:spPr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Уровни</a:t>
            </a:r>
            <a:r>
              <a:rPr lang="ru-RU" b="1" dirty="0">
                <a:solidFill>
                  <a:srgbClr val="F07C98"/>
                </a:solidFill>
              </a:rPr>
              <a:t> развития</a:t>
            </a:r>
            <a:r>
              <a:rPr lang="ru-RU" b="1" dirty="0"/>
              <a:t> </a:t>
            </a:r>
            <a:r>
              <a:rPr lang="ru-RU" b="1" dirty="0">
                <a:solidFill>
                  <a:srgbClr val="826CFC"/>
                </a:solidFill>
              </a:rPr>
              <a:t>способностей.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620293-15F2-6ADE-56AB-063570E9C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375" y="2537823"/>
            <a:ext cx="9717314" cy="28270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4500" b="1" dirty="0">
                <a:solidFill>
                  <a:srgbClr val="0B3B5F"/>
                </a:solidFill>
                <a:highlight>
                  <a:srgbClr val="64BFC7"/>
                </a:highlight>
              </a:rPr>
              <a:t>Репродуктивный </a:t>
            </a:r>
            <a:r>
              <a:rPr lang="ru-RU" sz="4500" b="1" dirty="0">
                <a:solidFill>
                  <a:srgbClr val="64BFC7"/>
                </a:solidFill>
                <a:highlight>
                  <a:srgbClr val="0B3B5F"/>
                </a:highlight>
              </a:rPr>
              <a:t>    </a:t>
            </a:r>
            <a:r>
              <a:rPr lang="ru-RU" sz="4500" b="1" dirty="0">
                <a:solidFill>
                  <a:srgbClr val="F07C98"/>
                </a:solidFill>
                <a:highlight>
                  <a:srgbClr val="FCE5EA"/>
                </a:highlight>
              </a:rPr>
              <a:t> Творческий</a:t>
            </a:r>
          </a:p>
        </p:txBody>
      </p:sp>
      <p:pic>
        <p:nvPicPr>
          <p:cNvPr id="4" name="Рисунок 3" descr="Изображение выглядит как графическая вставка, иллюстрация, Анимация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2976C5DE-E201-5C47-6B4B-8BD7DE84C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075" y="3398618"/>
            <a:ext cx="4107273" cy="3034175"/>
          </a:xfrm>
          <a:prstGeom prst="rect">
            <a:avLst/>
          </a:prstGeom>
        </p:spPr>
      </p:pic>
      <p:pic>
        <p:nvPicPr>
          <p:cNvPr id="6" name="Рисунок 5" descr="Изображение выглядит как мультфильм, иллюстрация, графическая вставка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C9C87FFB-4F10-D2BA-5286-D65796696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140" y="3400749"/>
            <a:ext cx="4427125" cy="308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01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графическая вставка, иллюстрация, Анимация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2976C5DE-E201-5C47-6B4B-8BD7DE84C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222" y="2457877"/>
            <a:ext cx="4107273" cy="303417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83648-26CF-2568-E063-A57F199E0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052" y="308682"/>
            <a:ext cx="9255006" cy="1363191"/>
          </a:xfrm>
        </p:spPr>
        <p:txBody>
          <a:bodyPr>
            <a:normAutofit/>
          </a:bodyPr>
          <a:lstStyle/>
          <a:p>
            <a:r>
              <a:rPr lang="ru-RU" sz="3100" b="1" dirty="0">
                <a:solidFill>
                  <a:schemeClr val="accent1"/>
                </a:solidFill>
              </a:rPr>
              <a:t>Теория </a:t>
            </a:r>
            <a:r>
              <a:rPr lang="ru-RU" sz="3100" b="1" dirty="0">
                <a:solidFill>
                  <a:srgbClr val="1A2581"/>
                </a:solidFill>
              </a:rPr>
              <a:t>наследственности</a:t>
            </a:r>
            <a:r>
              <a:rPr lang="ru-RU" sz="3100" b="1" dirty="0">
                <a:solidFill>
                  <a:srgbClr val="1B9B85"/>
                </a:solidFill>
              </a:rPr>
              <a:t> </a:t>
            </a:r>
            <a:r>
              <a:rPr lang="ru-RU" sz="3100" b="1" dirty="0">
                <a:solidFill>
                  <a:srgbClr val="9BA4F8"/>
                </a:solidFill>
              </a:rPr>
              <a:t>способностей</a:t>
            </a:r>
            <a:r>
              <a:rPr lang="ru-RU" sz="3100" b="1" dirty="0">
                <a:solidFill>
                  <a:srgbClr val="9CA3FE"/>
                </a:solidFill>
              </a:rPr>
              <a:t>.</a:t>
            </a:r>
            <a:endParaRPr lang="ru-RU" sz="3100" dirty="0">
              <a:solidFill>
                <a:srgbClr val="9CA3FE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620293-15F2-6ADE-56AB-063570E9C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375" y="2537823"/>
            <a:ext cx="6217759" cy="34385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700" dirty="0">
                <a:solidFill>
                  <a:srgbClr val="F07C98"/>
                </a:solidFill>
              </a:rPr>
              <a:t>Платон</a:t>
            </a:r>
            <a:r>
              <a:rPr lang="ru-RU" sz="1700" dirty="0"/>
              <a:t> утверждал, что способности имеют </a:t>
            </a:r>
            <a:r>
              <a:rPr lang="ru-RU" sz="1700" dirty="0">
                <a:solidFill>
                  <a:srgbClr val="826CFC"/>
                </a:solidFill>
              </a:rPr>
              <a:t>биологическое происхождение</a:t>
            </a:r>
            <a:r>
              <a:rPr lang="ru-RU" sz="1700" dirty="0"/>
              <a:t> - от того, какие черты унаследованы от рождения.</a:t>
            </a:r>
            <a:endParaRPr lang="ru-RU" dirty="0"/>
          </a:p>
          <a:p>
            <a:pPr marL="0" indent="0">
              <a:buNone/>
            </a:pPr>
            <a:r>
              <a:rPr lang="ru-RU" sz="1700" dirty="0">
                <a:solidFill>
                  <a:srgbClr val="F07C98"/>
                </a:solidFill>
              </a:rPr>
              <a:t>Обучение и воспитание</a:t>
            </a:r>
            <a:r>
              <a:rPr lang="ru-RU" sz="1700" dirty="0"/>
              <a:t> могут лишь </a:t>
            </a:r>
            <a:r>
              <a:rPr lang="ru-RU" sz="1700" dirty="0">
                <a:solidFill>
                  <a:srgbClr val="826CFC"/>
                </a:solidFill>
              </a:rPr>
              <a:t>изменять скорость</a:t>
            </a:r>
            <a:r>
              <a:rPr lang="ru-RU" sz="1700" dirty="0"/>
              <a:t> их появления, но они всегда проявятся тем или иным образом.</a:t>
            </a:r>
            <a:endParaRPr lang="ru-RU" dirty="0"/>
          </a:p>
          <a:p>
            <a:pPr marL="0" indent="0">
              <a:buNone/>
            </a:pPr>
            <a:r>
              <a:rPr lang="ru-RU" sz="1700" dirty="0"/>
              <a:t>Подход к наследственной природе способностей нашел отражение во взглядах, связывающих </a:t>
            </a:r>
            <a:r>
              <a:rPr lang="ru-RU" sz="1700" dirty="0">
                <a:solidFill>
                  <a:srgbClr val="826CFC"/>
                </a:solidFill>
              </a:rPr>
              <a:t>способности человека с величиной его мозга.</a:t>
            </a:r>
            <a:r>
              <a:rPr lang="ru-RU" sz="1700" dirty="0"/>
              <a:t> </a:t>
            </a:r>
            <a:r>
              <a:rPr lang="ru-RU" sz="1700" dirty="0">
                <a:solidFill>
                  <a:srgbClr val="F07C98"/>
                </a:solidFill>
              </a:rPr>
              <a:t>Но эти исследования не подтвердились.</a:t>
            </a:r>
            <a:endParaRPr lang="ru-RU">
              <a:solidFill>
                <a:srgbClr val="F07C98"/>
              </a:solidFill>
            </a:endParaRPr>
          </a:p>
          <a:p>
            <a:pPr marL="0" indent="0">
              <a:buNone/>
            </a:pPr>
            <a:endParaRPr lang="ru-RU" sz="1700" dirty="0"/>
          </a:p>
          <a:p>
            <a:pPr marL="0" indent="0">
              <a:buNone/>
            </a:pPr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240084751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графическая вставка, иллюстрация, Анимация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2976C5DE-E201-5C47-6B4B-8BD7DE84C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222" y="2457877"/>
            <a:ext cx="4107273" cy="303417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83648-26CF-2568-E063-A57F199E0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052" y="308682"/>
            <a:ext cx="9255006" cy="1363191"/>
          </a:xfrm>
        </p:spPr>
        <p:txBody>
          <a:bodyPr>
            <a:normAutofit/>
          </a:bodyPr>
          <a:lstStyle/>
          <a:p>
            <a:r>
              <a:rPr lang="ru-RU" sz="3100" b="1" dirty="0">
                <a:solidFill>
                  <a:schemeClr val="accent1"/>
                </a:solidFill>
              </a:rPr>
              <a:t>Теория </a:t>
            </a:r>
            <a:r>
              <a:rPr lang="ru-RU" sz="3100" b="1" dirty="0">
                <a:solidFill>
                  <a:srgbClr val="1A2581"/>
                </a:solidFill>
              </a:rPr>
              <a:t>приобретенных</a:t>
            </a:r>
            <a:r>
              <a:rPr lang="ru-RU" sz="3100" b="1" dirty="0">
                <a:solidFill>
                  <a:srgbClr val="1B9B85"/>
                </a:solidFill>
              </a:rPr>
              <a:t> </a:t>
            </a:r>
            <a:r>
              <a:rPr lang="ru-RU" sz="3100" b="1" dirty="0">
                <a:solidFill>
                  <a:srgbClr val="9BA4F8"/>
                </a:solidFill>
              </a:rPr>
              <a:t>способностей</a:t>
            </a:r>
            <a:r>
              <a:rPr lang="ru-RU" sz="3100" b="1" dirty="0">
                <a:solidFill>
                  <a:srgbClr val="9CA3FE"/>
                </a:solidFill>
              </a:rPr>
              <a:t>.</a:t>
            </a:r>
            <a:endParaRPr lang="ru-RU" sz="3100" dirty="0">
              <a:solidFill>
                <a:srgbClr val="9CA3FE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620293-15F2-6ADE-56AB-063570E9C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375" y="2537823"/>
            <a:ext cx="6217759" cy="343850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ru-RU" sz="1700" dirty="0">
                <a:solidFill>
                  <a:srgbClr val="000000"/>
                </a:solidFill>
              </a:rPr>
              <a:t>Теория связывает способности исключительно со </a:t>
            </a:r>
            <a:r>
              <a:rPr lang="ru-RU" sz="1700" dirty="0">
                <a:solidFill>
                  <a:srgbClr val="F07C98"/>
                </a:solidFill>
              </a:rPr>
              <a:t>средой и воспитанием</a:t>
            </a:r>
            <a:r>
              <a:rPr lang="ru-RU" sz="1700" dirty="0">
                <a:solidFill>
                  <a:srgbClr val="000000"/>
                </a:solidFill>
              </a:rPr>
              <a:t>. Еще в XVIII в. К.А. Гельвеции заявил</a:t>
            </a:r>
            <a:r>
              <a:rPr lang="ru-RU" sz="1700" dirty="0"/>
              <a:t>, что </a:t>
            </a:r>
            <a:r>
              <a:rPr lang="ru-RU" sz="1700" dirty="0">
                <a:solidFill>
                  <a:srgbClr val="826CFC"/>
                </a:solidFill>
              </a:rPr>
              <a:t>с помощью специального воспитания можно сформировать гениальность</a:t>
            </a:r>
            <a:r>
              <a:rPr lang="ru-RU" sz="1700" dirty="0"/>
              <a:t>.</a:t>
            </a:r>
          </a:p>
          <a:p>
            <a:pPr marL="0" indent="0">
              <a:buNone/>
            </a:pPr>
            <a:r>
              <a:rPr lang="ru-RU" sz="1700" dirty="0">
                <a:solidFill>
                  <a:srgbClr val="F07C98"/>
                </a:solidFill>
              </a:rPr>
              <a:t>Способности определяются приобретенными свойствами</a:t>
            </a:r>
            <a:r>
              <a:rPr lang="ru-RU" sz="1700" dirty="0">
                <a:solidFill>
                  <a:srgbClr val="000000"/>
                </a:solidFill>
              </a:rPr>
              <a:t> и</a:t>
            </a:r>
            <a:r>
              <a:rPr lang="ru-RU" sz="1700" dirty="0"/>
              <a:t>, в частности тем, какая подпрограмма и программа интеллектуальной деятельности были сформированы у человека в детстве и в последующей жизни.</a:t>
            </a:r>
          </a:p>
          <a:p>
            <a:pPr marL="0" indent="0">
              <a:buNone/>
            </a:pPr>
            <a:r>
              <a:rPr lang="ru-RU" sz="1700" dirty="0"/>
              <a:t>Вторым фактором способностей У. Эшби считает </a:t>
            </a:r>
            <a:r>
              <a:rPr lang="ru-RU" sz="1700" dirty="0">
                <a:solidFill>
                  <a:srgbClr val="F07C98"/>
                </a:solidFill>
              </a:rPr>
              <a:t>работоспособность</a:t>
            </a:r>
            <a:r>
              <a:rPr lang="ru-RU" sz="1700" dirty="0">
                <a:solidFill>
                  <a:srgbClr val="000000"/>
                </a:solidFill>
              </a:rPr>
              <a:t>.</a:t>
            </a:r>
            <a:r>
              <a:rPr lang="ru-RU" sz="1700" dirty="0"/>
              <a:t> </a:t>
            </a:r>
            <a:r>
              <a:rPr lang="ru-RU" sz="1700" dirty="0">
                <a:solidFill>
                  <a:srgbClr val="000000"/>
                </a:solidFill>
              </a:rPr>
              <a:t>Однако, </a:t>
            </a:r>
            <a:r>
              <a:rPr lang="ru-RU" sz="1700" dirty="0">
                <a:solidFill>
                  <a:srgbClr val="826CFC"/>
                </a:solidFill>
              </a:rPr>
              <a:t>природные предпосылки способностей нельзя отрицать</a:t>
            </a:r>
            <a:r>
              <a:rPr lang="ru-RU" sz="1700" dirty="0">
                <a:solidFill>
                  <a:srgbClr val="000000"/>
                </a:solidFill>
              </a:rPr>
              <a:t>. В ряде профессий они имеют особо важное значение.</a:t>
            </a:r>
          </a:p>
          <a:p>
            <a:pPr marL="0" indent="0">
              <a:buNone/>
            </a:pPr>
            <a:endParaRPr lang="ru-RU" sz="1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77691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графическая вставка, иллюстрация, Анимация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2976C5DE-E201-5C47-6B4B-8BD7DE84C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778" y="2194470"/>
            <a:ext cx="4107273" cy="303417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83648-26CF-2568-E063-A57F199E0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052" y="308682"/>
            <a:ext cx="9255006" cy="1363191"/>
          </a:xfrm>
        </p:spPr>
        <p:txBody>
          <a:bodyPr>
            <a:normAutofit/>
          </a:bodyPr>
          <a:lstStyle/>
          <a:p>
            <a:r>
              <a:rPr lang="ru-RU" sz="3100" b="1" dirty="0">
                <a:solidFill>
                  <a:schemeClr val="accent1"/>
                </a:solidFill>
              </a:rPr>
              <a:t>Теория: </a:t>
            </a:r>
            <a:r>
              <a:rPr lang="ru-RU" sz="3100" b="1" dirty="0">
                <a:solidFill>
                  <a:srgbClr val="1A2581"/>
                </a:solidFill>
              </a:rPr>
              <a:t>приобретенное</a:t>
            </a:r>
            <a:r>
              <a:rPr lang="ru-RU" sz="3100" b="1" dirty="0">
                <a:solidFill>
                  <a:srgbClr val="1B9B85"/>
                </a:solidFill>
              </a:rPr>
              <a:t> и природное </a:t>
            </a:r>
            <a:r>
              <a:rPr lang="ru-RU" sz="3100" b="1" dirty="0">
                <a:solidFill>
                  <a:srgbClr val="9CA3FE"/>
                </a:solidFill>
              </a:rPr>
              <a:t>в</a:t>
            </a:r>
            <a:r>
              <a:rPr lang="ru-RU" sz="3100" b="1" dirty="0">
                <a:solidFill>
                  <a:srgbClr val="1B9B85"/>
                </a:solidFill>
              </a:rPr>
              <a:t> </a:t>
            </a:r>
            <a:r>
              <a:rPr lang="ru-RU" sz="3100" b="1" dirty="0">
                <a:solidFill>
                  <a:srgbClr val="9BA4F8"/>
                </a:solidFill>
              </a:rPr>
              <a:t>способностях</a:t>
            </a:r>
            <a:r>
              <a:rPr lang="ru-RU" sz="3100" b="1" dirty="0">
                <a:solidFill>
                  <a:srgbClr val="826CFC"/>
                </a:solidFill>
              </a:rPr>
              <a:t>.</a:t>
            </a:r>
            <a:endParaRPr lang="ru-RU" sz="3100" dirty="0">
              <a:solidFill>
                <a:srgbClr val="826CFC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620293-15F2-6ADE-56AB-063570E9C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375" y="2537823"/>
            <a:ext cx="5474575" cy="34385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700" dirty="0">
                <a:solidFill>
                  <a:srgbClr val="000000"/>
                </a:solidFill>
              </a:rPr>
              <a:t>Эта концепция </a:t>
            </a:r>
            <a:r>
              <a:rPr lang="ru-RU" sz="1700" dirty="0">
                <a:solidFill>
                  <a:srgbClr val="F07C98"/>
                </a:solidFill>
              </a:rPr>
              <a:t>подтверждается практикой</a:t>
            </a:r>
            <a:r>
              <a:rPr lang="ru-RU" sz="1700" dirty="0">
                <a:solidFill>
                  <a:srgbClr val="000000"/>
                </a:solidFill>
              </a:rPr>
              <a:t> и специальными исследованиями.</a:t>
            </a:r>
            <a:endParaRPr lang="ru-RU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000000"/>
                </a:solidFill>
              </a:rPr>
              <a:t>Способности разделяются на </a:t>
            </a:r>
            <a:r>
              <a:rPr lang="ru-RU" sz="1700" dirty="0">
                <a:solidFill>
                  <a:srgbClr val="F07C98"/>
                </a:solidFill>
              </a:rPr>
              <a:t>природные</a:t>
            </a:r>
            <a:r>
              <a:rPr lang="ru-RU" sz="1700" dirty="0">
                <a:solidFill>
                  <a:srgbClr val="000000"/>
                </a:solidFill>
              </a:rPr>
              <a:t> и </a:t>
            </a:r>
            <a:r>
              <a:rPr lang="ru-RU" sz="1700" dirty="0">
                <a:solidFill>
                  <a:srgbClr val="F07C98"/>
                </a:solidFill>
              </a:rPr>
              <a:t>приобретенные</a:t>
            </a:r>
            <a:r>
              <a:rPr lang="ru-RU" sz="1700" dirty="0">
                <a:solidFill>
                  <a:srgbClr val="000000"/>
                </a:solidFill>
              </a:rPr>
              <a:t>, а также могут образовывать </a:t>
            </a:r>
            <a:r>
              <a:rPr lang="ru-RU" sz="1700" dirty="0">
                <a:solidFill>
                  <a:srgbClr val="826CFC"/>
                </a:solidFill>
              </a:rPr>
              <a:t>неразделимое единство</a:t>
            </a:r>
            <a:r>
              <a:rPr lang="ru-RU" sz="1700" dirty="0">
                <a:solidFill>
                  <a:srgbClr val="000000"/>
                </a:solidFill>
              </a:rPr>
              <a:t>.</a:t>
            </a:r>
            <a:endParaRPr lang="ru-RU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000000"/>
                </a:solidFill>
              </a:rPr>
              <a:t>Наследственными могут быть </a:t>
            </a:r>
            <a:r>
              <a:rPr lang="ru-RU" sz="1700" dirty="0">
                <a:solidFill>
                  <a:srgbClr val="F07C98"/>
                </a:solidFill>
              </a:rPr>
              <a:t>не сами психические способности</a:t>
            </a:r>
            <a:r>
              <a:rPr lang="ru-RU" sz="1700" dirty="0">
                <a:solidFill>
                  <a:srgbClr val="000000"/>
                </a:solidFill>
              </a:rPr>
              <a:t>, а лишь </a:t>
            </a:r>
            <a:r>
              <a:rPr lang="ru-RU" sz="1700" dirty="0">
                <a:solidFill>
                  <a:srgbClr val="826CFC"/>
                </a:solidFill>
              </a:rPr>
              <a:t>органические предпосылки их развития</a:t>
            </a:r>
            <a:r>
              <a:rPr lang="ru-RU" sz="1700" dirty="0">
                <a:solidFill>
                  <a:srgbClr val="000000"/>
                </a:solidFill>
              </a:rPr>
              <a:t>.</a:t>
            </a:r>
            <a:endParaRPr lang="ru-RU"/>
          </a:p>
          <a:p>
            <a:pPr marL="0" indent="0">
              <a:buNone/>
            </a:pPr>
            <a:endParaRPr lang="ru-RU" sz="17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61784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BrushVTI</vt:lpstr>
      <vt:lpstr>Теории способностей. Способности и задатки. Классификация способностей.</vt:lpstr>
      <vt:lpstr>А вы знаете!?</vt:lpstr>
      <vt:lpstr>Способности и задатки.</vt:lpstr>
      <vt:lpstr>Способности и задатки.</vt:lpstr>
      <vt:lpstr>способностей</vt:lpstr>
      <vt:lpstr>Уровни развития способностей.</vt:lpstr>
      <vt:lpstr>Теория наследственности способностей.</vt:lpstr>
      <vt:lpstr>Теория приобретенных способностей.</vt:lpstr>
      <vt:lpstr>Теория: приобретенное и природное в способностях.</vt:lpstr>
      <vt:lpstr>Теория Б.М. Теплова («Способности и одаренность», 1961 г.)</vt:lpstr>
      <vt:lpstr>Теория С.Л. Рубинштейна («Основы общей психологии», 1940 г.) </vt:lpstr>
      <vt:lpstr>Теория Л.С. Выготского</vt:lpstr>
      <vt:lpstr>Благодарю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1038</cp:revision>
  <dcterms:created xsi:type="dcterms:W3CDTF">2023-10-27T00:41:37Z</dcterms:created>
  <dcterms:modified xsi:type="dcterms:W3CDTF">2023-10-27T04:06:32Z</dcterms:modified>
</cp:coreProperties>
</file>